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104"/>
  </p:notesMasterIdLst>
  <p:handoutMasterIdLst>
    <p:handoutMasterId r:id="rId105"/>
  </p:handoutMasterIdLst>
  <p:sldIdLst>
    <p:sldId id="12537" r:id="rId3"/>
    <p:sldId id="2147474588" r:id="rId4"/>
    <p:sldId id="12541" r:id="rId5"/>
    <p:sldId id="12561" r:id="rId6"/>
    <p:sldId id="2147471219" r:id="rId7"/>
    <p:sldId id="2147471232" r:id="rId8"/>
    <p:sldId id="2147474321" r:id="rId9"/>
    <p:sldId id="2147474583" r:id="rId10"/>
    <p:sldId id="12538" r:id="rId11"/>
    <p:sldId id="2147474261" r:id="rId12"/>
    <p:sldId id="2147474262" r:id="rId13"/>
    <p:sldId id="2147474263" r:id="rId14"/>
    <p:sldId id="2147474264" r:id="rId15"/>
    <p:sldId id="2147474265" r:id="rId16"/>
    <p:sldId id="2147474266" r:id="rId17"/>
    <p:sldId id="2147474267" r:id="rId18"/>
    <p:sldId id="2147474322" r:id="rId19"/>
    <p:sldId id="2147474271" r:id="rId20"/>
    <p:sldId id="2147474323" r:id="rId21"/>
    <p:sldId id="2147474324" r:id="rId22"/>
    <p:sldId id="2147474325" r:id="rId23"/>
    <p:sldId id="2147474326" r:id="rId24"/>
    <p:sldId id="2147474327" r:id="rId25"/>
    <p:sldId id="2147474328" r:id="rId26"/>
    <p:sldId id="2147474329" r:id="rId27"/>
    <p:sldId id="2147474330" r:id="rId28"/>
    <p:sldId id="2147474331" r:id="rId29"/>
    <p:sldId id="2147474332" r:id="rId30"/>
    <p:sldId id="2147474333" r:id="rId31"/>
    <p:sldId id="2147474334" r:id="rId32"/>
    <p:sldId id="2147474319" r:id="rId33"/>
    <p:sldId id="2147474553" r:id="rId34"/>
    <p:sldId id="2147474554" r:id="rId35"/>
    <p:sldId id="2147474555" r:id="rId36"/>
    <p:sldId id="2147474556" r:id="rId37"/>
    <p:sldId id="2147474557" r:id="rId38"/>
    <p:sldId id="2147474558" r:id="rId39"/>
    <p:sldId id="2147474559" r:id="rId40"/>
    <p:sldId id="2147474560" r:id="rId41"/>
    <p:sldId id="2147474561" r:id="rId42"/>
    <p:sldId id="2147474562" r:id="rId43"/>
    <p:sldId id="2147474563" r:id="rId44"/>
    <p:sldId id="2147474531" r:id="rId45"/>
    <p:sldId id="2147474564" r:id="rId46"/>
    <p:sldId id="2147474565" r:id="rId47"/>
    <p:sldId id="2147474566" r:id="rId48"/>
    <p:sldId id="2147474567" r:id="rId49"/>
    <p:sldId id="2147474568" r:id="rId50"/>
    <p:sldId id="2147474569" r:id="rId51"/>
    <p:sldId id="2147474524" r:id="rId52"/>
    <p:sldId id="2147474570" r:id="rId53"/>
    <p:sldId id="2147474585" r:id="rId54"/>
    <p:sldId id="2147474584" r:id="rId55"/>
    <p:sldId id="2147474573" r:id="rId56"/>
    <p:sldId id="2147474574" r:id="rId57"/>
    <p:sldId id="2147474578" r:id="rId58"/>
    <p:sldId id="2147474575" r:id="rId59"/>
    <p:sldId id="2147474576" r:id="rId60"/>
    <p:sldId id="2147474577" r:id="rId61"/>
    <p:sldId id="2147474579" r:id="rId62"/>
    <p:sldId id="2147474580" r:id="rId63"/>
    <p:sldId id="2147474581" r:id="rId64"/>
    <p:sldId id="2147474344" r:id="rId65"/>
    <p:sldId id="2147474345" r:id="rId66"/>
    <p:sldId id="2147474548" r:id="rId67"/>
    <p:sldId id="2147471233" r:id="rId68"/>
    <p:sldId id="2147474335" r:id="rId69"/>
    <p:sldId id="2147474336" r:id="rId70"/>
    <p:sldId id="2147474270" r:id="rId71"/>
    <p:sldId id="2147474269" r:id="rId72"/>
    <p:sldId id="2147474272" r:id="rId73"/>
    <p:sldId id="2147474273" r:id="rId74"/>
    <p:sldId id="2147474274" r:id="rId75"/>
    <p:sldId id="2147474275" r:id="rId76"/>
    <p:sldId id="2147474276" r:id="rId77"/>
    <p:sldId id="2147474353" r:id="rId78"/>
    <p:sldId id="2147474295" r:id="rId79"/>
    <p:sldId id="2147474352" r:id="rId80"/>
    <p:sldId id="2147474552" r:id="rId81"/>
    <p:sldId id="2147474304" r:id="rId82"/>
    <p:sldId id="2147474260" r:id="rId83"/>
    <p:sldId id="2147474279" r:id="rId84"/>
    <p:sldId id="2147474348" r:id="rId85"/>
    <p:sldId id="2147474582" r:id="rId86"/>
    <p:sldId id="2147474350" r:id="rId87"/>
    <p:sldId id="2147474551" r:id="rId88"/>
    <p:sldId id="2147474281" r:id="rId89"/>
    <p:sldId id="2147474282" r:id="rId90"/>
    <p:sldId id="2147474342" r:id="rId91"/>
    <p:sldId id="2147474303" r:id="rId92"/>
    <p:sldId id="2147474283" r:id="rId93"/>
    <p:sldId id="2147474284" r:id="rId94"/>
    <p:sldId id="2147474286" r:id="rId95"/>
    <p:sldId id="2147474277" r:id="rId96"/>
    <p:sldId id="2147474278" r:id="rId97"/>
    <p:sldId id="2147474285" r:id="rId98"/>
    <p:sldId id="2147474550" r:id="rId99"/>
    <p:sldId id="2147474549" r:id="rId100"/>
    <p:sldId id="2147474587" r:id="rId101"/>
    <p:sldId id="2147474532" r:id="rId102"/>
    <p:sldId id="12542" r:id="rId103"/>
  </p:sldIdLst>
  <p:sldSz cx="12192000" cy="6858000"/>
  <p:notesSz cx="6794500" cy="9931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0F175B-B7E1-4B2F-F211-00C49472AABF}" name="Tonke de Jong" initials="Td" userId="571bb474b2c2e353" providerId="Windows Live"/>
  <p188:author id="{D213FE9D-EF59-FC93-CB86-33805B90D06E}"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2"/>
    <a:srgbClr val="FF85FF"/>
    <a:srgbClr val="0000FF"/>
    <a:srgbClr val="03C750"/>
    <a:srgbClr val="C7583B"/>
    <a:srgbClr val="C6573B"/>
    <a:srgbClr val="5D8298"/>
    <a:srgbClr val="C7573C"/>
    <a:srgbClr val="505050"/>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6340" autoAdjust="0"/>
  </p:normalViewPr>
  <p:slideViewPr>
    <p:cSldViewPr snapToObjects="1">
      <p:cViewPr varScale="1">
        <p:scale>
          <a:sx n="75" d="100"/>
          <a:sy n="75" d="100"/>
        </p:scale>
        <p:origin x="57" y="39"/>
      </p:cViewPr>
      <p:guideLst>
        <p:guide orient="horz" pos="2160"/>
        <p:guide pos="3840"/>
        <p:guide pos="1906"/>
        <p:guide orient="horz" pos="3471"/>
        <p:guide orient="horz" pos="3706"/>
        <p:guide orient="horz" pos="3803"/>
        <p:guide orient="horz" pos="403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1488"/>
    </p:cViewPr>
  </p:sorterViewPr>
  <p:notesViewPr>
    <p:cSldViewPr snapToObjects="1" showGuides="1">
      <p:cViewPr varScale="1">
        <p:scale>
          <a:sx n="120" d="100"/>
          <a:sy n="120" d="100"/>
        </p:scale>
        <p:origin x="3896" y="19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5C77-43FE-8B7A-4C47AAE2F0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65-49ED-803E-DDFFB22E3F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65-49ED-803E-DDFFB22E3F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265-49ED-803E-DDFFB22E3F0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A.</c:v>
                </c:pt>
                <c:pt idx="1">
                  <c:v>B.</c:v>
                </c:pt>
                <c:pt idx="2">
                  <c:v>C.</c:v>
                </c:pt>
                <c:pt idx="3">
                  <c:v>D. </c:v>
                </c:pt>
              </c:strCache>
            </c:strRef>
          </c:cat>
          <c:val>
            <c:numRef>
              <c:f>Sheet1!$B$2:$B$5</c:f>
              <c:numCache>
                <c:formatCode>General</c:formatCode>
                <c:ptCount val="4"/>
                <c:pt idx="0">
                  <c:v>5</c:v>
                </c:pt>
                <c:pt idx="1">
                  <c:v>3</c:v>
                </c:pt>
                <c:pt idx="2">
                  <c:v>1</c:v>
                </c:pt>
                <c:pt idx="3">
                  <c:v>1</c:v>
                </c:pt>
              </c:numCache>
            </c:numRef>
          </c:val>
          <c:extLst>
            <c:ext xmlns:c16="http://schemas.microsoft.com/office/drawing/2014/chart" uri="{C3380CC4-5D6E-409C-BE32-E72D297353CC}">
              <c16:uniqueId val="{00000000-5C77-43FE-8B7A-4C47AAE2F008}"/>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82515597327532"/>
          <c:y val="5.0789638597517998E-2"/>
          <c:w val="0.51931441505113696"/>
          <c:h val="0.79660567641093516"/>
        </c:manualLayout>
      </c:layout>
      <c:pie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ACB8-40DE-A547-D5471080FF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B8-40DE-A547-D5471080FF3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ACB8-40DE-A547-D5471080FF34}"/>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ACB8-40DE-A547-D5471080FF34}"/>
              </c:ext>
            </c:extLst>
          </c:dPt>
          <c:dLbls>
            <c:dLbl>
              <c:idx val="0"/>
              <c:tx>
                <c:rich>
                  <a:bodyPr/>
                  <a:lstStyle/>
                  <a:p>
                    <a:fld id="{54A38143-B41F-49F0-8779-633B885AE88B}" type="CATEGORYNAME">
                      <a:rPr lang="en-US" smtClean="0"/>
                      <a:pPr/>
                      <a:t>[CATEGORY NAME]</a:t>
                    </a:fld>
                    <a:r>
                      <a:rPr lang="en-US" baseline="0" dirty="0"/>
                      <a:t>
</a:t>
                    </a:r>
                    <a:fld id="{9ACA4DD6-9F67-472C-AB4A-2493C4FA1FB1}"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B8-40DE-A547-D5471080FF34}"/>
                </c:ext>
              </c:extLst>
            </c:dLbl>
            <c:dLbl>
              <c:idx val="1"/>
              <c:delete val="1"/>
              <c:extLst>
                <c:ext xmlns:c15="http://schemas.microsoft.com/office/drawing/2012/chart" uri="{CE6537A1-D6FC-4f65-9D91-7224C49458BB}"/>
                <c:ext xmlns:c16="http://schemas.microsoft.com/office/drawing/2014/chart" uri="{C3380CC4-5D6E-409C-BE32-E72D297353CC}">
                  <c16:uniqueId val="{00000003-ACB8-40DE-A547-D5471080FF34}"/>
                </c:ext>
              </c:extLst>
            </c:dLbl>
            <c:dLbl>
              <c:idx val="2"/>
              <c:delete val="1"/>
              <c:extLst>
                <c:ext xmlns:c15="http://schemas.microsoft.com/office/drawing/2012/chart" uri="{CE6537A1-D6FC-4f65-9D91-7224C49458BB}"/>
                <c:ext xmlns:c16="http://schemas.microsoft.com/office/drawing/2014/chart" uri="{C3380CC4-5D6E-409C-BE32-E72D297353CC}">
                  <c16:uniqueId val="{00000004-ACB8-40DE-A547-D5471080FF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A</c:v>
                </c:pt>
                <c:pt idx="1">
                  <c:v>B</c:v>
                </c:pt>
                <c:pt idx="2">
                  <c:v>C</c:v>
                </c:pt>
                <c:pt idx="3">
                  <c:v>D</c:v>
                </c:pt>
              </c:strCache>
            </c:strRef>
          </c:cat>
          <c:val>
            <c:numRef>
              <c:f>Sheet1!$B$2:$B$5</c:f>
              <c:numCache>
                <c:formatCode>General</c:formatCode>
                <c:ptCount val="4"/>
                <c:pt idx="0">
                  <c:v>1</c:v>
                </c:pt>
                <c:pt idx="1">
                  <c:v>0</c:v>
                </c:pt>
                <c:pt idx="2">
                  <c:v>0</c:v>
                </c:pt>
                <c:pt idx="3">
                  <c:v>1.2</c:v>
                </c:pt>
              </c:numCache>
            </c:numRef>
          </c:val>
          <c:extLst>
            <c:ext xmlns:c16="http://schemas.microsoft.com/office/drawing/2014/chart" uri="{C3380CC4-5D6E-409C-BE32-E72D297353CC}">
              <c16:uniqueId val="{00000000-ACB8-40DE-A547-D5471080FF34}"/>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c:v>
                </c:pt>
              </c:strCache>
            </c:strRef>
          </c:tx>
          <c:spPr>
            <a:solidFill>
              <a:schemeClr val="accent6"/>
            </a:solidFill>
            <a:ln>
              <a:noFill/>
            </a:ln>
            <a:effectLst/>
          </c:spPr>
          <c:invertIfNegative val="0"/>
          <c:dLbls>
            <c:dLbl>
              <c:idx val="1"/>
              <c:tx>
                <c:rich>
                  <a:bodyPr/>
                  <a:lstStyle/>
                  <a:p>
                    <a:r>
                      <a:rPr lang="en-US" dirty="0"/>
                      <a:t>50.0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F5B-F345-A79D-2EB6DC52ADB0}"/>
                </c:ext>
              </c:extLst>
            </c:dLbl>
            <c:dLbl>
              <c:idx val="2"/>
              <c:tx>
                <c:rich>
                  <a:bodyPr/>
                  <a:lstStyle/>
                  <a:p>
                    <a:r>
                      <a:rPr lang="en-US" dirty="0"/>
                      <a:t>45.0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F5B-F345-A79D-2EB6DC52AD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Endometrial</c:v>
                </c:pt>
                <c:pt idx="1">
                  <c:v>Cervical</c:v>
                </c:pt>
                <c:pt idx="2">
                  <c:v>Ovarian</c:v>
                </c:pt>
              </c:strCache>
            </c:strRef>
          </c:cat>
          <c:val>
            <c:numRef>
              <c:f>Sheet1!$B$2:$B$4</c:f>
              <c:numCache>
                <c:formatCode>General</c:formatCode>
                <c:ptCount val="3"/>
                <c:pt idx="0">
                  <c:v>57.5</c:v>
                </c:pt>
                <c:pt idx="1">
                  <c:v>50</c:v>
                </c:pt>
                <c:pt idx="2">
                  <c:v>45</c:v>
                </c:pt>
              </c:numCache>
            </c:numRef>
          </c:val>
          <c:extLst>
            <c:ext xmlns:c16="http://schemas.microsoft.com/office/drawing/2014/chart" uri="{C3380CC4-5D6E-409C-BE32-E72D297353CC}">
              <c16:uniqueId val="{00000000-CF5B-F345-A79D-2EB6DC52ADB0}"/>
            </c:ext>
          </c:extLst>
        </c:ser>
        <c:ser>
          <c:idx val="1"/>
          <c:order val="1"/>
          <c:tx>
            <c:strRef>
              <c:f>Sheet1!$C$1</c:f>
              <c:strCache>
                <c:ptCount val="1"/>
                <c:pt idx="0">
                  <c:v>IHC 3+</c:v>
                </c:pt>
              </c:strCache>
            </c:strRef>
          </c:tx>
          <c:spPr>
            <a:solidFill>
              <a:schemeClr val="tx2"/>
            </a:solidFill>
            <a:ln>
              <a:noFill/>
            </a:ln>
            <a:effectLst/>
          </c:spPr>
          <c:invertIfNegative val="0"/>
          <c:dLbls>
            <c:dLbl>
              <c:idx val="1"/>
              <c:tx>
                <c:rich>
                  <a:bodyPr/>
                  <a:lstStyle/>
                  <a:p>
                    <a:r>
                      <a:rPr lang="en-US" dirty="0"/>
                      <a:t>75.0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F5B-F345-A79D-2EB6DC52AD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Endometrial</c:v>
                </c:pt>
                <c:pt idx="1">
                  <c:v>Cervical</c:v>
                </c:pt>
                <c:pt idx="2">
                  <c:v>Ovarian</c:v>
                </c:pt>
              </c:strCache>
            </c:strRef>
          </c:cat>
          <c:val>
            <c:numRef>
              <c:f>Sheet1!$C$2:$C$4</c:f>
              <c:numCache>
                <c:formatCode>General</c:formatCode>
                <c:ptCount val="3"/>
                <c:pt idx="0">
                  <c:v>84.6</c:v>
                </c:pt>
                <c:pt idx="1">
                  <c:v>75</c:v>
                </c:pt>
                <c:pt idx="2">
                  <c:v>63.6</c:v>
                </c:pt>
              </c:numCache>
            </c:numRef>
          </c:val>
          <c:extLst>
            <c:ext xmlns:c16="http://schemas.microsoft.com/office/drawing/2014/chart" uri="{C3380CC4-5D6E-409C-BE32-E72D297353CC}">
              <c16:uniqueId val="{00000001-CF5B-F345-A79D-2EB6DC52ADB0}"/>
            </c:ext>
          </c:extLst>
        </c:ser>
        <c:ser>
          <c:idx val="2"/>
          <c:order val="2"/>
          <c:tx>
            <c:strRef>
              <c:f>Sheet1!$D$1</c:f>
              <c:strCache>
                <c:ptCount val="1"/>
                <c:pt idx="0">
                  <c:v>IHC 2+</c:v>
                </c:pt>
              </c:strCache>
            </c:strRef>
          </c:tx>
          <c:spPr>
            <a:solidFill>
              <a:schemeClr val="accent1"/>
            </a:solidFill>
            <a:ln>
              <a:noFill/>
            </a:ln>
            <a:effectLst/>
          </c:spPr>
          <c:invertIfNegative val="0"/>
          <c:dLbls>
            <c:dLbl>
              <c:idx val="1"/>
              <c:tx>
                <c:rich>
                  <a:bodyPr/>
                  <a:lstStyle/>
                  <a:p>
                    <a:r>
                      <a:rPr lang="en-US" dirty="0"/>
                      <a:t>40.0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F5B-F345-A79D-2EB6DC52AD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Endometrial</c:v>
                </c:pt>
                <c:pt idx="1">
                  <c:v>Cervical</c:v>
                </c:pt>
                <c:pt idx="2">
                  <c:v>Ovarian</c:v>
                </c:pt>
              </c:strCache>
            </c:strRef>
          </c:cat>
          <c:val>
            <c:numRef>
              <c:f>Sheet1!$D$2:$D$4</c:f>
              <c:numCache>
                <c:formatCode>General</c:formatCode>
                <c:ptCount val="3"/>
                <c:pt idx="0">
                  <c:v>47.1</c:v>
                </c:pt>
                <c:pt idx="1">
                  <c:v>40</c:v>
                </c:pt>
                <c:pt idx="2">
                  <c:v>36.799999999999997</c:v>
                </c:pt>
              </c:numCache>
            </c:numRef>
          </c:val>
          <c:extLst>
            <c:ext xmlns:c16="http://schemas.microsoft.com/office/drawing/2014/chart" uri="{C3380CC4-5D6E-409C-BE32-E72D297353CC}">
              <c16:uniqueId val="{00000002-CF5B-F345-A79D-2EB6DC52ADB0}"/>
            </c:ext>
          </c:extLst>
        </c:ser>
        <c:dLbls>
          <c:dLblPos val="outEnd"/>
          <c:showLegendKey val="0"/>
          <c:showVal val="1"/>
          <c:showCatName val="0"/>
          <c:showSerName val="0"/>
          <c:showPercent val="0"/>
          <c:showBubbleSize val="0"/>
        </c:dLbls>
        <c:gapWidth val="190"/>
        <c:overlap val="-10"/>
        <c:axId val="34234767"/>
        <c:axId val="1053704816"/>
      </c:barChart>
      <c:catAx>
        <c:axId val="34234767"/>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53704816"/>
        <c:crosses val="autoZero"/>
        <c:auto val="1"/>
        <c:lblAlgn val="ctr"/>
        <c:lblOffset val="100"/>
        <c:noMultiLvlLbl val="0"/>
      </c:catAx>
      <c:valAx>
        <c:axId val="1053704816"/>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234767"/>
        <c:crosses val="autoZero"/>
        <c:crossBetween val="between"/>
      </c:valAx>
      <c:spPr>
        <a:noFill/>
        <a:ln>
          <a:noFill/>
        </a:ln>
        <a:effectLst/>
      </c:spPr>
    </c:plotArea>
    <c:legend>
      <c:legendPos val="t"/>
      <c:layout>
        <c:manualLayout>
          <c:xMode val="edge"/>
          <c:yMode val="edge"/>
          <c:x val="0.31988756742188262"/>
          <c:y val="0.11652546746668588"/>
          <c:w val="0.36022467588854556"/>
          <c:h val="5.612444552916096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Grade 1-2</c:v>
                </c:pt>
              </c:strCache>
            </c:strRef>
          </c:tx>
          <c:spPr>
            <a:solidFill>
              <a:schemeClr val="accent1"/>
            </a:solidFill>
            <a:ln>
              <a:noFill/>
            </a:ln>
            <a:effectLst/>
          </c:spPr>
          <c:invertIfNegative val="0"/>
          <c:dLbls>
            <c:dLbl>
              <c:idx val="0"/>
              <c:tx>
                <c:rich>
                  <a:bodyPr/>
                  <a:lstStyle/>
                  <a:p>
                    <a:fld id="{01D5D66E-4B48-1E47-868E-D395112A047A}" type="VALUE">
                      <a:rPr lang="en-US" smtClean="0"/>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7CD-224B-A8E5-0FA53B74DC9D}"/>
                </c:ext>
              </c:extLst>
            </c:dLbl>
            <c:dLbl>
              <c:idx val="1"/>
              <c:tx>
                <c:rich>
                  <a:bodyPr/>
                  <a:lstStyle/>
                  <a:p>
                    <a:fld id="{1343D9F3-78B5-E147-B26A-098E9952D327}" type="VALUE">
                      <a:rPr lang="en-US" smtClean="0"/>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7CD-224B-A8E5-0FA53B74DC9D}"/>
                </c:ext>
              </c:extLst>
            </c:dLbl>
            <c:dLbl>
              <c:idx val="2"/>
              <c:tx>
                <c:rich>
                  <a:bodyPr/>
                  <a:lstStyle/>
                  <a:p>
                    <a:fld id="{79D29009-A0A1-D84C-BB95-31A436EE6A23}" type="VALUE">
                      <a:rPr lang="en-US" smtClean="0"/>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7CD-224B-A8E5-0FA53B74DC9D}"/>
                </c:ext>
              </c:extLst>
            </c:dLbl>
            <c:dLbl>
              <c:idx val="3"/>
              <c:tx>
                <c:rich>
                  <a:bodyPr/>
                  <a:lstStyle/>
                  <a:p>
                    <a:fld id="{9CA1EA7E-A9EB-8B43-AD41-69CEFF5EB296}" type="VALUE">
                      <a:rPr lang="en-US" smtClean="0"/>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7CD-224B-A8E5-0FA53B74DC9D}"/>
                </c:ext>
              </c:extLst>
            </c:dLbl>
            <c:dLbl>
              <c:idx val="4"/>
              <c:tx>
                <c:rich>
                  <a:bodyPr/>
                  <a:lstStyle/>
                  <a:p>
                    <a:fld id="{63D048C3-5EA9-0B46-95FF-955ED93BC038}" type="VALUE">
                      <a:rPr lang="en-US" smtClean="0"/>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7CD-224B-A8E5-0FA53B74DC9D}"/>
                </c:ext>
              </c:extLst>
            </c:dLbl>
            <c:dLbl>
              <c:idx val="5"/>
              <c:tx>
                <c:rich>
                  <a:bodyPr/>
                  <a:lstStyle/>
                  <a:p>
                    <a:fld id="{343A0B70-4E95-314C-A95C-97F29D9CD531}" type="VALUE">
                      <a:rPr lang="en-US" smtClean="0"/>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CD-224B-A8E5-0FA53B74DC9D}"/>
                </c:ext>
              </c:extLst>
            </c:dLbl>
            <c:dLbl>
              <c:idx val="6"/>
              <c:tx>
                <c:rich>
                  <a:bodyPr/>
                  <a:lstStyle/>
                  <a:p>
                    <a:fld id="{A9C6A94A-9B64-794B-BEDA-BD515F08EA63}" type="VALUE">
                      <a:rPr lang="en-US" smtClean="0"/>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7CD-224B-A8E5-0FA53B74DC9D}"/>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Epistaxis</c:v>
                </c:pt>
                <c:pt idx="1">
                  <c:v>Platelet count decreased</c:v>
                </c:pt>
                <c:pt idx="2">
                  <c:v>Vomiting</c:v>
                </c:pt>
                <c:pt idx="3">
                  <c:v>Neutrophil count decreased</c:v>
                </c:pt>
                <c:pt idx="4">
                  <c:v>WBC decreased</c:v>
                </c:pt>
                <c:pt idx="5">
                  <c:v>Nausea</c:v>
                </c:pt>
                <c:pt idx="6">
                  <c:v>Anaemia</c:v>
                </c:pt>
              </c:strCache>
            </c:strRef>
          </c:cat>
          <c:val>
            <c:numRef>
              <c:f>Sheet1!$B$2:$B$8</c:f>
              <c:numCache>
                <c:formatCode>General</c:formatCode>
                <c:ptCount val="7"/>
                <c:pt idx="0">
                  <c:v>11.4</c:v>
                </c:pt>
                <c:pt idx="1">
                  <c:v>15.1</c:v>
                </c:pt>
                <c:pt idx="2">
                  <c:v>22.7</c:v>
                </c:pt>
                <c:pt idx="3">
                  <c:v>18.2</c:v>
                </c:pt>
                <c:pt idx="4">
                  <c:v>31.1</c:v>
                </c:pt>
                <c:pt idx="5">
                  <c:v>37.9</c:v>
                </c:pt>
                <c:pt idx="6">
                  <c:v>38.6</c:v>
                </c:pt>
              </c:numCache>
            </c:numRef>
          </c:val>
          <c:extLst>
            <c:ext xmlns:c16="http://schemas.microsoft.com/office/drawing/2014/chart" uri="{C3380CC4-5D6E-409C-BE32-E72D297353CC}">
              <c16:uniqueId val="{00000000-37CD-224B-A8E5-0FA53B74DC9D}"/>
            </c:ext>
          </c:extLst>
        </c:ser>
        <c:ser>
          <c:idx val="1"/>
          <c:order val="1"/>
          <c:tx>
            <c:strRef>
              <c:f>Sheet1!$C$1</c:f>
              <c:strCache>
                <c:ptCount val="1"/>
                <c:pt idx="0">
                  <c:v>Grade ≥3</c:v>
                </c:pt>
              </c:strCache>
            </c:strRef>
          </c:tx>
          <c:spPr>
            <a:solidFill>
              <a:schemeClr val="tx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37CD-224B-A8E5-0FA53B74DC9D}"/>
                </c:ext>
              </c:extLst>
            </c:dLbl>
            <c:dLbl>
              <c:idx val="1"/>
              <c:layout>
                <c:manualLayout>
                  <c:x val="5.7677966804740556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CD-224B-A8E5-0FA53B74DC9D}"/>
                </c:ext>
              </c:extLst>
            </c:dLbl>
            <c:dLbl>
              <c:idx val="2"/>
              <c:layout>
                <c:manualLayout>
                  <c:x val="4.4219774550300947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CD-224B-A8E5-0FA53B74DC9D}"/>
                </c:ext>
              </c:extLst>
            </c:dLbl>
            <c:dLbl>
              <c:idx val="5"/>
              <c:delete val="1"/>
              <c:extLst>
                <c:ext xmlns:c15="http://schemas.microsoft.com/office/drawing/2012/chart" uri="{CE6537A1-D6FC-4f65-9D91-7224C49458BB}"/>
                <c:ext xmlns:c16="http://schemas.microsoft.com/office/drawing/2014/chart" uri="{C3380CC4-5D6E-409C-BE32-E72D297353CC}">
                  <c16:uniqueId val="{00000003-37CD-224B-A8E5-0FA53B74DC9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Epistaxis</c:v>
                </c:pt>
                <c:pt idx="1">
                  <c:v>Platelet count decreased</c:v>
                </c:pt>
                <c:pt idx="2">
                  <c:v>Vomiting</c:v>
                </c:pt>
                <c:pt idx="3">
                  <c:v>Neutrophil count decreased</c:v>
                </c:pt>
                <c:pt idx="4">
                  <c:v>WBC decreased</c:v>
                </c:pt>
                <c:pt idx="5">
                  <c:v>Nausea</c:v>
                </c:pt>
                <c:pt idx="6">
                  <c:v>Anaemia</c:v>
                </c:pt>
              </c:strCache>
            </c:strRef>
          </c:cat>
          <c:val>
            <c:numRef>
              <c:f>Sheet1!$C$2:$C$8</c:f>
              <c:numCache>
                <c:formatCode>General</c:formatCode>
                <c:ptCount val="7"/>
                <c:pt idx="0" formatCode="0.00">
                  <c:v>0</c:v>
                </c:pt>
                <c:pt idx="1">
                  <c:v>2.2999999999999998</c:v>
                </c:pt>
                <c:pt idx="2">
                  <c:v>1.5</c:v>
                </c:pt>
                <c:pt idx="3">
                  <c:v>9.8000000000000007</c:v>
                </c:pt>
                <c:pt idx="4">
                  <c:v>4.5</c:v>
                </c:pt>
                <c:pt idx="5">
                  <c:v>0</c:v>
                </c:pt>
                <c:pt idx="6">
                  <c:v>7.6</c:v>
                </c:pt>
              </c:numCache>
            </c:numRef>
          </c:val>
          <c:extLst>
            <c:ext xmlns:c16="http://schemas.microsoft.com/office/drawing/2014/chart" uri="{C3380CC4-5D6E-409C-BE32-E72D297353CC}">
              <c16:uniqueId val="{00000001-37CD-224B-A8E5-0FA53B74DC9D}"/>
            </c:ext>
          </c:extLst>
        </c:ser>
        <c:dLbls>
          <c:dLblPos val="ctr"/>
          <c:showLegendKey val="0"/>
          <c:showVal val="1"/>
          <c:showCatName val="0"/>
          <c:showSerName val="0"/>
          <c:showPercent val="0"/>
          <c:showBubbleSize val="0"/>
        </c:dLbls>
        <c:gapWidth val="55"/>
        <c:overlap val="100"/>
        <c:axId val="1797746639"/>
        <c:axId val="1797828575"/>
      </c:barChart>
      <c:catAx>
        <c:axId val="1797746639"/>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97828575"/>
        <c:crosses val="autoZero"/>
        <c:auto val="1"/>
        <c:lblAlgn val="ctr"/>
        <c:lblOffset val="100"/>
        <c:noMultiLvlLbl val="0"/>
      </c:catAx>
      <c:valAx>
        <c:axId val="1797828575"/>
        <c:scaling>
          <c:orientation val="minMax"/>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97746639"/>
        <c:crosses val="autoZero"/>
        <c:crossBetween val="between"/>
      </c:valAx>
      <c:spPr>
        <a:noFill/>
        <a:ln>
          <a:noFill/>
        </a:ln>
        <a:effectLst/>
      </c:spPr>
    </c:plotArea>
    <c:legend>
      <c:legendPos val="b"/>
      <c:layout>
        <c:manualLayout>
          <c:xMode val="edge"/>
          <c:yMode val="edge"/>
          <c:x val="0.65936225426688277"/>
          <c:y val="0.76702780559306194"/>
          <c:w val="0.28112634623553628"/>
          <c:h val="5.4495848378310063E-2"/>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3BE9-47DA-8494-2700ACF43D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C2-4EB1-9C74-F82F004DE6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C2-4EB1-9C74-F82F004DE6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BE9-47DA-8494-2700ACF43D99}"/>
              </c:ext>
            </c:extLst>
          </c:dPt>
          <c:dLbls>
            <c:dLbl>
              <c:idx val="3"/>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E9-47DA-8494-2700ACF43D99}"/>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A</c:v>
                </c:pt>
                <c:pt idx="1">
                  <c:v>B</c:v>
                </c:pt>
                <c:pt idx="2">
                  <c:v>C</c:v>
                </c:pt>
                <c:pt idx="3">
                  <c:v>D</c:v>
                </c:pt>
              </c:strCache>
            </c:strRef>
          </c:cat>
          <c:val>
            <c:numRef>
              <c:f>Sheet1!$B$2:$B$5</c:f>
              <c:numCache>
                <c:formatCode>General</c:formatCode>
                <c:ptCount val="4"/>
                <c:pt idx="0">
                  <c:v>6</c:v>
                </c:pt>
                <c:pt idx="1">
                  <c:v>1</c:v>
                </c:pt>
                <c:pt idx="2">
                  <c:v>3</c:v>
                </c:pt>
                <c:pt idx="3">
                  <c:v>0</c:v>
                </c:pt>
              </c:numCache>
            </c:numRef>
          </c:val>
          <c:extLst>
            <c:ext xmlns:c16="http://schemas.microsoft.com/office/drawing/2014/chart" uri="{C3380CC4-5D6E-409C-BE32-E72D297353CC}">
              <c16:uniqueId val="{00000000-3BE9-47DA-8494-2700ACF43D9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B6A3-437C-8492-CEA65B45B8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A3-437C-8492-CEA65B45B8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6A3-437C-8492-CEA65B45B8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6A3-437C-8492-CEA65B45B8D6}"/>
              </c:ext>
            </c:extLst>
          </c:dPt>
          <c:dLbls>
            <c:dLbl>
              <c:idx val="2"/>
              <c:delete val="1"/>
              <c:extLst>
                <c:ext xmlns:c15="http://schemas.microsoft.com/office/drawing/2012/chart" uri="{CE6537A1-D6FC-4f65-9D91-7224C49458BB}"/>
                <c:ext xmlns:c16="http://schemas.microsoft.com/office/drawing/2014/chart" uri="{C3380CC4-5D6E-409C-BE32-E72D297353CC}">
                  <c16:uniqueId val="{00000005-B6A3-437C-8492-CEA65B45B8D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A</c:v>
                </c:pt>
                <c:pt idx="1">
                  <c:v>B</c:v>
                </c:pt>
                <c:pt idx="2">
                  <c:v>C</c:v>
                </c:pt>
                <c:pt idx="3">
                  <c:v>D</c:v>
                </c:pt>
              </c:strCache>
            </c:strRef>
          </c:cat>
          <c:val>
            <c:numRef>
              <c:f>Sheet1!$B$2:$B$5</c:f>
              <c:numCache>
                <c:formatCode>General</c:formatCode>
                <c:ptCount val="4"/>
                <c:pt idx="0">
                  <c:v>4</c:v>
                </c:pt>
                <c:pt idx="1">
                  <c:v>5</c:v>
                </c:pt>
                <c:pt idx="2">
                  <c:v>0</c:v>
                </c:pt>
                <c:pt idx="3">
                  <c:v>3</c:v>
                </c:pt>
              </c:numCache>
            </c:numRef>
          </c:val>
          <c:extLst>
            <c:ext xmlns:c16="http://schemas.microsoft.com/office/drawing/2014/chart" uri="{C3380CC4-5D6E-409C-BE32-E72D297353CC}">
              <c16:uniqueId val="{00000008-B6A3-437C-8492-CEA65B45B8D6}"/>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3-5ED4-4DC8-8415-9FDD00D488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E4-4D76-996B-74E763E76E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5ED4-4DC8-8415-9FDD00D488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E4-4D76-996B-74E763E76E6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A</c:v>
                </c:pt>
                <c:pt idx="1">
                  <c:v>B</c:v>
                </c:pt>
                <c:pt idx="2">
                  <c:v>C</c:v>
                </c:pt>
                <c:pt idx="3">
                  <c:v>D</c:v>
                </c:pt>
              </c:strCache>
            </c:strRef>
          </c:cat>
          <c:val>
            <c:numRef>
              <c:f>Sheet1!$B$2:$B$5</c:f>
              <c:numCache>
                <c:formatCode>General</c:formatCode>
                <c:ptCount val="4"/>
                <c:pt idx="0">
                  <c:v>3</c:v>
                </c:pt>
                <c:pt idx="1">
                  <c:v>4</c:v>
                </c:pt>
                <c:pt idx="2">
                  <c:v>1</c:v>
                </c:pt>
                <c:pt idx="3">
                  <c:v>4</c:v>
                </c:pt>
              </c:numCache>
            </c:numRef>
          </c:val>
          <c:extLst>
            <c:ext xmlns:c16="http://schemas.microsoft.com/office/drawing/2014/chart" uri="{C3380CC4-5D6E-409C-BE32-E72D297353CC}">
              <c16:uniqueId val="{00000000-5ED4-4DC8-8415-9FDD00D488D3}"/>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3104895-A7AF-EB49-BC80-D77792D61F32}" type="datetime1">
              <a:rPr lang="en-US" smtClean="0"/>
              <a:pPr/>
              <a:t>3/17/2025</a:t>
            </a:fld>
            <a:endParaRPr lang="fr-FR"/>
          </a:p>
        </p:txBody>
      </p:sp>
      <p:sp>
        <p:nvSpPr>
          <p:cNvPr id="4" name="Espace réservé du pied de page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DA2D364-CD50-1942-A8D0-558BD1BC24CC}" type="datetime1">
              <a:rPr lang="en-US" smtClean="0"/>
              <a:pPr/>
              <a:t>3/17/2025</a:t>
            </a:fld>
            <a:endParaRPr lang="fr-FR"/>
          </a:p>
        </p:txBody>
      </p:sp>
      <p:sp>
        <p:nvSpPr>
          <p:cNvPr id="4" name="Espace réservé de l'image des diapositives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03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5304A-B425-D4F1-DA8F-11CFD86D4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08E6B-F29C-D85F-FD97-EA4B4C521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47720-D877-9C59-E6AF-B7AF6ECC84F4}"/>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3244B513-CBD8-89B9-43F0-450DC2D36780}"/>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808B4A9E-473B-5D29-071E-240D49B6EB06}"/>
              </a:ext>
            </a:extLst>
          </p:cNvPr>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70336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ABEA-C050-2575-5BBE-40FEEBA0E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089C4-0D15-E369-9F44-8119585B4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2238B-85EE-131B-EAD1-9D0AE3EFED6D}"/>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8DCA1098-08F1-4B57-B827-8BE1947188B2}"/>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AEF66755-1D55-CEC9-7B76-690CAE4315D0}"/>
              </a:ext>
            </a:extLst>
          </p:cNvPr>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407731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3B1F5-008D-D192-73F5-3E4070AFA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17EDF-83CF-5FFC-997E-1422F27D9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09A17-5451-2566-A1DF-CF2899AC1B5D}"/>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681DD6F4-CD65-9CA6-E914-C700AEC8D971}"/>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09FA6A63-7A0D-C7E8-8491-6F89BA9B2089}"/>
              </a:ext>
            </a:extLst>
          </p:cNvPr>
          <p:cNvSpPr>
            <a:spLocks noGrp="1"/>
          </p:cNvSpPr>
          <p:nvPr>
            <p:ph type="sldNum" sz="quarter" idx="5"/>
          </p:nvPr>
        </p:nvSpPr>
        <p:spPr/>
        <p:txBody>
          <a:bodyPr/>
          <a:lstStyle/>
          <a:p>
            <a:fld id="{3C53626E-BC0F-674C-9570-A9D62C09EB52}" type="slidenum">
              <a:rPr lang="fr-FR" smtClean="0"/>
              <a:pPr/>
              <a:t>24</a:t>
            </a:fld>
            <a:endParaRPr lang="fr-FR" dirty="0"/>
          </a:p>
        </p:txBody>
      </p:sp>
    </p:spTree>
    <p:extLst>
      <p:ext uri="{BB962C8B-B14F-4D97-AF65-F5344CB8AC3E}">
        <p14:creationId xmlns:p14="http://schemas.microsoft.com/office/powerpoint/2010/main" val="20975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47766-4106-185C-32C5-2A9FB15EB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E2D32-6C6E-1119-50C2-271B96356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AC0FE-931F-621B-E02C-5DD9D3CFD1C2}"/>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9AA43F9B-EB8C-B649-4EB9-8F5B9EC0D6B8}"/>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77BE2632-2110-2B1F-9E07-1D9DB06ED51D}"/>
              </a:ext>
            </a:extLst>
          </p:cNvPr>
          <p:cNvSpPr>
            <a:spLocks noGrp="1"/>
          </p:cNvSpPr>
          <p:nvPr>
            <p:ph type="sldNum" sz="quarter" idx="5"/>
          </p:nvPr>
        </p:nvSpPr>
        <p:spPr/>
        <p:txBody>
          <a:bodyPr/>
          <a:lstStyle/>
          <a:p>
            <a:fld id="{3C53626E-BC0F-674C-9570-A9D62C09EB52}" type="slidenum">
              <a:rPr lang="fr-FR" smtClean="0"/>
              <a:pPr/>
              <a:t>25</a:t>
            </a:fld>
            <a:endParaRPr lang="fr-FR" dirty="0"/>
          </a:p>
        </p:txBody>
      </p:sp>
    </p:spTree>
    <p:extLst>
      <p:ext uri="{BB962C8B-B14F-4D97-AF65-F5344CB8AC3E}">
        <p14:creationId xmlns:p14="http://schemas.microsoft.com/office/powerpoint/2010/main" val="1527764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9A0DD-0574-94EF-2F3D-0D55E50FA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D49D2-FBB8-E669-54E5-4A7B122EB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8B5C8-60ED-86BE-4946-FE6B0BDCB164}"/>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8AC264BE-5E55-FF8F-9B91-4F57BA4C4298}"/>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7A7F21C0-DE4F-A057-6B03-F338C58E7A32}"/>
              </a:ext>
            </a:extLst>
          </p:cNvPr>
          <p:cNvSpPr>
            <a:spLocks noGrp="1"/>
          </p:cNvSpPr>
          <p:nvPr>
            <p:ph type="sldNum" sz="quarter" idx="5"/>
          </p:nvPr>
        </p:nvSpPr>
        <p:spPr/>
        <p:txBody>
          <a:bodyPr/>
          <a:lstStyle/>
          <a:p>
            <a:fld id="{3C53626E-BC0F-674C-9570-A9D62C09EB52}" type="slidenum">
              <a:rPr lang="fr-FR" smtClean="0"/>
              <a:pPr/>
              <a:t>26</a:t>
            </a:fld>
            <a:endParaRPr lang="fr-FR" dirty="0"/>
          </a:p>
        </p:txBody>
      </p:sp>
    </p:spTree>
    <p:extLst>
      <p:ext uri="{BB962C8B-B14F-4D97-AF65-F5344CB8AC3E}">
        <p14:creationId xmlns:p14="http://schemas.microsoft.com/office/powerpoint/2010/main" val="338033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5CB91-0056-7E0D-094A-07986270D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C03D5-1A92-5DCA-76A5-A760676AD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5CCDC-7B6E-8911-9AC7-A4D0DFBBA490}"/>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6AE75BB2-7C06-D041-B1E6-F64A75127626}"/>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97669AF7-D0DD-39F7-D4CA-804C4C689912}"/>
              </a:ext>
            </a:extLst>
          </p:cNvPr>
          <p:cNvSpPr>
            <a:spLocks noGrp="1"/>
          </p:cNvSpPr>
          <p:nvPr>
            <p:ph type="sldNum" sz="quarter" idx="5"/>
          </p:nvPr>
        </p:nvSpPr>
        <p:spPr/>
        <p:txBody>
          <a:bodyPr/>
          <a:lstStyle/>
          <a:p>
            <a:fld id="{3C53626E-BC0F-674C-9570-A9D62C09EB52}" type="slidenum">
              <a:rPr lang="fr-FR" smtClean="0"/>
              <a:pPr/>
              <a:t>27</a:t>
            </a:fld>
            <a:endParaRPr lang="fr-FR" dirty="0"/>
          </a:p>
        </p:txBody>
      </p:sp>
    </p:spTree>
    <p:extLst>
      <p:ext uri="{BB962C8B-B14F-4D97-AF65-F5344CB8AC3E}">
        <p14:creationId xmlns:p14="http://schemas.microsoft.com/office/powerpoint/2010/main" val="3141459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C991-E832-6E02-AD61-32C848E42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710B0-BC29-3120-2195-7A27532C4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5766A-3363-CB9A-E89A-1958E283710F}"/>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D073FDDD-F167-3204-6B96-324F8202CE4C}"/>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11D7A16-61CB-1303-16AB-3F86C5E0AB9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90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45</a:t>
            </a:fld>
            <a:endParaRPr lang="fr-FR" dirty="0"/>
          </a:p>
        </p:txBody>
      </p:sp>
    </p:spTree>
    <p:extLst>
      <p:ext uri="{BB962C8B-B14F-4D97-AF65-F5344CB8AC3E}">
        <p14:creationId xmlns:p14="http://schemas.microsoft.com/office/powerpoint/2010/main" val="4277289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53</a:t>
            </a:fld>
            <a:endParaRPr lang="fr-FR" dirty="0"/>
          </a:p>
        </p:txBody>
      </p:sp>
    </p:spTree>
    <p:extLst>
      <p:ext uri="{BB962C8B-B14F-4D97-AF65-F5344CB8AC3E}">
        <p14:creationId xmlns:p14="http://schemas.microsoft.com/office/powerpoint/2010/main" val="126394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58</a:t>
            </a:fld>
            <a:endParaRPr lang="fr-FR"/>
          </a:p>
        </p:txBody>
      </p:sp>
    </p:spTree>
    <p:extLst>
      <p:ext uri="{BB962C8B-B14F-4D97-AF65-F5344CB8AC3E}">
        <p14:creationId xmlns:p14="http://schemas.microsoft.com/office/powerpoint/2010/main" val="178337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6246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66</a:t>
            </a:fld>
            <a:endParaRPr lang="fr-FR" dirty="0"/>
          </a:p>
        </p:txBody>
      </p:sp>
    </p:spTree>
    <p:extLst>
      <p:ext uri="{BB962C8B-B14F-4D97-AF65-F5344CB8AC3E}">
        <p14:creationId xmlns:p14="http://schemas.microsoft.com/office/powerpoint/2010/main" val="3778002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655E-B52F-FB74-239A-34645FEC8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F8ABD-7565-5135-F280-5C27D0F04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F2EAE-4C06-91B5-30EB-7277E2A2B0ED}"/>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B225C869-F571-3CDE-B68D-9E4C842E9B82}"/>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35829CE5-1FDF-70B8-205C-CF5614AD2128}"/>
              </a:ext>
            </a:extLst>
          </p:cNvPr>
          <p:cNvSpPr>
            <a:spLocks noGrp="1"/>
          </p:cNvSpPr>
          <p:nvPr>
            <p:ph type="sldNum" sz="quarter" idx="5"/>
          </p:nvPr>
        </p:nvSpPr>
        <p:spPr/>
        <p:txBody>
          <a:bodyPr/>
          <a:lstStyle/>
          <a:p>
            <a:fld id="{3C53626E-BC0F-674C-9570-A9D62C09EB52}" type="slidenum">
              <a:rPr lang="fr-FR" smtClean="0"/>
              <a:pPr/>
              <a:t>98</a:t>
            </a:fld>
            <a:endParaRPr lang="fr-FR" dirty="0"/>
          </a:p>
        </p:txBody>
      </p:sp>
    </p:spTree>
    <p:extLst>
      <p:ext uri="{BB962C8B-B14F-4D97-AF65-F5344CB8AC3E}">
        <p14:creationId xmlns:p14="http://schemas.microsoft.com/office/powerpoint/2010/main" val="288692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9474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9474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49474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30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now it gives me great pleasure to hand you over to the chair of this session, Professor Fernando Lopez-rios for the first presentation</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377800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11</a:t>
            </a:fld>
            <a:endParaRPr lang="fr-FR" dirty="0"/>
          </a:p>
        </p:txBody>
      </p:sp>
    </p:spTree>
    <p:extLst>
      <p:ext uri="{BB962C8B-B14F-4D97-AF65-F5344CB8AC3E}">
        <p14:creationId xmlns:p14="http://schemas.microsoft.com/office/powerpoint/2010/main" val="48002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421581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39052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4023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AAC49-9553-E3BD-C8D2-9D03CC1E8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FED20-5B9A-3201-6A43-B2EBD9A05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7EE5A-C903-397A-542C-85386E7C7ACD}"/>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770CDEE5-DC35-CF9D-3AC0-75A5FA40B1A0}"/>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4A0B1261-503F-07D4-2283-B34FBC6F6DDA}"/>
              </a:ext>
            </a:extLst>
          </p:cNvPr>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3526724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0.jp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hyperlink" Target="https://cor2ed.com/connects/ntrk-connect/" TargetMode="External"/><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29"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sv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0.jp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hyperlink" Target="https://cor2ed.com/connects/ntrk-connect/" TargetMode="External"/><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29"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sv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4479157"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5"/>
            <a:extLst>
              <a:ext uri="{FF2B5EF4-FFF2-40B4-BE49-F238E27FC236}">
                <a16:creationId xmlns:a16="http://schemas.microsoft.com/office/drawing/2014/main" id="{F400ABA1-C4CC-C41A-596B-25D4EF19730E}"/>
              </a:ext>
            </a:extLst>
          </p:cNvPr>
          <p:cNvPicPr>
            <a:picLocks noChangeAspect="1"/>
          </p:cNvPicPr>
          <p:nvPr userDrawn="1"/>
        </p:nvPicPr>
        <p:blipFill>
          <a:blip r:embed="rId26"/>
          <a:stretch>
            <a:fillRect/>
          </a:stretch>
        </p:blipFill>
        <p:spPr>
          <a:xfrm>
            <a:off x="373968" y="4472140"/>
            <a:ext cx="1833600" cy="945696"/>
          </a:xfrm>
          <a:prstGeom prst="rect">
            <a:avLst/>
          </a:prstGeom>
        </p:spPr>
      </p:pic>
      <p:pic>
        <p:nvPicPr>
          <p:cNvPr id="4" name="Graphic 3">
            <a:extLst>
              <a:ext uri="{FF2B5EF4-FFF2-40B4-BE49-F238E27FC236}">
                <a16:creationId xmlns:a16="http://schemas.microsoft.com/office/drawing/2014/main" id="{0835E5DE-250F-B0ED-F16E-C73965220E0B}"/>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397805" y="6070903"/>
            <a:ext cx="373380" cy="373380"/>
          </a:xfrm>
          <a:prstGeom prst="rect">
            <a:avLst/>
          </a:prstGeom>
        </p:spPr>
      </p:pic>
      <p:pic>
        <p:nvPicPr>
          <p:cNvPr id="5" name="Picture 4">
            <a:extLst>
              <a:ext uri="{FF2B5EF4-FFF2-40B4-BE49-F238E27FC236}">
                <a16:creationId xmlns:a16="http://schemas.microsoft.com/office/drawing/2014/main" id="{CA69DFA1-B385-FE68-902E-2E17A92649BC}"/>
              </a:ext>
            </a:extLst>
          </p:cNvPr>
          <p:cNvPicPr>
            <a:picLocks noChangeAspect="1"/>
          </p:cNvPicPr>
          <p:nvPr userDrawn="1"/>
        </p:nvPicPr>
        <p:blipFill>
          <a:blip r:embed="rId29"/>
          <a:srcRect/>
          <a:stretch/>
        </p:blipFill>
        <p:spPr>
          <a:xfrm>
            <a:off x="3451861" y="6144527"/>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pos="1317" userDrawn="1">
          <p15:clr>
            <a:srgbClr val="FBAE40"/>
          </p15:clr>
        </p15:guide>
        <p15:guide id="5" orient="horz" pos="2909" userDrawn="1">
          <p15:clr>
            <a:srgbClr val="FBAE40"/>
          </p15:clr>
        </p15:guide>
        <p15:guide id="6" orient="horz" pos="33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2428437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7151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025625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62434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43834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770010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936748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628612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104963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64765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7791075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7773567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11003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750867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78177376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err="1">
                <a:ln>
                  <a:noFill/>
                </a:ln>
                <a:solidFill>
                  <a:srgbClr val="C6573B"/>
                </a:solidFill>
                <a:effectLst/>
                <a:uLnTx/>
                <a:uFillTx/>
                <a:latin typeface="Arial" panose="020B0604020202020204" pitchFamily="34" charset="0"/>
                <a:ea typeface="Calibri" charset="0"/>
                <a:cs typeface="Arial" panose="020B0604020202020204" pitchFamily="34" charset="0"/>
              </a:rPr>
              <a:t>Dr.</a:t>
            </a: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rPr>
              <a:t> Antoine Lacombe </a:t>
            </a:r>
            <a:r>
              <a:rPr kumimoji="0" lang="en-GB" sz="1100" b="1" i="0" u="none"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err="1">
                <a:ln>
                  <a:noFill/>
                </a:ln>
                <a:solidFill>
                  <a:srgbClr val="C6573B"/>
                </a:solidFill>
                <a:effectLst/>
                <a:uLnTx/>
                <a:uFillTx/>
                <a:latin typeface="Arial" panose="020B0604020202020204" pitchFamily="34" charset="0"/>
                <a:ea typeface="Calibri" charset="0"/>
                <a:cs typeface="Arial" panose="020B0604020202020204" pitchFamily="34" charset="0"/>
              </a:rPr>
              <a:t>Dr.</a:t>
            </a: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rPr>
              <a:t> </a:t>
            </a:r>
            <a:r>
              <a:rPr kumimoji="0" lang="en-GB" sz="1400" b="1" i="0" u="none" strike="noStrike" kern="1200" cap="none" spc="0" normalizeH="0" baseline="0" noProof="0" dirty="0" err="1">
                <a:ln>
                  <a:noFill/>
                </a:ln>
                <a:solidFill>
                  <a:srgbClr val="C6573B"/>
                </a:solidFill>
                <a:effectLst/>
                <a:uLnTx/>
                <a:uFillTx/>
                <a:latin typeface="Arial" panose="020B0604020202020204" pitchFamily="34" charset="0"/>
                <a:ea typeface="Calibri" charset="0"/>
                <a:cs typeface="Arial" panose="020B0604020202020204" pitchFamily="34" charset="0"/>
              </a:rPr>
              <a:t>Froukje</a:t>
            </a: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rPr>
              <a:t> </a:t>
            </a:r>
            <a:r>
              <a:rPr kumimoji="0" lang="en-GB" sz="1400" b="1" i="0" u="none" strike="noStrike" kern="1200" cap="none" spc="0" normalizeH="0" baseline="0" noProof="0" dirty="0" err="1">
                <a:ln>
                  <a:noFill/>
                </a:ln>
                <a:solidFill>
                  <a:srgbClr val="C6573B"/>
                </a:solidFill>
                <a:effectLst/>
                <a:uLnTx/>
                <a:uFillTx/>
                <a:latin typeface="Arial" panose="020B0604020202020204" pitchFamily="34" charset="0"/>
                <a:ea typeface="Calibri" charset="0"/>
                <a:cs typeface="Arial" panose="020B0604020202020204" pitchFamily="34" charset="0"/>
              </a:rPr>
              <a:t>Sosef</a:t>
            </a: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rPr>
              <a:t> </a:t>
            </a:r>
            <a:r>
              <a:rPr kumimoji="0" lang="en-GB" sz="1100" b="1" i="0" u="none"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3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35219" y="5484754"/>
            <a:ext cx="2525920" cy="4247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LinkedIn </a:t>
            </a: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hlinkClick r:id="rId10"/>
              </a:rPr>
              <a:t>@POCONNECT</a:t>
            </a:r>
            <a:endPar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YouTube </a:t>
            </a: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hlinkClick r:id="rId11"/>
              </a:rPr>
              <a:t>@COR2ED</a:t>
            </a:r>
            <a:endPar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Visit us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hlinkClick r:id="rId12"/>
              </a:rPr>
              <a:t>https://cor2ed.com/</a:t>
            </a:r>
            <a:endPar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Follow us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X </a:t>
            </a:r>
            <a:r>
              <a:rPr kumimoji="0" lang="en-GB" sz="14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hlinkClick r:id="rId15"/>
              </a:rPr>
              <a:t>@presonc_connect</a:t>
            </a:r>
            <a:endParaRPr kumimoji="0" lang="en-GB" sz="14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4479157"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Email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hlinkClick r:id="rId18"/>
              </a:rPr>
              <a:t>info@cor2ed</a:t>
            </a:r>
            <a:r>
              <a:rPr kumimoji="0" lang="en-GB" sz="12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612422" y="5247723"/>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5"/>
            <a:extLst>
              <a:ext uri="{FF2B5EF4-FFF2-40B4-BE49-F238E27FC236}">
                <a16:creationId xmlns:a16="http://schemas.microsoft.com/office/drawing/2014/main" id="{F400ABA1-C4CC-C41A-596B-25D4EF19730E}"/>
              </a:ext>
            </a:extLst>
          </p:cNvPr>
          <p:cNvPicPr>
            <a:picLocks noChangeAspect="1"/>
          </p:cNvPicPr>
          <p:nvPr userDrawn="1"/>
        </p:nvPicPr>
        <p:blipFill>
          <a:blip r:embed="rId26"/>
          <a:stretch>
            <a:fillRect/>
          </a:stretch>
        </p:blipFill>
        <p:spPr>
          <a:xfrm>
            <a:off x="373968" y="4472140"/>
            <a:ext cx="1833600" cy="945696"/>
          </a:xfrm>
          <a:prstGeom prst="rect">
            <a:avLst/>
          </a:prstGeom>
        </p:spPr>
      </p:pic>
      <p:pic>
        <p:nvPicPr>
          <p:cNvPr id="4" name="Graphic 3">
            <a:extLst>
              <a:ext uri="{FF2B5EF4-FFF2-40B4-BE49-F238E27FC236}">
                <a16:creationId xmlns:a16="http://schemas.microsoft.com/office/drawing/2014/main" id="{0835E5DE-250F-B0ED-F16E-C73965220E0B}"/>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3397805" y="6070903"/>
            <a:ext cx="373380" cy="373380"/>
          </a:xfrm>
          <a:prstGeom prst="rect">
            <a:avLst/>
          </a:prstGeom>
        </p:spPr>
      </p:pic>
      <p:pic>
        <p:nvPicPr>
          <p:cNvPr id="5" name="Picture 4">
            <a:extLst>
              <a:ext uri="{FF2B5EF4-FFF2-40B4-BE49-F238E27FC236}">
                <a16:creationId xmlns:a16="http://schemas.microsoft.com/office/drawing/2014/main" id="{CA69DFA1-B385-FE68-902E-2E17A92649BC}"/>
              </a:ext>
            </a:extLst>
          </p:cNvPr>
          <p:cNvPicPr>
            <a:picLocks noChangeAspect="1"/>
          </p:cNvPicPr>
          <p:nvPr userDrawn="1"/>
        </p:nvPicPr>
        <p:blipFill>
          <a:blip r:embed="rId29"/>
          <a:srcRect/>
          <a:stretch/>
        </p:blipFill>
        <p:spPr>
          <a:xfrm>
            <a:off x="3451861" y="6144527"/>
            <a:ext cx="255950" cy="261496"/>
          </a:xfrm>
          <a:prstGeom prst="rect">
            <a:avLst/>
          </a:prstGeom>
          <a:noFill/>
        </p:spPr>
      </p:pic>
    </p:spTree>
    <p:extLst>
      <p:ext uri="{BB962C8B-B14F-4D97-AF65-F5344CB8AC3E}">
        <p14:creationId xmlns:p14="http://schemas.microsoft.com/office/powerpoint/2010/main" val="2424451652"/>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guide id="4" pos="1317">
          <p15:clr>
            <a:srgbClr val="FBAE40"/>
          </p15:clr>
        </p15:guide>
        <p15:guide id="5" orient="horz" pos="2909">
          <p15:clr>
            <a:srgbClr val="FBAE40"/>
          </p15:clr>
        </p15:guide>
        <p15:guide id="6"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7393678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3856157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484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62" r:id="rId4"/>
    <p:sldLayoutId id="2147483661" r:id="rId5"/>
    <p:sldLayoutId id="2147483658" r:id="rId6"/>
    <p:sldLayoutId id="2147483652" r:id="rId7"/>
    <p:sldLayoutId id="2147483681" r:id="rId8"/>
    <p:sldLayoutId id="2147483657" r:id="rId9"/>
    <p:sldLayoutId id="2147483654" r:id="rId10"/>
    <p:sldLayoutId id="2147483655" r:id="rId11"/>
    <p:sldLayoutId id="2147483675" r:id="rId12"/>
    <p:sldLayoutId id="2147483676" r:id="rId13"/>
    <p:sldLayoutId id="2147483656" r:id="rId14"/>
    <p:sldLayoutId id="2147483679" r:id="rId15"/>
    <p:sldLayoutId id="2147483699"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0720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9.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documents.cap.org/protocols/Gynecologic.Bmk_1.2.0.0.-REL.CAPCP.pdf"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hyperlink" Target="https://documents.cap.org/protocols/Gynecologic.Bmk_1.2.0.0.-REL.CAPCP.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hyperlink" Target="https://documents.cap.org/protocols/IHC.Bmk_1.1.0.1.REL_CAPCP.pdf"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hyperlink" Target="https://documents.cap.org/protocols/Gynecologic.Bmk_1.2.0.0.-REL.CAPCP.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cuments.cap.org/protocols/IHC.Bmk_1.1.0.1.REL_CAPCP.pdf"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6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ntrk-connect/"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https://www.fda.gov/drugs/resources-information-approved-drugs/fda-grants-accelerated-approval-fam-trastuzumab-deruxtecan-nxki-unresectable-or-metastatic-her2" TargetMode="External"/><Relationship Id="rId2" Type="http://schemas.openxmlformats.org/officeDocument/2006/relationships/hyperlink" Target="https://www.fda.gov/drugs/resources-information-approved-drugs/fda-grants-accelerated-approval-fam-trastuzumab-deruxtecan-nxki-her2-mutant-non-small-cell-lung" TargetMode="External"/><Relationship Id="rId1" Type="http://schemas.openxmlformats.org/officeDocument/2006/relationships/slideLayout" Target="../slideLayouts/slideLayout1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s://www.esmo.org/oncology-news/ema-recommends-extending-indications-for-trastuzumab-deruxtecan-to-include-treatment-of-advanced-her2-mutated-nsclc"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hyperlink" Target="https://dailyreporter.esmo.org/esmo-gynaecological-cancers-congress-2024/editorial/the-promises-of-antibody-drug-conjugates-for-ovarian-cancer" TargetMode="External"/><Relationship Id="rId2" Type="http://schemas.openxmlformats.org/officeDocument/2006/relationships/hyperlink" Target="https://www.fda.gov/drugs/resources-information-approved-drugs/fda-grants-accelerated-approval-fam-trastuzumab-deruxtecan-nxki-unresectable-or-metastatic-her2" TargetMode="External"/><Relationship Id="rId1" Type="http://schemas.openxmlformats.org/officeDocument/2006/relationships/slideLayout" Target="../slideLayouts/slideLayout1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microsoft.com/office/2007/relationships/hdphoto" Target="../media/hdphoto2.wdp"/></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24F44-D774-9314-E306-E9949E3C7F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7A3DFB-C9CE-1339-C902-10ED13D1EA58}"/>
              </a:ext>
            </a:extLst>
          </p:cNvPr>
          <p:cNvSpPr>
            <a:spLocks noGrp="1"/>
          </p:cNvSpPr>
          <p:nvPr>
            <p:ph sz="quarter" idx="12"/>
          </p:nvPr>
        </p:nvSpPr>
        <p:spPr/>
        <p:txBody>
          <a:bodyPr/>
          <a:lstStyle/>
          <a:p>
            <a:r>
              <a:rPr lang="en-GB" sz="3200" b="1" noProof="0" dirty="0"/>
              <a:t>The challenge</a:t>
            </a:r>
          </a:p>
          <a:p>
            <a:r>
              <a:rPr lang="en-GB" sz="3200" noProof="0" dirty="0">
                <a:solidFill>
                  <a:schemeClr val="bg1">
                    <a:lumMod val="65000"/>
                  </a:schemeClr>
                </a:solidFill>
              </a:rPr>
              <a:t>The tool</a:t>
            </a:r>
          </a:p>
          <a:p>
            <a:r>
              <a:rPr lang="en-GB" sz="3200" noProof="0" dirty="0">
                <a:solidFill>
                  <a:schemeClr val="bg1">
                    <a:lumMod val="65000"/>
                  </a:schemeClr>
                </a:solidFill>
              </a:rPr>
              <a:t>The workflow</a:t>
            </a:r>
          </a:p>
          <a:p>
            <a:r>
              <a:rPr lang="en-GB" sz="3200" noProof="0" dirty="0">
                <a:solidFill>
                  <a:schemeClr val="bg1">
                    <a:lumMod val="65000"/>
                  </a:schemeClr>
                </a:solidFill>
              </a:rPr>
              <a:t>Further reading</a:t>
            </a:r>
          </a:p>
        </p:txBody>
      </p:sp>
      <p:sp>
        <p:nvSpPr>
          <p:cNvPr id="3" name="Title 2">
            <a:extLst>
              <a:ext uri="{FF2B5EF4-FFF2-40B4-BE49-F238E27FC236}">
                <a16:creationId xmlns:a16="http://schemas.microsoft.com/office/drawing/2014/main" id="{841A3446-A097-9E6E-C61C-EAC9F4C2F18C}"/>
              </a:ext>
            </a:extLst>
          </p:cNvPr>
          <p:cNvSpPr>
            <a:spLocks noGrp="1"/>
          </p:cNvSpPr>
          <p:nvPr>
            <p:ph type="title"/>
          </p:nvPr>
        </p:nvSpPr>
        <p:spPr/>
        <p:txBody>
          <a:bodyPr/>
          <a:lstStyle/>
          <a:p>
            <a:r>
              <a:rPr lang="en-GB" noProof="0" dirty="0"/>
              <a:t>Contents</a:t>
            </a:r>
          </a:p>
        </p:txBody>
      </p:sp>
      <p:sp>
        <p:nvSpPr>
          <p:cNvPr id="4" name="Slide Number Placeholder 3">
            <a:extLst>
              <a:ext uri="{FF2B5EF4-FFF2-40B4-BE49-F238E27FC236}">
                <a16:creationId xmlns:a16="http://schemas.microsoft.com/office/drawing/2014/main" id="{45155F8A-04BF-1626-60A7-074400FF0A14}"/>
              </a:ext>
            </a:extLst>
          </p:cNvPr>
          <p:cNvSpPr>
            <a:spLocks noGrp="1"/>
          </p:cNvSpPr>
          <p:nvPr>
            <p:ph type="sldNum" sz="quarter" idx="4"/>
          </p:nvPr>
        </p:nvSpPr>
        <p:spPr/>
        <p:txBody>
          <a:bodyPr/>
          <a:lstStyle/>
          <a:p>
            <a:fld id="{FCE43C0F-8A7B-3A4B-9DB5-B3472E36E833}" type="slidenum">
              <a:rPr lang="en-GB" noProof="0" smtClean="0"/>
              <a:pPr/>
              <a:t>10</a:t>
            </a:fld>
            <a:endParaRPr lang="en-GB" noProof="0" dirty="0"/>
          </a:p>
        </p:txBody>
      </p:sp>
      <p:sp>
        <p:nvSpPr>
          <p:cNvPr id="11" name="Content Placeholder 10">
            <a:extLst>
              <a:ext uri="{FF2B5EF4-FFF2-40B4-BE49-F238E27FC236}">
                <a16:creationId xmlns:a16="http://schemas.microsoft.com/office/drawing/2014/main" id="{3FF24091-350B-D1F3-2268-7B7D64981FE8}"/>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3609967443"/>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48CC3-7CB5-A238-0460-7A640AFDE7F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4D3FA-D68B-A5DA-1B01-4CBAE6796DA9}"/>
              </a:ext>
            </a:extLst>
          </p:cNvPr>
          <p:cNvSpPr>
            <a:spLocks noGrp="1"/>
          </p:cNvSpPr>
          <p:nvPr>
            <p:ph sz="quarter" idx="12"/>
          </p:nvPr>
        </p:nvSpPr>
        <p:spPr/>
        <p:txBody>
          <a:bodyPr/>
          <a:lstStyle/>
          <a:p>
            <a:r>
              <a:rPr lang="en-US" sz="1800" dirty="0" err="1">
                <a:solidFill>
                  <a:schemeClr val="tx2"/>
                </a:solidFill>
              </a:rPr>
              <a:t>Standardise</a:t>
            </a:r>
            <a:r>
              <a:rPr lang="en-US" sz="1800" dirty="0">
                <a:solidFill>
                  <a:schemeClr val="tx2"/>
                </a:solidFill>
              </a:rPr>
              <a:t> HER2 IHC for lung and ovarian carcinoma patients to ensure consistent and reliable results </a:t>
            </a:r>
          </a:p>
          <a:p>
            <a:r>
              <a:rPr lang="en-US" sz="1800" dirty="0">
                <a:solidFill>
                  <a:schemeClr val="tx2"/>
                </a:solidFill>
              </a:rPr>
              <a:t>Implement high-quality HER2 IHC testing by:</a:t>
            </a:r>
          </a:p>
          <a:p>
            <a:pPr lvl="1"/>
            <a:r>
              <a:rPr lang="en-US" dirty="0">
                <a:solidFill>
                  <a:schemeClr val="tx2"/>
                </a:solidFill>
              </a:rPr>
              <a:t>Engaging in pre-analytical processes </a:t>
            </a:r>
          </a:p>
          <a:p>
            <a:pPr lvl="1"/>
            <a:r>
              <a:rPr lang="en-US" dirty="0">
                <a:solidFill>
                  <a:schemeClr val="tx2"/>
                </a:solidFill>
              </a:rPr>
              <a:t>Using validated IHC assays </a:t>
            </a:r>
          </a:p>
          <a:p>
            <a:pPr lvl="1"/>
            <a:r>
              <a:rPr lang="en-US" dirty="0">
                <a:solidFill>
                  <a:schemeClr val="tx2"/>
                </a:solidFill>
              </a:rPr>
              <a:t>Adopting scoring and reporting guidelines (e.g., 3+ with a 10% cut-off)</a:t>
            </a:r>
          </a:p>
          <a:p>
            <a:r>
              <a:rPr lang="en-US" sz="1800" dirty="0"/>
              <a:t>HER2 alterations in lung carcinoma encompass both amplifications and mutations, highlighting the importance of comprehensive testing for accurate diagnosis and treatment planning</a:t>
            </a:r>
            <a:endParaRPr lang="en-US" sz="1800" dirty="0">
              <a:solidFill>
                <a:schemeClr val="tx2"/>
              </a:solidFill>
            </a:endParaRPr>
          </a:p>
          <a:p>
            <a:r>
              <a:rPr lang="en-US" sz="1800" dirty="0">
                <a:solidFill>
                  <a:schemeClr val="tx2"/>
                </a:solidFill>
              </a:rPr>
              <a:t>Incorporate HER2 testing earlier in the patient journey for ovarian carcinoma, to guide timely and informed treatment decisions</a:t>
            </a:r>
          </a:p>
          <a:p>
            <a:r>
              <a:rPr lang="es-ES" sz="1800" dirty="0" err="1"/>
              <a:t>Emerging</a:t>
            </a:r>
            <a:r>
              <a:rPr lang="es-ES" sz="1800" dirty="0"/>
              <a:t> HER2-targeted </a:t>
            </a:r>
            <a:r>
              <a:rPr lang="es-ES" sz="1800" dirty="0" err="1"/>
              <a:t>therapies</a:t>
            </a:r>
            <a:r>
              <a:rPr lang="es-ES" sz="1800" dirty="0"/>
              <a:t> </a:t>
            </a:r>
            <a:r>
              <a:rPr lang="es-ES" sz="1800" dirty="0" err="1"/>
              <a:t>with</a:t>
            </a:r>
            <a:r>
              <a:rPr lang="es-ES" sz="1800" dirty="0"/>
              <a:t> </a:t>
            </a:r>
            <a:r>
              <a:rPr lang="es-ES" sz="1800" dirty="0" err="1"/>
              <a:t>antibody-drug</a:t>
            </a:r>
            <a:r>
              <a:rPr lang="es-ES" sz="1800" dirty="0"/>
              <a:t> </a:t>
            </a:r>
            <a:r>
              <a:rPr lang="es-ES" sz="1800" dirty="0" err="1"/>
              <a:t>conjugates</a:t>
            </a:r>
            <a:r>
              <a:rPr lang="es-ES" sz="1800" dirty="0"/>
              <a:t> are </a:t>
            </a:r>
            <a:r>
              <a:rPr lang="es-ES" sz="1800" dirty="0" err="1"/>
              <a:t>showing</a:t>
            </a:r>
            <a:r>
              <a:rPr lang="es-ES" sz="1800" dirty="0"/>
              <a:t> </a:t>
            </a:r>
            <a:r>
              <a:rPr lang="es-ES" sz="1800" dirty="0" err="1"/>
              <a:t>promise</a:t>
            </a:r>
            <a:r>
              <a:rPr lang="es-ES" sz="1800" dirty="0"/>
              <a:t> in </a:t>
            </a:r>
            <a:r>
              <a:rPr lang="es-ES" sz="1800" dirty="0" err="1"/>
              <a:t>the</a:t>
            </a:r>
            <a:r>
              <a:rPr lang="es-ES" sz="1800" dirty="0"/>
              <a:t> </a:t>
            </a:r>
            <a:r>
              <a:rPr lang="es-ES" sz="1800" dirty="0" err="1"/>
              <a:t>treatment</a:t>
            </a:r>
            <a:r>
              <a:rPr lang="es-ES" sz="1800" dirty="0"/>
              <a:t> </a:t>
            </a:r>
            <a:r>
              <a:rPr lang="es-ES" sz="1800" dirty="0" err="1"/>
              <a:t>of</a:t>
            </a:r>
            <a:r>
              <a:rPr lang="es-ES" sz="1800" dirty="0"/>
              <a:t> HER2-altered </a:t>
            </a:r>
            <a:r>
              <a:rPr lang="es-ES" sz="1800" dirty="0" err="1"/>
              <a:t>ovarian</a:t>
            </a:r>
            <a:r>
              <a:rPr lang="es-ES" sz="1800" dirty="0"/>
              <a:t> and </a:t>
            </a:r>
            <a:r>
              <a:rPr lang="es-ES" sz="1800" dirty="0" err="1"/>
              <a:t>lung</a:t>
            </a:r>
            <a:r>
              <a:rPr lang="es-ES" sz="1800" dirty="0"/>
              <a:t> </a:t>
            </a:r>
            <a:r>
              <a:rPr lang="es-ES" sz="1800" dirty="0" err="1"/>
              <a:t>cancers</a:t>
            </a:r>
            <a:endParaRPr lang="es-ES" sz="1800" dirty="0"/>
          </a:p>
          <a:p>
            <a:endParaRPr lang="en-US" sz="1800" dirty="0">
              <a:solidFill>
                <a:schemeClr val="tx2"/>
              </a:solidFill>
            </a:endParaRPr>
          </a:p>
        </p:txBody>
      </p:sp>
      <p:sp>
        <p:nvSpPr>
          <p:cNvPr id="3" name="Title 2">
            <a:extLst>
              <a:ext uri="{FF2B5EF4-FFF2-40B4-BE49-F238E27FC236}">
                <a16:creationId xmlns:a16="http://schemas.microsoft.com/office/drawing/2014/main" id="{78B7262A-76C7-0C7B-720C-4406565D935B}"/>
              </a:ext>
            </a:extLst>
          </p:cNvPr>
          <p:cNvSpPr>
            <a:spLocks noGrp="1"/>
          </p:cNvSpPr>
          <p:nvPr>
            <p:ph type="title"/>
          </p:nvPr>
        </p:nvSpPr>
        <p:spPr/>
        <p:txBody>
          <a:bodyPr>
            <a:normAutofit/>
          </a:bodyPr>
          <a:lstStyle/>
          <a:p>
            <a:r>
              <a:rPr lang="en-GB" noProof="0" dirty="0"/>
              <a:t>Key clinical takeaways</a:t>
            </a:r>
            <a:br>
              <a:rPr lang="en-GB" noProof="0" dirty="0"/>
            </a:br>
            <a:r>
              <a:rPr lang="en-US" sz="2200" noProof="0" dirty="0">
                <a:solidFill>
                  <a:schemeClr val="accent1"/>
                </a:solidFill>
              </a:rPr>
              <a:t>her2 testing: the evolving role of IHC in lung and ovarian cancer</a:t>
            </a:r>
            <a:endParaRPr lang="en-GB" noProof="0" dirty="0">
              <a:solidFill>
                <a:schemeClr val="accent1"/>
              </a:solidFill>
            </a:endParaRPr>
          </a:p>
        </p:txBody>
      </p:sp>
      <p:sp>
        <p:nvSpPr>
          <p:cNvPr id="4" name="Slide Number Placeholder 3">
            <a:extLst>
              <a:ext uri="{FF2B5EF4-FFF2-40B4-BE49-F238E27FC236}">
                <a16:creationId xmlns:a16="http://schemas.microsoft.com/office/drawing/2014/main" id="{30360097-1CC6-A920-7C57-28D8A77F05BE}"/>
              </a:ext>
            </a:extLst>
          </p:cNvPr>
          <p:cNvSpPr>
            <a:spLocks noGrp="1"/>
          </p:cNvSpPr>
          <p:nvPr>
            <p:ph type="sldNum" sz="quarter" idx="4"/>
          </p:nvPr>
        </p:nvSpPr>
        <p:spPr/>
        <p:txBody>
          <a:bodyPr/>
          <a:lstStyle/>
          <a:p>
            <a:fld id="{FCE43C0F-8A7B-3A4B-9DB5-B3472E36E833}" type="slidenum">
              <a:rPr lang="en-GB" noProof="0" smtClean="0"/>
              <a:pPr/>
              <a:t>100</a:t>
            </a:fld>
            <a:endParaRPr lang="en-GB" noProof="0" dirty="0"/>
          </a:p>
        </p:txBody>
      </p:sp>
      <p:sp>
        <p:nvSpPr>
          <p:cNvPr id="11" name="Content Placeholder 10">
            <a:extLst>
              <a:ext uri="{FF2B5EF4-FFF2-40B4-BE49-F238E27FC236}">
                <a16:creationId xmlns:a16="http://schemas.microsoft.com/office/drawing/2014/main" id="{B338FE83-90F3-4939-7597-952D662588F4}"/>
              </a:ext>
            </a:extLst>
          </p:cNvPr>
          <p:cNvSpPr>
            <a:spLocks noGrp="1"/>
          </p:cNvSpPr>
          <p:nvPr>
            <p:ph sz="quarter" idx="15"/>
          </p:nvPr>
        </p:nvSpPr>
        <p:spPr/>
        <p:txBody>
          <a:bodyPr/>
          <a:lstStyle/>
          <a:p>
            <a:r>
              <a:rPr lang="en-GB" dirty="0"/>
              <a:t>IHC, immunohistochemistry</a:t>
            </a:r>
            <a:endParaRPr lang="en-GB" noProof="0" dirty="0"/>
          </a:p>
        </p:txBody>
      </p:sp>
    </p:spTree>
    <p:extLst>
      <p:ext uri="{BB962C8B-B14F-4D97-AF65-F5344CB8AC3E}">
        <p14:creationId xmlns:p14="http://schemas.microsoft.com/office/powerpoint/2010/main" val="3188172628"/>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2535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9B7D9-6370-98A5-7E41-1DDB47FF67D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BE1D0EE-B235-1ABA-10F8-2F5BF33A1FFC}"/>
              </a:ext>
            </a:extLst>
          </p:cNvPr>
          <p:cNvSpPr>
            <a:spLocks noGrp="1"/>
          </p:cNvSpPr>
          <p:nvPr>
            <p:ph type="body" idx="1"/>
          </p:nvPr>
        </p:nvSpPr>
        <p:spPr>
          <a:xfrm>
            <a:off x="609600" y="720000"/>
            <a:ext cx="10972800" cy="702000"/>
          </a:xfrm>
        </p:spPr>
        <p:txBody>
          <a:bodyPr/>
          <a:lstStyle/>
          <a:p>
            <a:r>
              <a:rPr lang="en-GB" noProof="0" dirty="0"/>
              <a:t>a pan-tumour perspective of her2 protein overexpression</a:t>
            </a:r>
          </a:p>
        </p:txBody>
      </p:sp>
      <p:sp>
        <p:nvSpPr>
          <p:cNvPr id="3" name="Title 2">
            <a:extLst>
              <a:ext uri="{FF2B5EF4-FFF2-40B4-BE49-F238E27FC236}">
                <a16:creationId xmlns:a16="http://schemas.microsoft.com/office/drawing/2014/main" id="{104C85B4-613D-9317-2C83-E4FB589DB6BB}"/>
              </a:ext>
            </a:extLst>
          </p:cNvPr>
          <p:cNvSpPr>
            <a:spLocks noGrp="1"/>
          </p:cNvSpPr>
          <p:nvPr>
            <p:ph type="title"/>
          </p:nvPr>
        </p:nvSpPr>
        <p:spPr>
          <a:xfrm>
            <a:off x="619125" y="258764"/>
            <a:ext cx="10963275" cy="500446"/>
          </a:xfrm>
        </p:spPr>
        <p:txBody>
          <a:bodyPr>
            <a:normAutofit/>
          </a:bodyPr>
          <a:lstStyle/>
          <a:p>
            <a:r>
              <a:rPr lang="en-GB" noProof="0" dirty="0"/>
              <a:t>The challenge: a her2 (r)evolution</a:t>
            </a:r>
          </a:p>
        </p:txBody>
      </p:sp>
      <p:sp>
        <p:nvSpPr>
          <p:cNvPr id="16" name="Content Placeholder 15">
            <a:extLst>
              <a:ext uri="{FF2B5EF4-FFF2-40B4-BE49-F238E27FC236}">
                <a16:creationId xmlns:a16="http://schemas.microsoft.com/office/drawing/2014/main" id="{443ED917-D4FA-70F0-E36D-2B3CA2EF8008}"/>
              </a:ext>
            </a:extLst>
          </p:cNvPr>
          <p:cNvSpPr>
            <a:spLocks noGrp="1"/>
          </p:cNvSpPr>
          <p:nvPr>
            <p:ph sz="quarter" idx="15"/>
          </p:nvPr>
        </p:nvSpPr>
        <p:spPr/>
        <p:txBody>
          <a:bodyPr anchor="b"/>
          <a:lstStyle/>
          <a:p>
            <a:r>
              <a:rPr lang="en-GB" noProof="0" dirty="0">
                <a:solidFill>
                  <a:schemeClr val="tx2"/>
                </a:solidFill>
              </a:rPr>
              <a:t>IHC, immunohistochemistry</a:t>
            </a:r>
          </a:p>
          <a:p>
            <a:r>
              <a:rPr lang="en-GB" noProof="0" dirty="0">
                <a:solidFill>
                  <a:schemeClr val="tx2"/>
                </a:solidFill>
              </a:rPr>
              <a:t>Yoon J, Oh DY. Nat Rev Clin Oncol. 2024;21:675-700</a:t>
            </a:r>
            <a:endParaRPr lang="en-GB" noProof="0" dirty="0">
              <a:solidFill>
                <a:schemeClr val="tx2"/>
              </a:solidFill>
              <a:highlight>
                <a:srgbClr val="FFFF00"/>
              </a:highlight>
            </a:endParaRPr>
          </a:p>
        </p:txBody>
      </p:sp>
      <p:sp>
        <p:nvSpPr>
          <p:cNvPr id="4" name="Slide Number Placeholder 3">
            <a:extLst>
              <a:ext uri="{FF2B5EF4-FFF2-40B4-BE49-F238E27FC236}">
                <a16:creationId xmlns:a16="http://schemas.microsoft.com/office/drawing/2014/main" id="{50479F1F-3FC6-E497-B75B-7761CBEF6D55}"/>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11</a:t>
            </a:fld>
            <a:endParaRPr lang="en-GB" noProof="0" dirty="0"/>
          </a:p>
        </p:txBody>
      </p:sp>
      <p:pic>
        <p:nvPicPr>
          <p:cNvPr id="56" name="Imagen 3">
            <a:extLst>
              <a:ext uri="{FF2B5EF4-FFF2-40B4-BE49-F238E27FC236}">
                <a16:creationId xmlns:a16="http://schemas.microsoft.com/office/drawing/2014/main" id="{4797FBB4-A731-9AF7-31BD-522BC79A4475}"/>
              </a:ext>
            </a:extLst>
          </p:cNvPr>
          <p:cNvPicPr>
            <a:picLocks noChangeAspect="1"/>
          </p:cNvPicPr>
          <p:nvPr/>
        </p:nvPicPr>
        <p:blipFill>
          <a:blip r:embed="rId3">
            <a:duotone>
              <a:schemeClr val="accent1">
                <a:shade val="45000"/>
                <a:satMod val="135000"/>
              </a:schemeClr>
              <a:prstClr val="white"/>
            </a:duotone>
          </a:blip>
          <a:srcRect l="28379" r="30208" b="8214"/>
          <a:stretch/>
        </p:blipFill>
        <p:spPr>
          <a:xfrm>
            <a:off x="4390733" y="1052737"/>
            <a:ext cx="2819805" cy="4799424"/>
          </a:xfrm>
          <a:prstGeom prst="rect">
            <a:avLst/>
          </a:prstGeom>
        </p:spPr>
      </p:pic>
      <p:sp>
        <p:nvSpPr>
          <p:cNvPr id="57" name="Freeform 56">
            <a:extLst>
              <a:ext uri="{FF2B5EF4-FFF2-40B4-BE49-F238E27FC236}">
                <a16:creationId xmlns:a16="http://schemas.microsoft.com/office/drawing/2014/main" id="{6413BEEA-1CFE-DCC1-E22E-DA5968BB2CAE}"/>
              </a:ext>
            </a:extLst>
          </p:cNvPr>
          <p:cNvSpPr/>
          <p:nvPr/>
        </p:nvSpPr>
        <p:spPr>
          <a:xfrm>
            <a:off x="4392136" y="2417807"/>
            <a:ext cx="1010920" cy="737779"/>
          </a:xfrm>
          <a:custGeom>
            <a:avLst/>
            <a:gdLst>
              <a:gd name="connsiteX0" fmla="*/ 0 w 1036320"/>
              <a:gd name="connsiteY0" fmla="*/ 0 h 766354"/>
              <a:gd name="connsiteX1" fmla="*/ 452845 w 1036320"/>
              <a:gd name="connsiteY1" fmla="*/ 0 h 766354"/>
              <a:gd name="connsiteX2" fmla="*/ 1036320 w 1036320"/>
              <a:gd name="connsiteY2" fmla="*/ 766354 h 766354"/>
              <a:gd name="connsiteX3" fmla="*/ 1036320 w 1036320"/>
              <a:gd name="connsiteY3" fmla="*/ 766354 h 766354"/>
              <a:gd name="connsiteX0" fmla="*/ 0 w 1036320"/>
              <a:gd name="connsiteY0" fmla="*/ 0 h 766354"/>
              <a:gd name="connsiteX1" fmla="*/ 452845 w 1036320"/>
              <a:gd name="connsiteY1" fmla="*/ 0 h 766354"/>
              <a:gd name="connsiteX2" fmla="*/ 1036320 w 1036320"/>
              <a:gd name="connsiteY2" fmla="*/ 766354 h 766354"/>
              <a:gd name="connsiteX3" fmla="*/ 1014095 w 1036320"/>
              <a:gd name="connsiteY3" fmla="*/ 728254 h 766354"/>
              <a:gd name="connsiteX0" fmla="*/ 0 w 1036320"/>
              <a:gd name="connsiteY0" fmla="*/ 3175 h 769529"/>
              <a:gd name="connsiteX1" fmla="*/ 433795 w 1036320"/>
              <a:gd name="connsiteY1" fmla="*/ 0 h 769529"/>
              <a:gd name="connsiteX2" fmla="*/ 1036320 w 1036320"/>
              <a:gd name="connsiteY2" fmla="*/ 769529 h 769529"/>
              <a:gd name="connsiteX3" fmla="*/ 1014095 w 1036320"/>
              <a:gd name="connsiteY3" fmla="*/ 731429 h 769529"/>
              <a:gd name="connsiteX0" fmla="*/ 0 w 1014095"/>
              <a:gd name="connsiteY0" fmla="*/ 3175 h 737779"/>
              <a:gd name="connsiteX1" fmla="*/ 433795 w 1014095"/>
              <a:gd name="connsiteY1" fmla="*/ 0 h 737779"/>
              <a:gd name="connsiteX2" fmla="*/ 1010920 w 1014095"/>
              <a:gd name="connsiteY2" fmla="*/ 737779 h 737779"/>
              <a:gd name="connsiteX3" fmla="*/ 1014095 w 1014095"/>
              <a:gd name="connsiteY3" fmla="*/ 731429 h 737779"/>
              <a:gd name="connsiteX0" fmla="*/ 0 w 1010920"/>
              <a:gd name="connsiteY0" fmla="*/ 3175 h 737779"/>
              <a:gd name="connsiteX1" fmla="*/ 430620 w 1010920"/>
              <a:gd name="connsiteY1" fmla="*/ 0 h 737779"/>
              <a:gd name="connsiteX2" fmla="*/ 1007745 w 1010920"/>
              <a:gd name="connsiteY2" fmla="*/ 737779 h 737779"/>
              <a:gd name="connsiteX3" fmla="*/ 1010920 w 1010920"/>
              <a:gd name="connsiteY3" fmla="*/ 731429 h 737779"/>
            </a:gdLst>
            <a:ahLst/>
            <a:cxnLst>
              <a:cxn ang="0">
                <a:pos x="connsiteX0" y="connsiteY0"/>
              </a:cxn>
              <a:cxn ang="0">
                <a:pos x="connsiteX1" y="connsiteY1"/>
              </a:cxn>
              <a:cxn ang="0">
                <a:pos x="connsiteX2" y="connsiteY2"/>
              </a:cxn>
              <a:cxn ang="0">
                <a:pos x="connsiteX3" y="connsiteY3"/>
              </a:cxn>
            </a:cxnLst>
            <a:rect l="l" t="t" r="r" b="b"/>
            <a:pathLst>
              <a:path w="1010920" h="737779">
                <a:moveTo>
                  <a:pt x="0" y="3175"/>
                </a:moveTo>
                <a:lnTo>
                  <a:pt x="430620" y="0"/>
                </a:lnTo>
                <a:lnTo>
                  <a:pt x="1007745" y="737779"/>
                </a:lnTo>
                <a:lnTo>
                  <a:pt x="1010920" y="731429"/>
                </a:lnTo>
              </a:path>
            </a:pathLst>
          </a:custGeom>
          <a:noFill/>
          <a:ln w="12700">
            <a:solidFill>
              <a:schemeClr val="accent6"/>
            </a:solidFill>
            <a:tailEnd type="oval"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8" name="Freeform 57">
            <a:extLst>
              <a:ext uri="{FF2B5EF4-FFF2-40B4-BE49-F238E27FC236}">
                <a16:creationId xmlns:a16="http://schemas.microsoft.com/office/drawing/2014/main" id="{A28B7CE2-CE97-CEBD-341C-9DE3EC6D995F}"/>
              </a:ext>
            </a:extLst>
          </p:cNvPr>
          <p:cNvSpPr/>
          <p:nvPr/>
        </p:nvSpPr>
        <p:spPr>
          <a:xfrm>
            <a:off x="4388870" y="3082925"/>
            <a:ext cx="1098550" cy="850900"/>
          </a:xfrm>
          <a:custGeom>
            <a:avLst/>
            <a:gdLst>
              <a:gd name="connsiteX0" fmla="*/ 0 w 1098550"/>
              <a:gd name="connsiteY0" fmla="*/ 0 h 850900"/>
              <a:gd name="connsiteX1" fmla="*/ 431800 w 1098550"/>
              <a:gd name="connsiteY1" fmla="*/ 0 h 850900"/>
              <a:gd name="connsiteX2" fmla="*/ 1098550 w 1098550"/>
              <a:gd name="connsiteY2" fmla="*/ 850900 h 850900"/>
            </a:gdLst>
            <a:ahLst/>
            <a:cxnLst>
              <a:cxn ang="0">
                <a:pos x="connsiteX0" y="connsiteY0"/>
              </a:cxn>
              <a:cxn ang="0">
                <a:pos x="connsiteX1" y="connsiteY1"/>
              </a:cxn>
              <a:cxn ang="0">
                <a:pos x="connsiteX2" y="connsiteY2"/>
              </a:cxn>
            </a:cxnLst>
            <a:rect l="l" t="t" r="r" b="b"/>
            <a:pathLst>
              <a:path w="1098550" h="850900">
                <a:moveTo>
                  <a:pt x="0" y="0"/>
                </a:moveTo>
                <a:lnTo>
                  <a:pt x="431800" y="0"/>
                </a:lnTo>
                <a:lnTo>
                  <a:pt x="1098550" y="850900"/>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9" name="Freeform 58">
            <a:extLst>
              <a:ext uri="{FF2B5EF4-FFF2-40B4-BE49-F238E27FC236}">
                <a16:creationId xmlns:a16="http://schemas.microsoft.com/office/drawing/2014/main" id="{B7141989-5F72-FE0A-DF8F-9C29F6546570}"/>
              </a:ext>
            </a:extLst>
          </p:cNvPr>
          <p:cNvSpPr/>
          <p:nvPr/>
        </p:nvSpPr>
        <p:spPr>
          <a:xfrm>
            <a:off x="4398395" y="3816350"/>
            <a:ext cx="1438275" cy="1111250"/>
          </a:xfrm>
          <a:custGeom>
            <a:avLst/>
            <a:gdLst>
              <a:gd name="connsiteX0" fmla="*/ 0 w 1438275"/>
              <a:gd name="connsiteY0" fmla="*/ 0 h 1111250"/>
              <a:gd name="connsiteX1" fmla="*/ 422275 w 1438275"/>
              <a:gd name="connsiteY1" fmla="*/ 0 h 1111250"/>
              <a:gd name="connsiteX2" fmla="*/ 1438275 w 1438275"/>
              <a:gd name="connsiteY2" fmla="*/ 1111250 h 1111250"/>
            </a:gdLst>
            <a:ahLst/>
            <a:cxnLst>
              <a:cxn ang="0">
                <a:pos x="connsiteX0" y="connsiteY0"/>
              </a:cxn>
              <a:cxn ang="0">
                <a:pos x="connsiteX1" y="connsiteY1"/>
              </a:cxn>
              <a:cxn ang="0">
                <a:pos x="connsiteX2" y="connsiteY2"/>
              </a:cxn>
            </a:cxnLst>
            <a:rect l="l" t="t" r="r" b="b"/>
            <a:pathLst>
              <a:path w="1438275" h="1111250">
                <a:moveTo>
                  <a:pt x="0" y="0"/>
                </a:moveTo>
                <a:lnTo>
                  <a:pt x="422275" y="0"/>
                </a:lnTo>
                <a:lnTo>
                  <a:pt x="1438275" y="1111250"/>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9" name="Rectangle 38">
            <a:extLst>
              <a:ext uri="{FF2B5EF4-FFF2-40B4-BE49-F238E27FC236}">
                <a16:creationId xmlns:a16="http://schemas.microsoft.com/office/drawing/2014/main" id="{2D2A9E35-CDC5-C92B-B64B-531B88BDF861}"/>
              </a:ext>
            </a:extLst>
          </p:cNvPr>
          <p:cNvSpPr/>
          <p:nvPr/>
        </p:nvSpPr>
        <p:spPr>
          <a:xfrm>
            <a:off x="2464966" y="2089467"/>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1" name="Oval 40">
            <a:extLst>
              <a:ext uri="{FF2B5EF4-FFF2-40B4-BE49-F238E27FC236}">
                <a16:creationId xmlns:a16="http://schemas.microsoft.com/office/drawing/2014/main" id="{CD8C382E-D1B1-1362-EF44-4143D650445B}"/>
              </a:ext>
            </a:extLst>
          </p:cNvPr>
          <p:cNvSpPr/>
          <p:nvPr/>
        </p:nvSpPr>
        <p:spPr>
          <a:xfrm>
            <a:off x="3518951" y="2377984"/>
            <a:ext cx="72000" cy="720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2" name="Oval 41">
            <a:extLst>
              <a:ext uri="{FF2B5EF4-FFF2-40B4-BE49-F238E27FC236}">
                <a16:creationId xmlns:a16="http://schemas.microsoft.com/office/drawing/2014/main" id="{E92CB639-7B07-8FDC-1B69-01B4677CD3A2}"/>
              </a:ext>
            </a:extLst>
          </p:cNvPr>
          <p:cNvSpPr/>
          <p:nvPr/>
        </p:nvSpPr>
        <p:spPr>
          <a:xfrm>
            <a:off x="3045529" y="2341984"/>
            <a:ext cx="144000" cy="144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3" name="Google Shape;392;p10">
            <a:extLst>
              <a:ext uri="{FF2B5EF4-FFF2-40B4-BE49-F238E27FC236}">
                <a16:creationId xmlns:a16="http://schemas.microsoft.com/office/drawing/2014/main" id="{3FC20DC7-E541-11B3-4EDE-C45F3DE5733B}"/>
              </a:ext>
            </a:extLst>
          </p:cNvPr>
          <p:cNvSpPr/>
          <p:nvPr/>
        </p:nvSpPr>
        <p:spPr>
          <a:xfrm>
            <a:off x="2524335" y="256833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28%</a:t>
            </a:r>
          </a:p>
        </p:txBody>
      </p:sp>
      <p:sp>
        <p:nvSpPr>
          <p:cNvPr id="44" name="Oval 43">
            <a:extLst>
              <a:ext uri="{FF2B5EF4-FFF2-40B4-BE49-F238E27FC236}">
                <a16:creationId xmlns:a16="http://schemas.microsoft.com/office/drawing/2014/main" id="{146EBFF6-D8DC-0D08-9245-9A9EF7D4BE03}"/>
              </a:ext>
            </a:extLst>
          </p:cNvPr>
          <p:cNvSpPr/>
          <p:nvPr/>
        </p:nvSpPr>
        <p:spPr>
          <a:xfrm>
            <a:off x="2610754" y="2316784"/>
            <a:ext cx="194400" cy="1944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5" name="Google Shape;392;p10">
            <a:extLst>
              <a:ext uri="{FF2B5EF4-FFF2-40B4-BE49-F238E27FC236}">
                <a16:creationId xmlns:a16="http://schemas.microsoft.com/office/drawing/2014/main" id="{14662D26-A398-9EF4-653F-6D580FD97267}"/>
              </a:ext>
            </a:extLst>
          </p:cNvPr>
          <p:cNvSpPr/>
          <p:nvPr/>
        </p:nvSpPr>
        <p:spPr>
          <a:xfrm>
            <a:off x="2946828" y="256833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20%</a:t>
            </a:r>
          </a:p>
        </p:txBody>
      </p:sp>
      <p:sp>
        <p:nvSpPr>
          <p:cNvPr id="46" name="Google Shape;392;p10">
            <a:extLst>
              <a:ext uri="{FF2B5EF4-FFF2-40B4-BE49-F238E27FC236}">
                <a16:creationId xmlns:a16="http://schemas.microsoft.com/office/drawing/2014/main" id="{72BB5E0A-727D-26FA-181F-8BEEDFE1CB7C}"/>
              </a:ext>
            </a:extLst>
          </p:cNvPr>
          <p:cNvSpPr/>
          <p:nvPr/>
        </p:nvSpPr>
        <p:spPr>
          <a:xfrm>
            <a:off x="3378278" y="256833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10%</a:t>
            </a:r>
          </a:p>
        </p:txBody>
      </p:sp>
      <p:sp>
        <p:nvSpPr>
          <p:cNvPr id="47" name="Google Shape;392;p10">
            <a:extLst>
              <a:ext uri="{FF2B5EF4-FFF2-40B4-BE49-F238E27FC236}">
                <a16:creationId xmlns:a16="http://schemas.microsoft.com/office/drawing/2014/main" id="{FB6B525C-D878-7942-8F50-0CBDD85B42D1}"/>
              </a:ext>
            </a:extLst>
          </p:cNvPr>
          <p:cNvSpPr/>
          <p:nvPr/>
        </p:nvSpPr>
        <p:spPr>
          <a:xfrm>
            <a:off x="3766763" y="256833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20%</a:t>
            </a:r>
          </a:p>
        </p:txBody>
      </p:sp>
      <p:sp>
        <p:nvSpPr>
          <p:cNvPr id="48" name="Google Shape;392;p10">
            <a:extLst>
              <a:ext uri="{FF2B5EF4-FFF2-40B4-BE49-F238E27FC236}">
                <a16:creationId xmlns:a16="http://schemas.microsoft.com/office/drawing/2014/main" id="{4F338A58-3547-9140-ECCB-7EB93227718E}"/>
              </a:ext>
            </a:extLst>
          </p:cNvPr>
          <p:cNvSpPr/>
          <p:nvPr/>
        </p:nvSpPr>
        <p:spPr>
          <a:xfrm>
            <a:off x="2532566" y="2126162"/>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Breast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49" name="Google Shape;392;p10">
            <a:extLst>
              <a:ext uri="{FF2B5EF4-FFF2-40B4-BE49-F238E27FC236}">
                <a16:creationId xmlns:a16="http://schemas.microsoft.com/office/drawing/2014/main" id="{3DA7CE84-DF9F-12BB-71A2-9E9C94246BEA}"/>
              </a:ext>
            </a:extLst>
          </p:cNvPr>
          <p:cNvSpPr/>
          <p:nvPr/>
        </p:nvSpPr>
        <p:spPr>
          <a:xfrm>
            <a:off x="4114878" y="2568339"/>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a:t>
            </a:r>
          </a:p>
        </p:txBody>
      </p:sp>
      <p:sp>
        <p:nvSpPr>
          <p:cNvPr id="50" name="Oval 49">
            <a:extLst>
              <a:ext uri="{FF2B5EF4-FFF2-40B4-BE49-F238E27FC236}">
                <a16:creationId xmlns:a16="http://schemas.microsoft.com/office/drawing/2014/main" id="{CB05D160-A7C6-BB8C-39DB-73CE3D2EEBB5}"/>
              </a:ext>
            </a:extLst>
          </p:cNvPr>
          <p:cNvSpPr/>
          <p:nvPr/>
        </p:nvSpPr>
        <p:spPr>
          <a:xfrm>
            <a:off x="4238756" y="2397496"/>
            <a:ext cx="25200" cy="25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1" name="Oval 50">
            <a:extLst>
              <a:ext uri="{FF2B5EF4-FFF2-40B4-BE49-F238E27FC236}">
                <a16:creationId xmlns:a16="http://schemas.microsoft.com/office/drawing/2014/main" id="{E3F6A026-3DC5-C5B0-0E38-3B480DC07BD2}"/>
              </a:ext>
            </a:extLst>
          </p:cNvPr>
          <p:cNvSpPr/>
          <p:nvPr/>
        </p:nvSpPr>
        <p:spPr>
          <a:xfrm>
            <a:off x="3864679" y="2341984"/>
            <a:ext cx="144000" cy="144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5" name="Rectangle 74">
            <a:extLst>
              <a:ext uri="{FF2B5EF4-FFF2-40B4-BE49-F238E27FC236}">
                <a16:creationId xmlns:a16="http://schemas.microsoft.com/office/drawing/2014/main" id="{1FFDC8D2-F1D5-E35E-4470-A46DD9575813}"/>
              </a:ext>
            </a:extLst>
          </p:cNvPr>
          <p:cNvSpPr/>
          <p:nvPr/>
        </p:nvSpPr>
        <p:spPr>
          <a:xfrm>
            <a:off x="3911306" y="5894167"/>
            <a:ext cx="4029504" cy="390175"/>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noProof="0" dirty="0"/>
          </a:p>
        </p:txBody>
      </p:sp>
      <p:sp>
        <p:nvSpPr>
          <p:cNvPr id="10" name="Rectángulo 12">
            <a:extLst>
              <a:ext uri="{FF2B5EF4-FFF2-40B4-BE49-F238E27FC236}">
                <a16:creationId xmlns:a16="http://schemas.microsoft.com/office/drawing/2014/main" id="{2490D77C-1AC4-1DDC-4477-244C37992669}"/>
              </a:ext>
            </a:extLst>
          </p:cNvPr>
          <p:cNvSpPr/>
          <p:nvPr/>
        </p:nvSpPr>
        <p:spPr>
          <a:xfrm>
            <a:off x="3911306" y="5905523"/>
            <a:ext cx="2107770" cy="371821"/>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1A32EF0F-FD51-7A7A-B62A-E036650C5C9F}"/>
              </a:ext>
            </a:extLst>
          </p:cNvPr>
          <p:cNvSpPr/>
          <p:nvPr/>
        </p:nvSpPr>
        <p:spPr>
          <a:xfrm>
            <a:off x="4052378" y="6017254"/>
            <a:ext cx="144000" cy="144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noProof="0" dirty="0"/>
          </a:p>
        </p:txBody>
      </p:sp>
      <p:sp>
        <p:nvSpPr>
          <p:cNvPr id="63" name="Google Shape;392;p10">
            <a:extLst>
              <a:ext uri="{FF2B5EF4-FFF2-40B4-BE49-F238E27FC236}">
                <a16:creationId xmlns:a16="http://schemas.microsoft.com/office/drawing/2014/main" id="{CCFCD700-F72D-1812-F92F-7131FC9D6E4E}"/>
              </a:ext>
            </a:extLst>
          </p:cNvPr>
          <p:cNvSpPr/>
          <p:nvPr/>
        </p:nvSpPr>
        <p:spPr>
          <a:xfrm>
            <a:off x="4237172" y="5958853"/>
            <a:ext cx="359892" cy="221059"/>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noProof="0" dirty="0">
                <a:latin typeface="Arial" panose="020B0604020202020204" pitchFamily="34" charset="0"/>
                <a:ea typeface="Calibri"/>
                <a:cs typeface="Arial" panose="020B0604020202020204" pitchFamily="34" charset="0"/>
                <a:sym typeface="Calibri"/>
              </a:rPr>
              <a:t>HER2</a:t>
            </a:r>
            <a:br>
              <a:rPr lang="en-GB" sz="900" noProof="0" dirty="0">
                <a:latin typeface="Arial" panose="020B0604020202020204" pitchFamily="34" charset="0"/>
                <a:ea typeface="Calibri"/>
                <a:cs typeface="Arial" panose="020B0604020202020204" pitchFamily="34" charset="0"/>
                <a:sym typeface="Calibri"/>
              </a:rPr>
            </a:br>
            <a:r>
              <a:rPr lang="en-GB" sz="900" noProof="0" dirty="0">
                <a:latin typeface="Arial" panose="020B0604020202020204" pitchFamily="34" charset="0"/>
                <a:ea typeface="Calibri"/>
                <a:cs typeface="Arial" panose="020B0604020202020204" pitchFamily="34" charset="0"/>
                <a:sym typeface="Calibri"/>
              </a:rPr>
              <a:t>IHC 1+</a:t>
            </a:r>
          </a:p>
        </p:txBody>
      </p:sp>
      <p:sp>
        <p:nvSpPr>
          <p:cNvPr id="66" name="Oval 65">
            <a:extLst>
              <a:ext uri="{FF2B5EF4-FFF2-40B4-BE49-F238E27FC236}">
                <a16:creationId xmlns:a16="http://schemas.microsoft.com/office/drawing/2014/main" id="{FBF7FE23-497E-8C70-02C8-1EB06FD6F72F}"/>
              </a:ext>
            </a:extLst>
          </p:cNvPr>
          <p:cNvSpPr/>
          <p:nvPr/>
        </p:nvSpPr>
        <p:spPr>
          <a:xfrm>
            <a:off x="4700450" y="6017254"/>
            <a:ext cx="144000" cy="144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noProof="0" dirty="0"/>
          </a:p>
        </p:txBody>
      </p:sp>
      <p:sp>
        <p:nvSpPr>
          <p:cNvPr id="67" name="Google Shape;392;p10">
            <a:extLst>
              <a:ext uri="{FF2B5EF4-FFF2-40B4-BE49-F238E27FC236}">
                <a16:creationId xmlns:a16="http://schemas.microsoft.com/office/drawing/2014/main" id="{61755C43-ABBA-A9F2-A089-8DF28ED175E4}"/>
              </a:ext>
            </a:extLst>
          </p:cNvPr>
          <p:cNvSpPr/>
          <p:nvPr/>
        </p:nvSpPr>
        <p:spPr>
          <a:xfrm>
            <a:off x="4885244" y="5958853"/>
            <a:ext cx="359892" cy="221059"/>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noProof="0" dirty="0">
                <a:latin typeface="Arial" panose="020B0604020202020204" pitchFamily="34" charset="0"/>
                <a:ea typeface="Calibri"/>
                <a:cs typeface="Arial" panose="020B0604020202020204" pitchFamily="34" charset="0"/>
                <a:sym typeface="Calibri"/>
              </a:rPr>
              <a:t>HER2</a:t>
            </a:r>
            <a:br>
              <a:rPr lang="en-GB" sz="900" noProof="0" dirty="0">
                <a:latin typeface="Arial" panose="020B0604020202020204" pitchFamily="34" charset="0"/>
                <a:ea typeface="Calibri"/>
                <a:cs typeface="Arial" panose="020B0604020202020204" pitchFamily="34" charset="0"/>
                <a:sym typeface="Calibri"/>
              </a:rPr>
            </a:br>
            <a:r>
              <a:rPr lang="en-GB" sz="900" noProof="0" dirty="0">
                <a:latin typeface="Arial" panose="020B0604020202020204" pitchFamily="34" charset="0"/>
                <a:ea typeface="Calibri"/>
                <a:cs typeface="Arial" panose="020B0604020202020204" pitchFamily="34" charset="0"/>
                <a:sym typeface="Calibri"/>
              </a:rPr>
              <a:t>IHC 2+</a:t>
            </a:r>
          </a:p>
        </p:txBody>
      </p:sp>
      <p:sp>
        <p:nvSpPr>
          <p:cNvPr id="68" name="Oval 67">
            <a:extLst>
              <a:ext uri="{FF2B5EF4-FFF2-40B4-BE49-F238E27FC236}">
                <a16:creationId xmlns:a16="http://schemas.microsoft.com/office/drawing/2014/main" id="{61B2B897-8A75-E05E-C721-577DB1AA1E5F}"/>
              </a:ext>
            </a:extLst>
          </p:cNvPr>
          <p:cNvSpPr/>
          <p:nvPr/>
        </p:nvSpPr>
        <p:spPr>
          <a:xfrm>
            <a:off x="5400736" y="6017254"/>
            <a:ext cx="144000" cy="1440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noProof="0" dirty="0"/>
          </a:p>
        </p:txBody>
      </p:sp>
      <p:sp>
        <p:nvSpPr>
          <p:cNvPr id="69" name="Google Shape;392;p10">
            <a:extLst>
              <a:ext uri="{FF2B5EF4-FFF2-40B4-BE49-F238E27FC236}">
                <a16:creationId xmlns:a16="http://schemas.microsoft.com/office/drawing/2014/main" id="{86BB946E-7440-F891-0F89-CF3E70135AA6}"/>
              </a:ext>
            </a:extLst>
          </p:cNvPr>
          <p:cNvSpPr/>
          <p:nvPr/>
        </p:nvSpPr>
        <p:spPr>
          <a:xfrm>
            <a:off x="5585530" y="5958853"/>
            <a:ext cx="359892" cy="221059"/>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noProof="0" dirty="0">
                <a:latin typeface="Arial" panose="020B0604020202020204" pitchFamily="34" charset="0"/>
                <a:ea typeface="Calibri"/>
                <a:cs typeface="Arial" panose="020B0604020202020204" pitchFamily="34" charset="0"/>
                <a:sym typeface="Calibri"/>
              </a:rPr>
              <a:t>HER2</a:t>
            </a:r>
            <a:br>
              <a:rPr lang="en-GB" sz="900" noProof="0" dirty="0">
                <a:latin typeface="Arial" panose="020B0604020202020204" pitchFamily="34" charset="0"/>
                <a:ea typeface="Calibri"/>
                <a:cs typeface="Arial" panose="020B0604020202020204" pitchFamily="34" charset="0"/>
                <a:sym typeface="Calibri"/>
              </a:rPr>
            </a:br>
            <a:r>
              <a:rPr lang="en-GB" sz="900" noProof="0" dirty="0">
                <a:latin typeface="Arial" panose="020B0604020202020204" pitchFamily="34" charset="0"/>
                <a:ea typeface="Calibri"/>
                <a:cs typeface="Arial" panose="020B0604020202020204" pitchFamily="34" charset="0"/>
                <a:sym typeface="Calibri"/>
              </a:rPr>
              <a:t>IHC 3+</a:t>
            </a:r>
          </a:p>
        </p:txBody>
      </p:sp>
      <p:sp>
        <p:nvSpPr>
          <p:cNvPr id="70" name="Oval 69">
            <a:extLst>
              <a:ext uri="{FF2B5EF4-FFF2-40B4-BE49-F238E27FC236}">
                <a16:creationId xmlns:a16="http://schemas.microsoft.com/office/drawing/2014/main" id="{4C92DD80-6693-B0D1-AD7F-0BD3B4DA032D}"/>
              </a:ext>
            </a:extLst>
          </p:cNvPr>
          <p:cNvSpPr/>
          <p:nvPr/>
        </p:nvSpPr>
        <p:spPr>
          <a:xfrm>
            <a:off x="6212618" y="6017254"/>
            <a:ext cx="144000" cy="144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noProof="0" dirty="0"/>
          </a:p>
        </p:txBody>
      </p:sp>
      <p:sp>
        <p:nvSpPr>
          <p:cNvPr id="71" name="Google Shape;392;p10">
            <a:extLst>
              <a:ext uri="{FF2B5EF4-FFF2-40B4-BE49-F238E27FC236}">
                <a16:creationId xmlns:a16="http://schemas.microsoft.com/office/drawing/2014/main" id="{11AC17E8-3FC0-0C16-C74C-E53518EC8C95}"/>
              </a:ext>
            </a:extLst>
          </p:cNvPr>
          <p:cNvSpPr/>
          <p:nvPr/>
        </p:nvSpPr>
        <p:spPr>
          <a:xfrm>
            <a:off x="6397412" y="5958853"/>
            <a:ext cx="678970" cy="221059"/>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i="1" noProof="0" dirty="0">
                <a:latin typeface="Arial" panose="020B0604020202020204" pitchFamily="34" charset="0"/>
                <a:ea typeface="Calibri"/>
                <a:cs typeface="Arial" panose="020B0604020202020204" pitchFamily="34" charset="0"/>
                <a:sym typeface="Calibri"/>
              </a:rPr>
              <a:t>ERBB2</a:t>
            </a:r>
            <a:br>
              <a:rPr lang="en-GB" sz="900" noProof="0" dirty="0">
                <a:latin typeface="Arial" panose="020B0604020202020204" pitchFamily="34" charset="0"/>
                <a:ea typeface="Calibri"/>
                <a:cs typeface="Arial" panose="020B0604020202020204" pitchFamily="34" charset="0"/>
                <a:sym typeface="Calibri"/>
              </a:rPr>
            </a:br>
            <a:r>
              <a:rPr lang="en-GB" sz="900" noProof="0" dirty="0">
                <a:latin typeface="Arial" panose="020B0604020202020204" pitchFamily="34" charset="0"/>
                <a:ea typeface="Calibri"/>
                <a:cs typeface="Arial" panose="020B0604020202020204" pitchFamily="34" charset="0"/>
                <a:sym typeface="Calibri"/>
              </a:rPr>
              <a:t>amplification</a:t>
            </a:r>
          </a:p>
        </p:txBody>
      </p:sp>
      <p:sp>
        <p:nvSpPr>
          <p:cNvPr id="72" name="Oval 71">
            <a:extLst>
              <a:ext uri="{FF2B5EF4-FFF2-40B4-BE49-F238E27FC236}">
                <a16:creationId xmlns:a16="http://schemas.microsoft.com/office/drawing/2014/main" id="{84743558-B1C0-D4DE-8B8D-EA093BE60CC1}"/>
              </a:ext>
            </a:extLst>
          </p:cNvPr>
          <p:cNvSpPr/>
          <p:nvPr/>
        </p:nvSpPr>
        <p:spPr>
          <a:xfrm>
            <a:off x="7153088" y="6017254"/>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noProof="0" dirty="0"/>
          </a:p>
        </p:txBody>
      </p:sp>
      <p:sp>
        <p:nvSpPr>
          <p:cNvPr id="73" name="Google Shape;392;p10">
            <a:extLst>
              <a:ext uri="{FF2B5EF4-FFF2-40B4-BE49-F238E27FC236}">
                <a16:creationId xmlns:a16="http://schemas.microsoft.com/office/drawing/2014/main" id="{5AA27330-25E2-9BDC-6148-C10612DFF170}"/>
              </a:ext>
            </a:extLst>
          </p:cNvPr>
          <p:cNvSpPr/>
          <p:nvPr/>
        </p:nvSpPr>
        <p:spPr>
          <a:xfrm>
            <a:off x="7337882" y="5958853"/>
            <a:ext cx="530920" cy="221059"/>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i="1" noProof="0" dirty="0">
                <a:latin typeface="Arial" panose="020B0604020202020204" pitchFamily="34" charset="0"/>
                <a:ea typeface="Calibri"/>
                <a:cs typeface="Arial" panose="020B0604020202020204" pitchFamily="34" charset="0"/>
                <a:sym typeface="Calibri"/>
              </a:rPr>
              <a:t>ERBB2</a:t>
            </a:r>
            <a:br>
              <a:rPr lang="en-GB" sz="900" noProof="0" dirty="0">
                <a:latin typeface="Arial" panose="020B0604020202020204" pitchFamily="34" charset="0"/>
                <a:ea typeface="Calibri"/>
                <a:cs typeface="Arial" panose="020B0604020202020204" pitchFamily="34" charset="0"/>
                <a:sym typeface="Calibri"/>
              </a:rPr>
            </a:br>
            <a:r>
              <a:rPr lang="en-GB" sz="900" noProof="0" dirty="0">
                <a:latin typeface="Arial" panose="020B0604020202020204" pitchFamily="34" charset="0"/>
                <a:ea typeface="Calibri"/>
                <a:cs typeface="Arial" panose="020B0604020202020204" pitchFamily="34" charset="0"/>
                <a:sym typeface="Calibri"/>
              </a:rPr>
              <a:t>mutation</a:t>
            </a:r>
          </a:p>
        </p:txBody>
      </p:sp>
      <p:sp>
        <p:nvSpPr>
          <p:cNvPr id="2" name="Rectangle 1">
            <a:extLst>
              <a:ext uri="{FF2B5EF4-FFF2-40B4-BE49-F238E27FC236}">
                <a16:creationId xmlns:a16="http://schemas.microsoft.com/office/drawing/2014/main" id="{FB24CC84-A4FE-D72D-6A45-BBC34A70D661}"/>
              </a:ext>
            </a:extLst>
          </p:cNvPr>
          <p:cNvSpPr/>
          <p:nvPr/>
        </p:nvSpPr>
        <p:spPr>
          <a:xfrm>
            <a:off x="2464966" y="2819852"/>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 name="Oval 5">
            <a:extLst>
              <a:ext uri="{FF2B5EF4-FFF2-40B4-BE49-F238E27FC236}">
                <a16:creationId xmlns:a16="http://schemas.microsoft.com/office/drawing/2014/main" id="{9A5BFE21-0A4A-291D-8A30-EF67A13AC003}"/>
              </a:ext>
            </a:extLst>
          </p:cNvPr>
          <p:cNvSpPr/>
          <p:nvPr/>
        </p:nvSpPr>
        <p:spPr>
          <a:xfrm>
            <a:off x="3518951" y="3108369"/>
            <a:ext cx="64800" cy="648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 name="Google Shape;392;p10">
            <a:extLst>
              <a:ext uri="{FF2B5EF4-FFF2-40B4-BE49-F238E27FC236}">
                <a16:creationId xmlns:a16="http://schemas.microsoft.com/office/drawing/2014/main" id="{AE3018D5-22BE-3FD2-D450-F2080534B79D}"/>
              </a:ext>
            </a:extLst>
          </p:cNvPr>
          <p:cNvSpPr/>
          <p:nvPr/>
        </p:nvSpPr>
        <p:spPr>
          <a:xfrm>
            <a:off x="2524335" y="32987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25-40%</a:t>
            </a:r>
          </a:p>
        </p:txBody>
      </p:sp>
      <p:sp>
        <p:nvSpPr>
          <p:cNvPr id="13" name="Oval 12">
            <a:extLst>
              <a:ext uri="{FF2B5EF4-FFF2-40B4-BE49-F238E27FC236}">
                <a16:creationId xmlns:a16="http://schemas.microsoft.com/office/drawing/2014/main" id="{070E0D6C-677D-9F6D-013B-D8224D7477B7}"/>
              </a:ext>
            </a:extLst>
          </p:cNvPr>
          <p:cNvSpPr/>
          <p:nvPr/>
        </p:nvSpPr>
        <p:spPr>
          <a:xfrm>
            <a:off x="2580243" y="3030804"/>
            <a:ext cx="232072" cy="2320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 name="Google Shape;392;p10">
            <a:extLst>
              <a:ext uri="{FF2B5EF4-FFF2-40B4-BE49-F238E27FC236}">
                <a16:creationId xmlns:a16="http://schemas.microsoft.com/office/drawing/2014/main" id="{F69B333E-8776-247D-A016-63E5EB9C81F3}"/>
              </a:ext>
            </a:extLst>
          </p:cNvPr>
          <p:cNvSpPr/>
          <p:nvPr/>
        </p:nvSpPr>
        <p:spPr>
          <a:xfrm>
            <a:off x="2946828" y="32987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15-20%</a:t>
            </a:r>
          </a:p>
        </p:txBody>
      </p:sp>
      <p:sp>
        <p:nvSpPr>
          <p:cNvPr id="15" name="Google Shape;392;p10">
            <a:extLst>
              <a:ext uri="{FF2B5EF4-FFF2-40B4-BE49-F238E27FC236}">
                <a16:creationId xmlns:a16="http://schemas.microsoft.com/office/drawing/2014/main" id="{3AECD406-B0DD-C233-1BFA-279E0E70ACCC}"/>
              </a:ext>
            </a:extLst>
          </p:cNvPr>
          <p:cNvSpPr/>
          <p:nvPr/>
        </p:nvSpPr>
        <p:spPr>
          <a:xfrm>
            <a:off x="3378278" y="32987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5-7%</a:t>
            </a:r>
          </a:p>
        </p:txBody>
      </p:sp>
      <p:sp>
        <p:nvSpPr>
          <p:cNvPr id="17" name="Google Shape;392;p10">
            <a:extLst>
              <a:ext uri="{FF2B5EF4-FFF2-40B4-BE49-F238E27FC236}">
                <a16:creationId xmlns:a16="http://schemas.microsoft.com/office/drawing/2014/main" id="{94F89D99-9E15-A2A8-6E2A-DBDD9AB4B19D}"/>
              </a:ext>
            </a:extLst>
          </p:cNvPr>
          <p:cNvSpPr/>
          <p:nvPr/>
        </p:nvSpPr>
        <p:spPr>
          <a:xfrm>
            <a:off x="3766763" y="32987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5-15%</a:t>
            </a:r>
          </a:p>
        </p:txBody>
      </p:sp>
      <p:sp>
        <p:nvSpPr>
          <p:cNvPr id="18" name="Google Shape;392;p10">
            <a:extLst>
              <a:ext uri="{FF2B5EF4-FFF2-40B4-BE49-F238E27FC236}">
                <a16:creationId xmlns:a16="http://schemas.microsoft.com/office/drawing/2014/main" id="{150B24E0-110E-E456-0E0F-B461DF87ADE5}"/>
              </a:ext>
            </a:extLst>
          </p:cNvPr>
          <p:cNvSpPr/>
          <p:nvPr/>
        </p:nvSpPr>
        <p:spPr>
          <a:xfrm>
            <a:off x="2532566" y="2856547"/>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Biliary tract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19" name="Google Shape;392;p10">
            <a:extLst>
              <a:ext uri="{FF2B5EF4-FFF2-40B4-BE49-F238E27FC236}">
                <a16:creationId xmlns:a16="http://schemas.microsoft.com/office/drawing/2014/main" id="{5710F6FE-9DE3-5906-81A6-97995FA5BC9E}"/>
              </a:ext>
            </a:extLst>
          </p:cNvPr>
          <p:cNvSpPr/>
          <p:nvPr/>
        </p:nvSpPr>
        <p:spPr>
          <a:xfrm>
            <a:off x="4114878" y="3298724"/>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a:t>
            </a:r>
          </a:p>
        </p:txBody>
      </p:sp>
      <p:sp>
        <p:nvSpPr>
          <p:cNvPr id="22" name="Oval 21">
            <a:extLst>
              <a:ext uri="{FF2B5EF4-FFF2-40B4-BE49-F238E27FC236}">
                <a16:creationId xmlns:a16="http://schemas.microsoft.com/office/drawing/2014/main" id="{E7DA8B32-01EC-2964-40E9-D095ADC9362E}"/>
              </a:ext>
            </a:extLst>
          </p:cNvPr>
          <p:cNvSpPr/>
          <p:nvPr/>
        </p:nvSpPr>
        <p:spPr>
          <a:xfrm>
            <a:off x="4238756" y="3127881"/>
            <a:ext cx="25200" cy="25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Oval 23">
            <a:extLst>
              <a:ext uri="{FF2B5EF4-FFF2-40B4-BE49-F238E27FC236}">
                <a16:creationId xmlns:a16="http://schemas.microsoft.com/office/drawing/2014/main" id="{A62FF104-227C-766B-5A13-4567EE6B792D}"/>
              </a:ext>
            </a:extLst>
          </p:cNvPr>
          <p:cNvSpPr/>
          <p:nvPr/>
        </p:nvSpPr>
        <p:spPr>
          <a:xfrm>
            <a:off x="3911306" y="3101169"/>
            <a:ext cx="72000" cy="72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Oval 24">
            <a:extLst>
              <a:ext uri="{FF2B5EF4-FFF2-40B4-BE49-F238E27FC236}">
                <a16:creationId xmlns:a16="http://schemas.microsoft.com/office/drawing/2014/main" id="{6A933ABC-DA5F-D489-DD35-96BEB5C14895}"/>
              </a:ext>
            </a:extLst>
          </p:cNvPr>
          <p:cNvSpPr/>
          <p:nvPr/>
        </p:nvSpPr>
        <p:spPr>
          <a:xfrm>
            <a:off x="3062151" y="3097471"/>
            <a:ext cx="129245" cy="12924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6" name="Rectángulo 4">
            <a:extLst>
              <a:ext uri="{FF2B5EF4-FFF2-40B4-BE49-F238E27FC236}">
                <a16:creationId xmlns:a16="http://schemas.microsoft.com/office/drawing/2014/main" id="{5E52C2CC-E5DF-3217-6A10-5D8A955A0913}"/>
              </a:ext>
            </a:extLst>
          </p:cNvPr>
          <p:cNvSpPr/>
          <p:nvPr/>
        </p:nvSpPr>
        <p:spPr>
          <a:xfrm>
            <a:off x="2639616" y="3618640"/>
            <a:ext cx="1701340" cy="55465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E56FDD43-0F7B-140E-3670-EB4ADB9E9934}"/>
              </a:ext>
            </a:extLst>
          </p:cNvPr>
          <p:cNvSpPr/>
          <p:nvPr/>
        </p:nvSpPr>
        <p:spPr>
          <a:xfrm>
            <a:off x="2464966" y="3556452"/>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8" name="Oval 77">
            <a:extLst>
              <a:ext uri="{FF2B5EF4-FFF2-40B4-BE49-F238E27FC236}">
                <a16:creationId xmlns:a16="http://schemas.microsoft.com/office/drawing/2014/main" id="{3D0F28E2-D2D8-A6B3-E4A8-6B65B36FF1B3}"/>
              </a:ext>
            </a:extLst>
          </p:cNvPr>
          <p:cNvSpPr/>
          <p:nvPr/>
        </p:nvSpPr>
        <p:spPr>
          <a:xfrm>
            <a:off x="3513846" y="3854219"/>
            <a:ext cx="95206" cy="95206"/>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9" name="Google Shape;392;p10">
            <a:extLst>
              <a:ext uri="{FF2B5EF4-FFF2-40B4-BE49-F238E27FC236}">
                <a16:creationId xmlns:a16="http://schemas.microsoft.com/office/drawing/2014/main" id="{CF6774F1-255B-8E63-EB40-DBCF3EEB3243}"/>
              </a:ext>
            </a:extLst>
          </p:cNvPr>
          <p:cNvSpPr/>
          <p:nvPr/>
        </p:nvSpPr>
        <p:spPr>
          <a:xfrm>
            <a:off x="2524335" y="40353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8%</a:t>
            </a:r>
          </a:p>
        </p:txBody>
      </p:sp>
      <p:sp>
        <p:nvSpPr>
          <p:cNvPr id="80" name="Google Shape;392;p10">
            <a:extLst>
              <a:ext uri="{FF2B5EF4-FFF2-40B4-BE49-F238E27FC236}">
                <a16:creationId xmlns:a16="http://schemas.microsoft.com/office/drawing/2014/main" id="{F3399484-3520-366D-DD94-DC931D96C5BB}"/>
              </a:ext>
            </a:extLst>
          </p:cNvPr>
          <p:cNvSpPr/>
          <p:nvPr/>
        </p:nvSpPr>
        <p:spPr>
          <a:xfrm>
            <a:off x="2946828" y="40353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39%</a:t>
            </a:r>
          </a:p>
        </p:txBody>
      </p:sp>
      <p:sp>
        <p:nvSpPr>
          <p:cNvPr id="81" name="Google Shape;392;p10">
            <a:extLst>
              <a:ext uri="{FF2B5EF4-FFF2-40B4-BE49-F238E27FC236}">
                <a16:creationId xmlns:a16="http://schemas.microsoft.com/office/drawing/2014/main" id="{89C45399-C307-2DC9-67F8-EF226339C35B}"/>
              </a:ext>
            </a:extLst>
          </p:cNvPr>
          <p:cNvSpPr/>
          <p:nvPr/>
        </p:nvSpPr>
        <p:spPr>
          <a:xfrm>
            <a:off x="3378278" y="40353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13%</a:t>
            </a:r>
          </a:p>
        </p:txBody>
      </p:sp>
      <p:sp>
        <p:nvSpPr>
          <p:cNvPr id="82" name="Google Shape;392;p10">
            <a:extLst>
              <a:ext uri="{FF2B5EF4-FFF2-40B4-BE49-F238E27FC236}">
                <a16:creationId xmlns:a16="http://schemas.microsoft.com/office/drawing/2014/main" id="{561D282E-364B-0C8B-52A0-99A95DB43B1E}"/>
              </a:ext>
            </a:extLst>
          </p:cNvPr>
          <p:cNvSpPr/>
          <p:nvPr/>
        </p:nvSpPr>
        <p:spPr>
          <a:xfrm>
            <a:off x="3766763" y="40353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13%</a:t>
            </a:r>
          </a:p>
        </p:txBody>
      </p:sp>
      <p:sp>
        <p:nvSpPr>
          <p:cNvPr id="83" name="Google Shape;392;p10">
            <a:extLst>
              <a:ext uri="{FF2B5EF4-FFF2-40B4-BE49-F238E27FC236}">
                <a16:creationId xmlns:a16="http://schemas.microsoft.com/office/drawing/2014/main" id="{BF92F43A-58FC-3E00-D5B9-B6422CABBFCE}"/>
              </a:ext>
            </a:extLst>
          </p:cNvPr>
          <p:cNvSpPr/>
          <p:nvPr/>
        </p:nvSpPr>
        <p:spPr>
          <a:xfrm>
            <a:off x="2532566" y="3593147"/>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Uterine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84" name="Google Shape;392;p10">
            <a:extLst>
              <a:ext uri="{FF2B5EF4-FFF2-40B4-BE49-F238E27FC236}">
                <a16:creationId xmlns:a16="http://schemas.microsoft.com/office/drawing/2014/main" id="{E9C08154-46D4-E11F-FBE8-EB9BE092B021}"/>
              </a:ext>
            </a:extLst>
          </p:cNvPr>
          <p:cNvSpPr/>
          <p:nvPr/>
        </p:nvSpPr>
        <p:spPr>
          <a:xfrm>
            <a:off x="4114878" y="4035324"/>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a:t>
            </a:r>
          </a:p>
        </p:txBody>
      </p:sp>
      <p:sp>
        <p:nvSpPr>
          <p:cNvPr id="85" name="Oval 84">
            <a:extLst>
              <a:ext uri="{FF2B5EF4-FFF2-40B4-BE49-F238E27FC236}">
                <a16:creationId xmlns:a16="http://schemas.microsoft.com/office/drawing/2014/main" id="{76BE9C2C-B933-D359-3C6E-56902B97FAC9}"/>
              </a:ext>
            </a:extLst>
          </p:cNvPr>
          <p:cNvSpPr/>
          <p:nvPr/>
        </p:nvSpPr>
        <p:spPr>
          <a:xfrm>
            <a:off x="4238756" y="3864481"/>
            <a:ext cx="25200" cy="25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6" name="Oval 85">
            <a:extLst>
              <a:ext uri="{FF2B5EF4-FFF2-40B4-BE49-F238E27FC236}">
                <a16:creationId xmlns:a16="http://schemas.microsoft.com/office/drawing/2014/main" id="{58E1E367-CB44-FD53-7D7B-67FD6B1C8D7D}"/>
              </a:ext>
            </a:extLst>
          </p:cNvPr>
          <p:cNvSpPr/>
          <p:nvPr/>
        </p:nvSpPr>
        <p:spPr>
          <a:xfrm>
            <a:off x="2978637" y="3749801"/>
            <a:ext cx="279759" cy="2797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7" name="Oval 86">
            <a:extLst>
              <a:ext uri="{FF2B5EF4-FFF2-40B4-BE49-F238E27FC236}">
                <a16:creationId xmlns:a16="http://schemas.microsoft.com/office/drawing/2014/main" id="{698713BD-6AD1-25D6-6332-FB7ACBE00B10}"/>
              </a:ext>
            </a:extLst>
          </p:cNvPr>
          <p:cNvSpPr/>
          <p:nvPr/>
        </p:nvSpPr>
        <p:spPr>
          <a:xfrm>
            <a:off x="3898021" y="3854219"/>
            <a:ext cx="95206" cy="95206"/>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8" name="Oval 87">
            <a:extLst>
              <a:ext uri="{FF2B5EF4-FFF2-40B4-BE49-F238E27FC236}">
                <a16:creationId xmlns:a16="http://schemas.microsoft.com/office/drawing/2014/main" id="{37A6A60D-968A-1CEC-6BF9-615C0E81040A}"/>
              </a:ext>
            </a:extLst>
          </p:cNvPr>
          <p:cNvSpPr/>
          <p:nvPr/>
        </p:nvSpPr>
        <p:spPr>
          <a:xfrm>
            <a:off x="2668308" y="3883374"/>
            <a:ext cx="64800" cy="648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3" name="Freeform 102">
            <a:extLst>
              <a:ext uri="{FF2B5EF4-FFF2-40B4-BE49-F238E27FC236}">
                <a16:creationId xmlns:a16="http://schemas.microsoft.com/office/drawing/2014/main" id="{8A8E358D-267D-3818-B8B3-19713914B1D5}"/>
              </a:ext>
            </a:extLst>
          </p:cNvPr>
          <p:cNvSpPr/>
          <p:nvPr/>
        </p:nvSpPr>
        <p:spPr>
          <a:xfrm>
            <a:off x="4445000" y="4495800"/>
            <a:ext cx="1158875" cy="438150"/>
          </a:xfrm>
          <a:custGeom>
            <a:avLst/>
            <a:gdLst>
              <a:gd name="connsiteX0" fmla="*/ 0 w 1158875"/>
              <a:gd name="connsiteY0" fmla="*/ 0 h 438150"/>
              <a:gd name="connsiteX1" fmla="*/ 377825 w 1158875"/>
              <a:gd name="connsiteY1" fmla="*/ 0 h 438150"/>
              <a:gd name="connsiteX2" fmla="*/ 1158875 w 1158875"/>
              <a:gd name="connsiteY2" fmla="*/ 438150 h 438150"/>
            </a:gdLst>
            <a:ahLst/>
            <a:cxnLst>
              <a:cxn ang="0">
                <a:pos x="connsiteX0" y="connsiteY0"/>
              </a:cxn>
              <a:cxn ang="0">
                <a:pos x="connsiteX1" y="connsiteY1"/>
              </a:cxn>
              <a:cxn ang="0">
                <a:pos x="connsiteX2" y="connsiteY2"/>
              </a:cxn>
            </a:cxnLst>
            <a:rect l="l" t="t" r="r" b="b"/>
            <a:pathLst>
              <a:path w="1158875" h="438150">
                <a:moveTo>
                  <a:pt x="0" y="0"/>
                </a:moveTo>
                <a:lnTo>
                  <a:pt x="377825" y="0"/>
                </a:lnTo>
                <a:lnTo>
                  <a:pt x="1158875" y="438150"/>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9" name="Rectangle 88">
            <a:extLst>
              <a:ext uri="{FF2B5EF4-FFF2-40B4-BE49-F238E27FC236}">
                <a16:creationId xmlns:a16="http://schemas.microsoft.com/office/drawing/2014/main" id="{0090B6B7-CA2D-2592-6CBE-1823AA35C9CE}"/>
              </a:ext>
            </a:extLst>
          </p:cNvPr>
          <p:cNvSpPr/>
          <p:nvPr/>
        </p:nvSpPr>
        <p:spPr>
          <a:xfrm>
            <a:off x="2464966" y="4293096"/>
            <a:ext cx="1974850" cy="648000"/>
          </a:xfrm>
          <a:prstGeom prst="rect">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0" name="Oval 89">
            <a:extLst>
              <a:ext uri="{FF2B5EF4-FFF2-40B4-BE49-F238E27FC236}">
                <a16:creationId xmlns:a16="http://schemas.microsoft.com/office/drawing/2014/main" id="{B75FD18C-2848-DBD9-A350-11A99380FCE8}"/>
              </a:ext>
            </a:extLst>
          </p:cNvPr>
          <p:cNvSpPr/>
          <p:nvPr/>
        </p:nvSpPr>
        <p:spPr>
          <a:xfrm>
            <a:off x="3527002" y="4598282"/>
            <a:ext cx="64800" cy="648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1" name="Google Shape;392;p10">
            <a:extLst>
              <a:ext uri="{FF2B5EF4-FFF2-40B4-BE49-F238E27FC236}">
                <a16:creationId xmlns:a16="http://schemas.microsoft.com/office/drawing/2014/main" id="{4DD44A29-3808-61B8-2C09-8AB3C06838ED}"/>
              </a:ext>
            </a:extLst>
          </p:cNvPr>
          <p:cNvSpPr/>
          <p:nvPr/>
        </p:nvSpPr>
        <p:spPr>
          <a:xfrm>
            <a:off x="2524335" y="4771968"/>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13%</a:t>
            </a:r>
          </a:p>
        </p:txBody>
      </p:sp>
      <p:sp>
        <p:nvSpPr>
          <p:cNvPr id="92" name="Google Shape;392;p10">
            <a:extLst>
              <a:ext uri="{FF2B5EF4-FFF2-40B4-BE49-F238E27FC236}">
                <a16:creationId xmlns:a16="http://schemas.microsoft.com/office/drawing/2014/main" id="{EEB54B83-9FEC-635C-3D44-8C09E90DC25F}"/>
              </a:ext>
            </a:extLst>
          </p:cNvPr>
          <p:cNvSpPr/>
          <p:nvPr/>
        </p:nvSpPr>
        <p:spPr>
          <a:xfrm>
            <a:off x="2946828" y="4771968"/>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20%</a:t>
            </a:r>
          </a:p>
        </p:txBody>
      </p:sp>
      <p:sp>
        <p:nvSpPr>
          <p:cNvPr id="93" name="Google Shape;392;p10">
            <a:extLst>
              <a:ext uri="{FF2B5EF4-FFF2-40B4-BE49-F238E27FC236}">
                <a16:creationId xmlns:a16="http://schemas.microsoft.com/office/drawing/2014/main" id="{9064897A-5D63-D433-980C-0DC9D4FF3905}"/>
              </a:ext>
            </a:extLst>
          </p:cNvPr>
          <p:cNvSpPr/>
          <p:nvPr/>
        </p:nvSpPr>
        <p:spPr>
          <a:xfrm>
            <a:off x="3378278" y="4771968"/>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5%</a:t>
            </a:r>
          </a:p>
        </p:txBody>
      </p:sp>
      <p:sp>
        <p:nvSpPr>
          <p:cNvPr id="94" name="Google Shape;392;p10">
            <a:extLst>
              <a:ext uri="{FF2B5EF4-FFF2-40B4-BE49-F238E27FC236}">
                <a16:creationId xmlns:a16="http://schemas.microsoft.com/office/drawing/2014/main" id="{A4069CC9-E30D-DA2D-1C7F-AE4FF3A47BA6}"/>
              </a:ext>
            </a:extLst>
          </p:cNvPr>
          <p:cNvSpPr/>
          <p:nvPr/>
        </p:nvSpPr>
        <p:spPr>
          <a:xfrm>
            <a:off x="3766763" y="4771968"/>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15%</a:t>
            </a:r>
          </a:p>
        </p:txBody>
      </p:sp>
      <p:sp>
        <p:nvSpPr>
          <p:cNvPr id="95" name="Google Shape;392;p10">
            <a:extLst>
              <a:ext uri="{FF2B5EF4-FFF2-40B4-BE49-F238E27FC236}">
                <a16:creationId xmlns:a16="http://schemas.microsoft.com/office/drawing/2014/main" id="{F336874C-30A0-5952-373E-70CD1BF7FC9A}"/>
              </a:ext>
            </a:extLst>
          </p:cNvPr>
          <p:cNvSpPr/>
          <p:nvPr/>
        </p:nvSpPr>
        <p:spPr>
          <a:xfrm>
            <a:off x="2532566" y="4329791"/>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Ovarian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96" name="Google Shape;392;p10">
            <a:extLst>
              <a:ext uri="{FF2B5EF4-FFF2-40B4-BE49-F238E27FC236}">
                <a16:creationId xmlns:a16="http://schemas.microsoft.com/office/drawing/2014/main" id="{31F2A7F1-451A-C9E6-C14B-C41C0B6782D7}"/>
              </a:ext>
            </a:extLst>
          </p:cNvPr>
          <p:cNvSpPr/>
          <p:nvPr/>
        </p:nvSpPr>
        <p:spPr>
          <a:xfrm>
            <a:off x="4114878" y="4771968"/>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a:t>
            </a:r>
          </a:p>
        </p:txBody>
      </p:sp>
      <p:sp>
        <p:nvSpPr>
          <p:cNvPr id="97" name="Oval 96">
            <a:extLst>
              <a:ext uri="{FF2B5EF4-FFF2-40B4-BE49-F238E27FC236}">
                <a16:creationId xmlns:a16="http://schemas.microsoft.com/office/drawing/2014/main" id="{2809EE28-A787-AF04-CBC9-8DF12F090C82}"/>
              </a:ext>
            </a:extLst>
          </p:cNvPr>
          <p:cNvSpPr/>
          <p:nvPr/>
        </p:nvSpPr>
        <p:spPr>
          <a:xfrm>
            <a:off x="4245956" y="4625282"/>
            <a:ext cx="10800" cy="10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9" name="Oval 98">
            <a:extLst>
              <a:ext uri="{FF2B5EF4-FFF2-40B4-BE49-F238E27FC236}">
                <a16:creationId xmlns:a16="http://schemas.microsoft.com/office/drawing/2014/main" id="{55A2540F-CB3E-415C-A6E2-D2E5A3B608F5}"/>
              </a:ext>
            </a:extLst>
          </p:cNvPr>
          <p:cNvSpPr/>
          <p:nvPr/>
        </p:nvSpPr>
        <p:spPr>
          <a:xfrm>
            <a:off x="3892709" y="4576682"/>
            <a:ext cx="108000" cy="108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0" name="Oval 99">
            <a:extLst>
              <a:ext uri="{FF2B5EF4-FFF2-40B4-BE49-F238E27FC236}">
                <a16:creationId xmlns:a16="http://schemas.microsoft.com/office/drawing/2014/main" id="{6A307D7E-5511-C918-701B-E91373CB3AC8}"/>
              </a:ext>
            </a:extLst>
          </p:cNvPr>
          <p:cNvSpPr/>
          <p:nvPr/>
        </p:nvSpPr>
        <p:spPr>
          <a:xfrm>
            <a:off x="2651749" y="4583882"/>
            <a:ext cx="93600" cy="936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2" name="Oval 101">
            <a:extLst>
              <a:ext uri="{FF2B5EF4-FFF2-40B4-BE49-F238E27FC236}">
                <a16:creationId xmlns:a16="http://schemas.microsoft.com/office/drawing/2014/main" id="{C7ED9024-5F1D-A609-45F7-E5656D5D0446}"/>
              </a:ext>
            </a:extLst>
          </p:cNvPr>
          <p:cNvSpPr/>
          <p:nvPr/>
        </p:nvSpPr>
        <p:spPr>
          <a:xfrm>
            <a:off x="3045529" y="4558682"/>
            <a:ext cx="144000" cy="144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4" name="Freeform 103">
            <a:extLst>
              <a:ext uri="{FF2B5EF4-FFF2-40B4-BE49-F238E27FC236}">
                <a16:creationId xmlns:a16="http://schemas.microsoft.com/office/drawing/2014/main" id="{881B8C3D-11AA-2098-C38A-48389C3F2260}"/>
              </a:ext>
            </a:extLst>
          </p:cNvPr>
          <p:cNvSpPr/>
          <p:nvPr/>
        </p:nvSpPr>
        <p:spPr>
          <a:xfrm>
            <a:off x="4416425" y="5083175"/>
            <a:ext cx="1428750" cy="120650"/>
          </a:xfrm>
          <a:custGeom>
            <a:avLst/>
            <a:gdLst>
              <a:gd name="connsiteX0" fmla="*/ 0 w 1428750"/>
              <a:gd name="connsiteY0" fmla="*/ 120650 h 120650"/>
              <a:gd name="connsiteX1" fmla="*/ 412750 w 1428750"/>
              <a:gd name="connsiteY1" fmla="*/ 120650 h 120650"/>
              <a:gd name="connsiteX2" fmla="*/ 1428750 w 1428750"/>
              <a:gd name="connsiteY2" fmla="*/ 0 h 120650"/>
            </a:gdLst>
            <a:ahLst/>
            <a:cxnLst>
              <a:cxn ang="0">
                <a:pos x="connsiteX0" y="connsiteY0"/>
              </a:cxn>
              <a:cxn ang="0">
                <a:pos x="connsiteX1" y="connsiteY1"/>
              </a:cxn>
              <a:cxn ang="0">
                <a:pos x="connsiteX2" y="connsiteY2"/>
              </a:cxn>
            </a:cxnLst>
            <a:rect l="l" t="t" r="r" b="b"/>
            <a:pathLst>
              <a:path w="1428750" h="120650">
                <a:moveTo>
                  <a:pt x="0" y="120650"/>
                </a:moveTo>
                <a:lnTo>
                  <a:pt x="412750" y="120650"/>
                </a:lnTo>
                <a:lnTo>
                  <a:pt x="1428750" y="0"/>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6" name="Rectangle 25">
            <a:extLst>
              <a:ext uri="{FF2B5EF4-FFF2-40B4-BE49-F238E27FC236}">
                <a16:creationId xmlns:a16="http://schemas.microsoft.com/office/drawing/2014/main" id="{C615FDF3-E985-3675-0115-046F821ACE50}"/>
              </a:ext>
            </a:extLst>
          </p:cNvPr>
          <p:cNvSpPr/>
          <p:nvPr/>
        </p:nvSpPr>
        <p:spPr>
          <a:xfrm>
            <a:off x="2464966" y="5029099"/>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8" name="Oval 27">
            <a:extLst>
              <a:ext uri="{FF2B5EF4-FFF2-40B4-BE49-F238E27FC236}">
                <a16:creationId xmlns:a16="http://schemas.microsoft.com/office/drawing/2014/main" id="{0DD79E30-9F24-E8C6-36AB-3899CCE5DB78}"/>
              </a:ext>
            </a:extLst>
          </p:cNvPr>
          <p:cNvSpPr/>
          <p:nvPr/>
        </p:nvSpPr>
        <p:spPr>
          <a:xfrm>
            <a:off x="3513846" y="5326866"/>
            <a:ext cx="97200" cy="972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 name="Google Shape;392;p10">
            <a:extLst>
              <a:ext uri="{FF2B5EF4-FFF2-40B4-BE49-F238E27FC236}">
                <a16:creationId xmlns:a16="http://schemas.microsoft.com/office/drawing/2014/main" id="{0CD44AB4-284F-9903-5B95-0C7DC8259473}"/>
              </a:ext>
            </a:extLst>
          </p:cNvPr>
          <p:cNvSpPr/>
          <p:nvPr/>
        </p:nvSpPr>
        <p:spPr>
          <a:xfrm>
            <a:off x="2524335" y="5507971"/>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7%</a:t>
            </a:r>
          </a:p>
        </p:txBody>
      </p:sp>
      <p:sp>
        <p:nvSpPr>
          <p:cNvPr id="40" name="Google Shape;392;p10">
            <a:extLst>
              <a:ext uri="{FF2B5EF4-FFF2-40B4-BE49-F238E27FC236}">
                <a16:creationId xmlns:a16="http://schemas.microsoft.com/office/drawing/2014/main" id="{5016BFCA-1107-863D-A418-D18E7AB9922F}"/>
              </a:ext>
            </a:extLst>
          </p:cNvPr>
          <p:cNvSpPr/>
          <p:nvPr/>
        </p:nvSpPr>
        <p:spPr>
          <a:xfrm>
            <a:off x="2946828" y="5507971"/>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14%</a:t>
            </a:r>
          </a:p>
        </p:txBody>
      </p:sp>
      <p:sp>
        <p:nvSpPr>
          <p:cNvPr id="52" name="Google Shape;392;p10">
            <a:extLst>
              <a:ext uri="{FF2B5EF4-FFF2-40B4-BE49-F238E27FC236}">
                <a16:creationId xmlns:a16="http://schemas.microsoft.com/office/drawing/2014/main" id="{19DE425F-DDC6-30C3-5D87-1D0D70AB3205}"/>
              </a:ext>
            </a:extLst>
          </p:cNvPr>
          <p:cNvSpPr/>
          <p:nvPr/>
        </p:nvSpPr>
        <p:spPr>
          <a:xfrm>
            <a:off x="3378278" y="5507971"/>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14%</a:t>
            </a:r>
          </a:p>
        </p:txBody>
      </p:sp>
      <p:sp>
        <p:nvSpPr>
          <p:cNvPr id="53" name="Google Shape;392;p10">
            <a:extLst>
              <a:ext uri="{FF2B5EF4-FFF2-40B4-BE49-F238E27FC236}">
                <a16:creationId xmlns:a16="http://schemas.microsoft.com/office/drawing/2014/main" id="{7351BD37-967C-36BA-03CF-389AD9E689AF}"/>
              </a:ext>
            </a:extLst>
          </p:cNvPr>
          <p:cNvSpPr/>
          <p:nvPr/>
        </p:nvSpPr>
        <p:spPr>
          <a:xfrm>
            <a:off x="3766763" y="5507971"/>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1-3%</a:t>
            </a:r>
          </a:p>
        </p:txBody>
      </p:sp>
      <p:sp>
        <p:nvSpPr>
          <p:cNvPr id="54" name="Google Shape;392;p10">
            <a:extLst>
              <a:ext uri="{FF2B5EF4-FFF2-40B4-BE49-F238E27FC236}">
                <a16:creationId xmlns:a16="http://schemas.microsoft.com/office/drawing/2014/main" id="{56044EC0-9802-9675-A049-E399AFC2E3EB}"/>
              </a:ext>
            </a:extLst>
          </p:cNvPr>
          <p:cNvSpPr/>
          <p:nvPr/>
        </p:nvSpPr>
        <p:spPr>
          <a:xfrm>
            <a:off x="2532566" y="5065794"/>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Cervical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55" name="Google Shape;392;p10">
            <a:extLst>
              <a:ext uri="{FF2B5EF4-FFF2-40B4-BE49-F238E27FC236}">
                <a16:creationId xmlns:a16="http://schemas.microsoft.com/office/drawing/2014/main" id="{9C1E88E9-AEED-4322-3E07-6050AB319DE8}"/>
              </a:ext>
            </a:extLst>
          </p:cNvPr>
          <p:cNvSpPr/>
          <p:nvPr/>
        </p:nvSpPr>
        <p:spPr>
          <a:xfrm>
            <a:off x="4114878" y="5507971"/>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a:t>
            </a:r>
          </a:p>
        </p:txBody>
      </p:sp>
      <p:sp>
        <p:nvSpPr>
          <p:cNvPr id="61" name="Oval 60">
            <a:extLst>
              <a:ext uri="{FF2B5EF4-FFF2-40B4-BE49-F238E27FC236}">
                <a16:creationId xmlns:a16="http://schemas.microsoft.com/office/drawing/2014/main" id="{EB7E9851-3E59-69CC-04EF-35BD19D221BC}"/>
              </a:ext>
            </a:extLst>
          </p:cNvPr>
          <p:cNvSpPr/>
          <p:nvPr/>
        </p:nvSpPr>
        <p:spPr>
          <a:xfrm>
            <a:off x="4238756" y="5359266"/>
            <a:ext cx="32400" cy="32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4" name="Oval 63">
            <a:extLst>
              <a:ext uri="{FF2B5EF4-FFF2-40B4-BE49-F238E27FC236}">
                <a16:creationId xmlns:a16="http://schemas.microsoft.com/office/drawing/2014/main" id="{7869E990-F598-94A8-3872-380144616E3F}"/>
              </a:ext>
            </a:extLst>
          </p:cNvPr>
          <p:cNvSpPr/>
          <p:nvPr/>
        </p:nvSpPr>
        <p:spPr>
          <a:xfrm>
            <a:off x="3068917" y="5326866"/>
            <a:ext cx="97200" cy="972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5" name="Oval 64">
            <a:extLst>
              <a:ext uri="{FF2B5EF4-FFF2-40B4-BE49-F238E27FC236}">
                <a16:creationId xmlns:a16="http://schemas.microsoft.com/office/drawing/2014/main" id="{FAD2BB91-BE22-AD2E-B677-BF597DFAC535}"/>
              </a:ext>
            </a:extLst>
          </p:cNvPr>
          <p:cNvSpPr/>
          <p:nvPr/>
        </p:nvSpPr>
        <p:spPr>
          <a:xfrm>
            <a:off x="3929955" y="5364666"/>
            <a:ext cx="21600" cy="216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4" name="Oval 73">
            <a:extLst>
              <a:ext uri="{FF2B5EF4-FFF2-40B4-BE49-F238E27FC236}">
                <a16:creationId xmlns:a16="http://schemas.microsoft.com/office/drawing/2014/main" id="{5B4C7F11-5073-1791-2A9B-1CAB862A3640}"/>
              </a:ext>
            </a:extLst>
          </p:cNvPr>
          <p:cNvSpPr/>
          <p:nvPr/>
        </p:nvSpPr>
        <p:spPr>
          <a:xfrm>
            <a:off x="2668308" y="5343066"/>
            <a:ext cx="64800" cy="648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9" name="Freeform 108">
            <a:extLst>
              <a:ext uri="{FF2B5EF4-FFF2-40B4-BE49-F238E27FC236}">
                <a16:creationId xmlns:a16="http://schemas.microsoft.com/office/drawing/2014/main" id="{9336F31F-57D7-0029-C93F-E5AC687EDD09}"/>
              </a:ext>
            </a:extLst>
          </p:cNvPr>
          <p:cNvSpPr/>
          <p:nvPr/>
        </p:nvSpPr>
        <p:spPr>
          <a:xfrm>
            <a:off x="4394200" y="1692275"/>
            <a:ext cx="1117600" cy="0"/>
          </a:xfrm>
          <a:custGeom>
            <a:avLst/>
            <a:gdLst>
              <a:gd name="connsiteX0" fmla="*/ 0 w 1117600"/>
              <a:gd name="connsiteY0" fmla="*/ 0 h 0"/>
              <a:gd name="connsiteX1" fmla="*/ 1117600 w 1117600"/>
              <a:gd name="connsiteY1" fmla="*/ 0 h 0"/>
            </a:gdLst>
            <a:ahLst/>
            <a:cxnLst>
              <a:cxn ang="0">
                <a:pos x="connsiteX0" y="connsiteY0"/>
              </a:cxn>
              <a:cxn ang="0">
                <a:pos x="connsiteX1" y="connsiteY1"/>
              </a:cxn>
            </a:cxnLst>
            <a:rect l="l" t="t" r="r" b="b"/>
            <a:pathLst>
              <a:path w="1117600">
                <a:moveTo>
                  <a:pt x="0" y="0"/>
                </a:moveTo>
                <a:lnTo>
                  <a:pt x="1117600" y="0"/>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0" name="Freeform 109">
            <a:extLst>
              <a:ext uri="{FF2B5EF4-FFF2-40B4-BE49-F238E27FC236}">
                <a16:creationId xmlns:a16="http://schemas.microsoft.com/office/drawing/2014/main" id="{6ECA4CEA-2438-980E-09F6-9C36C5202CBD}"/>
              </a:ext>
            </a:extLst>
          </p:cNvPr>
          <p:cNvSpPr/>
          <p:nvPr/>
        </p:nvSpPr>
        <p:spPr>
          <a:xfrm>
            <a:off x="6134100" y="1673225"/>
            <a:ext cx="1390650" cy="1292225"/>
          </a:xfrm>
          <a:custGeom>
            <a:avLst/>
            <a:gdLst>
              <a:gd name="connsiteX0" fmla="*/ 1390650 w 1390650"/>
              <a:gd name="connsiteY0" fmla="*/ 0 h 1292225"/>
              <a:gd name="connsiteX1" fmla="*/ 749300 w 1390650"/>
              <a:gd name="connsiteY1" fmla="*/ 0 h 1292225"/>
              <a:gd name="connsiteX2" fmla="*/ 0 w 1390650"/>
              <a:gd name="connsiteY2" fmla="*/ 1292225 h 1292225"/>
            </a:gdLst>
            <a:ahLst/>
            <a:cxnLst>
              <a:cxn ang="0">
                <a:pos x="connsiteX0" y="connsiteY0"/>
              </a:cxn>
              <a:cxn ang="0">
                <a:pos x="connsiteX1" y="connsiteY1"/>
              </a:cxn>
              <a:cxn ang="0">
                <a:pos x="connsiteX2" y="connsiteY2"/>
              </a:cxn>
            </a:cxnLst>
            <a:rect l="l" t="t" r="r" b="b"/>
            <a:pathLst>
              <a:path w="1390650" h="1292225">
                <a:moveTo>
                  <a:pt x="1390650" y="0"/>
                </a:moveTo>
                <a:lnTo>
                  <a:pt x="749300" y="0"/>
                </a:lnTo>
                <a:lnTo>
                  <a:pt x="0" y="1292225"/>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5" name="Freeform 184">
            <a:extLst>
              <a:ext uri="{FF2B5EF4-FFF2-40B4-BE49-F238E27FC236}">
                <a16:creationId xmlns:a16="http://schemas.microsoft.com/office/drawing/2014/main" id="{F8AB908A-3FDF-C86F-B77A-BF28C9DAC8F4}"/>
              </a:ext>
            </a:extLst>
          </p:cNvPr>
          <p:cNvSpPr/>
          <p:nvPr/>
        </p:nvSpPr>
        <p:spPr>
          <a:xfrm>
            <a:off x="5842000" y="2403475"/>
            <a:ext cx="1651000" cy="1558925"/>
          </a:xfrm>
          <a:custGeom>
            <a:avLst/>
            <a:gdLst>
              <a:gd name="connsiteX0" fmla="*/ 1651000 w 1651000"/>
              <a:gd name="connsiteY0" fmla="*/ 0 h 1571625"/>
              <a:gd name="connsiteX1" fmla="*/ 1047750 w 1651000"/>
              <a:gd name="connsiteY1" fmla="*/ 0 h 1571625"/>
              <a:gd name="connsiteX2" fmla="*/ 0 w 1651000"/>
              <a:gd name="connsiteY2" fmla="*/ 1571625 h 1571625"/>
            </a:gdLst>
            <a:ahLst/>
            <a:cxnLst>
              <a:cxn ang="0">
                <a:pos x="connsiteX0" y="connsiteY0"/>
              </a:cxn>
              <a:cxn ang="0">
                <a:pos x="connsiteX1" y="connsiteY1"/>
              </a:cxn>
              <a:cxn ang="0">
                <a:pos x="connsiteX2" y="connsiteY2"/>
              </a:cxn>
            </a:cxnLst>
            <a:rect l="l" t="t" r="r" b="b"/>
            <a:pathLst>
              <a:path w="1651000" h="1571625">
                <a:moveTo>
                  <a:pt x="1651000" y="0"/>
                </a:moveTo>
                <a:lnTo>
                  <a:pt x="1047750" y="0"/>
                </a:lnTo>
                <a:lnTo>
                  <a:pt x="0" y="1571625"/>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6" name="Freeform 185">
            <a:extLst>
              <a:ext uri="{FF2B5EF4-FFF2-40B4-BE49-F238E27FC236}">
                <a16:creationId xmlns:a16="http://schemas.microsoft.com/office/drawing/2014/main" id="{9A06CC36-D4A5-350A-EF6D-D063915C64A1}"/>
              </a:ext>
            </a:extLst>
          </p:cNvPr>
          <p:cNvSpPr/>
          <p:nvPr/>
        </p:nvSpPr>
        <p:spPr>
          <a:xfrm>
            <a:off x="6200775" y="3108325"/>
            <a:ext cx="1295400" cy="679450"/>
          </a:xfrm>
          <a:custGeom>
            <a:avLst/>
            <a:gdLst>
              <a:gd name="connsiteX0" fmla="*/ 1295400 w 1295400"/>
              <a:gd name="connsiteY0" fmla="*/ 0 h 685800"/>
              <a:gd name="connsiteX1" fmla="*/ 685800 w 1295400"/>
              <a:gd name="connsiteY1" fmla="*/ 0 h 685800"/>
              <a:gd name="connsiteX2" fmla="*/ 0 w 1295400"/>
              <a:gd name="connsiteY2" fmla="*/ 685800 h 685800"/>
            </a:gdLst>
            <a:ahLst/>
            <a:cxnLst>
              <a:cxn ang="0">
                <a:pos x="connsiteX0" y="connsiteY0"/>
              </a:cxn>
              <a:cxn ang="0">
                <a:pos x="connsiteX1" y="connsiteY1"/>
              </a:cxn>
              <a:cxn ang="0">
                <a:pos x="connsiteX2" y="connsiteY2"/>
              </a:cxn>
            </a:cxnLst>
            <a:rect l="l" t="t" r="r" b="b"/>
            <a:pathLst>
              <a:path w="1295400" h="685800">
                <a:moveTo>
                  <a:pt x="1295400" y="0"/>
                </a:moveTo>
                <a:lnTo>
                  <a:pt x="685800" y="0"/>
                </a:lnTo>
                <a:lnTo>
                  <a:pt x="0" y="685800"/>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7" name="Freeform 186">
            <a:extLst>
              <a:ext uri="{FF2B5EF4-FFF2-40B4-BE49-F238E27FC236}">
                <a16:creationId xmlns:a16="http://schemas.microsoft.com/office/drawing/2014/main" id="{C4CBB80B-77D9-8F5F-B2F3-A030CED53758}"/>
              </a:ext>
            </a:extLst>
          </p:cNvPr>
          <p:cNvSpPr/>
          <p:nvPr/>
        </p:nvSpPr>
        <p:spPr>
          <a:xfrm>
            <a:off x="5870575" y="5200650"/>
            <a:ext cx="1635125" cy="3175"/>
          </a:xfrm>
          <a:custGeom>
            <a:avLst/>
            <a:gdLst>
              <a:gd name="connsiteX0" fmla="*/ 1635125 w 1635125"/>
              <a:gd name="connsiteY0" fmla="*/ 0 h 3175"/>
              <a:gd name="connsiteX1" fmla="*/ 0 w 1635125"/>
              <a:gd name="connsiteY1" fmla="*/ 3175 h 3175"/>
            </a:gdLst>
            <a:ahLst/>
            <a:cxnLst>
              <a:cxn ang="0">
                <a:pos x="connsiteX0" y="connsiteY0"/>
              </a:cxn>
              <a:cxn ang="0">
                <a:pos x="connsiteX1" y="connsiteY1"/>
              </a:cxn>
            </a:cxnLst>
            <a:rect l="l" t="t" r="r" b="b"/>
            <a:pathLst>
              <a:path w="1635125" h="3175">
                <a:moveTo>
                  <a:pt x="1635125" y="0"/>
                </a:moveTo>
                <a:lnTo>
                  <a:pt x="0" y="3175"/>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8" name="Freeform 187">
            <a:extLst>
              <a:ext uri="{FF2B5EF4-FFF2-40B4-BE49-F238E27FC236}">
                <a16:creationId xmlns:a16="http://schemas.microsoft.com/office/drawing/2014/main" id="{980BBDAF-DFDB-585C-38C6-1BF05AD42618}"/>
              </a:ext>
            </a:extLst>
          </p:cNvPr>
          <p:cNvSpPr/>
          <p:nvPr/>
        </p:nvSpPr>
        <p:spPr>
          <a:xfrm>
            <a:off x="5953125" y="4514850"/>
            <a:ext cx="1565275" cy="488950"/>
          </a:xfrm>
          <a:custGeom>
            <a:avLst/>
            <a:gdLst>
              <a:gd name="connsiteX0" fmla="*/ 1565275 w 1565275"/>
              <a:gd name="connsiteY0" fmla="*/ 0 h 495300"/>
              <a:gd name="connsiteX1" fmla="*/ 974725 w 1565275"/>
              <a:gd name="connsiteY1" fmla="*/ 0 h 495300"/>
              <a:gd name="connsiteX2" fmla="*/ 0 w 1565275"/>
              <a:gd name="connsiteY2" fmla="*/ 495300 h 495300"/>
            </a:gdLst>
            <a:ahLst/>
            <a:cxnLst>
              <a:cxn ang="0">
                <a:pos x="connsiteX0" y="connsiteY0"/>
              </a:cxn>
              <a:cxn ang="0">
                <a:pos x="connsiteX1" y="connsiteY1"/>
              </a:cxn>
              <a:cxn ang="0">
                <a:pos x="connsiteX2" y="connsiteY2"/>
              </a:cxn>
            </a:cxnLst>
            <a:rect l="l" t="t" r="r" b="b"/>
            <a:pathLst>
              <a:path w="1565275" h="495300">
                <a:moveTo>
                  <a:pt x="1565275" y="0"/>
                </a:moveTo>
                <a:lnTo>
                  <a:pt x="974725" y="0"/>
                </a:lnTo>
                <a:lnTo>
                  <a:pt x="0" y="495300"/>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9" name="Freeform 188">
            <a:extLst>
              <a:ext uri="{FF2B5EF4-FFF2-40B4-BE49-F238E27FC236}">
                <a16:creationId xmlns:a16="http://schemas.microsoft.com/office/drawing/2014/main" id="{BC708078-CC2F-1D44-F21F-55D76C7BB16A}"/>
              </a:ext>
            </a:extLst>
          </p:cNvPr>
          <p:cNvSpPr/>
          <p:nvPr/>
        </p:nvSpPr>
        <p:spPr>
          <a:xfrm>
            <a:off x="6305550" y="3810000"/>
            <a:ext cx="1203325" cy="679450"/>
          </a:xfrm>
          <a:custGeom>
            <a:avLst/>
            <a:gdLst>
              <a:gd name="connsiteX0" fmla="*/ 1203325 w 1203325"/>
              <a:gd name="connsiteY0" fmla="*/ 0 h 682625"/>
              <a:gd name="connsiteX1" fmla="*/ 628650 w 1203325"/>
              <a:gd name="connsiteY1" fmla="*/ 0 h 682625"/>
              <a:gd name="connsiteX2" fmla="*/ 0 w 1203325"/>
              <a:gd name="connsiteY2" fmla="*/ 682625 h 682625"/>
            </a:gdLst>
            <a:ahLst/>
            <a:cxnLst>
              <a:cxn ang="0">
                <a:pos x="connsiteX0" y="connsiteY0"/>
              </a:cxn>
              <a:cxn ang="0">
                <a:pos x="connsiteX1" y="connsiteY1"/>
              </a:cxn>
              <a:cxn ang="0">
                <a:pos x="connsiteX2" y="connsiteY2"/>
              </a:cxn>
            </a:cxnLst>
            <a:rect l="l" t="t" r="r" b="b"/>
            <a:pathLst>
              <a:path w="1203325" h="682625">
                <a:moveTo>
                  <a:pt x="1203325" y="0"/>
                </a:moveTo>
                <a:lnTo>
                  <a:pt x="628650" y="0"/>
                </a:lnTo>
                <a:lnTo>
                  <a:pt x="0" y="682625"/>
                </a:lnTo>
              </a:path>
            </a:pathLst>
          </a:custGeom>
          <a:noFill/>
          <a:ln w="12700">
            <a:solidFill>
              <a:schemeClr val="accent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1" name="Rectangle 110">
            <a:extLst>
              <a:ext uri="{FF2B5EF4-FFF2-40B4-BE49-F238E27FC236}">
                <a16:creationId xmlns:a16="http://schemas.microsoft.com/office/drawing/2014/main" id="{9316D0AB-4D70-8C04-5126-FF88400266F5}"/>
              </a:ext>
            </a:extLst>
          </p:cNvPr>
          <p:cNvSpPr/>
          <p:nvPr/>
        </p:nvSpPr>
        <p:spPr>
          <a:xfrm>
            <a:off x="7466192" y="1364327"/>
            <a:ext cx="1974850" cy="648000"/>
          </a:xfrm>
          <a:prstGeom prst="rect">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3" name="Oval 112">
            <a:extLst>
              <a:ext uri="{FF2B5EF4-FFF2-40B4-BE49-F238E27FC236}">
                <a16:creationId xmlns:a16="http://schemas.microsoft.com/office/drawing/2014/main" id="{B936157E-43E8-5F59-1B2D-B5CA2A5296F3}"/>
              </a:ext>
            </a:extLst>
          </p:cNvPr>
          <p:cNvSpPr/>
          <p:nvPr/>
        </p:nvSpPr>
        <p:spPr>
          <a:xfrm>
            <a:off x="8535240" y="1690906"/>
            <a:ext cx="36000" cy="360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4" name="Oval 113">
            <a:extLst>
              <a:ext uri="{FF2B5EF4-FFF2-40B4-BE49-F238E27FC236}">
                <a16:creationId xmlns:a16="http://schemas.microsoft.com/office/drawing/2014/main" id="{9C9D4524-9E32-ED88-D4F6-78142BA16C94}"/>
              </a:ext>
            </a:extLst>
          </p:cNvPr>
          <p:cNvSpPr/>
          <p:nvPr/>
        </p:nvSpPr>
        <p:spPr>
          <a:xfrm>
            <a:off x="8077600" y="1658506"/>
            <a:ext cx="100800" cy="1008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5" name="Google Shape;392;p10">
            <a:extLst>
              <a:ext uri="{FF2B5EF4-FFF2-40B4-BE49-F238E27FC236}">
                <a16:creationId xmlns:a16="http://schemas.microsoft.com/office/drawing/2014/main" id="{99A965F4-6A48-D47F-15BF-25C249960C37}"/>
              </a:ext>
            </a:extLst>
          </p:cNvPr>
          <p:cNvSpPr/>
          <p:nvPr/>
        </p:nvSpPr>
        <p:spPr>
          <a:xfrm>
            <a:off x="7525561" y="184319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15-30%</a:t>
            </a:r>
          </a:p>
        </p:txBody>
      </p:sp>
      <p:sp>
        <p:nvSpPr>
          <p:cNvPr id="116" name="Oval 115">
            <a:extLst>
              <a:ext uri="{FF2B5EF4-FFF2-40B4-BE49-F238E27FC236}">
                <a16:creationId xmlns:a16="http://schemas.microsoft.com/office/drawing/2014/main" id="{C18B4B7B-22DD-2BF2-CA36-F570CC02333A}"/>
              </a:ext>
            </a:extLst>
          </p:cNvPr>
          <p:cNvSpPr/>
          <p:nvPr/>
        </p:nvSpPr>
        <p:spPr>
          <a:xfrm>
            <a:off x="7626307" y="1629706"/>
            <a:ext cx="158400" cy="1584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7" name="Google Shape;392;p10">
            <a:extLst>
              <a:ext uri="{FF2B5EF4-FFF2-40B4-BE49-F238E27FC236}">
                <a16:creationId xmlns:a16="http://schemas.microsoft.com/office/drawing/2014/main" id="{9D5AA486-985A-3259-B9A6-847C1BAD1AE9}"/>
              </a:ext>
            </a:extLst>
          </p:cNvPr>
          <p:cNvSpPr/>
          <p:nvPr/>
        </p:nvSpPr>
        <p:spPr>
          <a:xfrm>
            <a:off x="7948054" y="184319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15%</a:t>
            </a:r>
          </a:p>
        </p:txBody>
      </p:sp>
      <p:sp>
        <p:nvSpPr>
          <p:cNvPr id="118" name="Google Shape;392;p10">
            <a:extLst>
              <a:ext uri="{FF2B5EF4-FFF2-40B4-BE49-F238E27FC236}">
                <a16:creationId xmlns:a16="http://schemas.microsoft.com/office/drawing/2014/main" id="{4AD466B4-28B2-B6EC-A1F0-318C31913B10}"/>
              </a:ext>
            </a:extLst>
          </p:cNvPr>
          <p:cNvSpPr/>
          <p:nvPr/>
        </p:nvSpPr>
        <p:spPr>
          <a:xfrm>
            <a:off x="8379504" y="184319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3%</a:t>
            </a:r>
          </a:p>
        </p:txBody>
      </p:sp>
      <p:sp>
        <p:nvSpPr>
          <p:cNvPr id="119" name="Google Shape;392;p10">
            <a:extLst>
              <a:ext uri="{FF2B5EF4-FFF2-40B4-BE49-F238E27FC236}">
                <a16:creationId xmlns:a16="http://schemas.microsoft.com/office/drawing/2014/main" id="{D24614DB-73DA-4E10-6259-44AE032C3E8F}"/>
              </a:ext>
            </a:extLst>
          </p:cNvPr>
          <p:cNvSpPr/>
          <p:nvPr/>
        </p:nvSpPr>
        <p:spPr>
          <a:xfrm>
            <a:off x="8767989" y="184319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a:t>
            </a:r>
          </a:p>
        </p:txBody>
      </p:sp>
      <p:sp>
        <p:nvSpPr>
          <p:cNvPr id="120" name="Google Shape;392;p10">
            <a:extLst>
              <a:ext uri="{FF2B5EF4-FFF2-40B4-BE49-F238E27FC236}">
                <a16:creationId xmlns:a16="http://schemas.microsoft.com/office/drawing/2014/main" id="{81F2D822-381E-5DE5-0917-7DA052B10863}"/>
              </a:ext>
            </a:extLst>
          </p:cNvPr>
          <p:cNvSpPr/>
          <p:nvPr/>
        </p:nvSpPr>
        <p:spPr>
          <a:xfrm>
            <a:off x="7533792" y="1401022"/>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Lung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121" name="Google Shape;392;p10">
            <a:extLst>
              <a:ext uri="{FF2B5EF4-FFF2-40B4-BE49-F238E27FC236}">
                <a16:creationId xmlns:a16="http://schemas.microsoft.com/office/drawing/2014/main" id="{763C7A50-BC90-E8AF-B9B6-F20DCF515E5D}"/>
              </a:ext>
            </a:extLst>
          </p:cNvPr>
          <p:cNvSpPr/>
          <p:nvPr/>
        </p:nvSpPr>
        <p:spPr>
          <a:xfrm>
            <a:off x="9116104" y="1843199"/>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1-3%</a:t>
            </a:r>
          </a:p>
        </p:txBody>
      </p:sp>
      <p:sp>
        <p:nvSpPr>
          <p:cNvPr id="122" name="Oval 121">
            <a:extLst>
              <a:ext uri="{FF2B5EF4-FFF2-40B4-BE49-F238E27FC236}">
                <a16:creationId xmlns:a16="http://schemas.microsoft.com/office/drawing/2014/main" id="{E9FA9BEF-9FB7-C9AF-3079-11E967B0D032}"/>
              </a:ext>
            </a:extLst>
          </p:cNvPr>
          <p:cNvSpPr/>
          <p:nvPr/>
        </p:nvSpPr>
        <p:spPr>
          <a:xfrm>
            <a:off x="9234582" y="1694506"/>
            <a:ext cx="28800" cy="28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3" name="Rectangle 122">
            <a:extLst>
              <a:ext uri="{FF2B5EF4-FFF2-40B4-BE49-F238E27FC236}">
                <a16:creationId xmlns:a16="http://schemas.microsoft.com/office/drawing/2014/main" id="{3156E544-B380-01F1-04B1-91D0619C72EC}"/>
              </a:ext>
            </a:extLst>
          </p:cNvPr>
          <p:cNvSpPr/>
          <p:nvPr/>
        </p:nvSpPr>
        <p:spPr>
          <a:xfrm>
            <a:off x="7466192" y="2089467"/>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4" name="Oval 123">
            <a:extLst>
              <a:ext uri="{FF2B5EF4-FFF2-40B4-BE49-F238E27FC236}">
                <a16:creationId xmlns:a16="http://schemas.microsoft.com/office/drawing/2014/main" id="{EB6E323D-6EB6-503C-BDE8-06C43C7E432E}"/>
              </a:ext>
            </a:extLst>
          </p:cNvPr>
          <p:cNvSpPr/>
          <p:nvPr/>
        </p:nvSpPr>
        <p:spPr>
          <a:xfrm>
            <a:off x="8520177" y="2390416"/>
            <a:ext cx="64800" cy="648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5" name="Oval 124">
            <a:extLst>
              <a:ext uri="{FF2B5EF4-FFF2-40B4-BE49-F238E27FC236}">
                <a16:creationId xmlns:a16="http://schemas.microsoft.com/office/drawing/2014/main" id="{0F6CF9F4-3E20-DF4E-20E4-8967791785E0}"/>
              </a:ext>
            </a:extLst>
          </p:cNvPr>
          <p:cNvSpPr/>
          <p:nvPr/>
        </p:nvSpPr>
        <p:spPr>
          <a:xfrm>
            <a:off x="8090200" y="2385016"/>
            <a:ext cx="75600" cy="756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6" name="Google Shape;392;p10">
            <a:extLst>
              <a:ext uri="{FF2B5EF4-FFF2-40B4-BE49-F238E27FC236}">
                <a16:creationId xmlns:a16="http://schemas.microsoft.com/office/drawing/2014/main" id="{E0D55DAB-CC74-8C9F-9315-3BA770954A5D}"/>
              </a:ext>
            </a:extLst>
          </p:cNvPr>
          <p:cNvSpPr/>
          <p:nvPr/>
        </p:nvSpPr>
        <p:spPr>
          <a:xfrm>
            <a:off x="7525561" y="256833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24%</a:t>
            </a:r>
          </a:p>
        </p:txBody>
      </p:sp>
      <p:sp>
        <p:nvSpPr>
          <p:cNvPr id="127" name="Oval 126">
            <a:extLst>
              <a:ext uri="{FF2B5EF4-FFF2-40B4-BE49-F238E27FC236}">
                <a16:creationId xmlns:a16="http://schemas.microsoft.com/office/drawing/2014/main" id="{021B2B55-026E-C677-7D31-41D57316AB2A}"/>
              </a:ext>
            </a:extLst>
          </p:cNvPr>
          <p:cNvSpPr/>
          <p:nvPr/>
        </p:nvSpPr>
        <p:spPr>
          <a:xfrm>
            <a:off x="7611980" y="2343616"/>
            <a:ext cx="158400" cy="1584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8" name="Google Shape;392;p10">
            <a:extLst>
              <a:ext uri="{FF2B5EF4-FFF2-40B4-BE49-F238E27FC236}">
                <a16:creationId xmlns:a16="http://schemas.microsoft.com/office/drawing/2014/main" id="{638D5F23-4177-1D35-3DBB-4E0231E93544}"/>
              </a:ext>
            </a:extLst>
          </p:cNvPr>
          <p:cNvSpPr/>
          <p:nvPr/>
        </p:nvSpPr>
        <p:spPr>
          <a:xfrm>
            <a:off x="7948054" y="256833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8%</a:t>
            </a:r>
          </a:p>
        </p:txBody>
      </p:sp>
      <p:sp>
        <p:nvSpPr>
          <p:cNvPr id="129" name="Google Shape;392;p10">
            <a:extLst>
              <a:ext uri="{FF2B5EF4-FFF2-40B4-BE49-F238E27FC236}">
                <a16:creationId xmlns:a16="http://schemas.microsoft.com/office/drawing/2014/main" id="{C488F399-6D7D-ACF1-510F-480D216757DA}"/>
              </a:ext>
            </a:extLst>
          </p:cNvPr>
          <p:cNvSpPr/>
          <p:nvPr/>
        </p:nvSpPr>
        <p:spPr>
          <a:xfrm>
            <a:off x="8379504" y="256833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2-5%</a:t>
            </a:r>
          </a:p>
        </p:txBody>
      </p:sp>
      <p:sp>
        <p:nvSpPr>
          <p:cNvPr id="130" name="Google Shape;392;p10">
            <a:extLst>
              <a:ext uri="{FF2B5EF4-FFF2-40B4-BE49-F238E27FC236}">
                <a16:creationId xmlns:a16="http://schemas.microsoft.com/office/drawing/2014/main" id="{16D9FDD7-F035-38EB-04CA-0412D8400416}"/>
              </a:ext>
            </a:extLst>
          </p:cNvPr>
          <p:cNvSpPr/>
          <p:nvPr/>
        </p:nvSpPr>
        <p:spPr>
          <a:xfrm>
            <a:off x="8767989" y="256833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a:t>
            </a:r>
          </a:p>
        </p:txBody>
      </p:sp>
      <p:sp>
        <p:nvSpPr>
          <p:cNvPr id="131" name="Google Shape;392;p10">
            <a:extLst>
              <a:ext uri="{FF2B5EF4-FFF2-40B4-BE49-F238E27FC236}">
                <a16:creationId xmlns:a16="http://schemas.microsoft.com/office/drawing/2014/main" id="{CC341A74-36D6-45A1-A902-F5EA2E3B4A88}"/>
              </a:ext>
            </a:extLst>
          </p:cNvPr>
          <p:cNvSpPr/>
          <p:nvPr/>
        </p:nvSpPr>
        <p:spPr>
          <a:xfrm>
            <a:off x="7533792" y="2126162"/>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Pancreatic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132" name="Google Shape;392;p10">
            <a:extLst>
              <a:ext uri="{FF2B5EF4-FFF2-40B4-BE49-F238E27FC236}">
                <a16:creationId xmlns:a16="http://schemas.microsoft.com/office/drawing/2014/main" id="{7F03270D-9816-3923-F31D-BA7F5037DE66}"/>
              </a:ext>
            </a:extLst>
          </p:cNvPr>
          <p:cNvSpPr/>
          <p:nvPr/>
        </p:nvSpPr>
        <p:spPr>
          <a:xfrm>
            <a:off x="9116104" y="2568339"/>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&lt;1%</a:t>
            </a:r>
          </a:p>
        </p:txBody>
      </p:sp>
      <p:sp>
        <p:nvSpPr>
          <p:cNvPr id="133" name="Oval 132">
            <a:extLst>
              <a:ext uri="{FF2B5EF4-FFF2-40B4-BE49-F238E27FC236}">
                <a16:creationId xmlns:a16="http://schemas.microsoft.com/office/drawing/2014/main" id="{E39D1AA8-E4F5-79F6-C932-53A3AE5E93FA}"/>
              </a:ext>
            </a:extLst>
          </p:cNvPr>
          <p:cNvSpPr/>
          <p:nvPr/>
        </p:nvSpPr>
        <p:spPr>
          <a:xfrm>
            <a:off x="9239982" y="2417416"/>
            <a:ext cx="10800" cy="10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4" name="Oval 133">
            <a:extLst>
              <a:ext uri="{FF2B5EF4-FFF2-40B4-BE49-F238E27FC236}">
                <a16:creationId xmlns:a16="http://schemas.microsoft.com/office/drawing/2014/main" id="{C8DD3961-78E5-AB0B-0575-9002614FF6C1}"/>
              </a:ext>
            </a:extLst>
          </p:cNvPr>
          <p:cNvSpPr/>
          <p:nvPr/>
        </p:nvSpPr>
        <p:spPr>
          <a:xfrm>
            <a:off x="8935335" y="2410216"/>
            <a:ext cx="25200" cy="252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5" name="Rectangle 134">
            <a:extLst>
              <a:ext uri="{FF2B5EF4-FFF2-40B4-BE49-F238E27FC236}">
                <a16:creationId xmlns:a16="http://schemas.microsoft.com/office/drawing/2014/main" id="{98A5A149-A528-3BBA-3AA9-1F144FB1EC95}"/>
              </a:ext>
            </a:extLst>
          </p:cNvPr>
          <p:cNvSpPr/>
          <p:nvPr/>
        </p:nvSpPr>
        <p:spPr>
          <a:xfrm>
            <a:off x="7466192" y="2819852"/>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6" name="Oval 135">
            <a:extLst>
              <a:ext uri="{FF2B5EF4-FFF2-40B4-BE49-F238E27FC236}">
                <a16:creationId xmlns:a16="http://schemas.microsoft.com/office/drawing/2014/main" id="{0F89A49C-7C8F-E42D-6545-3AB0E982B451}"/>
              </a:ext>
            </a:extLst>
          </p:cNvPr>
          <p:cNvSpPr/>
          <p:nvPr/>
        </p:nvSpPr>
        <p:spPr>
          <a:xfrm>
            <a:off x="8510850" y="3157989"/>
            <a:ext cx="97200" cy="972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7" name="Google Shape;392;p10">
            <a:extLst>
              <a:ext uri="{FF2B5EF4-FFF2-40B4-BE49-F238E27FC236}">
                <a16:creationId xmlns:a16="http://schemas.microsoft.com/office/drawing/2014/main" id="{580CCA35-0CFC-0FA4-B4B2-77C372001F4C}"/>
              </a:ext>
            </a:extLst>
          </p:cNvPr>
          <p:cNvSpPr/>
          <p:nvPr/>
        </p:nvSpPr>
        <p:spPr>
          <a:xfrm>
            <a:off x="7525561" y="32987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18-20%</a:t>
            </a:r>
          </a:p>
        </p:txBody>
      </p:sp>
      <p:sp>
        <p:nvSpPr>
          <p:cNvPr id="138" name="Oval 137">
            <a:extLst>
              <a:ext uri="{FF2B5EF4-FFF2-40B4-BE49-F238E27FC236}">
                <a16:creationId xmlns:a16="http://schemas.microsoft.com/office/drawing/2014/main" id="{4C9AF600-7B76-C5D5-51B2-F45B1AC11B2A}"/>
              </a:ext>
            </a:extLst>
          </p:cNvPr>
          <p:cNvSpPr/>
          <p:nvPr/>
        </p:nvSpPr>
        <p:spPr>
          <a:xfrm>
            <a:off x="7647907" y="3150789"/>
            <a:ext cx="111600" cy="1116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9" name="Google Shape;392;p10">
            <a:extLst>
              <a:ext uri="{FF2B5EF4-FFF2-40B4-BE49-F238E27FC236}">
                <a16:creationId xmlns:a16="http://schemas.microsoft.com/office/drawing/2014/main" id="{6A4A3C75-9CBC-9105-0ED3-FD5B91FE56CC}"/>
              </a:ext>
            </a:extLst>
          </p:cNvPr>
          <p:cNvSpPr/>
          <p:nvPr/>
        </p:nvSpPr>
        <p:spPr>
          <a:xfrm>
            <a:off x="7948054" y="32987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11-13%</a:t>
            </a:r>
          </a:p>
        </p:txBody>
      </p:sp>
      <p:sp>
        <p:nvSpPr>
          <p:cNvPr id="140" name="Google Shape;392;p10">
            <a:extLst>
              <a:ext uri="{FF2B5EF4-FFF2-40B4-BE49-F238E27FC236}">
                <a16:creationId xmlns:a16="http://schemas.microsoft.com/office/drawing/2014/main" id="{43AEDC27-42ED-8F62-66B1-995C1F93223A}"/>
              </a:ext>
            </a:extLst>
          </p:cNvPr>
          <p:cNvSpPr/>
          <p:nvPr/>
        </p:nvSpPr>
        <p:spPr>
          <a:xfrm>
            <a:off x="8379504" y="32987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11-14%</a:t>
            </a:r>
          </a:p>
        </p:txBody>
      </p:sp>
      <p:sp>
        <p:nvSpPr>
          <p:cNvPr id="141" name="Google Shape;392;p10">
            <a:extLst>
              <a:ext uri="{FF2B5EF4-FFF2-40B4-BE49-F238E27FC236}">
                <a16:creationId xmlns:a16="http://schemas.microsoft.com/office/drawing/2014/main" id="{05798D78-532A-679D-1980-25A7D519C4FA}"/>
              </a:ext>
            </a:extLst>
          </p:cNvPr>
          <p:cNvSpPr/>
          <p:nvPr/>
        </p:nvSpPr>
        <p:spPr>
          <a:xfrm>
            <a:off x="8767989" y="32987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11-16%</a:t>
            </a:r>
          </a:p>
        </p:txBody>
      </p:sp>
      <p:sp>
        <p:nvSpPr>
          <p:cNvPr id="142" name="Google Shape;392;p10">
            <a:extLst>
              <a:ext uri="{FF2B5EF4-FFF2-40B4-BE49-F238E27FC236}">
                <a16:creationId xmlns:a16="http://schemas.microsoft.com/office/drawing/2014/main" id="{CFE65133-4E17-4FBB-B242-B2219E0914EC}"/>
              </a:ext>
            </a:extLst>
          </p:cNvPr>
          <p:cNvSpPr/>
          <p:nvPr/>
        </p:nvSpPr>
        <p:spPr>
          <a:xfrm>
            <a:off x="7533788" y="2856547"/>
            <a:ext cx="1908000"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nSpc>
                <a:spcPct val="90000"/>
              </a:lnSpc>
              <a:spcAft>
                <a:spcPts val="300"/>
              </a:spcAft>
            </a:pPr>
            <a:r>
              <a:rPr lang="en-GB" sz="900" b="1" noProof="0" dirty="0">
                <a:latin typeface="Arial" panose="020B0604020202020204" pitchFamily="34" charset="0"/>
                <a:ea typeface="Calibri"/>
                <a:cs typeface="Arial" panose="020B0604020202020204" pitchFamily="34" charset="0"/>
                <a:sym typeface="Calibri"/>
              </a:rPr>
              <a:t>Gastric and gastroesophageal junction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143" name="Google Shape;392;p10">
            <a:extLst>
              <a:ext uri="{FF2B5EF4-FFF2-40B4-BE49-F238E27FC236}">
                <a16:creationId xmlns:a16="http://schemas.microsoft.com/office/drawing/2014/main" id="{57EEB242-DACC-53DF-671B-214B62715A53}"/>
              </a:ext>
            </a:extLst>
          </p:cNvPr>
          <p:cNvSpPr/>
          <p:nvPr/>
        </p:nvSpPr>
        <p:spPr>
          <a:xfrm>
            <a:off x="9116104" y="3298724"/>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3%</a:t>
            </a:r>
          </a:p>
        </p:txBody>
      </p:sp>
      <p:sp>
        <p:nvSpPr>
          <p:cNvPr id="144" name="Oval 143">
            <a:extLst>
              <a:ext uri="{FF2B5EF4-FFF2-40B4-BE49-F238E27FC236}">
                <a16:creationId xmlns:a16="http://schemas.microsoft.com/office/drawing/2014/main" id="{A3969DCB-635F-96A4-755C-A3E44E36987B}"/>
              </a:ext>
            </a:extLst>
          </p:cNvPr>
          <p:cNvSpPr/>
          <p:nvPr/>
        </p:nvSpPr>
        <p:spPr>
          <a:xfrm>
            <a:off x="9239982" y="3188589"/>
            <a:ext cx="36000" cy="3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5" name="Oval 144">
            <a:extLst>
              <a:ext uri="{FF2B5EF4-FFF2-40B4-BE49-F238E27FC236}">
                <a16:creationId xmlns:a16="http://schemas.microsoft.com/office/drawing/2014/main" id="{079316A8-0266-2856-DA28-419AD1C55B5A}"/>
              </a:ext>
            </a:extLst>
          </p:cNvPr>
          <p:cNvSpPr/>
          <p:nvPr/>
        </p:nvSpPr>
        <p:spPr>
          <a:xfrm>
            <a:off x="8912532" y="3156189"/>
            <a:ext cx="100800" cy="1008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6" name="Oval 145">
            <a:extLst>
              <a:ext uri="{FF2B5EF4-FFF2-40B4-BE49-F238E27FC236}">
                <a16:creationId xmlns:a16="http://schemas.microsoft.com/office/drawing/2014/main" id="{BE859409-66C8-0040-6F67-3C577DD3A496}"/>
              </a:ext>
            </a:extLst>
          </p:cNvPr>
          <p:cNvSpPr/>
          <p:nvPr/>
        </p:nvSpPr>
        <p:spPr>
          <a:xfrm>
            <a:off x="8083000" y="3161589"/>
            <a:ext cx="90000" cy="90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7" name="Rectángulo 4">
            <a:extLst>
              <a:ext uri="{FF2B5EF4-FFF2-40B4-BE49-F238E27FC236}">
                <a16:creationId xmlns:a16="http://schemas.microsoft.com/office/drawing/2014/main" id="{C22142E4-FD55-3B8B-EC67-3B812B8BE9C1}"/>
              </a:ext>
            </a:extLst>
          </p:cNvPr>
          <p:cNvSpPr/>
          <p:nvPr/>
        </p:nvSpPr>
        <p:spPr>
          <a:xfrm>
            <a:off x="7640842" y="3618640"/>
            <a:ext cx="1701340" cy="55465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F68FB4CF-7933-D3E8-F490-0A217AFC4993}"/>
              </a:ext>
            </a:extLst>
          </p:cNvPr>
          <p:cNvSpPr/>
          <p:nvPr/>
        </p:nvSpPr>
        <p:spPr>
          <a:xfrm>
            <a:off x="7466192" y="3556452"/>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9" name="Oval 148">
            <a:extLst>
              <a:ext uri="{FF2B5EF4-FFF2-40B4-BE49-F238E27FC236}">
                <a16:creationId xmlns:a16="http://schemas.microsoft.com/office/drawing/2014/main" id="{9793A773-8F02-9F38-F41F-AD9E4280A68F}"/>
              </a:ext>
            </a:extLst>
          </p:cNvPr>
          <p:cNvSpPr/>
          <p:nvPr/>
        </p:nvSpPr>
        <p:spPr>
          <a:xfrm>
            <a:off x="8537850" y="3848987"/>
            <a:ext cx="43200" cy="432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0" name="Google Shape;392;p10">
            <a:extLst>
              <a:ext uri="{FF2B5EF4-FFF2-40B4-BE49-F238E27FC236}">
                <a16:creationId xmlns:a16="http://schemas.microsoft.com/office/drawing/2014/main" id="{1F148A66-C8E4-B3D0-B008-2E34551027FA}"/>
              </a:ext>
            </a:extLst>
          </p:cNvPr>
          <p:cNvSpPr/>
          <p:nvPr/>
        </p:nvSpPr>
        <p:spPr>
          <a:xfrm>
            <a:off x="7525561" y="40353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13-21%</a:t>
            </a:r>
          </a:p>
        </p:txBody>
      </p:sp>
      <p:sp>
        <p:nvSpPr>
          <p:cNvPr id="151" name="Google Shape;392;p10">
            <a:extLst>
              <a:ext uri="{FF2B5EF4-FFF2-40B4-BE49-F238E27FC236}">
                <a16:creationId xmlns:a16="http://schemas.microsoft.com/office/drawing/2014/main" id="{5A85A01F-05D0-6CC9-9652-56561989505F}"/>
              </a:ext>
            </a:extLst>
          </p:cNvPr>
          <p:cNvSpPr/>
          <p:nvPr/>
        </p:nvSpPr>
        <p:spPr>
          <a:xfrm>
            <a:off x="7948054" y="40353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4-8%</a:t>
            </a:r>
          </a:p>
        </p:txBody>
      </p:sp>
      <p:sp>
        <p:nvSpPr>
          <p:cNvPr id="152" name="Google Shape;392;p10">
            <a:extLst>
              <a:ext uri="{FF2B5EF4-FFF2-40B4-BE49-F238E27FC236}">
                <a16:creationId xmlns:a16="http://schemas.microsoft.com/office/drawing/2014/main" id="{D3836807-09A6-0238-797E-DAA6A39D1768}"/>
              </a:ext>
            </a:extLst>
          </p:cNvPr>
          <p:cNvSpPr/>
          <p:nvPr/>
        </p:nvSpPr>
        <p:spPr>
          <a:xfrm>
            <a:off x="8379504" y="40353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3%</a:t>
            </a:r>
          </a:p>
        </p:txBody>
      </p:sp>
      <p:sp>
        <p:nvSpPr>
          <p:cNvPr id="153" name="Google Shape;392;p10">
            <a:extLst>
              <a:ext uri="{FF2B5EF4-FFF2-40B4-BE49-F238E27FC236}">
                <a16:creationId xmlns:a16="http://schemas.microsoft.com/office/drawing/2014/main" id="{0059B3AF-3EB1-111C-FF70-D7B66102B780}"/>
              </a:ext>
            </a:extLst>
          </p:cNvPr>
          <p:cNvSpPr/>
          <p:nvPr/>
        </p:nvSpPr>
        <p:spPr>
          <a:xfrm>
            <a:off x="8767989" y="4035324"/>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5%</a:t>
            </a:r>
          </a:p>
        </p:txBody>
      </p:sp>
      <p:sp>
        <p:nvSpPr>
          <p:cNvPr id="154" name="Google Shape;392;p10">
            <a:extLst>
              <a:ext uri="{FF2B5EF4-FFF2-40B4-BE49-F238E27FC236}">
                <a16:creationId xmlns:a16="http://schemas.microsoft.com/office/drawing/2014/main" id="{98994F89-B3B2-2F6B-E4EA-A75E697C3590}"/>
              </a:ext>
            </a:extLst>
          </p:cNvPr>
          <p:cNvSpPr/>
          <p:nvPr/>
        </p:nvSpPr>
        <p:spPr>
          <a:xfrm>
            <a:off x="7533792" y="3593147"/>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Colorectal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155" name="Google Shape;392;p10">
            <a:extLst>
              <a:ext uri="{FF2B5EF4-FFF2-40B4-BE49-F238E27FC236}">
                <a16:creationId xmlns:a16="http://schemas.microsoft.com/office/drawing/2014/main" id="{453F8288-363D-1BFD-8C10-8B3E8FC39732}"/>
              </a:ext>
            </a:extLst>
          </p:cNvPr>
          <p:cNvSpPr/>
          <p:nvPr/>
        </p:nvSpPr>
        <p:spPr>
          <a:xfrm>
            <a:off x="9116104" y="4035324"/>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a:t>
            </a:r>
          </a:p>
        </p:txBody>
      </p:sp>
      <p:sp>
        <p:nvSpPr>
          <p:cNvPr id="156" name="Oval 155">
            <a:extLst>
              <a:ext uri="{FF2B5EF4-FFF2-40B4-BE49-F238E27FC236}">
                <a16:creationId xmlns:a16="http://schemas.microsoft.com/office/drawing/2014/main" id="{61652AC5-4F97-AAC0-93AB-31C72F051186}"/>
              </a:ext>
            </a:extLst>
          </p:cNvPr>
          <p:cNvSpPr/>
          <p:nvPr/>
        </p:nvSpPr>
        <p:spPr>
          <a:xfrm>
            <a:off x="9239982" y="3857987"/>
            <a:ext cx="25200" cy="25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7" name="Oval 156">
            <a:extLst>
              <a:ext uri="{FF2B5EF4-FFF2-40B4-BE49-F238E27FC236}">
                <a16:creationId xmlns:a16="http://schemas.microsoft.com/office/drawing/2014/main" id="{71354A28-2D42-E741-197D-B49C8EFFDD56}"/>
              </a:ext>
            </a:extLst>
          </p:cNvPr>
          <p:cNvSpPr/>
          <p:nvPr/>
        </p:nvSpPr>
        <p:spPr>
          <a:xfrm>
            <a:off x="8092000" y="3834587"/>
            <a:ext cx="72000" cy="7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8" name="Oval 157">
            <a:extLst>
              <a:ext uri="{FF2B5EF4-FFF2-40B4-BE49-F238E27FC236}">
                <a16:creationId xmlns:a16="http://schemas.microsoft.com/office/drawing/2014/main" id="{0E3E8DF3-B5BC-633F-C441-48D55CC93A9B}"/>
              </a:ext>
            </a:extLst>
          </p:cNvPr>
          <p:cNvSpPr/>
          <p:nvPr/>
        </p:nvSpPr>
        <p:spPr>
          <a:xfrm>
            <a:off x="8915535" y="3838187"/>
            <a:ext cx="64800" cy="648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9" name="Oval 158">
            <a:extLst>
              <a:ext uri="{FF2B5EF4-FFF2-40B4-BE49-F238E27FC236}">
                <a16:creationId xmlns:a16="http://schemas.microsoft.com/office/drawing/2014/main" id="{83247F8D-7B04-4483-3A48-EDB8293C6651}"/>
              </a:ext>
            </a:extLst>
          </p:cNvPr>
          <p:cNvSpPr/>
          <p:nvPr/>
        </p:nvSpPr>
        <p:spPr>
          <a:xfrm>
            <a:off x="7651507" y="3816587"/>
            <a:ext cx="108000" cy="108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0" name="Rectangle 159">
            <a:extLst>
              <a:ext uri="{FF2B5EF4-FFF2-40B4-BE49-F238E27FC236}">
                <a16:creationId xmlns:a16="http://schemas.microsoft.com/office/drawing/2014/main" id="{2B86569B-C59D-D290-20D6-08CD443E265E}"/>
              </a:ext>
            </a:extLst>
          </p:cNvPr>
          <p:cNvSpPr/>
          <p:nvPr/>
        </p:nvSpPr>
        <p:spPr>
          <a:xfrm>
            <a:off x="7466192" y="4293096"/>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1" name="Oval 160">
            <a:extLst>
              <a:ext uri="{FF2B5EF4-FFF2-40B4-BE49-F238E27FC236}">
                <a16:creationId xmlns:a16="http://schemas.microsoft.com/office/drawing/2014/main" id="{FBE44ED2-B7A0-0AEE-9334-790821AB757F}"/>
              </a:ext>
            </a:extLst>
          </p:cNvPr>
          <p:cNvSpPr/>
          <p:nvPr/>
        </p:nvSpPr>
        <p:spPr>
          <a:xfrm>
            <a:off x="8440278" y="4544282"/>
            <a:ext cx="172800" cy="1728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2" name="Google Shape;392;p10">
            <a:extLst>
              <a:ext uri="{FF2B5EF4-FFF2-40B4-BE49-F238E27FC236}">
                <a16:creationId xmlns:a16="http://schemas.microsoft.com/office/drawing/2014/main" id="{94D2C176-B662-D05E-FDF2-D8DA2818A4F7}"/>
              </a:ext>
            </a:extLst>
          </p:cNvPr>
          <p:cNvSpPr/>
          <p:nvPr/>
        </p:nvSpPr>
        <p:spPr>
          <a:xfrm>
            <a:off x="7525561" y="4771968"/>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4-18%</a:t>
            </a:r>
          </a:p>
        </p:txBody>
      </p:sp>
      <p:sp>
        <p:nvSpPr>
          <p:cNvPr id="163" name="Google Shape;392;p10">
            <a:extLst>
              <a:ext uri="{FF2B5EF4-FFF2-40B4-BE49-F238E27FC236}">
                <a16:creationId xmlns:a16="http://schemas.microsoft.com/office/drawing/2014/main" id="{44D0165A-5A37-5B90-CEB0-4389A1B15B7F}"/>
              </a:ext>
            </a:extLst>
          </p:cNvPr>
          <p:cNvSpPr/>
          <p:nvPr/>
        </p:nvSpPr>
        <p:spPr>
          <a:xfrm>
            <a:off x="7948054" y="4771968"/>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5-28%</a:t>
            </a:r>
          </a:p>
        </p:txBody>
      </p:sp>
      <p:sp>
        <p:nvSpPr>
          <p:cNvPr id="164" name="Google Shape;392;p10">
            <a:extLst>
              <a:ext uri="{FF2B5EF4-FFF2-40B4-BE49-F238E27FC236}">
                <a16:creationId xmlns:a16="http://schemas.microsoft.com/office/drawing/2014/main" id="{B33AC620-CDA8-FBE1-006A-8CE540117091}"/>
              </a:ext>
            </a:extLst>
          </p:cNvPr>
          <p:cNvSpPr/>
          <p:nvPr/>
        </p:nvSpPr>
        <p:spPr>
          <a:xfrm>
            <a:off x="8379504" y="4771968"/>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22%</a:t>
            </a:r>
          </a:p>
        </p:txBody>
      </p:sp>
      <p:sp>
        <p:nvSpPr>
          <p:cNvPr id="165" name="Google Shape;392;p10">
            <a:extLst>
              <a:ext uri="{FF2B5EF4-FFF2-40B4-BE49-F238E27FC236}">
                <a16:creationId xmlns:a16="http://schemas.microsoft.com/office/drawing/2014/main" id="{0A1D6A60-C861-2401-27A7-F21D8599AE0D}"/>
              </a:ext>
            </a:extLst>
          </p:cNvPr>
          <p:cNvSpPr/>
          <p:nvPr/>
        </p:nvSpPr>
        <p:spPr>
          <a:xfrm>
            <a:off x="8767989" y="4771968"/>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9%</a:t>
            </a:r>
          </a:p>
        </p:txBody>
      </p:sp>
      <p:sp>
        <p:nvSpPr>
          <p:cNvPr id="166" name="Google Shape;392;p10">
            <a:extLst>
              <a:ext uri="{FF2B5EF4-FFF2-40B4-BE49-F238E27FC236}">
                <a16:creationId xmlns:a16="http://schemas.microsoft.com/office/drawing/2014/main" id="{1AE6F420-2DDA-0A1B-2631-6FBC07B452EC}"/>
              </a:ext>
            </a:extLst>
          </p:cNvPr>
          <p:cNvSpPr/>
          <p:nvPr/>
        </p:nvSpPr>
        <p:spPr>
          <a:xfrm>
            <a:off x="7533792" y="4329791"/>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Urinary tract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167" name="Google Shape;392;p10">
            <a:extLst>
              <a:ext uri="{FF2B5EF4-FFF2-40B4-BE49-F238E27FC236}">
                <a16:creationId xmlns:a16="http://schemas.microsoft.com/office/drawing/2014/main" id="{E1E7FE9C-F909-03C3-9394-48E9D29D6CF7}"/>
              </a:ext>
            </a:extLst>
          </p:cNvPr>
          <p:cNvSpPr/>
          <p:nvPr/>
        </p:nvSpPr>
        <p:spPr>
          <a:xfrm>
            <a:off x="9116104" y="4771968"/>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10%</a:t>
            </a:r>
          </a:p>
        </p:txBody>
      </p:sp>
      <p:sp>
        <p:nvSpPr>
          <p:cNvPr id="168" name="Oval 167">
            <a:extLst>
              <a:ext uri="{FF2B5EF4-FFF2-40B4-BE49-F238E27FC236}">
                <a16:creationId xmlns:a16="http://schemas.microsoft.com/office/drawing/2014/main" id="{94C03CE0-F248-2DA5-19FB-32A06319B2A7}"/>
              </a:ext>
            </a:extLst>
          </p:cNvPr>
          <p:cNvSpPr/>
          <p:nvPr/>
        </p:nvSpPr>
        <p:spPr>
          <a:xfrm>
            <a:off x="9205492" y="4589282"/>
            <a:ext cx="82800" cy="82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9" name="Oval 168">
            <a:extLst>
              <a:ext uri="{FF2B5EF4-FFF2-40B4-BE49-F238E27FC236}">
                <a16:creationId xmlns:a16="http://schemas.microsoft.com/office/drawing/2014/main" id="{A8DA99B5-8F71-32A9-31C0-14A93228032F}"/>
              </a:ext>
            </a:extLst>
          </p:cNvPr>
          <p:cNvSpPr/>
          <p:nvPr/>
        </p:nvSpPr>
        <p:spPr>
          <a:xfrm>
            <a:off x="8893935" y="4594682"/>
            <a:ext cx="72000" cy="72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0" name="Oval 169">
            <a:extLst>
              <a:ext uri="{FF2B5EF4-FFF2-40B4-BE49-F238E27FC236}">
                <a16:creationId xmlns:a16="http://schemas.microsoft.com/office/drawing/2014/main" id="{8EC87B8A-3F69-988D-EF19-D38BD9519AE7}"/>
              </a:ext>
            </a:extLst>
          </p:cNvPr>
          <p:cNvSpPr/>
          <p:nvPr/>
        </p:nvSpPr>
        <p:spPr>
          <a:xfrm>
            <a:off x="7652975" y="4583882"/>
            <a:ext cx="93600" cy="936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1" name="Oval 170">
            <a:extLst>
              <a:ext uri="{FF2B5EF4-FFF2-40B4-BE49-F238E27FC236}">
                <a16:creationId xmlns:a16="http://schemas.microsoft.com/office/drawing/2014/main" id="{D86444C2-267A-F5DC-64F0-7DE6EB409D02}"/>
              </a:ext>
            </a:extLst>
          </p:cNvPr>
          <p:cNvSpPr/>
          <p:nvPr/>
        </p:nvSpPr>
        <p:spPr>
          <a:xfrm>
            <a:off x="8046755" y="4558682"/>
            <a:ext cx="144000" cy="144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2" name="Rectangle 171">
            <a:extLst>
              <a:ext uri="{FF2B5EF4-FFF2-40B4-BE49-F238E27FC236}">
                <a16:creationId xmlns:a16="http://schemas.microsoft.com/office/drawing/2014/main" id="{AF128501-F275-2FF4-9CB8-D552C3356D83}"/>
              </a:ext>
            </a:extLst>
          </p:cNvPr>
          <p:cNvSpPr/>
          <p:nvPr/>
        </p:nvSpPr>
        <p:spPr>
          <a:xfrm>
            <a:off x="7466192" y="5029099"/>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3" name="Oval 172">
            <a:extLst>
              <a:ext uri="{FF2B5EF4-FFF2-40B4-BE49-F238E27FC236}">
                <a16:creationId xmlns:a16="http://schemas.microsoft.com/office/drawing/2014/main" id="{87DFC365-47CA-AABB-F2B8-C1A150C73400}"/>
              </a:ext>
            </a:extLst>
          </p:cNvPr>
          <p:cNvSpPr/>
          <p:nvPr/>
        </p:nvSpPr>
        <p:spPr>
          <a:xfrm>
            <a:off x="8515072" y="5308791"/>
            <a:ext cx="64800" cy="648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4" name="Google Shape;392;p10">
            <a:extLst>
              <a:ext uri="{FF2B5EF4-FFF2-40B4-BE49-F238E27FC236}">
                <a16:creationId xmlns:a16="http://schemas.microsoft.com/office/drawing/2014/main" id="{89706D8F-E973-FF61-BC66-0DEC1772ADD1}"/>
              </a:ext>
            </a:extLst>
          </p:cNvPr>
          <p:cNvSpPr/>
          <p:nvPr/>
        </p:nvSpPr>
        <p:spPr>
          <a:xfrm>
            <a:off x="7525561" y="5507971"/>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13-35%</a:t>
            </a:r>
          </a:p>
        </p:txBody>
      </p:sp>
      <p:sp>
        <p:nvSpPr>
          <p:cNvPr id="175" name="Google Shape;392;p10">
            <a:extLst>
              <a:ext uri="{FF2B5EF4-FFF2-40B4-BE49-F238E27FC236}">
                <a16:creationId xmlns:a16="http://schemas.microsoft.com/office/drawing/2014/main" id="{D37E6F77-A9B0-22A9-CE72-4DBFB06049EC}"/>
              </a:ext>
            </a:extLst>
          </p:cNvPr>
          <p:cNvSpPr/>
          <p:nvPr/>
        </p:nvSpPr>
        <p:spPr>
          <a:xfrm>
            <a:off x="7948054" y="5507971"/>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10-18%</a:t>
            </a:r>
          </a:p>
        </p:txBody>
      </p:sp>
      <p:sp>
        <p:nvSpPr>
          <p:cNvPr id="176" name="Google Shape;392;p10">
            <a:extLst>
              <a:ext uri="{FF2B5EF4-FFF2-40B4-BE49-F238E27FC236}">
                <a16:creationId xmlns:a16="http://schemas.microsoft.com/office/drawing/2014/main" id="{AA12E4F6-328E-B4C6-79FD-8E863760681A}"/>
              </a:ext>
            </a:extLst>
          </p:cNvPr>
          <p:cNvSpPr/>
          <p:nvPr/>
        </p:nvSpPr>
        <p:spPr>
          <a:xfrm>
            <a:off x="8379504" y="5507971"/>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5%</a:t>
            </a:r>
          </a:p>
        </p:txBody>
      </p:sp>
      <p:sp>
        <p:nvSpPr>
          <p:cNvPr id="177" name="Google Shape;392;p10">
            <a:extLst>
              <a:ext uri="{FF2B5EF4-FFF2-40B4-BE49-F238E27FC236}">
                <a16:creationId xmlns:a16="http://schemas.microsoft.com/office/drawing/2014/main" id="{1D5033BF-D009-529D-0EC3-F8C59FEF55FE}"/>
              </a:ext>
            </a:extLst>
          </p:cNvPr>
          <p:cNvSpPr/>
          <p:nvPr/>
        </p:nvSpPr>
        <p:spPr>
          <a:xfrm>
            <a:off x="8767989" y="5507971"/>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5%</a:t>
            </a:r>
          </a:p>
        </p:txBody>
      </p:sp>
      <p:sp>
        <p:nvSpPr>
          <p:cNvPr id="178" name="Google Shape;392;p10">
            <a:extLst>
              <a:ext uri="{FF2B5EF4-FFF2-40B4-BE49-F238E27FC236}">
                <a16:creationId xmlns:a16="http://schemas.microsoft.com/office/drawing/2014/main" id="{06A35570-3E7C-EBFB-7634-D99E6687566F}"/>
              </a:ext>
            </a:extLst>
          </p:cNvPr>
          <p:cNvSpPr/>
          <p:nvPr/>
        </p:nvSpPr>
        <p:spPr>
          <a:xfrm>
            <a:off x="7533792" y="5065794"/>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Prostate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179" name="Google Shape;392;p10">
            <a:extLst>
              <a:ext uri="{FF2B5EF4-FFF2-40B4-BE49-F238E27FC236}">
                <a16:creationId xmlns:a16="http://schemas.microsoft.com/office/drawing/2014/main" id="{FDD9A99D-29EC-25BE-6CB3-03422AFA86AB}"/>
              </a:ext>
            </a:extLst>
          </p:cNvPr>
          <p:cNvSpPr/>
          <p:nvPr/>
        </p:nvSpPr>
        <p:spPr>
          <a:xfrm>
            <a:off x="9116104" y="5507971"/>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&lt;1%</a:t>
            </a:r>
          </a:p>
        </p:txBody>
      </p:sp>
      <p:sp>
        <p:nvSpPr>
          <p:cNvPr id="180" name="Oval 179">
            <a:extLst>
              <a:ext uri="{FF2B5EF4-FFF2-40B4-BE49-F238E27FC236}">
                <a16:creationId xmlns:a16="http://schemas.microsoft.com/office/drawing/2014/main" id="{2DC2E41E-41E6-5985-97B7-428E67C48020}"/>
              </a:ext>
            </a:extLst>
          </p:cNvPr>
          <p:cNvSpPr/>
          <p:nvPr/>
        </p:nvSpPr>
        <p:spPr>
          <a:xfrm>
            <a:off x="9239982" y="5335791"/>
            <a:ext cx="10800" cy="10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1" name="Oval 180">
            <a:extLst>
              <a:ext uri="{FF2B5EF4-FFF2-40B4-BE49-F238E27FC236}">
                <a16:creationId xmlns:a16="http://schemas.microsoft.com/office/drawing/2014/main" id="{436A7550-AF7E-EDC6-CBF5-57A485EAEDDA}"/>
              </a:ext>
            </a:extLst>
          </p:cNvPr>
          <p:cNvSpPr/>
          <p:nvPr/>
        </p:nvSpPr>
        <p:spPr>
          <a:xfrm>
            <a:off x="8070143" y="5287191"/>
            <a:ext cx="108000" cy="108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2" name="Oval 181">
            <a:extLst>
              <a:ext uri="{FF2B5EF4-FFF2-40B4-BE49-F238E27FC236}">
                <a16:creationId xmlns:a16="http://schemas.microsoft.com/office/drawing/2014/main" id="{4DC41F98-5143-FF9E-44B2-FC10B0C6EA73}"/>
              </a:ext>
            </a:extLst>
          </p:cNvPr>
          <p:cNvSpPr/>
          <p:nvPr/>
        </p:nvSpPr>
        <p:spPr>
          <a:xfrm>
            <a:off x="8931181" y="5308791"/>
            <a:ext cx="64800" cy="648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3" name="Oval 182">
            <a:extLst>
              <a:ext uri="{FF2B5EF4-FFF2-40B4-BE49-F238E27FC236}">
                <a16:creationId xmlns:a16="http://schemas.microsoft.com/office/drawing/2014/main" id="{0E5C235D-E957-F156-727E-A3A79926A24F}"/>
              </a:ext>
            </a:extLst>
          </p:cNvPr>
          <p:cNvSpPr/>
          <p:nvPr/>
        </p:nvSpPr>
        <p:spPr>
          <a:xfrm>
            <a:off x="7599136" y="5251191"/>
            <a:ext cx="180000" cy="180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4" name="Oval 183">
            <a:extLst>
              <a:ext uri="{FF2B5EF4-FFF2-40B4-BE49-F238E27FC236}">
                <a16:creationId xmlns:a16="http://schemas.microsoft.com/office/drawing/2014/main" id="{C1D69B94-F634-A7CE-9D92-CF82B5E1F602}"/>
              </a:ext>
            </a:extLst>
          </p:cNvPr>
          <p:cNvSpPr/>
          <p:nvPr/>
        </p:nvSpPr>
        <p:spPr>
          <a:xfrm>
            <a:off x="8935335" y="1696306"/>
            <a:ext cx="25200" cy="252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 name="Rectangle 20">
            <a:extLst>
              <a:ext uri="{FF2B5EF4-FFF2-40B4-BE49-F238E27FC236}">
                <a16:creationId xmlns:a16="http://schemas.microsoft.com/office/drawing/2014/main" id="{E46A176C-A1B0-53C3-06C4-0351F2FAED61}"/>
              </a:ext>
            </a:extLst>
          </p:cNvPr>
          <p:cNvSpPr/>
          <p:nvPr/>
        </p:nvSpPr>
        <p:spPr>
          <a:xfrm>
            <a:off x="2464966" y="1364327"/>
            <a:ext cx="1974850" cy="648000"/>
          </a:xfrm>
          <a:prstGeom prst="rect">
            <a:avLst/>
          </a:prstGeom>
          <a:solidFill>
            <a:schemeClr val="bg1"/>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 name="Oval 22">
            <a:extLst>
              <a:ext uri="{FF2B5EF4-FFF2-40B4-BE49-F238E27FC236}">
                <a16:creationId xmlns:a16="http://schemas.microsoft.com/office/drawing/2014/main" id="{5637EE0E-93CE-2B00-F0FB-11CA1A733062}"/>
              </a:ext>
            </a:extLst>
          </p:cNvPr>
          <p:cNvSpPr/>
          <p:nvPr/>
        </p:nvSpPr>
        <p:spPr>
          <a:xfrm>
            <a:off x="3820495" y="1548579"/>
            <a:ext cx="288000" cy="288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Oval 26">
            <a:extLst>
              <a:ext uri="{FF2B5EF4-FFF2-40B4-BE49-F238E27FC236}">
                <a16:creationId xmlns:a16="http://schemas.microsoft.com/office/drawing/2014/main" id="{2A0F0E31-8AAD-C96A-6728-6C5FEB8AED5C}"/>
              </a:ext>
            </a:extLst>
          </p:cNvPr>
          <p:cNvSpPr/>
          <p:nvPr/>
        </p:nvSpPr>
        <p:spPr>
          <a:xfrm>
            <a:off x="3461024" y="1595702"/>
            <a:ext cx="194400" cy="194400"/>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0" name="Oval 29">
            <a:extLst>
              <a:ext uri="{FF2B5EF4-FFF2-40B4-BE49-F238E27FC236}">
                <a16:creationId xmlns:a16="http://schemas.microsoft.com/office/drawing/2014/main" id="{845DFBFD-C8B5-12DE-63F4-5C67F761CDE4}"/>
              </a:ext>
            </a:extLst>
          </p:cNvPr>
          <p:cNvSpPr/>
          <p:nvPr/>
        </p:nvSpPr>
        <p:spPr>
          <a:xfrm>
            <a:off x="3063775" y="1629707"/>
            <a:ext cx="125999" cy="12599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2" name="Google Shape;392;p10">
            <a:extLst>
              <a:ext uri="{FF2B5EF4-FFF2-40B4-BE49-F238E27FC236}">
                <a16:creationId xmlns:a16="http://schemas.microsoft.com/office/drawing/2014/main" id="{91B0A952-4C09-F9D3-0087-02FFC00721A5}"/>
              </a:ext>
            </a:extLst>
          </p:cNvPr>
          <p:cNvSpPr/>
          <p:nvPr/>
        </p:nvSpPr>
        <p:spPr>
          <a:xfrm>
            <a:off x="2524335" y="184319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10-30%</a:t>
            </a:r>
          </a:p>
        </p:txBody>
      </p:sp>
      <p:sp>
        <p:nvSpPr>
          <p:cNvPr id="33" name="Oval 32">
            <a:extLst>
              <a:ext uri="{FF2B5EF4-FFF2-40B4-BE49-F238E27FC236}">
                <a16:creationId xmlns:a16="http://schemas.microsoft.com/office/drawing/2014/main" id="{569C664D-6EF8-FDCE-79B9-87E771AC14B4}"/>
              </a:ext>
            </a:extLst>
          </p:cNvPr>
          <p:cNvSpPr/>
          <p:nvPr/>
        </p:nvSpPr>
        <p:spPr>
          <a:xfrm>
            <a:off x="2632281" y="1629706"/>
            <a:ext cx="144000" cy="144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4" name="Google Shape;392;p10">
            <a:extLst>
              <a:ext uri="{FF2B5EF4-FFF2-40B4-BE49-F238E27FC236}">
                <a16:creationId xmlns:a16="http://schemas.microsoft.com/office/drawing/2014/main" id="{26C7CDED-28F3-6337-C62A-2F7401F12200}"/>
              </a:ext>
            </a:extLst>
          </p:cNvPr>
          <p:cNvSpPr/>
          <p:nvPr/>
        </p:nvSpPr>
        <p:spPr>
          <a:xfrm>
            <a:off x="2946828" y="184319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15-20%</a:t>
            </a:r>
          </a:p>
        </p:txBody>
      </p:sp>
      <p:sp>
        <p:nvSpPr>
          <p:cNvPr id="35" name="Google Shape;392;p10">
            <a:extLst>
              <a:ext uri="{FF2B5EF4-FFF2-40B4-BE49-F238E27FC236}">
                <a16:creationId xmlns:a16="http://schemas.microsoft.com/office/drawing/2014/main" id="{289F0C18-032E-30E3-DB40-B6190E6FA1DF}"/>
              </a:ext>
            </a:extLst>
          </p:cNvPr>
          <p:cNvSpPr/>
          <p:nvPr/>
        </p:nvSpPr>
        <p:spPr>
          <a:xfrm>
            <a:off x="3378278" y="184319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15-37%</a:t>
            </a:r>
          </a:p>
        </p:txBody>
      </p:sp>
      <p:sp>
        <p:nvSpPr>
          <p:cNvPr id="36" name="Google Shape;392;p10">
            <a:extLst>
              <a:ext uri="{FF2B5EF4-FFF2-40B4-BE49-F238E27FC236}">
                <a16:creationId xmlns:a16="http://schemas.microsoft.com/office/drawing/2014/main" id="{9D7EF76F-28A8-A0EC-596E-DC7B2A744D64}"/>
              </a:ext>
            </a:extLst>
          </p:cNvPr>
          <p:cNvSpPr/>
          <p:nvPr/>
        </p:nvSpPr>
        <p:spPr>
          <a:xfrm>
            <a:off x="3766763" y="1843199"/>
            <a:ext cx="359892"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40%</a:t>
            </a:r>
          </a:p>
        </p:txBody>
      </p:sp>
      <p:sp>
        <p:nvSpPr>
          <p:cNvPr id="20" name="Google Shape;392;p10">
            <a:extLst>
              <a:ext uri="{FF2B5EF4-FFF2-40B4-BE49-F238E27FC236}">
                <a16:creationId xmlns:a16="http://schemas.microsoft.com/office/drawing/2014/main" id="{84867D97-F4EE-3162-BE95-6BE70E7E03B6}"/>
              </a:ext>
            </a:extLst>
          </p:cNvPr>
          <p:cNvSpPr/>
          <p:nvPr/>
        </p:nvSpPr>
        <p:spPr>
          <a:xfrm>
            <a:off x="2532566" y="1401022"/>
            <a:ext cx="1223988"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spcAft>
                <a:spcPts val="300"/>
              </a:spcAft>
            </a:pPr>
            <a:r>
              <a:rPr lang="en-GB" sz="900" b="1" noProof="0" dirty="0">
                <a:latin typeface="Arial" panose="020B0604020202020204" pitchFamily="34" charset="0"/>
                <a:ea typeface="Calibri"/>
                <a:cs typeface="Arial" panose="020B0604020202020204" pitchFamily="34" charset="0"/>
                <a:sym typeface="Calibri"/>
              </a:rPr>
              <a:t>Salivary gland cancer</a:t>
            </a:r>
            <a:endParaRPr lang="en-GB" sz="900" noProof="0" dirty="0">
              <a:latin typeface="Arial" panose="020B0604020202020204" pitchFamily="34" charset="0"/>
              <a:ea typeface="Calibri"/>
              <a:cs typeface="Arial" panose="020B0604020202020204" pitchFamily="34" charset="0"/>
              <a:sym typeface="Calibri"/>
            </a:endParaRPr>
          </a:p>
        </p:txBody>
      </p:sp>
      <p:sp>
        <p:nvSpPr>
          <p:cNvPr id="37" name="Google Shape;392;p10">
            <a:extLst>
              <a:ext uri="{FF2B5EF4-FFF2-40B4-BE49-F238E27FC236}">
                <a16:creationId xmlns:a16="http://schemas.microsoft.com/office/drawing/2014/main" id="{AC3B213A-448B-2213-1AB4-506E4118B9E4}"/>
              </a:ext>
            </a:extLst>
          </p:cNvPr>
          <p:cNvSpPr/>
          <p:nvPr/>
        </p:nvSpPr>
        <p:spPr>
          <a:xfrm>
            <a:off x="4114878" y="1843199"/>
            <a:ext cx="272957" cy="129911"/>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noAutofit/>
          </a:bodyPr>
          <a:lstStyle/>
          <a:p>
            <a:pPr algn="ctr">
              <a:spcAft>
                <a:spcPts val="300"/>
              </a:spcAft>
            </a:pPr>
            <a:r>
              <a:rPr lang="en-GB" sz="800" noProof="0" dirty="0">
                <a:latin typeface="Arial" panose="020B0604020202020204" pitchFamily="34" charset="0"/>
                <a:ea typeface="Calibri"/>
                <a:cs typeface="Arial" panose="020B0604020202020204" pitchFamily="34" charset="0"/>
                <a:sym typeface="Calibri"/>
              </a:rPr>
              <a:t>1-5%</a:t>
            </a:r>
          </a:p>
        </p:txBody>
      </p:sp>
      <p:sp>
        <p:nvSpPr>
          <p:cNvPr id="38" name="Oval 37">
            <a:extLst>
              <a:ext uri="{FF2B5EF4-FFF2-40B4-BE49-F238E27FC236}">
                <a16:creationId xmlns:a16="http://schemas.microsoft.com/office/drawing/2014/main" id="{17BA610B-7816-B1A1-2D0F-C52F5DB1824F}"/>
              </a:ext>
            </a:extLst>
          </p:cNvPr>
          <p:cNvSpPr/>
          <p:nvPr/>
        </p:nvSpPr>
        <p:spPr>
          <a:xfrm>
            <a:off x="4233356" y="1672356"/>
            <a:ext cx="36000" cy="3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5587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210DD-B52F-7B29-1A42-113EA560859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A7613A-8C5A-ED5C-34AF-7FEC18AC332A}"/>
              </a:ext>
            </a:extLst>
          </p:cNvPr>
          <p:cNvSpPr>
            <a:spLocks noGrp="1"/>
          </p:cNvSpPr>
          <p:nvPr>
            <p:ph sz="quarter" idx="12"/>
          </p:nvPr>
        </p:nvSpPr>
        <p:spPr/>
        <p:txBody>
          <a:bodyPr/>
          <a:lstStyle/>
          <a:p>
            <a:r>
              <a:rPr lang="en-GB" sz="3200" noProof="0" dirty="0">
                <a:solidFill>
                  <a:schemeClr val="bg1">
                    <a:lumMod val="65000"/>
                  </a:schemeClr>
                </a:solidFill>
              </a:rPr>
              <a:t>The challenge</a:t>
            </a:r>
          </a:p>
          <a:p>
            <a:r>
              <a:rPr lang="en-GB" sz="3200" b="1" noProof="0" dirty="0"/>
              <a:t>The tool</a:t>
            </a:r>
          </a:p>
          <a:p>
            <a:r>
              <a:rPr lang="en-GB" sz="3200" noProof="0" dirty="0">
                <a:solidFill>
                  <a:schemeClr val="bg1">
                    <a:lumMod val="65000"/>
                  </a:schemeClr>
                </a:solidFill>
              </a:rPr>
              <a:t>The workflow</a:t>
            </a:r>
          </a:p>
          <a:p>
            <a:r>
              <a:rPr lang="en-GB" sz="3200" noProof="0" dirty="0">
                <a:solidFill>
                  <a:schemeClr val="bg1">
                    <a:lumMod val="65000"/>
                  </a:schemeClr>
                </a:solidFill>
              </a:rPr>
              <a:t>Further reading</a:t>
            </a:r>
          </a:p>
        </p:txBody>
      </p:sp>
      <p:sp>
        <p:nvSpPr>
          <p:cNvPr id="3" name="Title 2">
            <a:extLst>
              <a:ext uri="{FF2B5EF4-FFF2-40B4-BE49-F238E27FC236}">
                <a16:creationId xmlns:a16="http://schemas.microsoft.com/office/drawing/2014/main" id="{C7C2B6A6-C3E6-C10A-315D-8006134EF660}"/>
              </a:ext>
            </a:extLst>
          </p:cNvPr>
          <p:cNvSpPr>
            <a:spLocks noGrp="1"/>
          </p:cNvSpPr>
          <p:nvPr>
            <p:ph type="title"/>
          </p:nvPr>
        </p:nvSpPr>
        <p:spPr/>
        <p:txBody>
          <a:bodyPr/>
          <a:lstStyle/>
          <a:p>
            <a:r>
              <a:rPr lang="en-GB" noProof="0" dirty="0"/>
              <a:t>Contents</a:t>
            </a:r>
          </a:p>
        </p:txBody>
      </p:sp>
      <p:sp>
        <p:nvSpPr>
          <p:cNvPr id="4" name="Slide Number Placeholder 3">
            <a:extLst>
              <a:ext uri="{FF2B5EF4-FFF2-40B4-BE49-F238E27FC236}">
                <a16:creationId xmlns:a16="http://schemas.microsoft.com/office/drawing/2014/main" id="{93524BB1-8945-1585-0112-E7372174D86E}"/>
              </a:ext>
            </a:extLst>
          </p:cNvPr>
          <p:cNvSpPr>
            <a:spLocks noGrp="1"/>
          </p:cNvSpPr>
          <p:nvPr>
            <p:ph type="sldNum" sz="quarter" idx="4"/>
          </p:nvPr>
        </p:nvSpPr>
        <p:spPr/>
        <p:txBody>
          <a:bodyPr/>
          <a:lstStyle/>
          <a:p>
            <a:fld id="{FCE43C0F-8A7B-3A4B-9DB5-B3472E36E833}" type="slidenum">
              <a:rPr lang="en-GB" noProof="0" smtClean="0"/>
              <a:pPr/>
              <a:t>12</a:t>
            </a:fld>
            <a:endParaRPr lang="en-GB" noProof="0" dirty="0"/>
          </a:p>
        </p:txBody>
      </p:sp>
      <p:sp>
        <p:nvSpPr>
          <p:cNvPr id="11" name="Content Placeholder 10">
            <a:extLst>
              <a:ext uri="{FF2B5EF4-FFF2-40B4-BE49-F238E27FC236}">
                <a16:creationId xmlns:a16="http://schemas.microsoft.com/office/drawing/2014/main" id="{6EE47B44-376A-D84A-6DA5-F9822E965E2B}"/>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25813476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5D1AB-1142-3B86-20FB-8D39AA6A716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20A229B-C8EE-9687-6864-52A609EF623D}"/>
              </a:ext>
            </a:extLst>
          </p:cNvPr>
          <p:cNvSpPr>
            <a:spLocks noGrp="1"/>
          </p:cNvSpPr>
          <p:nvPr>
            <p:ph type="body" idx="1"/>
          </p:nvPr>
        </p:nvSpPr>
        <p:spPr>
          <a:xfrm>
            <a:off x="609600" y="720000"/>
            <a:ext cx="10972800" cy="701675"/>
          </a:xfrm>
        </p:spPr>
        <p:txBody>
          <a:bodyPr/>
          <a:lstStyle/>
          <a:p>
            <a:r>
              <a:rPr lang="en-GB" noProof="0" dirty="0"/>
              <a:t>Her2 overexpression can be identified with immunohistochemistry</a:t>
            </a:r>
          </a:p>
        </p:txBody>
      </p:sp>
      <p:sp>
        <p:nvSpPr>
          <p:cNvPr id="3" name="Title 2">
            <a:extLst>
              <a:ext uri="{FF2B5EF4-FFF2-40B4-BE49-F238E27FC236}">
                <a16:creationId xmlns:a16="http://schemas.microsoft.com/office/drawing/2014/main" id="{4FC4D6D7-5C91-3E82-DB7D-A779A9074C72}"/>
              </a:ext>
            </a:extLst>
          </p:cNvPr>
          <p:cNvSpPr>
            <a:spLocks noGrp="1"/>
          </p:cNvSpPr>
          <p:nvPr>
            <p:ph type="title"/>
          </p:nvPr>
        </p:nvSpPr>
        <p:spPr>
          <a:xfrm>
            <a:off x="619201" y="259200"/>
            <a:ext cx="10963199" cy="864000"/>
          </a:xfrm>
        </p:spPr>
        <p:txBody>
          <a:bodyPr>
            <a:normAutofit/>
          </a:bodyPr>
          <a:lstStyle/>
          <a:p>
            <a:r>
              <a:rPr lang="en-GB" noProof="0" dirty="0"/>
              <a:t>The tool</a:t>
            </a:r>
          </a:p>
        </p:txBody>
      </p:sp>
      <p:sp>
        <p:nvSpPr>
          <p:cNvPr id="6" name="Content Placeholder 5">
            <a:extLst>
              <a:ext uri="{FF2B5EF4-FFF2-40B4-BE49-F238E27FC236}">
                <a16:creationId xmlns:a16="http://schemas.microsoft.com/office/drawing/2014/main" id="{F7D16C87-5C00-3D4A-E386-6998BE3E9AAC}"/>
              </a:ext>
            </a:extLst>
          </p:cNvPr>
          <p:cNvSpPr>
            <a:spLocks noGrp="1"/>
          </p:cNvSpPr>
          <p:nvPr>
            <p:ph sz="quarter" idx="15"/>
          </p:nvPr>
        </p:nvSpPr>
        <p:spPr>
          <a:xfrm>
            <a:off x="620183" y="6356351"/>
            <a:ext cx="10180339" cy="365125"/>
          </a:xfrm>
        </p:spPr>
        <p:txBody>
          <a:bodyPr/>
          <a:lstStyle/>
          <a:p>
            <a:r>
              <a:rPr lang="en-GB" noProof="0" dirty="0"/>
              <a:t>Image: Lung adenocarcinoma stained with the </a:t>
            </a:r>
            <a:r>
              <a:rPr lang="en-GB" noProof="0" dirty="0" err="1"/>
              <a:t>4B5</a:t>
            </a:r>
            <a:r>
              <a:rPr lang="en-GB" noProof="0" dirty="0"/>
              <a:t> clone (VENTANA), ×10 magnification. HERMES 196</a:t>
            </a:r>
          </a:p>
          <a:p>
            <a:r>
              <a:rPr lang="en-GB" noProof="0" dirty="0"/>
              <a:t>Image provided by the presenter. Refer to the QR code for the full image</a:t>
            </a:r>
          </a:p>
        </p:txBody>
      </p:sp>
      <p:sp>
        <p:nvSpPr>
          <p:cNvPr id="4" name="Slide Number Placeholder 3">
            <a:extLst>
              <a:ext uri="{FF2B5EF4-FFF2-40B4-BE49-F238E27FC236}">
                <a16:creationId xmlns:a16="http://schemas.microsoft.com/office/drawing/2014/main" id="{845BC20D-6946-D33B-3D97-A139C32AB519}"/>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13</a:t>
            </a:fld>
            <a:endParaRPr lang="en-GB" noProof="0" dirty="0"/>
          </a:p>
        </p:txBody>
      </p:sp>
      <p:pic>
        <p:nvPicPr>
          <p:cNvPr id="7" name="Imagen 12">
            <a:extLst>
              <a:ext uri="{FF2B5EF4-FFF2-40B4-BE49-F238E27FC236}">
                <a16:creationId xmlns:a16="http://schemas.microsoft.com/office/drawing/2014/main" id="{224F98C2-1F28-31EC-3039-FF5E6532EC64}"/>
              </a:ext>
            </a:extLst>
          </p:cNvPr>
          <p:cNvPicPr>
            <a:picLocks noChangeAspect="1"/>
          </p:cNvPicPr>
          <p:nvPr/>
        </p:nvPicPr>
        <p:blipFill>
          <a:blip r:embed="rId3"/>
          <a:stretch>
            <a:fillRect/>
          </a:stretch>
        </p:blipFill>
        <p:spPr>
          <a:xfrm>
            <a:off x="10685449" y="5065378"/>
            <a:ext cx="1287524" cy="1272676"/>
          </a:xfrm>
          <a:prstGeom prst="rect">
            <a:avLst/>
          </a:prstGeom>
        </p:spPr>
      </p:pic>
      <p:pic>
        <p:nvPicPr>
          <p:cNvPr id="8" name="Imagen 10">
            <a:extLst>
              <a:ext uri="{FF2B5EF4-FFF2-40B4-BE49-F238E27FC236}">
                <a16:creationId xmlns:a16="http://schemas.microsoft.com/office/drawing/2014/main" id="{BEAA8234-DCE3-B169-D5FA-8C68A65BB273}"/>
              </a:ext>
            </a:extLst>
          </p:cNvPr>
          <p:cNvPicPr>
            <a:picLocks noChangeAspect="1"/>
          </p:cNvPicPr>
          <p:nvPr/>
        </p:nvPicPr>
        <p:blipFill>
          <a:blip r:embed="rId4"/>
          <a:stretch>
            <a:fillRect/>
          </a:stretch>
        </p:blipFill>
        <p:spPr>
          <a:xfrm>
            <a:off x="3410114" y="1139301"/>
            <a:ext cx="5371773" cy="2501434"/>
          </a:xfrm>
          <a:prstGeom prst="rect">
            <a:avLst/>
          </a:prstGeom>
        </p:spPr>
      </p:pic>
      <p:pic>
        <p:nvPicPr>
          <p:cNvPr id="9" name="Imagen 11">
            <a:extLst>
              <a:ext uri="{FF2B5EF4-FFF2-40B4-BE49-F238E27FC236}">
                <a16:creationId xmlns:a16="http://schemas.microsoft.com/office/drawing/2014/main" id="{E9931E3E-CFD5-60FA-4974-D7F7981DA123}"/>
              </a:ext>
            </a:extLst>
          </p:cNvPr>
          <p:cNvPicPr>
            <a:picLocks noChangeAspect="1"/>
          </p:cNvPicPr>
          <p:nvPr/>
        </p:nvPicPr>
        <p:blipFill>
          <a:blip r:embed="rId5"/>
          <a:stretch>
            <a:fillRect/>
          </a:stretch>
        </p:blipFill>
        <p:spPr>
          <a:xfrm>
            <a:off x="3406852" y="3683785"/>
            <a:ext cx="5375035" cy="2501435"/>
          </a:xfrm>
          <a:prstGeom prst="rect">
            <a:avLst/>
          </a:prstGeom>
        </p:spPr>
      </p:pic>
    </p:spTree>
    <p:extLst>
      <p:ext uri="{BB962C8B-B14F-4D97-AF65-F5344CB8AC3E}">
        <p14:creationId xmlns:p14="http://schemas.microsoft.com/office/powerpoint/2010/main" val="79169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97756-8178-BD67-5AB9-77E1F574AC8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E4F29-9395-626D-8FCE-4B8CDFC66F44}"/>
              </a:ext>
            </a:extLst>
          </p:cNvPr>
          <p:cNvSpPr>
            <a:spLocks noGrp="1"/>
          </p:cNvSpPr>
          <p:nvPr>
            <p:ph sz="quarter" idx="12"/>
          </p:nvPr>
        </p:nvSpPr>
        <p:spPr/>
        <p:txBody>
          <a:bodyPr/>
          <a:lstStyle/>
          <a:p>
            <a:r>
              <a:rPr lang="en-GB" sz="3200" noProof="0" dirty="0">
                <a:solidFill>
                  <a:schemeClr val="bg1">
                    <a:lumMod val="65000"/>
                  </a:schemeClr>
                </a:solidFill>
              </a:rPr>
              <a:t>The challenge</a:t>
            </a:r>
          </a:p>
          <a:p>
            <a:r>
              <a:rPr lang="en-GB" sz="3200" noProof="0" dirty="0">
                <a:solidFill>
                  <a:schemeClr val="bg1">
                    <a:lumMod val="65000"/>
                  </a:schemeClr>
                </a:solidFill>
              </a:rPr>
              <a:t>The tool</a:t>
            </a:r>
          </a:p>
          <a:p>
            <a:r>
              <a:rPr lang="en-GB" sz="3200" b="1" noProof="0" dirty="0"/>
              <a:t>The workflow</a:t>
            </a:r>
          </a:p>
          <a:p>
            <a:r>
              <a:rPr lang="en-GB" sz="3200" noProof="0" dirty="0">
                <a:solidFill>
                  <a:schemeClr val="bg1">
                    <a:lumMod val="65000"/>
                  </a:schemeClr>
                </a:solidFill>
              </a:rPr>
              <a:t>Further reading</a:t>
            </a:r>
          </a:p>
        </p:txBody>
      </p:sp>
      <p:sp>
        <p:nvSpPr>
          <p:cNvPr id="3" name="Title 2">
            <a:extLst>
              <a:ext uri="{FF2B5EF4-FFF2-40B4-BE49-F238E27FC236}">
                <a16:creationId xmlns:a16="http://schemas.microsoft.com/office/drawing/2014/main" id="{91A1908F-1F63-D2F7-88B2-B86FA41C68A0}"/>
              </a:ext>
            </a:extLst>
          </p:cNvPr>
          <p:cNvSpPr>
            <a:spLocks noGrp="1"/>
          </p:cNvSpPr>
          <p:nvPr>
            <p:ph type="title"/>
          </p:nvPr>
        </p:nvSpPr>
        <p:spPr/>
        <p:txBody>
          <a:bodyPr/>
          <a:lstStyle/>
          <a:p>
            <a:r>
              <a:rPr lang="en-GB" noProof="0" dirty="0"/>
              <a:t>Contents</a:t>
            </a:r>
          </a:p>
        </p:txBody>
      </p:sp>
      <p:sp>
        <p:nvSpPr>
          <p:cNvPr id="4" name="Slide Number Placeholder 3">
            <a:extLst>
              <a:ext uri="{FF2B5EF4-FFF2-40B4-BE49-F238E27FC236}">
                <a16:creationId xmlns:a16="http://schemas.microsoft.com/office/drawing/2014/main" id="{5FB2C752-B919-174A-0844-1FE00AE72C15}"/>
              </a:ext>
            </a:extLst>
          </p:cNvPr>
          <p:cNvSpPr>
            <a:spLocks noGrp="1"/>
          </p:cNvSpPr>
          <p:nvPr>
            <p:ph type="sldNum" sz="quarter" idx="4"/>
          </p:nvPr>
        </p:nvSpPr>
        <p:spPr/>
        <p:txBody>
          <a:bodyPr/>
          <a:lstStyle/>
          <a:p>
            <a:fld id="{FCE43C0F-8A7B-3A4B-9DB5-B3472E36E833}" type="slidenum">
              <a:rPr lang="en-GB" noProof="0" smtClean="0"/>
              <a:pPr/>
              <a:t>14</a:t>
            </a:fld>
            <a:endParaRPr lang="en-GB" noProof="0" dirty="0"/>
          </a:p>
        </p:txBody>
      </p:sp>
      <p:sp>
        <p:nvSpPr>
          <p:cNvPr id="11" name="Content Placeholder 10">
            <a:extLst>
              <a:ext uri="{FF2B5EF4-FFF2-40B4-BE49-F238E27FC236}">
                <a16:creationId xmlns:a16="http://schemas.microsoft.com/office/drawing/2014/main" id="{284B0561-0469-9A8A-356D-D3563C5DAAF1}"/>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29489394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81DF8-0E95-0197-BDC7-2259C33C64AE}"/>
            </a:ext>
          </a:extLst>
        </p:cNvPr>
        <p:cNvGrpSpPr/>
        <p:nvPr/>
      </p:nvGrpSpPr>
      <p:grpSpPr>
        <a:xfrm>
          <a:off x="0" y="0"/>
          <a:ext cx="0" cy="0"/>
          <a:chOff x="0" y="0"/>
          <a:chExt cx="0" cy="0"/>
        </a:xfrm>
      </p:grpSpPr>
      <p:pic>
        <p:nvPicPr>
          <p:cNvPr id="9" name="Google Shape;283;p12">
            <a:extLst>
              <a:ext uri="{FF2B5EF4-FFF2-40B4-BE49-F238E27FC236}">
                <a16:creationId xmlns:a16="http://schemas.microsoft.com/office/drawing/2014/main" id="{1EADB0C7-8334-521D-87C7-5F8F582C5D31}"/>
              </a:ext>
            </a:extLst>
          </p:cNvPr>
          <p:cNvPicPr preferRelativeResize="0"/>
          <p:nvPr/>
        </p:nvPicPr>
        <p:blipFill>
          <a:blip r:embed="rId2"/>
          <a:srcRect/>
          <a:stretch/>
        </p:blipFill>
        <p:spPr>
          <a:xfrm>
            <a:off x="5752275" y="1021183"/>
            <a:ext cx="5219157" cy="5371172"/>
          </a:xfrm>
          <a:prstGeom prst="rect">
            <a:avLst/>
          </a:prstGeom>
          <a:noFill/>
          <a:ln>
            <a:noFill/>
          </a:ln>
        </p:spPr>
      </p:pic>
      <p:sp>
        <p:nvSpPr>
          <p:cNvPr id="2" name="Text Placeholder 1">
            <a:extLst>
              <a:ext uri="{FF2B5EF4-FFF2-40B4-BE49-F238E27FC236}">
                <a16:creationId xmlns:a16="http://schemas.microsoft.com/office/drawing/2014/main" id="{87F2F867-544E-6028-C308-8F0B49B8A616}"/>
              </a:ext>
            </a:extLst>
          </p:cNvPr>
          <p:cNvSpPr>
            <a:spLocks noGrp="1"/>
          </p:cNvSpPr>
          <p:nvPr>
            <p:ph type="body" idx="1"/>
          </p:nvPr>
        </p:nvSpPr>
        <p:spPr>
          <a:xfrm>
            <a:off x="609600" y="720000"/>
            <a:ext cx="11175032" cy="702470"/>
          </a:xfrm>
        </p:spPr>
        <p:txBody>
          <a:bodyPr>
            <a:noAutofit/>
          </a:bodyPr>
          <a:lstStyle/>
          <a:p>
            <a:r>
              <a:rPr lang="en-GB" noProof="0" dirty="0">
                <a:solidFill>
                  <a:schemeClr val="accent1"/>
                </a:solidFill>
              </a:rPr>
              <a:t>how can I implement a high-quality her2 immunohistochemistry assay?</a:t>
            </a:r>
            <a:br>
              <a:rPr lang="en-GB" noProof="0" dirty="0">
                <a:solidFill>
                  <a:schemeClr val="accent1"/>
                </a:solidFill>
              </a:rPr>
            </a:br>
            <a:r>
              <a:rPr lang="en-GB" noProof="0" dirty="0">
                <a:solidFill>
                  <a:schemeClr val="accent1"/>
                </a:solidFill>
              </a:rPr>
              <a:t>How long can my patients wait for the results?</a:t>
            </a:r>
            <a:endParaRPr lang="en-GB" noProof="0" dirty="0"/>
          </a:p>
        </p:txBody>
      </p:sp>
      <p:sp>
        <p:nvSpPr>
          <p:cNvPr id="3" name="Title 2">
            <a:extLst>
              <a:ext uri="{FF2B5EF4-FFF2-40B4-BE49-F238E27FC236}">
                <a16:creationId xmlns:a16="http://schemas.microsoft.com/office/drawing/2014/main" id="{BEE235D3-D47A-EA01-5DD3-4E09EACD3EF4}"/>
              </a:ext>
            </a:extLst>
          </p:cNvPr>
          <p:cNvSpPr>
            <a:spLocks noGrp="1"/>
          </p:cNvSpPr>
          <p:nvPr>
            <p:ph type="title"/>
          </p:nvPr>
        </p:nvSpPr>
        <p:spPr/>
        <p:txBody>
          <a:bodyPr>
            <a:normAutofit/>
          </a:bodyPr>
          <a:lstStyle/>
          <a:p>
            <a:r>
              <a:rPr lang="en-GB" noProof="0" dirty="0"/>
              <a:t>The workflow</a:t>
            </a:r>
            <a:endParaRPr lang="en-GB" noProof="0" dirty="0">
              <a:solidFill>
                <a:schemeClr val="accent1"/>
              </a:solidFill>
            </a:endParaRPr>
          </a:p>
        </p:txBody>
      </p:sp>
      <p:sp>
        <p:nvSpPr>
          <p:cNvPr id="6" name="Content Placeholder 5">
            <a:extLst>
              <a:ext uri="{FF2B5EF4-FFF2-40B4-BE49-F238E27FC236}">
                <a16:creationId xmlns:a16="http://schemas.microsoft.com/office/drawing/2014/main" id="{301AC934-FA78-F93F-9563-0428D7B2A28C}"/>
              </a:ext>
            </a:extLst>
          </p:cNvPr>
          <p:cNvSpPr>
            <a:spLocks noGrp="1"/>
          </p:cNvSpPr>
          <p:nvPr>
            <p:ph sz="quarter" idx="15"/>
          </p:nvPr>
        </p:nvSpPr>
        <p:spPr/>
        <p:txBody>
          <a:bodyPr/>
          <a:lstStyle/>
          <a:p>
            <a:endParaRPr lang="en-GB" noProof="0" dirty="0"/>
          </a:p>
        </p:txBody>
      </p:sp>
      <p:sp>
        <p:nvSpPr>
          <p:cNvPr id="4" name="Slide Number Placeholder 3">
            <a:extLst>
              <a:ext uri="{FF2B5EF4-FFF2-40B4-BE49-F238E27FC236}">
                <a16:creationId xmlns:a16="http://schemas.microsoft.com/office/drawing/2014/main" id="{7C51C656-3C66-FAE8-3454-DBF0B34823AA}"/>
              </a:ext>
            </a:extLst>
          </p:cNvPr>
          <p:cNvSpPr>
            <a:spLocks noGrp="1"/>
          </p:cNvSpPr>
          <p:nvPr>
            <p:ph type="sldNum" sz="quarter" idx="4"/>
          </p:nvPr>
        </p:nvSpPr>
        <p:spPr/>
        <p:txBody>
          <a:bodyPr/>
          <a:lstStyle/>
          <a:p>
            <a:fld id="{FCE43C0F-8A7B-3A4B-9DB5-B3472E36E833}" type="slidenum">
              <a:rPr lang="en-GB" noProof="0" smtClean="0"/>
              <a:pPr/>
              <a:t>15</a:t>
            </a:fld>
            <a:endParaRPr lang="en-GB" noProof="0" dirty="0"/>
          </a:p>
        </p:txBody>
      </p:sp>
      <p:sp>
        <p:nvSpPr>
          <p:cNvPr id="7" name="Google Shape;284;p12">
            <a:extLst>
              <a:ext uri="{FF2B5EF4-FFF2-40B4-BE49-F238E27FC236}">
                <a16:creationId xmlns:a16="http://schemas.microsoft.com/office/drawing/2014/main" id="{5D778645-FB6F-B2CA-3282-B8646B278E95}"/>
              </a:ext>
            </a:extLst>
          </p:cNvPr>
          <p:cNvSpPr/>
          <p:nvPr/>
        </p:nvSpPr>
        <p:spPr>
          <a:xfrm>
            <a:off x="547824" y="3558296"/>
            <a:ext cx="5197120" cy="181584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2"/>
                </a:solidFill>
                <a:effectLst/>
                <a:uLnTx/>
                <a:uFillTx/>
                <a:latin typeface="Arial" panose="020B0604020202020204" pitchFamily="34" charset="0"/>
                <a:ea typeface="Arial"/>
                <a:cs typeface="Arial" panose="020B0604020202020204" pitchFamily="34" charset="0"/>
                <a:sym typeface="Arial"/>
              </a:rPr>
              <a:t>If you want to build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2"/>
                </a:solidFill>
                <a:effectLst/>
                <a:uLnTx/>
                <a:uFillTx/>
                <a:latin typeface="Arial" panose="020B0604020202020204" pitchFamily="34" charset="0"/>
                <a:ea typeface="Arial"/>
                <a:cs typeface="Arial" panose="020B0604020202020204" pitchFamily="34" charset="0"/>
                <a:sym typeface="Arial"/>
              </a:rPr>
              <a:t>a complex system that works,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2"/>
                </a:solidFill>
                <a:effectLst/>
                <a:uLnTx/>
                <a:uFillTx/>
                <a:latin typeface="Arial" panose="020B0604020202020204" pitchFamily="34" charset="0"/>
                <a:ea typeface="Arial"/>
                <a:cs typeface="Arial" panose="020B0604020202020204" pitchFamily="34" charset="0"/>
                <a:sym typeface="Arial"/>
              </a:rPr>
              <a:t>build a simpler system first,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2"/>
                </a:solidFill>
                <a:effectLst/>
                <a:uLnTx/>
                <a:uFillTx/>
                <a:latin typeface="Arial" panose="020B0604020202020204" pitchFamily="34" charset="0"/>
                <a:ea typeface="Arial"/>
                <a:cs typeface="Arial" panose="020B0604020202020204" pitchFamily="34" charset="0"/>
                <a:sym typeface="Arial"/>
              </a:rPr>
              <a:t>and then improve it over time</a:t>
            </a:r>
            <a:endParaRPr kumimoji="0" lang="en-GB" sz="2800" b="0"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sym typeface="Calibri"/>
            </a:endParaRPr>
          </a:p>
        </p:txBody>
      </p:sp>
      <p:sp>
        <p:nvSpPr>
          <p:cNvPr id="8" name="CuadroTexto 7">
            <a:extLst>
              <a:ext uri="{FF2B5EF4-FFF2-40B4-BE49-F238E27FC236}">
                <a16:creationId xmlns:a16="http://schemas.microsoft.com/office/drawing/2014/main" id="{5919A598-55AF-6599-0960-B54501C9F8F9}"/>
              </a:ext>
            </a:extLst>
          </p:cNvPr>
          <p:cNvSpPr txBox="1"/>
          <p:nvPr/>
        </p:nvSpPr>
        <p:spPr>
          <a:xfrm>
            <a:off x="561393" y="3008024"/>
            <a:ext cx="4526495" cy="52322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rPr>
              <a:t>Remember Gall′s Law</a:t>
            </a:r>
          </a:p>
        </p:txBody>
      </p:sp>
      <p:sp>
        <p:nvSpPr>
          <p:cNvPr id="10" name="Rectangle: Rounded Corners 9">
            <a:extLst>
              <a:ext uri="{FF2B5EF4-FFF2-40B4-BE49-F238E27FC236}">
                <a16:creationId xmlns:a16="http://schemas.microsoft.com/office/drawing/2014/main" id="{68696A71-2D2F-9CCD-F61B-AFC9060C3B22}"/>
              </a:ext>
            </a:extLst>
          </p:cNvPr>
          <p:cNvSpPr/>
          <p:nvPr/>
        </p:nvSpPr>
        <p:spPr>
          <a:xfrm>
            <a:off x="6849685" y="1700808"/>
            <a:ext cx="3024336" cy="57596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Reflex testing at diagnosis</a:t>
            </a:r>
          </a:p>
        </p:txBody>
      </p:sp>
      <p:sp>
        <p:nvSpPr>
          <p:cNvPr id="12" name="Rectangle: Rounded Corners 11">
            <a:extLst>
              <a:ext uri="{FF2B5EF4-FFF2-40B4-BE49-F238E27FC236}">
                <a16:creationId xmlns:a16="http://schemas.microsoft.com/office/drawing/2014/main" id="{9ACCB941-1E4A-8F18-9E8D-C188CC74F0CE}"/>
              </a:ext>
            </a:extLst>
          </p:cNvPr>
          <p:cNvSpPr/>
          <p:nvPr/>
        </p:nvSpPr>
        <p:spPr>
          <a:xfrm>
            <a:off x="6850266" y="5733352"/>
            <a:ext cx="3024336" cy="57596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The reality?</a:t>
            </a:r>
          </a:p>
        </p:txBody>
      </p:sp>
    </p:spTree>
    <p:extLst>
      <p:ext uri="{BB962C8B-B14F-4D97-AF65-F5344CB8AC3E}">
        <p14:creationId xmlns:p14="http://schemas.microsoft.com/office/powerpoint/2010/main" val="276134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8EBB6-DFEF-5AC2-1743-BCEBC422F305}"/>
            </a:ext>
          </a:extLst>
        </p:cNvPr>
        <p:cNvGrpSpPr/>
        <p:nvPr/>
      </p:nvGrpSpPr>
      <p:grpSpPr>
        <a:xfrm>
          <a:off x="0" y="0"/>
          <a:ext cx="0" cy="0"/>
          <a:chOff x="0" y="0"/>
          <a:chExt cx="0" cy="0"/>
        </a:xfrm>
      </p:grpSpPr>
      <p:sp>
        <p:nvSpPr>
          <p:cNvPr id="92" name="Rounded Rectangle 91">
            <a:extLst>
              <a:ext uri="{FF2B5EF4-FFF2-40B4-BE49-F238E27FC236}">
                <a16:creationId xmlns:a16="http://schemas.microsoft.com/office/drawing/2014/main" id="{BC0A8B9F-378E-809C-28B7-096F37AC8F22}"/>
              </a:ext>
            </a:extLst>
          </p:cNvPr>
          <p:cNvSpPr/>
          <p:nvPr/>
        </p:nvSpPr>
        <p:spPr>
          <a:xfrm>
            <a:off x="619200" y="980728"/>
            <a:ext cx="8793546" cy="1728000"/>
          </a:xfrm>
          <a:prstGeom prst="roundRect">
            <a:avLst>
              <a:gd name="adj" fmla="val 5878"/>
            </a:avLst>
          </a:prstGeom>
          <a:solidFill>
            <a:schemeClr val="bg1"/>
          </a:solidFill>
          <a:ln w="12700">
            <a:solidFill>
              <a:schemeClr val="accent6">
                <a:lumMod val="60000"/>
                <a:lumOff val="40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0" name="Rounded Rectangle 69">
            <a:extLst>
              <a:ext uri="{FF2B5EF4-FFF2-40B4-BE49-F238E27FC236}">
                <a16:creationId xmlns:a16="http://schemas.microsoft.com/office/drawing/2014/main" id="{419EE539-204A-8841-3382-BEC3E2B3E204}"/>
              </a:ext>
            </a:extLst>
          </p:cNvPr>
          <p:cNvSpPr/>
          <p:nvPr/>
        </p:nvSpPr>
        <p:spPr>
          <a:xfrm>
            <a:off x="619200" y="2794590"/>
            <a:ext cx="8793546" cy="3484745"/>
          </a:xfrm>
          <a:prstGeom prst="roundRect">
            <a:avLst>
              <a:gd name="adj" fmla="val 5878"/>
            </a:avLst>
          </a:prstGeom>
          <a:solidFill>
            <a:schemeClr val="accent4"/>
          </a:solidFill>
          <a:ln w="12700">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Title 2">
            <a:extLst>
              <a:ext uri="{FF2B5EF4-FFF2-40B4-BE49-F238E27FC236}">
                <a16:creationId xmlns:a16="http://schemas.microsoft.com/office/drawing/2014/main" id="{80C684C0-D22E-9078-A78F-25FD8A52F048}"/>
              </a:ext>
            </a:extLst>
          </p:cNvPr>
          <p:cNvSpPr>
            <a:spLocks noGrp="1"/>
          </p:cNvSpPr>
          <p:nvPr>
            <p:ph type="title"/>
          </p:nvPr>
        </p:nvSpPr>
        <p:spPr/>
        <p:txBody>
          <a:bodyPr>
            <a:normAutofit/>
          </a:bodyPr>
          <a:lstStyle/>
          <a:p>
            <a:r>
              <a:rPr lang="en-GB" sz="2400" noProof="0" dirty="0"/>
              <a:t>A patient-centred universal workflow for predictive biomarker testing</a:t>
            </a:r>
          </a:p>
        </p:txBody>
      </p:sp>
      <p:sp>
        <p:nvSpPr>
          <p:cNvPr id="4" name="Slide Number Placeholder 3">
            <a:extLst>
              <a:ext uri="{FF2B5EF4-FFF2-40B4-BE49-F238E27FC236}">
                <a16:creationId xmlns:a16="http://schemas.microsoft.com/office/drawing/2014/main" id="{DE8F7A1A-FA5D-603F-88BD-09CE0E973D72}"/>
              </a:ext>
            </a:extLst>
          </p:cNvPr>
          <p:cNvSpPr>
            <a:spLocks noGrp="1"/>
          </p:cNvSpPr>
          <p:nvPr>
            <p:ph type="sldNum" sz="quarter" idx="4"/>
          </p:nvPr>
        </p:nvSpPr>
        <p:spPr/>
        <p:txBody>
          <a:bodyPr/>
          <a:lstStyle/>
          <a:p>
            <a:fld id="{FCE43C0F-8A7B-3A4B-9DB5-B3472E36E833}" type="slidenum">
              <a:rPr lang="en-GB" noProof="0" smtClean="0"/>
              <a:pPr/>
              <a:t>16</a:t>
            </a:fld>
            <a:endParaRPr lang="en-GB" noProof="0" dirty="0"/>
          </a:p>
        </p:txBody>
      </p:sp>
      <p:sp>
        <p:nvSpPr>
          <p:cNvPr id="7" name="Content Placeholder 6">
            <a:extLst>
              <a:ext uri="{FF2B5EF4-FFF2-40B4-BE49-F238E27FC236}">
                <a16:creationId xmlns:a16="http://schemas.microsoft.com/office/drawing/2014/main" id="{812D98E1-9818-B38B-E8B3-A3E8AF33AA0B}"/>
              </a:ext>
            </a:extLst>
          </p:cNvPr>
          <p:cNvSpPr>
            <a:spLocks noGrp="1"/>
          </p:cNvSpPr>
          <p:nvPr>
            <p:ph sz="quarter" idx="15"/>
          </p:nvPr>
        </p:nvSpPr>
        <p:spPr/>
        <p:txBody>
          <a:bodyPr anchor="b"/>
          <a:lstStyle/>
          <a:p>
            <a:r>
              <a:rPr lang="en-GB" noProof="0" dirty="0">
                <a:solidFill>
                  <a:schemeClr val="tx2"/>
                </a:solidFill>
              </a:rPr>
              <a:t>AI, artificial intelligence; </a:t>
            </a:r>
            <a:r>
              <a:rPr lang="en-GB" noProof="0" dirty="0" err="1">
                <a:solidFill>
                  <a:schemeClr val="tx2"/>
                </a:solidFill>
              </a:rPr>
              <a:t>H&amp;E</a:t>
            </a:r>
            <a:r>
              <a:rPr lang="en-GB" noProof="0" dirty="0">
                <a:solidFill>
                  <a:schemeClr val="tx2"/>
                </a:solidFill>
              </a:rPr>
              <a:t>, hematoxylin and eosin; </a:t>
            </a:r>
            <a:r>
              <a:rPr lang="en-GB" noProof="0" dirty="0" err="1">
                <a:solidFill>
                  <a:schemeClr val="tx2"/>
                </a:solidFill>
              </a:rPr>
              <a:t>IASLC</a:t>
            </a:r>
            <a:r>
              <a:rPr lang="en-GB" noProof="0" dirty="0">
                <a:solidFill>
                  <a:schemeClr val="tx2"/>
                </a:solidFill>
              </a:rPr>
              <a:t>, International Association for the Study of Lung Cancer; IHC, immunohistochemistry</a:t>
            </a:r>
          </a:p>
          <a:p>
            <a:r>
              <a:rPr lang="en-GB" noProof="0" dirty="0">
                <a:solidFill>
                  <a:schemeClr val="tx2"/>
                </a:solidFill>
              </a:rPr>
              <a:t>Figure adapted from Conde E, et al. Mod Pathol. 2022;35:1754-1756</a:t>
            </a:r>
          </a:p>
        </p:txBody>
      </p:sp>
      <p:pic>
        <p:nvPicPr>
          <p:cNvPr id="2" name="Imagen 117">
            <a:extLst>
              <a:ext uri="{FF2B5EF4-FFF2-40B4-BE49-F238E27FC236}">
                <a16:creationId xmlns:a16="http://schemas.microsoft.com/office/drawing/2014/main" id="{E4EE4E27-91C2-4111-B763-28645E5D646E}"/>
              </a:ext>
            </a:extLst>
          </p:cNvPr>
          <p:cNvPicPr>
            <a:picLocks noChangeAspect="1"/>
          </p:cNvPicPr>
          <p:nvPr/>
        </p:nvPicPr>
        <p:blipFill>
          <a:blip r:embed="rId3"/>
          <a:srcRect l="2203" t="4990" r="93635" b="69303"/>
          <a:stretch/>
        </p:blipFill>
        <p:spPr>
          <a:xfrm>
            <a:off x="793869" y="1170306"/>
            <a:ext cx="409304" cy="1402081"/>
          </a:xfrm>
          <a:prstGeom prst="rect">
            <a:avLst/>
          </a:prstGeom>
        </p:spPr>
      </p:pic>
      <p:pic>
        <p:nvPicPr>
          <p:cNvPr id="6" name="Picture 2" descr="https://lh3.googleusercontent.com/qmbRT_B84j_u2dVvmdBCOj7xX42qw8XQ-tNL6J-D3tA0hBy-KXEOyFCHXKUfJRF5OiRa9BWc9Oezl8ycASaxu--JHgCuURSaaUj41efKHiYcipfWaPd48gLXq5yUmv4Uplq-cCIVT-nIpqiZm41X=s2048">
            <a:extLst>
              <a:ext uri="{FF2B5EF4-FFF2-40B4-BE49-F238E27FC236}">
                <a16:creationId xmlns:a16="http://schemas.microsoft.com/office/drawing/2014/main" id="{4D5B57BF-C1B0-E44C-2676-CAD89AB89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6892" y="5170819"/>
            <a:ext cx="1210160" cy="12101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BDB91297-98D2-BD57-EFD5-86FE9F217DB8}"/>
              </a:ext>
            </a:extLst>
          </p:cNvPr>
          <p:cNvSpPr/>
          <p:nvPr/>
        </p:nvSpPr>
        <p:spPr>
          <a:xfrm>
            <a:off x="3117212" y="1022056"/>
            <a:ext cx="1182966" cy="3399896"/>
          </a:xfrm>
          <a:prstGeom prst="roundRect">
            <a:avLst>
              <a:gd name="adj" fmla="val 10941"/>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 name="Google Shape;392;p10">
            <a:extLst>
              <a:ext uri="{FF2B5EF4-FFF2-40B4-BE49-F238E27FC236}">
                <a16:creationId xmlns:a16="http://schemas.microsoft.com/office/drawing/2014/main" id="{357EBC4A-8029-8883-DC61-ECB422F024F3}"/>
              </a:ext>
            </a:extLst>
          </p:cNvPr>
          <p:cNvSpPr/>
          <p:nvPr/>
        </p:nvSpPr>
        <p:spPr>
          <a:xfrm>
            <a:off x="7972586" y="5069675"/>
            <a:ext cx="1203856" cy="96949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171450" indent="-171450">
              <a:spcAft>
                <a:spcPts val="900"/>
              </a:spcAft>
              <a:buClr>
                <a:schemeClr val="accent1"/>
              </a:buClr>
              <a:buFont typeface="Arial" panose="020B0604020202020204" pitchFamily="34" charset="0"/>
              <a:buChar char="•"/>
            </a:pPr>
            <a:r>
              <a:rPr lang="en-GB" sz="1200" noProof="0" dirty="0">
                <a:latin typeface="Arial" panose="020B0604020202020204" pitchFamily="34" charset="0"/>
                <a:ea typeface="Calibri"/>
                <a:cs typeface="Arial" panose="020B0604020202020204" pitchFamily="34" charset="0"/>
                <a:sym typeface="Calibri"/>
              </a:rPr>
              <a:t>Effective</a:t>
            </a:r>
            <a:br>
              <a:rPr lang="en-GB" sz="1200" noProof="0" dirty="0">
                <a:latin typeface="Arial" panose="020B0604020202020204" pitchFamily="34" charset="0"/>
                <a:ea typeface="Calibri"/>
                <a:cs typeface="Arial" panose="020B0604020202020204" pitchFamily="34" charset="0"/>
                <a:sym typeface="Calibri"/>
              </a:rPr>
            </a:br>
            <a:r>
              <a:rPr lang="en-GB" sz="1200" noProof="0" dirty="0">
                <a:latin typeface="Arial" panose="020B0604020202020204" pitchFamily="34" charset="0"/>
                <a:ea typeface="Calibri"/>
                <a:cs typeface="Arial" panose="020B0604020202020204" pitchFamily="34" charset="0"/>
                <a:sym typeface="Calibri"/>
              </a:rPr>
              <a:t>communication</a:t>
            </a:r>
          </a:p>
          <a:p>
            <a:pPr marL="171450" indent="-171450">
              <a:spcAft>
                <a:spcPts val="900"/>
              </a:spcAft>
              <a:buClr>
                <a:schemeClr val="accent1"/>
              </a:buClr>
              <a:buFont typeface="Arial" panose="020B0604020202020204" pitchFamily="34" charset="0"/>
              <a:buChar char="•"/>
            </a:pPr>
            <a:r>
              <a:rPr lang="en-GB" sz="1200" noProof="0" dirty="0">
                <a:latin typeface="Arial" panose="020B0604020202020204" pitchFamily="34" charset="0"/>
                <a:ea typeface="Calibri"/>
                <a:cs typeface="Arial" panose="020B0604020202020204" pitchFamily="34" charset="0"/>
                <a:sym typeface="Calibri"/>
              </a:rPr>
              <a:t>Use of</a:t>
            </a:r>
            <a:br>
              <a:rPr lang="en-GB" sz="1200" noProof="0" dirty="0">
                <a:latin typeface="Arial" panose="020B0604020202020204" pitchFamily="34" charset="0"/>
                <a:ea typeface="Calibri"/>
                <a:cs typeface="Arial" panose="020B0604020202020204" pitchFamily="34" charset="0"/>
                <a:sym typeface="Calibri"/>
              </a:rPr>
            </a:br>
            <a:r>
              <a:rPr lang="en-GB" sz="1200" noProof="0" dirty="0">
                <a:latin typeface="Arial" panose="020B0604020202020204" pitchFamily="34" charset="0"/>
                <a:ea typeface="Calibri"/>
                <a:cs typeface="Arial" panose="020B0604020202020204" pitchFamily="34" charset="0"/>
                <a:sym typeface="Calibri"/>
              </a:rPr>
              <a:t>checklists</a:t>
            </a:r>
          </a:p>
        </p:txBody>
      </p:sp>
      <p:sp>
        <p:nvSpPr>
          <p:cNvPr id="17" name="Google Shape;392;p10">
            <a:extLst>
              <a:ext uri="{FF2B5EF4-FFF2-40B4-BE49-F238E27FC236}">
                <a16:creationId xmlns:a16="http://schemas.microsoft.com/office/drawing/2014/main" id="{AAEB6C04-28D6-1104-937F-1181BAD38686}"/>
              </a:ext>
            </a:extLst>
          </p:cNvPr>
          <p:cNvSpPr/>
          <p:nvPr/>
        </p:nvSpPr>
        <p:spPr>
          <a:xfrm>
            <a:off x="9547209" y="4547619"/>
            <a:ext cx="1331542" cy="223138"/>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spcAft>
                <a:spcPts val="300"/>
              </a:spcAft>
            </a:pPr>
            <a:r>
              <a:rPr lang="en-GB" sz="1200" b="1" noProof="0" dirty="0">
                <a:latin typeface="Arial" panose="020B0604020202020204" pitchFamily="34" charset="0"/>
                <a:ea typeface="Calibri"/>
                <a:cs typeface="Arial" panose="020B0604020202020204" pitchFamily="34" charset="0"/>
                <a:sym typeface="Calibri"/>
              </a:rPr>
              <a:t>Challenges</a:t>
            </a:r>
            <a:endParaRPr lang="en-GB" sz="1200" noProof="0" dirty="0">
              <a:latin typeface="Arial" panose="020B0604020202020204" pitchFamily="34" charset="0"/>
              <a:ea typeface="Calibri"/>
              <a:cs typeface="Arial" panose="020B0604020202020204" pitchFamily="34" charset="0"/>
              <a:sym typeface="Calibri"/>
            </a:endParaRPr>
          </a:p>
        </p:txBody>
      </p:sp>
      <p:sp>
        <p:nvSpPr>
          <p:cNvPr id="18" name="Google Shape;392;p10">
            <a:extLst>
              <a:ext uri="{FF2B5EF4-FFF2-40B4-BE49-F238E27FC236}">
                <a16:creationId xmlns:a16="http://schemas.microsoft.com/office/drawing/2014/main" id="{57C59D89-A44F-446B-A6B7-CCBA61C573AA}"/>
              </a:ext>
            </a:extLst>
          </p:cNvPr>
          <p:cNvSpPr/>
          <p:nvPr/>
        </p:nvSpPr>
        <p:spPr>
          <a:xfrm>
            <a:off x="9509992" y="1697685"/>
            <a:ext cx="704920" cy="44627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200" b="1" noProof="0" dirty="0">
                <a:latin typeface="Arial" panose="020B0604020202020204" pitchFamily="34" charset="0"/>
                <a:ea typeface="Calibri"/>
                <a:cs typeface="Arial" panose="020B0604020202020204" pitchFamily="34" charset="0"/>
                <a:sym typeface="Calibri"/>
              </a:rPr>
              <a:t>Reflex</a:t>
            </a:r>
          </a:p>
          <a:p>
            <a:pPr algn="ctr">
              <a:spcAft>
                <a:spcPts val="300"/>
              </a:spcAft>
            </a:pPr>
            <a:r>
              <a:rPr lang="en-GB" sz="1200" b="1" noProof="0" dirty="0">
                <a:latin typeface="Arial" panose="020B0604020202020204" pitchFamily="34" charset="0"/>
                <a:ea typeface="Calibri"/>
                <a:cs typeface="Arial" panose="020B0604020202020204" pitchFamily="34" charset="0"/>
                <a:sym typeface="Calibri"/>
              </a:rPr>
              <a:t>workflow</a:t>
            </a:r>
            <a:endParaRPr lang="en-GB" sz="1200" noProof="0" dirty="0">
              <a:latin typeface="Arial" panose="020B0604020202020204" pitchFamily="34" charset="0"/>
              <a:ea typeface="Calibri"/>
              <a:cs typeface="Arial" panose="020B0604020202020204" pitchFamily="34" charset="0"/>
              <a:sym typeface="Calibri"/>
            </a:endParaRPr>
          </a:p>
        </p:txBody>
      </p:sp>
      <p:sp>
        <p:nvSpPr>
          <p:cNvPr id="20" name="Rectangle: Rounded Corners 7">
            <a:extLst>
              <a:ext uri="{FF2B5EF4-FFF2-40B4-BE49-F238E27FC236}">
                <a16:creationId xmlns:a16="http://schemas.microsoft.com/office/drawing/2014/main" id="{8E1368D5-680A-D881-5AB8-697B80E90181}"/>
              </a:ext>
            </a:extLst>
          </p:cNvPr>
          <p:cNvSpPr/>
          <p:nvPr/>
        </p:nvSpPr>
        <p:spPr>
          <a:xfrm>
            <a:off x="752413" y="1022055"/>
            <a:ext cx="1047749" cy="3420225"/>
          </a:xfrm>
          <a:prstGeom prst="roundRect">
            <a:avLst>
              <a:gd name="adj" fmla="val 10941"/>
            </a:avLst>
          </a:prstGeom>
          <a:noFill/>
          <a:ln w="127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 name="Rectangle: Rounded Corners 7">
            <a:extLst>
              <a:ext uri="{FF2B5EF4-FFF2-40B4-BE49-F238E27FC236}">
                <a16:creationId xmlns:a16="http://schemas.microsoft.com/office/drawing/2014/main" id="{E5C9A422-60D0-B71C-17BE-EF8FBCA945F3}"/>
              </a:ext>
            </a:extLst>
          </p:cNvPr>
          <p:cNvSpPr/>
          <p:nvPr/>
        </p:nvSpPr>
        <p:spPr>
          <a:xfrm>
            <a:off x="1882713" y="1022055"/>
            <a:ext cx="1158875" cy="3420225"/>
          </a:xfrm>
          <a:prstGeom prst="roundRect">
            <a:avLst>
              <a:gd name="adj" fmla="val 10941"/>
            </a:avLst>
          </a:prstGeom>
          <a:noFill/>
          <a:ln w="127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 name="Google Shape;392;p10">
            <a:extLst>
              <a:ext uri="{FF2B5EF4-FFF2-40B4-BE49-F238E27FC236}">
                <a16:creationId xmlns:a16="http://schemas.microsoft.com/office/drawing/2014/main" id="{3138ED29-124E-5CDA-C845-CC0D84063CC8}"/>
              </a:ext>
            </a:extLst>
          </p:cNvPr>
          <p:cNvSpPr/>
          <p:nvPr/>
        </p:nvSpPr>
        <p:spPr>
          <a:xfrm>
            <a:off x="833834" y="2834983"/>
            <a:ext cx="934551" cy="1508105"/>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Ensure high-</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quality pre-</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analytical</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phase</a:t>
            </a:r>
          </a:p>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Involve</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clinicians,</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technicians,</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etc.</a:t>
            </a:r>
          </a:p>
        </p:txBody>
      </p:sp>
      <p:sp>
        <p:nvSpPr>
          <p:cNvPr id="23" name="Google Shape;392;p10">
            <a:extLst>
              <a:ext uri="{FF2B5EF4-FFF2-40B4-BE49-F238E27FC236}">
                <a16:creationId xmlns:a16="http://schemas.microsoft.com/office/drawing/2014/main" id="{F269F289-B83A-EE32-9B5A-1DAD69B0DBE0}"/>
              </a:ext>
            </a:extLst>
          </p:cNvPr>
          <p:cNvSpPr/>
          <p:nvPr/>
        </p:nvSpPr>
        <p:spPr>
          <a:xfrm>
            <a:off x="1958802" y="2834983"/>
            <a:ext cx="944169" cy="584775"/>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Sensible use</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of diagnostic</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IHC</a:t>
            </a:r>
          </a:p>
        </p:txBody>
      </p:sp>
      <p:sp>
        <p:nvSpPr>
          <p:cNvPr id="24" name="Google Shape;392;p10">
            <a:extLst>
              <a:ext uri="{FF2B5EF4-FFF2-40B4-BE49-F238E27FC236}">
                <a16:creationId xmlns:a16="http://schemas.microsoft.com/office/drawing/2014/main" id="{3F68A8D7-F026-2C71-A91E-1B674D3F048C}"/>
              </a:ext>
            </a:extLst>
          </p:cNvPr>
          <p:cNvSpPr/>
          <p:nvPr/>
        </p:nvSpPr>
        <p:spPr>
          <a:xfrm>
            <a:off x="3215662" y="2834983"/>
            <a:ext cx="1013098" cy="1585049"/>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Implement</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tissue-sparing</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workflows</a:t>
            </a:r>
          </a:p>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Coexistence </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of multiple</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assays</a:t>
            </a:r>
          </a:p>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Collaboration</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with AI</a:t>
            </a:r>
          </a:p>
        </p:txBody>
      </p:sp>
      <p:sp>
        <p:nvSpPr>
          <p:cNvPr id="25" name="Google Shape;392;p10">
            <a:extLst>
              <a:ext uri="{FF2B5EF4-FFF2-40B4-BE49-F238E27FC236}">
                <a16:creationId xmlns:a16="http://schemas.microsoft.com/office/drawing/2014/main" id="{8198D8B9-F739-B0B4-3601-1228CC2BACC3}"/>
              </a:ext>
            </a:extLst>
          </p:cNvPr>
          <p:cNvSpPr/>
          <p:nvPr/>
        </p:nvSpPr>
        <p:spPr>
          <a:xfrm>
            <a:off x="4457538" y="2834983"/>
            <a:ext cx="1075615" cy="1169551"/>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Coexistence </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of multiple</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assays</a:t>
            </a:r>
          </a:p>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Correlation</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between tissue</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&amp; plasma</a:t>
            </a:r>
          </a:p>
        </p:txBody>
      </p:sp>
      <p:sp>
        <p:nvSpPr>
          <p:cNvPr id="26" name="Google Shape;392;p10">
            <a:extLst>
              <a:ext uri="{FF2B5EF4-FFF2-40B4-BE49-F238E27FC236}">
                <a16:creationId xmlns:a16="http://schemas.microsoft.com/office/drawing/2014/main" id="{795570BD-C96A-CD96-B96F-1C52C387B70E}"/>
              </a:ext>
            </a:extLst>
          </p:cNvPr>
          <p:cNvSpPr/>
          <p:nvPr/>
        </p:nvSpPr>
        <p:spPr>
          <a:xfrm>
            <a:off x="5814108" y="2834983"/>
            <a:ext cx="621965" cy="584775"/>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DNA &amp;</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RNA</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quality?</a:t>
            </a:r>
          </a:p>
        </p:txBody>
      </p:sp>
      <p:sp>
        <p:nvSpPr>
          <p:cNvPr id="30" name="Google Shape;392;p10">
            <a:extLst>
              <a:ext uri="{FF2B5EF4-FFF2-40B4-BE49-F238E27FC236}">
                <a16:creationId xmlns:a16="http://schemas.microsoft.com/office/drawing/2014/main" id="{D87386AC-D08F-4D3A-0F48-5696E2160FEB}"/>
              </a:ext>
            </a:extLst>
          </p:cNvPr>
          <p:cNvSpPr/>
          <p:nvPr/>
        </p:nvSpPr>
        <p:spPr>
          <a:xfrm>
            <a:off x="6537512" y="5099126"/>
            <a:ext cx="2053500" cy="192360"/>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Clinical feed-back</a:t>
            </a:r>
            <a:endParaRPr lang="en-GB" sz="1000" noProof="0" dirty="0">
              <a:latin typeface="Arial" panose="020B0604020202020204" pitchFamily="34" charset="0"/>
              <a:ea typeface="Calibri"/>
              <a:cs typeface="Arial" panose="020B0604020202020204" pitchFamily="34" charset="0"/>
              <a:sym typeface="Calibri"/>
            </a:endParaRPr>
          </a:p>
        </p:txBody>
      </p:sp>
      <p:sp>
        <p:nvSpPr>
          <p:cNvPr id="31" name="Google Shape;392;p10">
            <a:extLst>
              <a:ext uri="{FF2B5EF4-FFF2-40B4-BE49-F238E27FC236}">
                <a16:creationId xmlns:a16="http://schemas.microsoft.com/office/drawing/2014/main" id="{74D424B2-E76F-2F50-799F-0DFC09634B75}"/>
              </a:ext>
            </a:extLst>
          </p:cNvPr>
          <p:cNvSpPr/>
          <p:nvPr/>
        </p:nvSpPr>
        <p:spPr>
          <a:xfrm>
            <a:off x="5164274" y="4577070"/>
            <a:ext cx="2053500"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i="1" noProof="0" dirty="0">
                <a:latin typeface="Arial" panose="020B0604020202020204" pitchFamily="34" charset="0"/>
                <a:ea typeface="Calibri"/>
                <a:cs typeface="Arial" panose="020B0604020202020204" pitchFamily="34" charset="0"/>
                <a:sym typeface="Calibri"/>
              </a:rPr>
              <a:t>Repeat?</a:t>
            </a:r>
            <a:endParaRPr lang="en-GB" sz="1400" i="1" noProof="0" dirty="0">
              <a:latin typeface="Arial" panose="020B0604020202020204" pitchFamily="34" charset="0"/>
              <a:ea typeface="Calibri"/>
              <a:cs typeface="Arial" panose="020B0604020202020204" pitchFamily="34" charset="0"/>
              <a:sym typeface="Calibri"/>
            </a:endParaRPr>
          </a:p>
        </p:txBody>
      </p:sp>
      <p:cxnSp>
        <p:nvCxnSpPr>
          <p:cNvPr id="41" name="Straight Connector 40">
            <a:extLst>
              <a:ext uri="{FF2B5EF4-FFF2-40B4-BE49-F238E27FC236}">
                <a16:creationId xmlns:a16="http://schemas.microsoft.com/office/drawing/2014/main" id="{D2739C5C-33EE-51A5-37FF-04F98BF14D19}"/>
              </a:ext>
            </a:extLst>
          </p:cNvPr>
          <p:cNvCxnSpPr>
            <a:cxnSpLocks/>
          </p:cNvCxnSpPr>
          <p:nvPr/>
        </p:nvCxnSpPr>
        <p:spPr>
          <a:xfrm>
            <a:off x="3656407" y="4852456"/>
            <a:ext cx="5184000" cy="0"/>
          </a:xfrm>
          <a:prstGeom prst="line">
            <a:avLst/>
          </a:prstGeom>
          <a:ln w="25400">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69" name="Rounded Rectangle 68">
            <a:extLst>
              <a:ext uri="{FF2B5EF4-FFF2-40B4-BE49-F238E27FC236}">
                <a16:creationId xmlns:a16="http://schemas.microsoft.com/office/drawing/2014/main" id="{1268516F-9C52-8A0C-AEB0-8734E3C0B4A6}"/>
              </a:ext>
            </a:extLst>
          </p:cNvPr>
          <p:cNvSpPr/>
          <p:nvPr/>
        </p:nvSpPr>
        <p:spPr>
          <a:xfrm>
            <a:off x="4124400" y="4989151"/>
            <a:ext cx="3779624" cy="1219200"/>
          </a:xfrm>
          <a:prstGeom prst="roundRect">
            <a:avLst>
              <a:gd name="adj" fmla="val 10834"/>
            </a:avLst>
          </a:prstGeom>
          <a:solidFill>
            <a:schemeClr val="accent1">
              <a:lumMod val="20000"/>
              <a:lumOff val="80000"/>
            </a:schemeClr>
          </a:solidFill>
          <a:ln w="1270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 name="Google Shape;392;p10">
            <a:extLst>
              <a:ext uri="{FF2B5EF4-FFF2-40B4-BE49-F238E27FC236}">
                <a16:creationId xmlns:a16="http://schemas.microsoft.com/office/drawing/2014/main" id="{DEA95C9D-2AD3-5C45-F649-8C2600EEBCEB}"/>
              </a:ext>
            </a:extLst>
          </p:cNvPr>
          <p:cNvSpPr/>
          <p:nvPr/>
        </p:nvSpPr>
        <p:spPr>
          <a:xfrm>
            <a:off x="4283262" y="5092160"/>
            <a:ext cx="2053500" cy="192360"/>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Integrate biomarker results</a:t>
            </a:r>
            <a:endParaRPr lang="en-GB" sz="1000" noProof="0" dirty="0">
              <a:latin typeface="Arial" panose="020B0604020202020204" pitchFamily="34" charset="0"/>
              <a:ea typeface="Calibri"/>
              <a:cs typeface="Arial" panose="020B0604020202020204" pitchFamily="34" charset="0"/>
              <a:sym typeface="Calibri"/>
            </a:endParaRPr>
          </a:p>
        </p:txBody>
      </p:sp>
      <p:sp>
        <p:nvSpPr>
          <p:cNvPr id="32" name="Google Shape;392;p10">
            <a:extLst>
              <a:ext uri="{FF2B5EF4-FFF2-40B4-BE49-F238E27FC236}">
                <a16:creationId xmlns:a16="http://schemas.microsoft.com/office/drawing/2014/main" id="{1D0E839D-479A-5F57-28A3-FB1082BF5515}"/>
              </a:ext>
            </a:extLst>
          </p:cNvPr>
          <p:cNvSpPr/>
          <p:nvPr/>
        </p:nvSpPr>
        <p:spPr>
          <a:xfrm>
            <a:off x="6009157" y="5010839"/>
            <a:ext cx="288032" cy="346249"/>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2000" b="1" i="1" noProof="0" dirty="0">
                <a:latin typeface="Arial" panose="020B0604020202020204" pitchFamily="34" charset="0"/>
                <a:ea typeface="Calibri"/>
                <a:cs typeface="Arial" panose="020B0604020202020204" pitchFamily="34" charset="0"/>
                <a:sym typeface="Calibri"/>
              </a:rPr>
              <a:t>+</a:t>
            </a:r>
            <a:endParaRPr lang="en-GB" sz="2000" i="1" noProof="0" dirty="0">
              <a:latin typeface="Arial" panose="020B0604020202020204" pitchFamily="34" charset="0"/>
              <a:ea typeface="Calibri"/>
              <a:cs typeface="Arial" panose="020B0604020202020204" pitchFamily="34" charset="0"/>
              <a:sym typeface="Calibri"/>
            </a:endParaRPr>
          </a:p>
        </p:txBody>
      </p:sp>
      <p:sp>
        <p:nvSpPr>
          <p:cNvPr id="33" name="Google Shape;392;p10">
            <a:extLst>
              <a:ext uri="{FF2B5EF4-FFF2-40B4-BE49-F238E27FC236}">
                <a16:creationId xmlns:a16="http://schemas.microsoft.com/office/drawing/2014/main" id="{D2E87BB0-96D2-3299-7F1C-F6692EA24826}"/>
              </a:ext>
            </a:extLst>
          </p:cNvPr>
          <p:cNvSpPr/>
          <p:nvPr/>
        </p:nvSpPr>
        <p:spPr>
          <a:xfrm>
            <a:off x="5901579" y="5890887"/>
            <a:ext cx="503188" cy="176972"/>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900" noProof="0" dirty="0">
                <a:latin typeface="Arial" panose="020B0604020202020204" pitchFamily="34" charset="0"/>
                <a:ea typeface="Calibri"/>
                <a:cs typeface="Arial" panose="020B0604020202020204" pitchFamily="34" charset="0"/>
                <a:sym typeface="Calibri"/>
              </a:rPr>
              <a:t>Report</a:t>
            </a:r>
          </a:p>
        </p:txBody>
      </p:sp>
      <p:sp>
        <p:nvSpPr>
          <p:cNvPr id="38" name="Oval 37">
            <a:extLst>
              <a:ext uri="{FF2B5EF4-FFF2-40B4-BE49-F238E27FC236}">
                <a16:creationId xmlns:a16="http://schemas.microsoft.com/office/drawing/2014/main" id="{A5FD85CF-B646-F445-0861-285887A031F9}"/>
              </a:ext>
            </a:extLst>
          </p:cNvPr>
          <p:cNvSpPr/>
          <p:nvPr/>
        </p:nvSpPr>
        <p:spPr>
          <a:xfrm>
            <a:off x="6570504" y="5296949"/>
            <a:ext cx="1135558" cy="764453"/>
          </a:xfrm>
          <a:prstGeom prst="ellipse">
            <a:avLst/>
          </a:prstGeom>
          <a:solidFill>
            <a:schemeClr val="lt1"/>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9" name="Google Shape;392;p10">
            <a:extLst>
              <a:ext uri="{FF2B5EF4-FFF2-40B4-BE49-F238E27FC236}">
                <a16:creationId xmlns:a16="http://schemas.microsoft.com/office/drawing/2014/main" id="{C9FB4BE1-884A-84BE-B748-BCFDDECFFB90}"/>
              </a:ext>
            </a:extLst>
          </p:cNvPr>
          <p:cNvSpPr/>
          <p:nvPr/>
        </p:nvSpPr>
        <p:spPr>
          <a:xfrm>
            <a:off x="6570503" y="5447804"/>
            <a:ext cx="1135558" cy="500137"/>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000" b="1" noProof="0" dirty="0">
                <a:solidFill>
                  <a:schemeClr val="accent1"/>
                </a:solidFill>
                <a:latin typeface="Arial" panose="020B0604020202020204" pitchFamily="34" charset="0"/>
                <a:ea typeface="Calibri"/>
                <a:cs typeface="Arial" panose="020B0604020202020204" pitchFamily="34" charset="0"/>
                <a:sym typeface="Calibri"/>
              </a:rPr>
              <a:t>Clinical</a:t>
            </a:r>
            <a:br>
              <a:rPr lang="en-GB" sz="1000" b="1" noProof="0" dirty="0">
                <a:solidFill>
                  <a:schemeClr val="accent1"/>
                </a:solidFill>
                <a:latin typeface="Arial" panose="020B0604020202020204" pitchFamily="34" charset="0"/>
                <a:ea typeface="Calibri"/>
                <a:cs typeface="Arial" panose="020B0604020202020204" pitchFamily="34" charset="0"/>
                <a:sym typeface="Calibri"/>
              </a:rPr>
            </a:br>
            <a:r>
              <a:rPr lang="en-GB" sz="1000" b="1" noProof="0" dirty="0">
                <a:solidFill>
                  <a:schemeClr val="accent1"/>
                </a:solidFill>
                <a:latin typeface="Arial" panose="020B0604020202020204" pitchFamily="34" charset="0"/>
                <a:ea typeface="Calibri"/>
                <a:cs typeface="Arial" panose="020B0604020202020204" pitchFamily="34" charset="0"/>
                <a:sym typeface="Calibri"/>
              </a:rPr>
              <a:t>molecular</a:t>
            </a:r>
            <a:br>
              <a:rPr lang="en-GB" sz="1000" b="1" noProof="0" dirty="0">
                <a:solidFill>
                  <a:schemeClr val="accent1"/>
                </a:solidFill>
                <a:latin typeface="Arial" panose="020B0604020202020204" pitchFamily="34" charset="0"/>
                <a:ea typeface="Calibri"/>
                <a:cs typeface="Arial" panose="020B0604020202020204" pitchFamily="34" charset="0"/>
                <a:sym typeface="Calibri"/>
              </a:rPr>
            </a:br>
            <a:r>
              <a:rPr lang="en-GB" sz="1000" b="1" noProof="0" dirty="0">
                <a:solidFill>
                  <a:schemeClr val="accent1"/>
                </a:solidFill>
                <a:latin typeface="Arial" panose="020B0604020202020204" pitchFamily="34" charset="0"/>
                <a:ea typeface="Calibri"/>
                <a:cs typeface="Arial" panose="020B0604020202020204" pitchFamily="34" charset="0"/>
                <a:sym typeface="Calibri"/>
              </a:rPr>
              <a:t>tumour board</a:t>
            </a:r>
            <a:endParaRPr lang="en-GB" sz="1000" noProof="0" dirty="0">
              <a:solidFill>
                <a:schemeClr val="accent1"/>
              </a:solidFill>
              <a:latin typeface="Arial" panose="020B0604020202020204" pitchFamily="34" charset="0"/>
              <a:ea typeface="Calibri"/>
              <a:cs typeface="Arial" panose="020B0604020202020204" pitchFamily="34" charset="0"/>
              <a:sym typeface="Calibri"/>
            </a:endParaRPr>
          </a:p>
        </p:txBody>
      </p:sp>
      <p:cxnSp>
        <p:nvCxnSpPr>
          <p:cNvPr id="42" name="Straight Connector 41">
            <a:extLst>
              <a:ext uri="{FF2B5EF4-FFF2-40B4-BE49-F238E27FC236}">
                <a16:creationId xmlns:a16="http://schemas.microsoft.com/office/drawing/2014/main" id="{2624C979-EB2C-7EA9-DDA3-DA18B32EF891}"/>
              </a:ext>
            </a:extLst>
          </p:cNvPr>
          <p:cNvCxnSpPr/>
          <p:nvPr/>
        </p:nvCxnSpPr>
        <p:spPr>
          <a:xfrm>
            <a:off x="5182314" y="5679275"/>
            <a:ext cx="1378112" cy="0"/>
          </a:xfrm>
          <a:prstGeom prst="line">
            <a:avLst/>
          </a:prstGeom>
          <a:ln>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6A662793-FAAD-165D-E80E-0D280A34A09C}"/>
              </a:ext>
            </a:extLst>
          </p:cNvPr>
          <p:cNvSpPr/>
          <p:nvPr/>
        </p:nvSpPr>
        <p:spPr>
          <a:xfrm>
            <a:off x="4345464" y="5296949"/>
            <a:ext cx="1333264" cy="764453"/>
          </a:xfrm>
          <a:prstGeom prst="ellipse">
            <a:avLst/>
          </a:prstGeom>
          <a:solidFill>
            <a:schemeClr val="lt1"/>
          </a:solid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4" name="Google Shape;392;p10">
            <a:extLst>
              <a:ext uri="{FF2B5EF4-FFF2-40B4-BE49-F238E27FC236}">
                <a16:creationId xmlns:a16="http://schemas.microsoft.com/office/drawing/2014/main" id="{6F5E31C0-ABC3-5C6D-2A39-3D7529E01392}"/>
              </a:ext>
            </a:extLst>
          </p:cNvPr>
          <p:cNvSpPr/>
          <p:nvPr/>
        </p:nvSpPr>
        <p:spPr>
          <a:xfrm>
            <a:off x="4345463" y="5447804"/>
            <a:ext cx="1333264" cy="500137"/>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000" b="1" noProof="0" dirty="0">
                <a:solidFill>
                  <a:schemeClr val="accent1"/>
                </a:solidFill>
                <a:latin typeface="Arial" panose="020B0604020202020204" pitchFamily="34" charset="0"/>
                <a:ea typeface="Calibri"/>
                <a:cs typeface="Arial" panose="020B0604020202020204" pitchFamily="34" charset="0"/>
                <a:sym typeface="Calibri"/>
              </a:rPr>
              <a:t>Intra-laboratory</a:t>
            </a:r>
            <a:br>
              <a:rPr lang="en-GB" sz="1000" b="1" noProof="0" dirty="0">
                <a:solidFill>
                  <a:schemeClr val="accent1"/>
                </a:solidFill>
                <a:latin typeface="Arial" panose="020B0604020202020204" pitchFamily="34" charset="0"/>
                <a:ea typeface="Calibri"/>
                <a:cs typeface="Arial" panose="020B0604020202020204" pitchFamily="34" charset="0"/>
                <a:sym typeface="Calibri"/>
              </a:rPr>
            </a:br>
            <a:r>
              <a:rPr lang="en-GB" sz="1000" b="1" noProof="0" dirty="0">
                <a:solidFill>
                  <a:schemeClr val="accent1"/>
                </a:solidFill>
                <a:latin typeface="Arial" panose="020B0604020202020204" pitchFamily="34" charset="0"/>
                <a:ea typeface="Calibri"/>
                <a:cs typeface="Arial" panose="020B0604020202020204" pitchFamily="34" charset="0"/>
                <a:sym typeface="Calibri"/>
              </a:rPr>
              <a:t>molecular</a:t>
            </a:r>
            <a:br>
              <a:rPr lang="en-GB" sz="1000" b="1" noProof="0" dirty="0">
                <a:solidFill>
                  <a:schemeClr val="accent1"/>
                </a:solidFill>
                <a:latin typeface="Arial" panose="020B0604020202020204" pitchFamily="34" charset="0"/>
                <a:ea typeface="Calibri"/>
                <a:cs typeface="Arial" panose="020B0604020202020204" pitchFamily="34" charset="0"/>
                <a:sym typeface="Calibri"/>
              </a:rPr>
            </a:br>
            <a:r>
              <a:rPr lang="en-GB" sz="1000" b="1" noProof="0" dirty="0">
                <a:solidFill>
                  <a:schemeClr val="accent1"/>
                </a:solidFill>
                <a:latin typeface="Arial" panose="020B0604020202020204" pitchFamily="34" charset="0"/>
                <a:ea typeface="Calibri"/>
                <a:cs typeface="Arial" panose="020B0604020202020204" pitchFamily="34" charset="0"/>
                <a:sym typeface="Calibri"/>
              </a:rPr>
              <a:t>tumour board</a:t>
            </a:r>
            <a:endParaRPr lang="en-GB" sz="1000" noProof="0" dirty="0">
              <a:solidFill>
                <a:schemeClr val="accent1"/>
              </a:solidFill>
              <a:latin typeface="Arial" panose="020B0604020202020204" pitchFamily="34" charset="0"/>
              <a:ea typeface="Calibri"/>
              <a:cs typeface="Arial" panose="020B0604020202020204" pitchFamily="34" charset="0"/>
              <a:sym typeface="Calibri"/>
            </a:endParaRPr>
          </a:p>
        </p:txBody>
      </p:sp>
      <p:grpSp>
        <p:nvGrpSpPr>
          <p:cNvPr id="66" name="Group 65">
            <a:extLst>
              <a:ext uri="{FF2B5EF4-FFF2-40B4-BE49-F238E27FC236}">
                <a16:creationId xmlns:a16="http://schemas.microsoft.com/office/drawing/2014/main" id="{EC834959-8142-5D99-2D2C-2547909CE5AD}"/>
              </a:ext>
            </a:extLst>
          </p:cNvPr>
          <p:cNvGrpSpPr/>
          <p:nvPr/>
        </p:nvGrpSpPr>
        <p:grpSpPr>
          <a:xfrm>
            <a:off x="5834211" y="5280845"/>
            <a:ext cx="635813" cy="635813"/>
            <a:chOff x="6191226" y="7533456"/>
            <a:chExt cx="635813" cy="635813"/>
          </a:xfrm>
        </p:grpSpPr>
        <p:sp>
          <p:nvSpPr>
            <p:cNvPr id="67" name="Rectangle 66">
              <a:extLst>
                <a:ext uri="{FF2B5EF4-FFF2-40B4-BE49-F238E27FC236}">
                  <a16:creationId xmlns:a16="http://schemas.microsoft.com/office/drawing/2014/main" id="{90F1A50A-9A1B-C7CE-EA65-D86722FEF47D}"/>
                </a:ext>
              </a:extLst>
            </p:cNvPr>
            <p:cNvSpPr/>
            <p:nvPr/>
          </p:nvSpPr>
          <p:spPr>
            <a:xfrm>
              <a:off x="6313023" y="7640320"/>
              <a:ext cx="391623" cy="477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68" name="Graphic 67" descr="Clipboard Ticked with solid fill">
              <a:extLst>
                <a:ext uri="{FF2B5EF4-FFF2-40B4-BE49-F238E27FC236}">
                  <a16:creationId xmlns:a16="http://schemas.microsoft.com/office/drawing/2014/main" id="{922DE88B-F904-34D6-5833-AB84C015CB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1226" y="7533456"/>
              <a:ext cx="635813" cy="635813"/>
            </a:xfrm>
            <a:prstGeom prst="rect">
              <a:avLst/>
            </a:prstGeom>
          </p:spPr>
        </p:pic>
      </p:grpSp>
      <p:sp>
        <p:nvSpPr>
          <p:cNvPr id="72" name="Rectangle: Rounded Corners 7">
            <a:extLst>
              <a:ext uri="{FF2B5EF4-FFF2-40B4-BE49-F238E27FC236}">
                <a16:creationId xmlns:a16="http://schemas.microsoft.com/office/drawing/2014/main" id="{DFEE410F-8D12-C66A-BDAE-4C139BDE30A6}"/>
              </a:ext>
            </a:extLst>
          </p:cNvPr>
          <p:cNvSpPr/>
          <p:nvPr/>
        </p:nvSpPr>
        <p:spPr>
          <a:xfrm>
            <a:off x="4373365" y="1022055"/>
            <a:ext cx="1262470" cy="3420225"/>
          </a:xfrm>
          <a:prstGeom prst="roundRect">
            <a:avLst>
              <a:gd name="adj" fmla="val 10941"/>
            </a:avLst>
          </a:prstGeom>
          <a:noFill/>
          <a:ln w="127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3" name="Rectangle: Rounded Corners 7">
            <a:extLst>
              <a:ext uri="{FF2B5EF4-FFF2-40B4-BE49-F238E27FC236}">
                <a16:creationId xmlns:a16="http://schemas.microsoft.com/office/drawing/2014/main" id="{52608D5F-207A-A312-4AF5-306F928CC39E}"/>
              </a:ext>
            </a:extLst>
          </p:cNvPr>
          <p:cNvSpPr/>
          <p:nvPr/>
        </p:nvSpPr>
        <p:spPr>
          <a:xfrm>
            <a:off x="5711581" y="1022055"/>
            <a:ext cx="922836" cy="3420225"/>
          </a:xfrm>
          <a:prstGeom prst="roundRect">
            <a:avLst>
              <a:gd name="adj" fmla="val 10941"/>
            </a:avLst>
          </a:prstGeom>
          <a:noFill/>
          <a:ln w="127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4" name="Rectangle: Rounded Corners 7">
            <a:extLst>
              <a:ext uri="{FF2B5EF4-FFF2-40B4-BE49-F238E27FC236}">
                <a16:creationId xmlns:a16="http://schemas.microsoft.com/office/drawing/2014/main" id="{5ED14057-C72B-3918-96A3-0CBF676BBD73}"/>
              </a:ext>
            </a:extLst>
          </p:cNvPr>
          <p:cNvSpPr/>
          <p:nvPr/>
        </p:nvSpPr>
        <p:spPr>
          <a:xfrm>
            <a:off x="6710163" y="1022055"/>
            <a:ext cx="1541145" cy="3420225"/>
          </a:xfrm>
          <a:prstGeom prst="roundRect">
            <a:avLst>
              <a:gd name="adj" fmla="val 10941"/>
            </a:avLst>
          </a:prstGeom>
          <a:noFill/>
          <a:ln w="127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5" name="Rectangle: Rounded Corners 7">
            <a:extLst>
              <a:ext uri="{FF2B5EF4-FFF2-40B4-BE49-F238E27FC236}">
                <a16:creationId xmlns:a16="http://schemas.microsoft.com/office/drawing/2014/main" id="{87E42BBE-BF7E-BD6A-6393-E225C67BFF1C}"/>
              </a:ext>
            </a:extLst>
          </p:cNvPr>
          <p:cNvSpPr/>
          <p:nvPr/>
        </p:nvSpPr>
        <p:spPr>
          <a:xfrm>
            <a:off x="8327055" y="1022055"/>
            <a:ext cx="957671" cy="3420225"/>
          </a:xfrm>
          <a:prstGeom prst="roundRect">
            <a:avLst>
              <a:gd name="adj" fmla="val 10941"/>
            </a:avLst>
          </a:prstGeom>
          <a:noFill/>
          <a:ln w="127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6" name="Google Shape;392;p10">
            <a:extLst>
              <a:ext uri="{FF2B5EF4-FFF2-40B4-BE49-F238E27FC236}">
                <a16:creationId xmlns:a16="http://schemas.microsoft.com/office/drawing/2014/main" id="{5A43EC02-F671-E30E-39F2-C323DB441FF8}"/>
              </a:ext>
            </a:extLst>
          </p:cNvPr>
          <p:cNvSpPr/>
          <p:nvPr/>
        </p:nvSpPr>
        <p:spPr>
          <a:xfrm>
            <a:off x="6800767" y="2834983"/>
            <a:ext cx="1364156" cy="14157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Pathologic</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assessment with</a:t>
            </a:r>
            <a:br>
              <a:rPr lang="en-GB" sz="1100" noProof="0" dirty="0">
                <a:latin typeface="Arial" panose="020B0604020202020204" pitchFamily="34" charset="0"/>
                <a:ea typeface="Calibri"/>
                <a:cs typeface="Arial" panose="020B0604020202020204" pitchFamily="34" charset="0"/>
                <a:sym typeface="Calibri"/>
              </a:rPr>
            </a:br>
            <a:r>
              <a:rPr lang="en-GB" sz="1100" noProof="0" dirty="0" err="1">
                <a:latin typeface="Arial" panose="020B0604020202020204" pitchFamily="34" charset="0"/>
                <a:ea typeface="Calibri"/>
                <a:cs typeface="Arial" panose="020B0604020202020204" pitchFamily="34" charset="0"/>
                <a:sym typeface="Calibri"/>
              </a:rPr>
              <a:t>IASLC</a:t>
            </a:r>
            <a:r>
              <a:rPr lang="en-GB" sz="1100" noProof="0" dirty="0">
                <a:latin typeface="Arial" panose="020B0604020202020204" pitchFamily="34" charset="0"/>
                <a:ea typeface="Calibri"/>
                <a:cs typeface="Arial" panose="020B0604020202020204" pitchFamily="34" charset="0"/>
                <a:sym typeface="Calibri"/>
              </a:rPr>
              <a:t> protocol</a:t>
            </a:r>
          </a:p>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Tumour content per</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block?</a:t>
            </a:r>
          </a:p>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Best &amp; worst blocks</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for testing?</a:t>
            </a:r>
          </a:p>
        </p:txBody>
      </p:sp>
      <p:sp>
        <p:nvSpPr>
          <p:cNvPr id="77" name="Google Shape;392;p10">
            <a:extLst>
              <a:ext uri="{FF2B5EF4-FFF2-40B4-BE49-F238E27FC236}">
                <a16:creationId xmlns:a16="http://schemas.microsoft.com/office/drawing/2014/main" id="{E77811B2-AB34-D98A-FFB7-10BC51C2EF0A}"/>
              </a:ext>
            </a:extLst>
          </p:cNvPr>
          <p:cNvSpPr/>
          <p:nvPr/>
        </p:nvSpPr>
        <p:spPr>
          <a:xfrm>
            <a:off x="8411853" y="2834983"/>
            <a:ext cx="636393" cy="1169551"/>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Re-</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biopsy</a:t>
            </a:r>
          </a:p>
          <a:p>
            <a:pPr marL="133350" indent="-133350">
              <a:spcAft>
                <a:spcPts val="600"/>
              </a:spcAft>
              <a:buClr>
                <a:schemeClr val="accent1"/>
              </a:buClr>
              <a:buFont typeface="Arial" panose="020B0604020202020204" pitchFamily="34" charset="0"/>
              <a:buChar char="•"/>
            </a:pPr>
            <a:r>
              <a:rPr lang="en-GB" sz="1100" noProof="0" dirty="0">
                <a:latin typeface="Arial" panose="020B0604020202020204" pitchFamily="34" charset="0"/>
                <a:ea typeface="Calibri"/>
                <a:cs typeface="Arial" panose="020B0604020202020204" pitchFamily="34" charset="0"/>
                <a:sym typeface="Calibri"/>
              </a:rPr>
              <a:t>Ensure</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tissue &amp;</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plasma</a:t>
            </a:r>
            <a:br>
              <a:rPr lang="en-GB" sz="1100" noProof="0" dirty="0">
                <a:latin typeface="Arial" panose="020B0604020202020204" pitchFamily="34" charset="0"/>
                <a:ea typeface="Calibri"/>
                <a:cs typeface="Arial" panose="020B0604020202020204" pitchFamily="34" charset="0"/>
                <a:sym typeface="Calibri"/>
              </a:rPr>
            </a:br>
            <a:r>
              <a:rPr lang="en-GB" sz="1100" noProof="0" dirty="0">
                <a:latin typeface="Arial" panose="020B0604020202020204" pitchFamily="34" charset="0"/>
                <a:ea typeface="Calibri"/>
                <a:cs typeface="Arial" panose="020B0604020202020204" pitchFamily="34" charset="0"/>
                <a:sym typeface="Calibri"/>
              </a:rPr>
              <a:t>testing</a:t>
            </a:r>
          </a:p>
        </p:txBody>
      </p:sp>
      <p:cxnSp>
        <p:nvCxnSpPr>
          <p:cNvPr id="79" name="Straight Connector 78">
            <a:extLst>
              <a:ext uri="{FF2B5EF4-FFF2-40B4-BE49-F238E27FC236}">
                <a16:creationId xmlns:a16="http://schemas.microsoft.com/office/drawing/2014/main" id="{CD0DE859-D8BE-BA4B-6842-9BD69F29FB8E}"/>
              </a:ext>
            </a:extLst>
          </p:cNvPr>
          <p:cNvCxnSpPr>
            <a:cxnSpLocks/>
          </p:cNvCxnSpPr>
          <p:nvPr/>
        </p:nvCxnSpPr>
        <p:spPr>
          <a:xfrm flipV="1">
            <a:off x="3656407" y="4577071"/>
            <a:ext cx="0" cy="288000"/>
          </a:xfrm>
          <a:prstGeom prst="line">
            <a:avLst/>
          </a:prstGeom>
          <a:ln w="25400">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822BB82-5E84-E183-0B6B-F91DFC9DBC02}"/>
              </a:ext>
            </a:extLst>
          </p:cNvPr>
          <p:cNvCxnSpPr>
            <a:cxnSpLocks/>
          </p:cNvCxnSpPr>
          <p:nvPr/>
        </p:nvCxnSpPr>
        <p:spPr>
          <a:xfrm flipV="1">
            <a:off x="8820590" y="4442280"/>
            <a:ext cx="0" cy="422791"/>
          </a:xfrm>
          <a:prstGeom prst="line">
            <a:avLst/>
          </a:prstGeom>
          <a:ln w="25400">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E0E82743-A24A-B8D1-A7CF-899A08A55812}"/>
              </a:ext>
            </a:extLst>
          </p:cNvPr>
          <p:cNvCxnSpPr>
            <a:cxnSpLocks/>
          </p:cNvCxnSpPr>
          <p:nvPr/>
        </p:nvCxnSpPr>
        <p:spPr>
          <a:xfrm flipV="1">
            <a:off x="7462053" y="4442280"/>
            <a:ext cx="0" cy="422791"/>
          </a:xfrm>
          <a:prstGeom prst="line">
            <a:avLst/>
          </a:prstGeom>
          <a:ln w="25400">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BACD537-EC68-F047-D38A-AD77058DBAA4}"/>
              </a:ext>
            </a:extLst>
          </p:cNvPr>
          <p:cNvCxnSpPr>
            <a:cxnSpLocks/>
          </p:cNvCxnSpPr>
          <p:nvPr/>
        </p:nvCxnSpPr>
        <p:spPr>
          <a:xfrm>
            <a:off x="1851906" y="4587476"/>
            <a:ext cx="3816000" cy="0"/>
          </a:xfrm>
          <a:prstGeom prst="line">
            <a:avLst/>
          </a:prstGeom>
          <a:ln w="25400">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BADC1C7-EFCE-B39D-CFDB-368B8FE6A920}"/>
              </a:ext>
            </a:extLst>
          </p:cNvPr>
          <p:cNvCxnSpPr>
            <a:cxnSpLocks/>
          </p:cNvCxnSpPr>
          <p:nvPr/>
        </p:nvCxnSpPr>
        <p:spPr>
          <a:xfrm flipV="1">
            <a:off x="5676796" y="4420032"/>
            <a:ext cx="0" cy="148947"/>
          </a:xfrm>
          <a:prstGeom prst="line">
            <a:avLst/>
          </a:prstGeom>
          <a:ln w="25400">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C991124-AD7C-87A0-FBBE-B5301ACBE9B7}"/>
              </a:ext>
            </a:extLst>
          </p:cNvPr>
          <p:cNvCxnSpPr>
            <a:cxnSpLocks/>
          </p:cNvCxnSpPr>
          <p:nvPr/>
        </p:nvCxnSpPr>
        <p:spPr>
          <a:xfrm flipV="1">
            <a:off x="1853734" y="4420032"/>
            <a:ext cx="0" cy="148947"/>
          </a:xfrm>
          <a:prstGeom prst="line">
            <a:avLst/>
          </a:prstGeom>
          <a:ln w="25400">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CC45F90B-9362-9EE6-0221-9015F113AF79}"/>
              </a:ext>
            </a:extLst>
          </p:cNvPr>
          <p:cNvSpPr/>
          <p:nvPr/>
        </p:nvSpPr>
        <p:spPr>
          <a:xfrm>
            <a:off x="1272841" y="1109347"/>
            <a:ext cx="461554" cy="151529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5" name="Rounded Rectangle 94">
            <a:extLst>
              <a:ext uri="{FF2B5EF4-FFF2-40B4-BE49-F238E27FC236}">
                <a16:creationId xmlns:a16="http://schemas.microsoft.com/office/drawing/2014/main" id="{08823CC6-76E8-9FCA-4200-CCECF0E8B051}"/>
              </a:ext>
            </a:extLst>
          </p:cNvPr>
          <p:cNvSpPr/>
          <p:nvPr/>
        </p:nvSpPr>
        <p:spPr>
          <a:xfrm>
            <a:off x="5771660" y="1320156"/>
            <a:ext cx="1624862" cy="203303"/>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noProof="0" dirty="0">
                <a:latin typeface="Arial" panose="020B0604020202020204" pitchFamily="34" charset="0"/>
                <a:cs typeface="Arial" panose="020B0604020202020204" pitchFamily="34" charset="0"/>
              </a:rPr>
              <a:t>Surgery</a:t>
            </a:r>
          </a:p>
        </p:txBody>
      </p:sp>
      <p:sp>
        <p:nvSpPr>
          <p:cNvPr id="96" name="Rounded Rectangle 95">
            <a:extLst>
              <a:ext uri="{FF2B5EF4-FFF2-40B4-BE49-F238E27FC236}">
                <a16:creationId xmlns:a16="http://schemas.microsoft.com/office/drawing/2014/main" id="{49F0BAA2-78CA-651C-04CC-7414391D350F}"/>
              </a:ext>
            </a:extLst>
          </p:cNvPr>
          <p:cNvSpPr/>
          <p:nvPr/>
        </p:nvSpPr>
        <p:spPr>
          <a:xfrm>
            <a:off x="4517535" y="1320156"/>
            <a:ext cx="934771" cy="490050"/>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noProof="0" dirty="0">
                <a:latin typeface="Arial" panose="020B0604020202020204" pitchFamily="34" charset="0"/>
                <a:cs typeface="Arial" panose="020B0604020202020204" pitchFamily="34" charset="0"/>
              </a:rPr>
              <a:t>Comprehensive</a:t>
            </a:r>
            <a:br>
              <a:rPr lang="en-GB" sz="850" b="1" noProof="0" dirty="0">
                <a:latin typeface="Arial" panose="020B0604020202020204" pitchFamily="34" charset="0"/>
                <a:cs typeface="Arial" panose="020B0604020202020204" pitchFamily="34" charset="0"/>
              </a:rPr>
            </a:br>
            <a:r>
              <a:rPr lang="en-GB" sz="850" b="1" noProof="0" dirty="0">
                <a:latin typeface="Arial" panose="020B0604020202020204" pitchFamily="34" charset="0"/>
                <a:cs typeface="Arial" panose="020B0604020202020204" pitchFamily="34" charset="0"/>
              </a:rPr>
              <a:t>genomic</a:t>
            </a:r>
            <a:br>
              <a:rPr lang="en-GB" sz="850" b="1" noProof="0" dirty="0">
                <a:latin typeface="Arial" panose="020B0604020202020204" pitchFamily="34" charset="0"/>
                <a:cs typeface="Arial" panose="020B0604020202020204" pitchFamily="34" charset="0"/>
              </a:rPr>
            </a:br>
            <a:r>
              <a:rPr lang="en-GB" sz="850" b="1" noProof="0" dirty="0">
                <a:latin typeface="Arial" panose="020B0604020202020204" pitchFamily="34" charset="0"/>
                <a:cs typeface="Arial" panose="020B0604020202020204" pitchFamily="34" charset="0"/>
              </a:rPr>
              <a:t>profiling</a:t>
            </a:r>
          </a:p>
        </p:txBody>
      </p:sp>
      <p:sp>
        <p:nvSpPr>
          <p:cNvPr id="97" name="Rounded Rectangle 96">
            <a:extLst>
              <a:ext uri="{FF2B5EF4-FFF2-40B4-BE49-F238E27FC236}">
                <a16:creationId xmlns:a16="http://schemas.microsoft.com/office/drawing/2014/main" id="{16640ECC-1C12-B61F-EE75-E76DC5D20C7B}"/>
              </a:ext>
            </a:extLst>
          </p:cNvPr>
          <p:cNvSpPr/>
          <p:nvPr/>
        </p:nvSpPr>
        <p:spPr>
          <a:xfrm>
            <a:off x="8405494" y="1320156"/>
            <a:ext cx="792000" cy="203303"/>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noProof="0" dirty="0">
                <a:latin typeface="Arial" panose="020B0604020202020204" pitchFamily="34" charset="0"/>
                <a:cs typeface="Arial" panose="020B0604020202020204" pitchFamily="34" charset="0"/>
              </a:rPr>
              <a:t>Relapse</a:t>
            </a:r>
          </a:p>
        </p:txBody>
      </p:sp>
      <p:sp>
        <p:nvSpPr>
          <p:cNvPr id="108" name="Rectangle 107">
            <a:extLst>
              <a:ext uri="{FF2B5EF4-FFF2-40B4-BE49-F238E27FC236}">
                <a16:creationId xmlns:a16="http://schemas.microsoft.com/office/drawing/2014/main" id="{994C7FA2-C2E6-5895-F718-513A57FCE0B6}"/>
              </a:ext>
            </a:extLst>
          </p:cNvPr>
          <p:cNvSpPr/>
          <p:nvPr/>
        </p:nvSpPr>
        <p:spPr>
          <a:xfrm>
            <a:off x="1945941" y="1109347"/>
            <a:ext cx="461554" cy="151529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106" name="Imagen 117">
            <a:extLst>
              <a:ext uri="{FF2B5EF4-FFF2-40B4-BE49-F238E27FC236}">
                <a16:creationId xmlns:a16="http://schemas.microsoft.com/office/drawing/2014/main" id="{1645BD20-F1D1-5720-B322-37A1691EA781}"/>
              </a:ext>
            </a:extLst>
          </p:cNvPr>
          <p:cNvPicPr>
            <a:picLocks noChangeAspect="1"/>
          </p:cNvPicPr>
          <p:nvPr/>
        </p:nvPicPr>
        <p:blipFill>
          <a:blip r:embed="rId3"/>
          <a:srcRect l="7502" t="18294" r="88650" b="69303"/>
          <a:stretch/>
        </p:blipFill>
        <p:spPr>
          <a:xfrm>
            <a:off x="1319623" y="1919087"/>
            <a:ext cx="378384" cy="676456"/>
          </a:xfrm>
          <a:prstGeom prst="rect">
            <a:avLst/>
          </a:prstGeom>
        </p:spPr>
      </p:pic>
      <p:pic>
        <p:nvPicPr>
          <p:cNvPr id="107" name="Imagen 117">
            <a:extLst>
              <a:ext uri="{FF2B5EF4-FFF2-40B4-BE49-F238E27FC236}">
                <a16:creationId xmlns:a16="http://schemas.microsoft.com/office/drawing/2014/main" id="{0A88D9A3-E4CE-87FC-2728-67839E2C8551}"/>
              </a:ext>
            </a:extLst>
          </p:cNvPr>
          <p:cNvPicPr>
            <a:picLocks noChangeAspect="1"/>
          </p:cNvPicPr>
          <p:nvPr/>
        </p:nvPicPr>
        <p:blipFill>
          <a:blip r:embed="rId3"/>
          <a:srcRect l="14359" t="18294" r="81945" b="69303"/>
          <a:stretch/>
        </p:blipFill>
        <p:spPr>
          <a:xfrm>
            <a:off x="1995001" y="1919087"/>
            <a:ext cx="363435" cy="676456"/>
          </a:xfrm>
          <a:prstGeom prst="rect">
            <a:avLst/>
          </a:prstGeom>
        </p:spPr>
      </p:pic>
      <p:sp>
        <p:nvSpPr>
          <p:cNvPr id="109" name="Rectangle 108">
            <a:extLst>
              <a:ext uri="{FF2B5EF4-FFF2-40B4-BE49-F238E27FC236}">
                <a16:creationId xmlns:a16="http://schemas.microsoft.com/office/drawing/2014/main" id="{41E380AE-2B91-2A80-716A-6B9EBAFFDEFB}"/>
              </a:ext>
            </a:extLst>
          </p:cNvPr>
          <p:cNvSpPr/>
          <p:nvPr/>
        </p:nvSpPr>
        <p:spPr>
          <a:xfrm>
            <a:off x="2504741" y="1109347"/>
            <a:ext cx="461554" cy="151529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3" name="Rounded Rectangle 92">
            <a:extLst>
              <a:ext uri="{FF2B5EF4-FFF2-40B4-BE49-F238E27FC236}">
                <a16:creationId xmlns:a16="http://schemas.microsoft.com/office/drawing/2014/main" id="{5AF2A7A9-F3FF-903F-2762-193A938D983F}"/>
              </a:ext>
            </a:extLst>
          </p:cNvPr>
          <p:cNvSpPr/>
          <p:nvPr/>
        </p:nvSpPr>
        <p:spPr>
          <a:xfrm>
            <a:off x="2024168" y="1320156"/>
            <a:ext cx="863901" cy="203303"/>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noProof="0" dirty="0">
                <a:latin typeface="Arial" panose="020B0604020202020204" pitchFamily="34" charset="0"/>
                <a:cs typeface="Arial" panose="020B0604020202020204" pitchFamily="34" charset="0"/>
              </a:rPr>
              <a:t>Diagnostic IHC</a:t>
            </a:r>
          </a:p>
        </p:txBody>
      </p:sp>
      <p:pic>
        <p:nvPicPr>
          <p:cNvPr id="110" name="Imagen 117">
            <a:extLst>
              <a:ext uri="{FF2B5EF4-FFF2-40B4-BE49-F238E27FC236}">
                <a16:creationId xmlns:a16="http://schemas.microsoft.com/office/drawing/2014/main" id="{AEFF336E-5ABF-9BF9-0F90-C303A0E938D8}"/>
              </a:ext>
            </a:extLst>
          </p:cNvPr>
          <p:cNvPicPr>
            <a:picLocks noChangeAspect="1"/>
          </p:cNvPicPr>
          <p:nvPr/>
        </p:nvPicPr>
        <p:blipFill>
          <a:blip r:embed="rId3"/>
          <a:srcRect l="19800" t="18294" r="76411" b="69303"/>
          <a:stretch/>
        </p:blipFill>
        <p:spPr>
          <a:xfrm>
            <a:off x="2552100" y="1919087"/>
            <a:ext cx="372541" cy="676456"/>
          </a:xfrm>
          <a:prstGeom prst="rect">
            <a:avLst/>
          </a:prstGeom>
        </p:spPr>
      </p:pic>
      <p:sp>
        <p:nvSpPr>
          <p:cNvPr id="111" name="Rectangle 110">
            <a:extLst>
              <a:ext uri="{FF2B5EF4-FFF2-40B4-BE49-F238E27FC236}">
                <a16:creationId xmlns:a16="http://schemas.microsoft.com/office/drawing/2014/main" id="{B70B28BC-1847-F19A-6AD1-457177EF57D5}"/>
              </a:ext>
            </a:extLst>
          </p:cNvPr>
          <p:cNvSpPr/>
          <p:nvPr/>
        </p:nvSpPr>
        <p:spPr>
          <a:xfrm>
            <a:off x="3199975" y="1109347"/>
            <a:ext cx="461554" cy="151529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2" name="Rectangle 111">
            <a:extLst>
              <a:ext uri="{FF2B5EF4-FFF2-40B4-BE49-F238E27FC236}">
                <a16:creationId xmlns:a16="http://schemas.microsoft.com/office/drawing/2014/main" id="{3DA94991-C68B-85A6-F5AA-5FD1AC160900}"/>
              </a:ext>
            </a:extLst>
          </p:cNvPr>
          <p:cNvSpPr/>
          <p:nvPr/>
        </p:nvSpPr>
        <p:spPr>
          <a:xfrm>
            <a:off x="3758775" y="1109347"/>
            <a:ext cx="461554" cy="151529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4" name="Rounded Rectangle 93">
            <a:extLst>
              <a:ext uri="{FF2B5EF4-FFF2-40B4-BE49-F238E27FC236}">
                <a16:creationId xmlns:a16="http://schemas.microsoft.com/office/drawing/2014/main" id="{38B549E7-C264-364D-99FA-9BEFAE90973F}"/>
              </a:ext>
            </a:extLst>
          </p:cNvPr>
          <p:cNvSpPr/>
          <p:nvPr/>
        </p:nvSpPr>
        <p:spPr>
          <a:xfrm>
            <a:off x="3278202" y="1320156"/>
            <a:ext cx="863901" cy="203303"/>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noProof="0" dirty="0">
                <a:latin typeface="Arial" panose="020B0604020202020204" pitchFamily="34" charset="0"/>
                <a:cs typeface="Arial" panose="020B0604020202020204" pitchFamily="34" charset="0"/>
              </a:rPr>
              <a:t>Predictive IHC</a:t>
            </a:r>
          </a:p>
        </p:txBody>
      </p:sp>
      <p:sp>
        <p:nvSpPr>
          <p:cNvPr id="102" name="Google Shape;392;p10">
            <a:extLst>
              <a:ext uri="{FF2B5EF4-FFF2-40B4-BE49-F238E27FC236}">
                <a16:creationId xmlns:a16="http://schemas.microsoft.com/office/drawing/2014/main" id="{C4688C2B-8B47-31E7-5783-321C95833E3C}"/>
              </a:ext>
            </a:extLst>
          </p:cNvPr>
          <p:cNvSpPr/>
          <p:nvPr/>
        </p:nvSpPr>
        <p:spPr>
          <a:xfrm>
            <a:off x="3261345" y="1605472"/>
            <a:ext cx="330091" cy="176972"/>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900" b="1" noProof="0" dirty="0">
                <a:latin typeface="Arial" panose="020B0604020202020204" pitchFamily="34" charset="0"/>
                <a:ea typeface="Calibri"/>
                <a:cs typeface="Arial" panose="020B0604020202020204" pitchFamily="34" charset="0"/>
                <a:sym typeface="Calibri"/>
              </a:rPr>
              <a:t>#3</a:t>
            </a:r>
          </a:p>
        </p:txBody>
      </p:sp>
      <p:sp>
        <p:nvSpPr>
          <p:cNvPr id="103" name="Google Shape;392;p10">
            <a:extLst>
              <a:ext uri="{FF2B5EF4-FFF2-40B4-BE49-F238E27FC236}">
                <a16:creationId xmlns:a16="http://schemas.microsoft.com/office/drawing/2014/main" id="{FA3791D0-587C-9183-F3A8-E0002150128B}"/>
              </a:ext>
            </a:extLst>
          </p:cNvPr>
          <p:cNvSpPr/>
          <p:nvPr/>
        </p:nvSpPr>
        <p:spPr>
          <a:xfrm>
            <a:off x="3825221" y="1605472"/>
            <a:ext cx="330091" cy="176972"/>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900" b="1" noProof="0" dirty="0">
                <a:latin typeface="Arial" panose="020B0604020202020204" pitchFamily="34" charset="0"/>
                <a:ea typeface="Calibri"/>
                <a:cs typeface="Arial" panose="020B0604020202020204" pitchFamily="34" charset="0"/>
                <a:sym typeface="Calibri"/>
              </a:rPr>
              <a:t>#4</a:t>
            </a:r>
          </a:p>
        </p:txBody>
      </p:sp>
      <p:sp>
        <p:nvSpPr>
          <p:cNvPr id="101" name="Google Shape;392;p10">
            <a:extLst>
              <a:ext uri="{FF2B5EF4-FFF2-40B4-BE49-F238E27FC236}">
                <a16:creationId xmlns:a16="http://schemas.microsoft.com/office/drawing/2014/main" id="{D7CDB7BC-F238-21AB-F59B-072D7D883B22}"/>
              </a:ext>
            </a:extLst>
          </p:cNvPr>
          <p:cNvSpPr/>
          <p:nvPr/>
        </p:nvSpPr>
        <p:spPr>
          <a:xfrm>
            <a:off x="2570473" y="1605472"/>
            <a:ext cx="330091" cy="176972"/>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900" b="1" noProof="0" dirty="0">
                <a:latin typeface="Arial" panose="020B0604020202020204" pitchFamily="34" charset="0"/>
                <a:ea typeface="Calibri"/>
                <a:cs typeface="Arial" panose="020B0604020202020204" pitchFamily="34" charset="0"/>
                <a:sym typeface="Calibri"/>
              </a:rPr>
              <a:t>#2</a:t>
            </a:r>
          </a:p>
        </p:txBody>
      </p:sp>
      <p:sp>
        <p:nvSpPr>
          <p:cNvPr id="98" name="Google Shape;392;p10">
            <a:extLst>
              <a:ext uri="{FF2B5EF4-FFF2-40B4-BE49-F238E27FC236}">
                <a16:creationId xmlns:a16="http://schemas.microsoft.com/office/drawing/2014/main" id="{32F07493-4B3B-5155-F643-D5DF45F3AFBE}"/>
              </a:ext>
            </a:extLst>
          </p:cNvPr>
          <p:cNvSpPr/>
          <p:nvPr/>
        </p:nvSpPr>
        <p:spPr>
          <a:xfrm>
            <a:off x="1304863" y="1605472"/>
            <a:ext cx="394321" cy="176972"/>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900" b="1" noProof="0" dirty="0" err="1">
                <a:latin typeface="Arial" panose="020B0604020202020204" pitchFamily="34" charset="0"/>
                <a:ea typeface="Calibri"/>
                <a:cs typeface="Arial" panose="020B0604020202020204" pitchFamily="34" charset="0"/>
                <a:sym typeface="Calibri"/>
              </a:rPr>
              <a:t>H&amp;E</a:t>
            </a:r>
            <a:endParaRPr lang="en-GB" sz="900" b="1" noProof="0" dirty="0">
              <a:latin typeface="Arial" panose="020B0604020202020204" pitchFamily="34" charset="0"/>
              <a:ea typeface="Calibri"/>
              <a:cs typeface="Arial" panose="020B0604020202020204" pitchFamily="34" charset="0"/>
              <a:sym typeface="Calibri"/>
            </a:endParaRPr>
          </a:p>
        </p:txBody>
      </p:sp>
      <p:sp>
        <p:nvSpPr>
          <p:cNvPr id="99" name="Google Shape;392;p10">
            <a:extLst>
              <a:ext uri="{FF2B5EF4-FFF2-40B4-BE49-F238E27FC236}">
                <a16:creationId xmlns:a16="http://schemas.microsoft.com/office/drawing/2014/main" id="{3D369CFB-8D86-ABB8-7A59-8E7C6C5F5574}"/>
              </a:ext>
            </a:extLst>
          </p:cNvPr>
          <p:cNvSpPr/>
          <p:nvPr/>
        </p:nvSpPr>
        <p:spPr>
          <a:xfrm>
            <a:off x="2011673" y="1605472"/>
            <a:ext cx="330091" cy="176972"/>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900" b="1" noProof="0" dirty="0">
                <a:latin typeface="Arial" panose="020B0604020202020204" pitchFamily="34" charset="0"/>
                <a:ea typeface="Calibri"/>
                <a:cs typeface="Arial" panose="020B0604020202020204" pitchFamily="34" charset="0"/>
                <a:sym typeface="Calibri"/>
              </a:rPr>
              <a:t>#1</a:t>
            </a:r>
          </a:p>
        </p:txBody>
      </p:sp>
      <p:pic>
        <p:nvPicPr>
          <p:cNvPr id="113" name="Imagen 117">
            <a:extLst>
              <a:ext uri="{FF2B5EF4-FFF2-40B4-BE49-F238E27FC236}">
                <a16:creationId xmlns:a16="http://schemas.microsoft.com/office/drawing/2014/main" id="{10C4A61D-C27D-28E6-1BAE-A9F9B5205FA4}"/>
              </a:ext>
            </a:extLst>
          </p:cNvPr>
          <p:cNvPicPr>
            <a:picLocks noChangeAspect="1"/>
          </p:cNvPicPr>
          <p:nvPr/>
        </p:nvPicPr>
        <p:blipFill>
          <a:blip r:embed="rId3"/>
          <a:srcRect l="26813" t="18294" r="69197" b="69303"/>
          <a:stretch/>
        </p:blipFill>
        <p:spPr>
          <a:xfrm>
            <a:off x="3238489" y="1919087"/>
            <a:ext cx="392266" cy="676456"/>
          </a:xfrm>
          <a:prstGeom prst="rect">
            <a:avLst/>
          </a:prstGeom>
        </p:spPr>
      </p:pic>
      <p:pic>
        <p:nvPicPr>
          <p:cNvPr id="114" name="Imagen 117">
            <a:extLst>
              <a:ext uri="{FF2B5EF4-FFF2-40B4-BE49-F238E27FC236}">
                <a16:creationId xmlns:a16="http://schemas.microsoft.com/office/drawing/2014/main" id="{94369DF0-84D4-10CF-51AC-F89136CDE9A5}"/>
              </a:ext>
            </a:extLst>
          </p:cNvPr>
          <p:cNvPicPr>
            <a:picLocks noChangeAspect="1"/>
          </p:cNvPicPr>
          <p:nvPr/>
        </p:nvPicPr>
        <p:blipFill>
          <a:blip r:embed="rId3"/>
          <a:srcRect l="32291" t="18294" r="63936" b="69303"/>
          <a:stretch/>
        </p:blipFill>
        <p:spPr>
          <a:xfrm>
            <a:off x="3794350" y="1919087"/>
            <a:ext cx="370931" cy="676456"/>
          </a:xfrm>
          <a:prstGeom prst="rect">
            <a:avLst/>
          </a:prstGeom>
        </p:spPr>
      </p:pic>
      <p:pic>
        <p:nvPicPr>
          <p:cNvPr id="115" name="Imagen 117">
            <a:extLst>
              <a:ext uri="{FF2B5EF4-FFF2-40B4-BE49-F238E27FC236}">
                <a16:creationId xmlns:a16="http://schemas.microsoft.com/office/drawing/2014/main" id="{32C383C4-6473-0E77-7949-2D8C25249FBF}"/>
              </a:ext>
            </a:extLst>
          </p:cNvPr>
          <p:cNvPicPr>
            <a:picLocks noChangeAspect="1"/>
          </p:cNvPicPr>
          <p:nvPr/>
        </p:nvPicPr>
        <p:blipFill>
          <a:blip r:embed="rId3"/>
          <a:srcRect l="40781" t="18294" r="50430" b="69303"/>
          <a:stretch/>
        </p:blipFill>
        <p:spPr>
          <a:xfrm>
            <a:off x="4630125" y="1919087"/>
            <a:ext cx="864096" cy="676456"/>
          </a:xfrm>
          <a:prstGeom prst="rect">
            <a:avLst/>
          </a:prstGeom>
        </p:spPr>
      </p:pic>
      <p:sp>
        <p:nvSpPr>
          <p:cNvPr id="116" name="Google Shape;392;p10">
            <a:extLst>
              <a:ext uri="{FF2B5EF4-FFF2-40B4-BE49-F238E27FC236}">
                <a16:creationId xmlns:a16="http://schemas.microsoft.com/office/drawing/2014/main" id="{5828FF02-5091-491A-17E1-2C2D338CA6A7}"/>
              </a:ext>
            </a:extLst>
          </p:cNvPr>
          <p:cNvSpPr/>
          <p:nvPr/>
        </p:nvSpPr>
        <p:spPr>
          <a:xfrm>
            <a:off x="4527848" y="2173686"/>
            <a:ext cx="1005305" cy="108000"/>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Tissue &amp; Plasma</a:t>
            </a:r>
          </a:p>
        </p:txBody>
      </p:sp>
      <p:pic>
        <p:nvPicPr>
          <p:cNvPr id="117" name="Imagen 117">
            <a:extLst>
              <a:ext uri="{FF2B5EF4-FFF2-40B4-BE49-F238E27FC236}">
                <a16:creationId xmlns:a16="http://schemas.microsoft.com/office/drawing/2014/main" id="{0779273E-4BAD-353D-084D-0BFCBF52A40F}"/>
              </a:ext>
            </a:extLst>
          </p:cNvPr>
          <p:cNvPicPr>
            <a:picLocks noChangeAspect="1"/>
          </p:cNvPicPr>
          <p:nvPr/>
        </p:nvPicPr>
        <p:blipFill>
          <a:blip r:embed="rId3"/>
          <a:srcRect l="53565" t="18294" r="39624" b="69303"/>
          <a:stretch/>
        </p:blipFill>
        <p:spPr>
          <a:xfrm>
            <a:off x="5838210" y="1959704"/>
            <a:ext cx="669578" cy="676455"/>
          </a:xfrm>
          <a:prstGeom prst="rect">
            <a:avLst/>
          </a:prstGeom>
        </p:spPr>
      </p:pic>
      <p:pic>
        <p:nvPicPr>
          <p:cNvPr id="118" name="Imagen 117">
            <a:extLst>
              <a:ext uri="{FF2B5EF4-FFF2-40B4-BE49-F238E27FC236}">
                <a16:creationId xmlns:a16="http://schemas.microsoft.com/office/drawing/2014/main" id="{0547EAF5-5770-95F5-6C12-D1B6B883D5B5}"/>
              </a:ext>
            </a:extLst>
          </p:cNvPr>
          <p:cNvPicPr>
            <a:picLocks noChangeAspect="1"/>
          </p:cNvPicPr>
          <p:nvPr/>
        </p:nvPicPr>
        <p:blipFill>
          <a:blip r:embed="rId3"/>
          <a:srcRect l="40781" t="18294" r="50430" b="69303"/>
          <a:stretch/>
        </p:blipFill>
        <p:spPr>
          <a:xfrm>
            <a:off x="8400936" y="1919087"/>
            <a:ext cx="864096" cy="676456"/>
          </a:xfrm>
          <a:prstGeom prst="rect">
            <a:avLst/>
          </a:prstGeom>
        </p:spPr>
      </p:pic>
      <p:sp>
        <p:nvSpPr>
          <p:cNvPr id="119" name="Google Shape;392;p10">
            <a:extLst>
              <a:ext uri="{FF2B5EF4-FFF2-40B4-BE49-F238E27FC236}">
                <a16:creationId xmlns:a16="http://schemas.microsoft.com/office/drawing/2014/main" id="{482C1039-C23A-593B-DEFC-2D8DCF6D4DDD}"/>
              </a:ext>
            </a:extLst>
          </p:cNvPr>
          <p:cNvSpPr/>
          <p:nvPr/>
        </p:nvSpPr>
        <p:spPr>
          <a:xfrm>
            <a:off x="8381242" y="2173686"/>
            <a:ext cx="828000" cy="108000"/>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700" b="1" noProof="0" dirty="0">
                <a:latin typeface="Arial" panose="020B0604020202020204" pitchFamily="34" charset="0"/>
                <a:ea typeface="Calibri"/>
                <a:cs typeface="Arial" panose="020B0604020202020204" pitchFamily="34" charset="0"/>
                <a:sym typeface="Calibri"/>
              </a:rPr>
              <a:t>Tissue &amp; Plasma</a:t>
            </a:r>
          </a:p>
        </p:txBody>
      </p:sp>
      <p:cxnSp>
        <p:nvCxnSpPr>
          <p:cNvPr id="90" name="Straight Connector 89">
            <a:extLst>
              <a:ext uri="{FF2B5EF4-FFF2-40B4-BE49-F238E27FC236}">
                <a16:creationId xmlns:a16="http://schemas.microsoft.com/office/drawing/2014/main" id="{A5BF20DC-B53D-E594-6D8B-F393C16C01E3}"/>
              </a:ext>
            </a:extLst>
          </p:cNvPr>
          <p:cNvCxnSpPr>
            <a:cxnSpLocks/>
          </p:cNvCxnSpPr>
          <p:nvPr/>
        </p:nvCxnSpPr>
        <p:spPr>
          <a:xfrm flipV="1">
            <a:off x="1203834" y="1864456"/>
            <a:ext cx="8395399" cy="1"/>
          </a:xfrm>
          <a:prstGeom prst="line">
            <a:avLst/>
          </a:prstGeom>
          <a:ln w="25400">
            <a:solidFill>
              <a:schemeClr val="accent6">
                <a:lumMod val="60000"/>
                <a:lumOff val="4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120" name="Imagen 117">
            <a:extLst>
              <a:ext uri="{FF2B5EF4-FFF2-40B4-BE49-F238E27FC236}">
                <a16:creationId xmlns:a16="http://schemas.microsoft.com/office/drawing/2014/main" id="{EF7AA1CB-9A86-F9F4-6E56-4C36EE30767E}"/>
              </a:ext>
            </a:extLst>
          </p:cNvPr>
          <p:cNvPicPr>
            <a:picLocks noChangeAspect="1"/>
          </p:cNvPicPr>
          <p:nvPr/>
        </p:nvPicPr>
        <p:blipFill>
          <a:blip r:embed="rId3"/>
          <a:srcRect l="63254" t="12283" r="30424" b="69303"/>
          <a:stretch/>
        </p:blipFill>
        <p:spPr>
          <a:xfrm>
            <a:off x="6764725" y="1572856"/>
            <a:ext cx="621533" cy="1004297"/>
          </a:xfrm>
          <a:prstGeom prst="rect">
            <a:avLst/>
          </a:prstGeom>
        </p:spPr>
      </p:pic>
      <p:pic>
        <p:nvPicPr>
          <p:cNvPr id="121" name="Imagen 117">
            <a:extLst>
              <a:ext uri="{FF2B5EF4-FFF2-40B4-BE49-F238E27FC236}">
                <a16:creationId xmlns:a16="http://schemas.microsoft.com/office/drawing/2014/main" id="{FC1241E4-5AA7-741D-2DB9-F62D0CFFFE40}"/>
              </a:ext>
            </a:extLst>
          </p:cNvPr>
          <p:cNvPicPr>
            <a:picLocks noChangeAspect="1"/>
          </p:cNvPicPr>
          <p:nvPr/>
        </p:nvPicPr>
        <p:blipFill>
          <a:blip r:embed="rId3"/>
          <a:srcRect l="71436" t="6568" r="22452" b="69303"/>
          <a:stretch/>
        </p:blipFill>
        <p:spPr>
          <a:xfrm>
            <a:off x="7555698" y="1256056"/>
            <a:ext cx="600892" cy="1316003"/>
          </a:xfrm>
          <a:prstGeom prst="rect">
            <a:avLst/>
          </a:prstGeom>
        </p:spPr>
      </p:pic>
      <p:pic>
        <p:nvPicPr>
          <p:cNvPr id="71" name="Imagen 117">
            <a:extLst>
              <a:ext uri="{FF2B5EF4-FFF2-40B4-BE49-F238E27FC236}">
                <a16:creationId xmlns:a16="http://schemas.microsoft.com/office/drawing/2014/main" id="{4BE5B2BF-55EA-0D9F-606E-E3866405866E}"/>
              </a:ext>
            </a:extLst>
          </p:cNvPr>
          <p:cNvPicPr>
            <a:picLocks noChangeAspect="1"/>
          </p:cNvPicPr>
          <p:nvPr/>
        </p:nvPicPr>
        <p:blipFill>
          <a:blip r:embed="rId3"/>
          <a:srcRect l="7595" t="4876" r="88692" b="92854"/>
          <a:stretch/>
        </p:blipFill>
        <p:spPr>
          <a:xfrm>
            <a:off x="1306259" y="1137854"/>
            <a:ext cx="365125" cy="123824"/>
          </a:xfrm>
          <a:prstGeom prst="rect">
            <a:avLst/>
          </a:prstGeom>
        </p:spPr>
      </p:pic>
      <p:pic>
        <p:nvPicPr>
          <p:cNvPr id="122" name="Imagen 117">
            <a:extLst>
              <a:ext uri="{FF2B5EF4-FFF2-40B4-BE49-F238E27FC236}">
                <a16:creationId xmlns:a16="http://schemas.microsoft.com/office/drawing/2014/main" id="{BBE4D22C-7741-E666-26EE-3D9CEB8C2700}"/>
              </a:ext>
            </a:extLst>
          </p:cNvPr>
          <p:cNvPicPr>
            <a:picLocks noChangeAspect="1"/>
          </p:cNvPicPr>
          <p:nvPr/>
        </p:nvPicPr>
        <p:blipFill>
          <a:blip r:embed="rId3"/>
          <a:srcRect l="7595" t="4876" r="88692" b="92854"/>
          <a:stretch/>
        </p:blipFill>
        <p:spPr>
          <a:xfrm>
            <a:off x="1979359" y="1137854"/>
            <a:ext cx="365125" cy="123824"/>
          </a:xfrm>
          <a:prstGeom prst="rect">
            <a:avLst/>
          </a:prstGeom>
        </p:spPr>
      </p:pic>
      <p:pic>
        <p:nvPicPr>
          <p:cNvPr id="123" name="Imagen 117">
            <a:extLst>
              <a:ext uri="{FF2B5EF4-FFF2-40B4-BE49-F238E27FC236}">
                <a16:creationId xmlns:a16="http://schemas.microsoft.com/office/drawing/2014/main" id="{6A9D5831-719B-2253-0BCE-EC18D7B33D61}"/>
              </a:ext>
            </a:extLst>
          </p:cNvPr>
          <p:cNvPicPr>
            <a:picLocks noChangeAspect="1"/>
          </p:cNvPicPr>
          <p:nvPr/>
        </p:nvPicPr>
        <p:blipFill>
          <a:blip r:embed="rId3"/>
          <a:srcRect l="7595" t="4876" r="88692" b="92854"/>
          <a:stretch/>
        </p:blipFill>
        <p:spPr>
          <a:xfrm>
            <a:off x="2525459" y="1137854"/>
            <a:ext cx="365125" cy="123824"/>
          </a:xfrm>
          <a:prstGeom prst="rect">
            <a:avLst/>
          </a:prstGeom>
        </p:spPr>
      </p:pic>
      <p:pic>
        <p:nvPicPr>
          <p:cNvPr id="124" name="Imagen 117">
            <a:extLst>
              <a:ext uri="{FF2B5EF4-FFF2-40B4-BE49-F238E27FC236}">
                <a16:creationId xmlns:a16="http://schemas.microsoft.com/office/drawing/2014/main" id="{E95D95F8-891F-16D1-ADFE-BC92FF77EF81}"/>
              </a:ext>
            </a:extLst>
          </p:cNvPr>
          <p:cNvPicPr>
            <a:picLocks noChangeAspect="1"/>
          </p:cNvPicPr>
          <p:nvPr/>
        </p:nvPicPr>
        <p:blipFill>
          <a:blip r:embed="rId3"/>
          <a:srcRect l="7595" t="4876" r="88692" b="92854"/>
          <a:stretch/>
        </p:blipFill>
        <p:spPr>
          <a:xfrm>
            <a:off x="3236659" y="1137854"/>
            <a:ext cx="365125" cy="123824"/>
          </a:xfrm>
          <a:prstGeom prst="rect">
            <a:avLst/>
          </a:prstGeom>
        </p:spPr>
      </p:pic>
      <p:pic>
        <p:nvPicPr>
          <p:cNvPr id="125" name="Imagen 117">
            <a:extLst>
              <a:ext uri="{FF2B5EF4-FFF2-40B4-BE49-F238E27FC236}">
                <a16:creationId xmlns:a16="http://schemas.microsoft.com/office/drawing/2014/main" id="{B0A27A46-8C9B-7CB5-0EDC-7E21E45FE260}"/>
              </a:ext>
            </a:extLst>
          </p:cNvPr>
          <p:cNvPicPr>
            <a:picLocks noChangeAspect="1"/>
          </p:cNvPicPr>
          <p:nvPr/>
        </p:nvPicPr>
        <p:blipFill>
          <a:blip r:embed="rId3"/>
          <a:srcRect l="7595" t="4876" r="88692" b="92854"/>
          <a:stretch/>
        </p:blipFill>
        <p:spPr>
          <a:xfrm>
            <a:off x="3789109" y="1137854"/>
            <a:ext cx="365125" cy="123824"/>
          </a:xfrm>
          <a:prstGeom prst="rect">
            <a:avLst/>
          </a:prstGeom>
        </p:spPr>
      </p:pic>
      <p:pic>
        <p:nvPicPr>
          <p:cNvPr id="126" name="Imagen 117">
            <a:extLst>
              <a:ext uri="{FF2B5EF4-FFF2-40B4-BE49-F238E27FC236}">
                <a16:creationId xmlns:a16="http://schemas.microsoft.com/office/drawing/2014/main" id="{E8482CE0-A1E5-9A7E-FC80-6C4C55A36D5F}"/>
              </a:ext>
            </a:extLst>
          </p:cNvPr>
          <p:cNvPicPr>
            <a:picLocks noChangeAspect="1"/>
          </p:cNvPicPr>
          <p:nvPr/>
        </p:nvPicPr>
        <p:blipFill>
          <a:blip r:embed="rId3"/>
          <a:srcRect l="7595" t="4876" r="88692" b="92854"/>
          <a:stretch/>
        </p:blipFill>
        <p:spPr>
          <a:xfrm>
            <a:off x="5165063" y="1137854"/>
            <a:ext cx="365125" cy="123824"/>
          </a:xfrm>
          <a:prstGeom prst="rect">
            <a:avLst/>
          </a:prstGeom>
        </p:spPr>
      </p:pic>
      <p:sp>
        <p:nvSpPr>
          <p:cNvPr id="127" name="Left Brace 126">
            <a:extLst>
              <a:ext uri="{FF2B5EF4-FFF2-40B4-BE49-F238E27FC236}">
                <a16:creationId xmlns:a16="http://schemas.microsoft.com/office/drawing/2014/main" id="{D27E3105-2D5A-A212-CB04-2E675622A396}"/>
              </a:ext>
            </a:extLst>
          </p:cNvPr>
          <p:cNvSpPr/>
          <p:nvPr/>
        </p:nvSpPr>
        <p:spPr>
          <a:xfrm>
            <a:off x="7433609" y="1314297"/>
            <a:ext cx="141333" cy="1221733"/>
          </a:xfrm>
          <a:prstGeom prst="leftBrace">
            <a:avLst>
              <a:gd name="adj1" fmla="val 40947"/>
              <a:gd name="adj2" fmla="val 50000"/>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5" name="Google Shape;392;p10">
            <a:extLst>
              <a:ext uri="{FF2B5EF4-FFF2-40B4-BE49-F238E27FC236}">
                <a16:creationId xmlns:a16="http://schemas.microsoft.com/office/drawing/2014/main" id="{F567D8ED-59C3-D780-7F64-E369C6D9D7FF}"/>
              </a:ext>
            </a:extLst>
          </p:cNvPr>
          <p:cNvSpPr/>
          <p:nvPr/>
        </p:nvSpPr>
        <p:spPr>
          <a:xfrm>
            <a:off x="6369772" y="5092160"/>
            <a:ext cx="2053500" cy="192360"/>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Clinical feed-back</a:t>
            </a:r>
            <a:endParaRPr lang="en-GB" sz="1000" noProof="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7410602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07BB1-0DF7-E195-562B-929A52472875}"/>
            </a:ext>
          </a:extLst>
        </p:cNvPr>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EF6AC3AB-24EF-DA91-DE75-582C5BCBC0CD}"/>
              </a:ext>
            </a:extLst>
          </p:cNvPr>
          <p:cNvSpPr/>
          <p:nvPr/>
        </p:nvSpPr>
        <p:spPr>
          <a:xfrm>
            <a:off x="6232895" y="1349640"/>
            <a:ext cx="5284869" cy="1938711"/>
          </a:xfrm>
          <a:prstGeom prst="roundRect">
            <a:avLst>
              <a:gd name="adj" fmla="val 576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72000" rIns="72000" rtlCol="0" anchor="t" anchorCtr="0"/>
          <a:lstStyle/>
          <a:p>
            <a:r>
              <a:rPr lang="en-GB" sz="1400" b="1" noProof="0" dirty="0">
                <a:solidFill>
                  <a:schemeClr val="accent1"/>
                </a:solidFill>
                <a:latin typeface="Arial" panose="020B0604020202020204" pitchFamily="34" charset="0"/>
                <a:ea typeface="Aileron" charset="0"/>
                <a:cs typeface="Arial" panose="020B0604020202020204" pitchFamily="34" charset="0"/>
              </a:rPr>
              <a:t>Tissue processor variables</a:t>
            </a:r>
          </a:p>
          <a:p>
            <a:pPr marL="285750" indent="-285750">
              <a:spcAft>
                <a:spcPts val="3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Processor maintenance daily per manufacturer’s recommendations</a:t>
            </a:r>
          </a:p>
          <a:p>
            <a:pPr marL="285750" indent="-285750">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Quality of processing fluids rigorously maintained</a:t>
            </a:r>
          </a:p>
          <a:p>
            <a:pPr marL="538163" lvl="1" indent="-220663">
              <a:buClr>
                <a:schemeClr val="accent1"/>
              </a:buClr>
              <a:buFont typeface="System Font Regular"/>
              <a:buChar char="–"/>
            </a:pPr>
            <a:r>
              <a:rPr lang="en-GB" sz="1200" noProof="0" dirty="0">
                <a:solidFill>
                  <a:schemeClr val="tx2"/>
                </a:solidFill>
                <a:latin typeface="Arial" panose="020B0604020202020204" pitchFamily="34" charset="0"/>
                <a:ea typeface="Aileron" charset="0"/>
                <a:cs typeface="Arial" panose="020B0604020202020204" pitchFamily="34" charset="0"/>
              </a:rPr>
              <a:t>Maintenance of formalin purity and pH</a:t>
            </a:r>
          </a:p>
          <a:p>
            <a:pPr marL="538163" lvl="1" indent="-220663">
              <a:spcAft>
                <a:spcPts val="300"/>
              </a:spcAft>
              <a:buClr>
                <a:schemeClr val="accent1"/>
              </a:buClr>
              <a:buFont typeface="System Font Regular"/>
              <a:buChar char="–"/>
            </a:pPr>
            <a:r>
              <a:rPr lang="en-GB" sz="1200" noProof="0" dirty="0">
                <a:solidFill>
                  <a:schemeClr val="tx2"/>
                </a:solidFill>
                <a:latin typeface="Arial" panose="020B0604020202020204" pitchFamily="34" charset="0"/>
                <a:ea typeface="Aileron" charset="0"/>
                <a:cs typeface="Arial" panose="020B0604020202020204" pitchFamily="34" charset="0"/>
              </a:rPr>
              <a:t>Attention to water (i.e. formalin) contamination of alcohol baths</a:t>
            </a:r>
          </a:p>
          <a:p>
            <a:pPr marL="285750" indent="-285750">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Type of paraffin</a:t>
            </a:r>
          </a:p>
          <a:p>
            <a:pPr marL="538163" lvl="1" indent="-220663">
              <a:buClr>
                <a:schemeClr val="accent1"/>
              </a:buClr>
              <a:buFont typeface="System Font Regular"/>
              <a:buChar char="–"/>
            </a:pPr>
            <a:r>
              <a:rPr lang="en-GB" sz="1200" noProof="0" dirty="0">
                <a:solidFill>
                  <a:schemeClr val="tx2"/>
                </a:solidFill>
                <a:latin typeface="Arial" panose="020B0604020202020204" pitchFamily="34" charset="0"/>
                <a:ea typeface="Aileron" charset="0"/>
                <a:cs typeface="Arial" panose="020B0604020202020204" pitchFamily="34" charset="0"/>
              </a:rPr>
              <a:t>Low-melt paraffin (melts at &lt;</a:t>
            </a:r>
            <a:r>
              <a:rPr lang="en-GB" sz="1200" noProof="0" dirty="0" err="1">
                <a:solidFill>
                  <a:schemeClr val="tx2"/>
                </a:solidFill>
                <a:latin typeface="Arial" panose="020B0604020202020204" pitchFamily="34" charset="0"/>
                <a:ea typeface="Aileron" charset="0"/>
                <a:cs typeface="Arial" panose="020B0604020202020204" pitchFamily="34" charset="0"/>
              </a:rPr>
              <a:t>60⁰C</a:t>
            </a:r>
            <a:r>
              <a:rPr lang="en-GB" sz="1200" noProof="0" dirty="0">
                <a:solidFill>
                  <a:schemeClr val="tx2"/>
                </a:solidFill>
                <a:latin typeface="Arial" panose="020B0604020202020204" pitchFamily="34" charset="0"/>
                <a:ea typeface="Aileron" charset="0"/>
                <a:cs typeface="Arial" panose="020B0604020202020204" pitchFamily="34" charset="0"/>
              </a:rPr>
              <a:t>)</a:t>
            </a:r>
            <a:endParaRPr lang="en-GB" noProof="0" dirty="0"/>
          </a:p>
        </p:txBody>
      </p:sp>
      <p:sp>
        <p:nvSpPr>
          <p:cNvPr id="32" name="Rectangle: Rounded Corners 31">
            <a:extLst>
              <a:ext uri="{FF2B5EF4-FFF2-40B4-BE49-F238E27FC236}">
                <a16:creationId xmlns:a16="http://schemas.microsoft.com/office/drawing/2014/main" id="{B0507E51-83B9-228E-5BFD-8E820407F1A3}"/>
              </a:ext>
            </a:extLst>
          </p:cNvPr>
          <p:cNvSpPr/>
          <p:nvPr/>
        </p:nvSpPr>
        <p:spPr>
          <a:xfrm>
            <a:off x="6232285" y="3406129"/>
            <a:ext cx="5284869" cy="1136326"/>
          </a:xfrm>
          <a:prstGeom prst="roundRect">
            <a:avLst>
              <a:gd name="adj" fmla="val 576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46800" rtlCol="0" anchor="ctr" anchorCtr="0"/>
          <a:lstStyle/>
          <a:p>
            <a:r>
              <a:rPr lang="en-GB" sz="1400" b="1" noProof="0" dirty="0">
                <a:solidFill>
                  <a:schemeClr val="accent1"/>
                </a:solidFill>
                <a:latin typeface="Arial" panose="020B0604020202020204" pitchFamily="34" charset="0"/>
                <a:ea typeface="Aileron" charset="0"/>
                <a:cs typeface="Arial" panose="020B0604020202020204" pitchFamily="34" charset="0"/>
              </a:rPr>
              <a:t>Storage conditions</a:t>
            </a:r>
          </a:p>
          <a:p>
            <a:pPr marL="285750" indent="-285750">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Dry, pest-free conditions at room temperature </a:t>
            </a:r>
            <a:br>
              <a:rPr lang="en-GB" sz="1200" noProof="0" dirty="0">
                <a:solidFill>
                  <a:schemeClr val="tx2"/>
                </a:solidFill>
                <a:latin typeface="Arial" panose="020B0604020202020204" pitchFamily="34" charset="0"/>
                <a:ea typeface="Aileron" charset="0"/>
                <a:cs typeface="Arial" panose="020B0604020202020204" pitchFamily="34" charset="0"/>
              </a:rPr>
            </a:br>
            <a:r>
              <a:rPr lang="en-GB" sz="1200" noProof="0" dirty="0">
                <a:solidFill>
                  <a:schemeClr val="tx2"/>
                </a:solidFill>
                <a:latin typeface="Arial" panose="020B0604020202020204" pitchFamily="34" charset="0"/>
                <a:ea typeface="Aileron" charset="0"/>
                <a:cs typeface="Arial" panose="020B0604020202020204" pitchFamily="34" charset="0"/>
              </a:rPr>
              <a:t>(defined as 18-25 ⁰C)</a:t>
            </a:r>
          </a:p>
        </p:txBody>
      </p:sp>
      <p:sp>
        <p:nvSpPr>
          <p:cNvPr id="33" name="Rectangle: Rounded Corners 32">
            <a:extLst>
              <a:ext uri="{FF2B5EF4-FFF2-40B4-BE49-F238E27FC236}">
                <a16:creationId xmlns:a16="http://schemas.microsoft.com/office/drawing/2014/main" id="{A5D99346-7047-D2AF-073F-C8A4A4D0E27A}"/>
              </a:ext>
            </a:extLst>
          </p:cNvPr>
          <p:cNvSpPr/>
          <p:nvPr/>
        </p:nvSpPr>
        <p:spPr>
          <a:xfrm>
            <a:off x="6232284" y="4660234"/>
            <a:ext cx="5284869" cy="1099485"/>
          </a:xfrm>
          <a:prstGeom prst="roundRect">
            <a:avLst>
              <a:gd name="adj" fmla="val 576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46800" rIns="1080000" rtlCol="0" anchor="ctr" anchorCtr="0"/>
          <a:lstStyle/>
          <a:p>
            <a:r>
              <a:rPr lang="en-GB" sz="1400" b="1" noProof="0" dirty="0">
                <a:solidFill>
                  <a:schemeClr val="accent1"/>
                </a:solidFill>
                <a:latin typeface="Arial" panose="020B0604020202020204" pitchFamily="34" charset="0"/>
                <a:ea typeface="Aileron" charset="0"/>
                <a:cs typeface="Arial" panose="020B0604020202020204" pitchFamily="34" charset="0"/>
              </a:rPr>
              <a:t>Documentation data </a:t>
            </a:r>
            <a:r>
              <a:rPr lang="en-GB" sz="1400" noProof="0" dirty="0">
                <a:solidFill>
                  <a:schemeClr val="tx2"/>
                </a:solidFill>
                <a:latin typeface="Arial" panose="020B0604020202020204" pitchFamily="34" charset="0"/>
                <a:ea typeface="Aileron" charset="0"/>
                <a:cs typeface="Arial" panose="020B0604020202020204" pitchFamily="34" charset="0"/>
              </a:rPr>
              <a:t>for the aforementioned factors and/or deviations from the recommendations</a:t>
            </a:r>
          </a:p>
        </p:txBody>
      </p:sp>
      <p:sp>
        <p:nvSpPr>
          <p:cNvPr id="27" name="Rectangle: Rounded Corners 26">
            <a:extLst>
              <a:ext uri="{FF2B5EF4-FFF2-40B4-BE49-F238E27FC236}">
                <a16:creationId xmlns:a16="http://schemas.microsoft.com/office/drawing/2014/main" id="{E1E8FD6E-675C-D6B8-C24D-BA4FEE580AEF}"/>
              </a:ext>
            </a:extLst>
          </p:cNvPr>
          <p:cNvSpPr/>
          <p:nvPr/>
        </p:nvSpPr>
        <p:spPr>
          <a:xfrm>
            <a:off x="674238" y="1349640"/>
            <a:ext cx="5284869" cy="1416912"/>
          </a:xfrm>
          <a:prstGeom prst="roundRect">
            <a:avLst>
              <a:gd name="adj" fmla="val 576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46800" rtlCol="0" anchor="ctr" anchorCtr="0"/>
          <a:lstStyle/>
          <a:p>
            <a:r>
              <a:rPr lang="en-GB" sz="1400" b="1" noProof="0" dirty="0">
                <a:solidFill>
                  <a:schemeClr val="accent1"/>
                </a:solidFill>
                <a:latin typeface="Arial" panose="020B0604020202020204" pitchFamily="34" charset="0"/>
                <a:ea typeface="Aileron" charset="0"/>
                <a:cs typeface="Arial" panose="020B0604020202020204" pitchFamily="34" charset="0"/>
              </a:rPr>
              <a:t>Time to stabilisation (cold ischemia time)</a:t>
            </a:r>
          </a:p>
          <a:p>
            <a:pPr marL="285750" indent="-285750">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1 hour or less</a:t>
            </a:r>
          </a:p>
        </p:txBody>
      </p:sp>
      <p:sp>
        <p:nvSpPr>
          <p:cNvPr id="29" name="Rectangle: Rounded Corners 28">
            <a:extLst>
              <a:ext uri="{FF2B5EF4-FFF2-40B4-BE49-F238E27FC236}">
                <a16:creationId xmlns:a16="http://schemas.microsoft.com/office/drawing/2014/main" id="{12D44221-D3E8-22CF-8878-F2E634D246F9}"/>
              </a:ext>
            </a:extLst>
          </p:cNvPr>
          <p:cNvSpPr/>
          <p:nvPr/>
        </p:nvSpPr>
        <p:spPr>
          <a:xfrm>
            <a:off x="673628" y="2897022"/>
            <a:ext cx="5284869" cy="1564696"/>
          </a:xfrm>
          <a:prstGeom prst="roundRect">
            <a:avLst>
              <a:gd name="adj" fmla="val 576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46800" rtlCol="0" anchor="ctr" anchorCtr="0"/>
          <a:lstStyle/>
          <a:p>
            <a:r>
              <a:rPr lang="en-GB" sz="1400" b="1" noProof="0" dirty="0">
                <a:solidFill>
                  <a:schemeClr val="accent1"/>
                </a:solidFill>
                <a:latin typeface="Arial" panose="020B0604020202020204" pitchFamily="34" charset="0"/>
                <a:ea typeface="Aileron" charset="0"/>
                <a:cs typeface="Arial" panose="020B0604020202020204" pitchFamily="34" charset="0"/>
              </a:rPr>
              <a:t>Method of stabilisation</a:t>
            </a:r>
          </a:p>
          <a:p>
            <a:pPr marL="252000" indent="-252000">
              <a:spcAft>
                <a:spcPts val="3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Fixative: 10% phosphate-buffered formalin, pH 7.0</a:t>
            </a:r>
          </a:p>
          <a:p>
            <a:pPr marL="252000" indent="-252000">
              <a:spcAft>
                <a:spcPts val="3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Total time in formalin: at least 6 h, not more than 24-36 h (tissue with high fat content may require 48 h)</a:t>
            </a:r>
          </a:p>
          <a:p>
            <a:pPr marL="252000" indent="-252000">
              <a:spcAft>
                <a:spcPts val="3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Acid decalcification, before or during stabilisation, is contraindicated for nucleic acid analyses</a:t>
            </a:r>
          </a:p>
        </p:txBody>
      </p:sp>
      <p:sp>
        <p:nvSpPr>
          <p:cNvPr id="30" name="Rectangle: Rounded Corners 29">
            <a:extLst>
              <a:ext uri="{FF2B5EF4-FFF2-40B4-BE49-F238E27FC236}">
                <a16:creationId xmlns:a16="http://schemas.microsoft.com/office/drawing/2014/main" id="{0446053A-2E04-F4C5-B6EF-5FBB5DCE9763}"/>
              </a:ext>
            </a:extLst>
          </p:cNvPr>
          <p:cNvSpPr/>
          <p:nvPr/>
        </p:nvSpPr>
        <p:spPr>
          <a:xfrm>
            <a:off x="673627" y="4592187"/>
            <a:ext cx="5284869" cy="1167532"/>
          </a:xfrm>
          <a:prstGeom prst="roundRect">
            <a:avLst>
              <a:gd name="adj" fmla="val 576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080000" tIns="46800" rtlCol="0" anchor="ctr" anchorCtr="0"/>
          <a:lstStyle/>
          <a:p>
            <a:r>
              <a:rPr lang="en-GB" sz="1400" b="1" noProof="0" dirty="0">
                <a:solidFill>
                  <a:schemeClr val="accent1"/>
                </a:solidFill>
                <a:latin typeface="Arial" panose="020B0604020202020204" pitchFamily="34" charset="0"/>
                <a:ea typeface="Aileron" charset="0"/>
                <a:cs typeface="Arial" panose="020B0604020202020204" pitchFamily="34" charset="0"/>
              </a:rPr>
              <a:t>Method of processing</a:t>
            </a:r>
          </a:p>
          <a:p>
            <a:pPr marL="171450" indent="-171450">
              <a:spcAft>
                <a:spcPts val="3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Specimen thickness not to exceed 4-5 mm</a:t>
            </a:r>
          </a:p>
          <a:p>
            <a:pPr marL="171450" indent="-171450">
              <a:spcAft>
                <a:spcPts val="300"/>
              </a:spcAft>
              <a:buClr>
                <a:schemeClr val="accent1"/>
              </a:buClr>
              <a:buFont typeface="Arial" panose="020B0604020202020204" pitchFamily="34" charset="0"/>
              <a:buChar char="•"/>
            </a:pPr>
            <a:r>
              <a:rPr lang="en-GB" sz="1200" noProof="0" dirty="0">
                <a:solidFill>
                  <a:schemeClr val="tx2"/>
                </a:solidFill>
                <a:latin typeface="Arial" panose="020B0604020202020204" pitchFamily="34" charset="0"/>
                <a:ea typeface="Aileron" charset="0"/>
                <a:cs typeface="Arial" panose="020B0604020202020204" pitchFamily="34" charset="0"/>
              </a:rPr>
              <a:t>Volume to mass ratio 4:1 at a minimum, preferably 10:1, with tissue completely submerged</a:t>
            </a:r>
          </a:p>
        </p:txBody>
      </p:sp>
      <p:sp>
        <p:nvSpPr>
          <p:cNvPr id="5" name="Text Placeholder 4">
            <a:extLst>
              <a:ext uri="{FF2B5EF4-FFF2-40B4-BE49-F238E27FC236}">
                <a16:creationId xmlns:a16="http://schemas.microsoft.com/office/drawing/2014/main" id="{2584B431-1A7D-EB7F-BFC9-EEB4C64730D9}"/>
              </a:ext>
            </a:extLst>
          </p:cNvPr>
          <p:cNvSpPr>
            <a:spLocks noGrp="1"/>
          </p:cNvSpPr>
          <p:nvPr>
            <p:ph type="body" idx="1"/>
          </p:nvPr>
        </p:nvSpPr>
        <p:spPr>
          <a:xfrm>
            <a:off x="609600" y="720000"/>
            <a:ext cx="10972800" cy="702470"/>
          </a:xfrm>
        </p:spPr>
        <p:txBody>
          <a:bodyPr/>
          <a:lstStyle/>
          <a:p>
            <a:r>
              <a:rPr lang="en-GB" sz="2000" noProof="0" dirty="0">
                <a:solidFill>
                  <a:schemeClr val="accent1"/>
                </a:solidFill>
              </a:rPr>
              <a:t>involve clinicians and </a:t>
            </a:r>
            <a:r>
              <a:rPr lang="en-GB" sz="2000" noProof="0" dirty="0" err="1">
                <a:solidFill>
                  <a:schemeClr val="accent1"/>
                </a:solidFill>
              </a:rPr>
              <a:t>technicianS</a:t>
            </a:r>
            <a:endParaRPr lang="en-GB" noProof="0" dirty="0">
              <a:solidFill>
                <a:schemeClr val="accent1"/>
              </a:solidFill>
            </a:endParaRPr>
          </a:p>
        </p:txBody>
      </p:sp>
      <p:sp>
        <p:nvSpPr>
          <p:cNvPr id="3" name="Title 2">
            <a:extLst>
              <a:ext uri="{FF2B5EF4-FFF2-40B4-BE49-F238E27FC236}">
                <a16:creationId xmlns:a16="http://schemas.microsoft.com/office/drawing/2014/main" id="{9A283827-32A1-9830-E426-BD201074D85F}"/>
              </a:ext>
            </a:extLst>
          </p:cNvPr>
          <p:cNvSpPr>
            <a:spLocks noGrp="1"/>
          </p:cNvSpPr>
          <p:nvPr>
            <p:ph type="title"/>
          </p:nvPr>
        </p:nvSpPr>
        <p:spPr>
          <a:xfrm>
            <a:off x="619201" y="259200"/>
            <a:ext cx="10963199" cy="460800"/>
          </a:xfrm>
        </p:spPr>
        <p:txBody>
          <a:bodyPr>
            <a:normAutofit/>
          </a:bodyPr>
          <a:lstStyle/>
          <a:p>
            <a:r>
              <a:rPr lang="en-GB" noProof="0" dirty="0">
                <a:solidFill>
                  <a:schemeClr val="tx2"/>
                </a:solidFill>
              </a:rPr>
              <a:t>Top SIX Pre-analytical factors for tissue quality</a:t>
            </a:r>
          </a:p>
        </p:txBody>
      </p:sp>
      <p:sp>
        <p:nvSpPr>
          <p:cNvPr id="6" name="Content Placeholder 5">
            <a:extLst>
              <a:ext uri="{FF2B5EF4-FFF2-40B4-BE49-F238E27FC236}">
                <a16:creationId xmlns:a16="http://schemas.microsoft.com/office/drawing/2014/main" id="{3C72983D-42E7-BFFB-B4B1-F53AF1B745D1}"/>
              </a:ext>
            </a:extLst>
          </p:cNvPr>
          <p:cNvSpPr>
            <a:spLocks noGrp="1"/>
          </p:cNvSpPr>
          <p:nvPr>
            <p:ph sz="quarter" idx="15"/>
          </p:nvPr>
        </p:nvSpPr>
        <p:spPr/>
        <p:txBody>
          <a:bodyPr anchor="b"/>
          <a:lstStyle/>
          <a:p>
            <a:r>
              <a:rPr lang="en-GB" noProof="0" dirty="0">
                <a:solidFill>
                  <a:schemeClr val="tx2"/>
                </a:solidFill>
              </a:rPr>
              <a:t>h, hours</a:t>
            </a:r>
          </a:p>
          <a:p>
            <a:r>
              <a:rPr lang="en-GB" noProof="0" dirty="0">
                <a:solidFill>
                  <a:schemeClr val="tx2"/>
                </a:solidFill>
              </a:rPr>
              <a:t>Compton CC, et al. Arch Pathol Lab Med. 2019;143:1346-1363</a:t>
            </a:r>
          </a:p>
        </p:txBody>
      </p:sp>
      <p:sp>
        <p:nvSpPr>
          <p:cNvPr id="4" name="Slide Number Placeholder 3">
            <a:extLst>
              <a:ext uri="{FF2B5EF4-FFF2-40B4-BE49-F238E27FC236}">
                <a16:creationId xmlns:a16="http://schemas.microsoft.com/office/drawing/2014/main" id="{9328E72E-2CB0-2CFB-D1B3-A04B09A6D559}"/>
              </a:ext>
            </a:extLst>
          </p:cNvPr>
          <p:cNvSpPr>
            <a:spLocks noGrp="1"/>
          </p:cNvSpPr>
          <p:nvPr>
            <p:ph type="sldNum" sz="quarter" idx="4"/>
          </p:nvPr>
        </p:nvSpPr>
        <p:spPr/>
        <p:txBody>
          <a:bodyPr/>
          <a:lstStyle/>
          <a:p>
            <a:fld id="{FCE43C0F-8A7B-3A4B-9DB5-B3472E36E833}" type="slidenum">
              <a:rPr lang="en-GB" noProof="0" smtClean="0"/>
              <a:pPr/>
              <a:t>17</a:t>
            </a:fld>
            <a:endParaRPr lang="en-GB" noProof="0" dirty="0"/>
          </a:p>
        </p:txBody>
      </p:sp>
      <p:pic>
        <p:nvPicPr>
          <p:cNvPr id="16" name="Graphic 15" descr="Hourglass">
            <a:extLst>
              <a:ext uri="{FF2B5EF4-FFF2-40B4-BE49-F238E27FC236}">
                <a16:creationId xmlns:a16="http://schemas.microsoft.com/office/drawing/2014/main" id="{A661BD8D-9366-95D7-A86D-34E20B744C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358" y="1632168"/>
            <a:ext cx="914400" cy="914400"/>
          </a:xfrm>
          <a:prstGeom prst="rect">
            <a:avLst/>
          </a:prstGeom>
        </p:spPr>
      </p:pic>
      <p:pic>
        <p:nvPicPr>
          <p:cNvPr id="18" name="Graphic 17" descr="Scales of justice">
            <a:extLst>
              <a:ext uri="{FF2B5EF4-FFF2-40B4-BE49-F238E27FC236}">
                <a16:creationId xmlns:a16="http://schemas.microsoft.com/office/drawing/2014/main" id="{43842272-BDC0-4380-CCC4-20D871D725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358" y="3171905"/>
            <a:ext cx="914400" cy="914400"/>
          </a:xfrm>
          <a:prstGeom prst="rect">
            <a:avLst/>
          </a:prstGeom>
        </p:spPr>
      </p:pic>
      <p:pic>
        <p:nvPicPr>
          <p:cNvPr id="20" name="Graphic 19" descr="Arrow circle">
            <a:extLst>
              <a:ext uri="{FF2B5EF4-FFF2-40B4-BE49-F238E27FC236}">
                <a16:creationId xmlns:a16="http://schemas.microsoft.com/office/drawing/2014/main" id="{D1EFABC8-2555-DA19-82D1-A38F7731BF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2024" y="1566538"/>
            <a:ext cx="914400" cy="914400"/>
          </a:xfrm>
          <a:prstGeom prst="rect">
            <a:avLst/>
          </a:prstGeom>
        </p:spPr>
      </p:pic>
      <p:pic>
        <p:nvPicPr>
          <p:cNvPr id="22" name="Graphic 21" descr="Circles with arrows">
            <a:extLst>
              <a:ext uri="{FF2B5EF4-FFF2-40B4-BE49-F238E27FC236}">
                <a16:creationId xmlns:a16="http://schemas.microsoft.com/office/drawing/2014/main" id="{079C3FE8-3516-F947-874E-F2BBAE0564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9358" y="4728512"/>
            <a:ext cx="914400" cy="914400"/>
          </a:xfrm>
          <a:prstGeom prst="rect">
            <a:avLst/>
          </a:prstGeom>
        </p:spPr>
      </p:pic>
      <p:pic>
        <p:nvPicPr>
          <p:cNvPr id="24" name="Graphic 23" descr="Thermometer">
            <a:extLst>
              <a:ext uri="{FF2B5EF4-FFF2-40B4-BE49-F238E27FC236}">
                <a16:creationId xmlns:a16="http://schemas.microsoft.com/office/drawing/2014/main" id="{0E8C55A5-9459-BBF5-C959-CF9A4B2A21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2024" y="3514392"/>
            <a:ext cx="914400" cy="914400"/>
          </a:xfrm>
          <a:prstGeom prst="rect">
            <a:avLst/>
          </a:prstGeom>
        </p:spPr>
      </p:pic>
      <p:pic>
        <p:nvPicPr>
          <p:cNvPr id="26" name="Graphic 25" descr="Document">
            <a:extLst>
              <a:ext uri="{FF2B5EF4-FFF2-40B4-BE49-F238E27FC236}">
                <a16:creationId xmlns:a16="http://schemas.microsoft.com/office/drawing/2014/main" id="{B6DAAFC6-B855-8FDF-EF11-B32F2F1393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12024" y="4769680"/>
            <a:ext cx="914400" cy="914400"/>
          </a:xfrm>
          <a:prstGeom prst="rect">
            <a:avLst/>
          </a:prstGeom>
        </p:spPr>
      </p:pic>
      <p:sp>
        <p:nvSpPr>
          <p:cNvPr id="40" name="TextBox 39">
            <a:extLst>
              <a:ext uri="{FF2B5EF4-FFF2-40B4-BE49-F238E27FC236}">
                <a16:creationId xmlns:a16="http://schemas.microsoft.com/office/drawing/2014/main" id="{D1716450-0443-C489-EAD2-6DC845AFC7EF}"/>
              </a:ext>
            </a:extLst>
          </p:cNvPr>
          <p:cNvSpPr txBox="1"/>
          <p:nvPr/>
        </p:nvSpPr>
        <p:spPr>
          <a:xfrm>
            <a:off x="673627" y="5816297"/>
            <a:ext cx="10843525" cy="276999"/>
          </a:xfrm>
          <a:prstGeom prst="rect">
            <a:avLst/>
          </a:prstGeom>
          <a:solidFill>
            <a:schemeClr val="bg1"/>
          </a:solidFill>
        </p:spPr>
        <p:txBody>
          <a:bodyPr wrap="square" rtlCol="0">
            <a:spAutoFit/>
          </a:bodyPr>
          <a:lstStyle/>
          <a:p>
            <a:r>
              <a:rPr lang="en-GB" sz="1200" b="1" noProof="0" dirty="0">
                <a:solidFill>
                  <a:schemeClr val="accent1"/>
                </a:solidFill>
                <a:latin typeface="Arial" panose="020B0604020202020204" pitchFamily="34" charset="0"/>
                <a:ea typeface="Aileron" charset="0"/>
                <a:cs typeface="Arial" panose="020B0604020202020204" pitchFamily="34" charset="0"/>
              </a:rPr>
              <a:t>Note: </a:t>
            </a:r>
            <a:r>
              <a:rPr lang="en-GB" sz="1200" noProof="0" dirty="0">
                <a:solidFill>
                  <a:schemeClr val="accent1"/>
                </a:solidFill>
                <a:latin typeface="Arial" panose="020B0604020202020204" pitchFamily="34" charset="0"/>
                <a:ea typeface="Aileron" charset="0"/>
                <a:cs typeface="Arial" panose="020B0604020202020204" pitchFamily="34" charset="0"/>
              </a:rPr>
              <a:t>Tissue specimens considered unacceptable for molecular testing include desiccated tissues or those known to have been improperly collected or stored</a:t>
            </a:r>
          </a:p>
        </p:txBody>
      </p:sp>
    </p:spTree>
    <p:extLst>
      <p:ext uri="{BB962C8B-B14F-4D97-AF65-F5344CB8AC3E}">
        <p14:creationId xmlns:p14="http://schemas.microsoft.com/office/powerpoint/2010/main" val="252472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C5ABB-4D6E-C632-F1FF-017B7B6F69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5C5B70-1FE2-FA2B-BD2E-6CB2F9235B54}"/>
              </a:ext>
            </a:extLst>
          </p:cNvPr>
          <p:cNvSpPr>
            <a:spLocks noGrp="1"/>
          </p:cNvSpPr>
          <p:nvPr>
            <p:ph type="body" idx="1"/>
          </p:nvPr>
        </p:nvSpPr>
        <p:spPr>
          <a:xfrm>
            <a:off x="609600" y="720000"/>
            <a:ext cx="10972800" cy="701675"/>
          </a:xfrm>
        </p:spPr>
        <p:txBody>
          <a:bodyPr/>
          <a:lstStyle/>
          <a:p>
            <a:r>
              <a:rPr lang="en-GB" noProof="0" dirty="0"/>
              <a:t>Choose wisely: adequate tumour cellularity</a:t>
            </a:r>
          </a:p>
        </p:txBody>
      </p:sp>
      <p:sp>
        <p:nvSpPr>
          <p:cNvPr id="3" name="Title 2">
            <a:extLst>
              <a:ext uri="{FF2B5EF4-FFF2-40B4-BE49-F238E27FC236}">
                <a16:creationId xmlns:a16="http://schemas.microsoft.com/office/drawing/2014/main" id="{6C55ECEF-7DE2-2D9A-CA59-0CFD5AE3DAC7}"/>
              </a:ext>
            </a:extLst>
          </p:cNvPr>
          <p:cNvSpPr>
            <a:spLocks noGrp="1"/>
          </p:cNvSpPr>
          <p:nvPr>
            <p:ph type="title"/>
          </p:nvPr>
        </p:nvSpPr>
        <p:spPr>
          <a:xfrm>
            <a:off x="619201" y="259200"/>
            <a:ext cx="10963199" cy="864000"/>
          </a:xfrm>
        </p:spPr>
        <p:txBody>
          <a:bodyPr>
            <a:normAutofit/>
          </a:bodyPr>
          <a:lstStyle/>
          <a:p>
            <a:r>
              <a:rPr lang="en-GB" noProof="0" dirty="0"/>
              <a:t>Pre-analytical phase</a:t>
            </a:r>
          </a:p>
        </p:txBody>
      </p:sp>
      <p:sp>
        <p:nvSpPr>
          <p:cNvPr id="25" name="Content Placeholder 24">
            <a:extLst>
              <a:ext uri="{FF2B5EF4-FFF2-40B4-BE49-F238E27FC236}">
                <a16:creationId xmlns:a16="http://schemas.microsoft.com/office/drawing/2014/main" id="{D4B47F4D-9DED-80EC-0B2E-F44FC1AAB618}"/>
              </a:ext>
            </a:extLst>
          </p:cNvPr>
          <p:cNvSpPr>
            <a:spLocks noGrp="1"/>
          </p:cNvSpPr>
          <p:nvPr>
            <p:ph sz="quarter" idx="15"/>
          </p:nvPr>
        </p:nvSpPr>
        <p:spPr/>
        <p:txBody>
          <a:bodyPr/>
          <a:lstStyle/>
          <a:p>
            <a:r>
              <a:rPr lang="en-GB" noProof="0" dirty="0"/>
              <a:t>Personal communication, López-Ríos, F</a:t>
            </a:r>
            <a:r>
              <a:rPr lang="en-GB" noProof="0" dirty="0">
                <a:sym typeface="Calibri"/>
              </a:rPr>
              <a:t> </a:t>
            </a:r>
            <a:endParaRPr lang="en-GB" noProof="0" dirty="0"/>
          </a:p>
        </p:txBody>
      </p:sp>
      <p:sp>
        <p:nvSpPr>
          <p:cNvPr id="4" name="Slide Number Placeholder 3">
            <a:extLst>
              <a:ext uri="{FF2B5EF4-FFF2-40B4-BE49-F238E27FC236}">
                <a16:creationId xmlns:a16="http://schemas.microsoft.com/office/drawing/2014/main" id="{D931D1EE-8084-8883-204C-E0EA17C31AA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18</a:t>
            </a:fld>
            <a:endParaRPr lang="en-GB" noProof="0" dirty="0"/>
          </a:p>
        </p:txBody>
      </p:sp>
      <p:sp>
        <p:nvSpPr>
          <p:cNvPr id="5" name="Text Box 7">
            <a:extLst>
              <a:ext uri="{FF2B5EF4-FFF2-40B4-BE49-F238E27FC236}">
                <a16:creationId xmlns:a16="http://schemas.microsoft.com/office/drawing/2014/main" id="{16DE1D7F-5606-5AA2-1E2B-2F5666104796}"/>
              </a:ext>
            </a:extLst>
          </p:cNvPr>
          <p:cNvSpPr txBox="1">
            <a:spLocks noChangeArrowheads="1"/>
          </p:cNvSpPr>
          <p:nvPr/>
        </p:nvSpPr>
        <p:spPr bwMode="auto">
          <a:xfrm>
            <a:off x="2280617" y="1554293"/>
            <a:ext cx="734377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800100" marR="0" lvl="1" indent="-342900" algn="l" defTabSz="914400" rtl="0" eaLnBrk="1" fontAlgn="auto" latinLnBrk="0" hangingPunct="1">
              <a:lnSpc>
                <a:spcPct val="100000"/>
              </a:lnSpc>
              <a:spcBef>
                <a:spcPct val="0"/>
              </a:spcBef>
              <a:spcAft>
                <a:spcPts val="600"/>
              </a:spcAft>
              <a:buClrTx/>
              <a:buSzTx/>
              <a:buFontTx/>
              <a:buAutoNum type="alphaUcPeriod"/>
              <a:tabLst/>
              <a:defRPr/>
            </a:pPr>
            <a:r>
              <a:rPr kumimoji="0" lang="en-GB" sz="2000" b="0"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cs typeface="Arial" panose="020B0604020202020204" pitchFamily="34" charset="0"/>
              </a:rPr>
              <a:t> Biopsy</a:t>
            </a:r>
          </a:p>
          <a:p>
            <a:pPr marL="800100" marR="0" lvl="1" indent="-342900" algn="l" defTabSz="914400" rtl="0" eaLnBrk="1" fontAlgn="auto" latinLnBrk="0" hangingPunct="1">
              <a:lnSpc>
                <a:spcPct val="100000"/>
              </a:lnSpc>
              <a:spcBef>
                <a:spcPct val="0"/>
              </a:spcBef>
              <a:spcAft>
                <a:spcPts val="600"/>
              </a:spcAft>
              <a:buClrTx/>
              <a:buSzTx/>
              <a:buFontTx/>
              <a:buAutoNum type="alphaUcPeriod"/>
              <a:tabLst/>
              <a:defRPr/>
            </a:pPr>
            <a:r>
              <a:rPr kumimoji="0" lang="en-GB" sz="2000" b="0"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cs typeface="Arial" panose="020B0604020202020204" pitchFamily="34" charset="0"/>
              </a:rPr>
              <a:t> Core needle biopsy</a:t>
            </a:r>
          </a:p>
          <a:p>
            <a:pPr marL="800100" marR="0" lvl="1" indent="-342900" algn="l" defTabSz="914400" rtl="0" eaLnBrk="1" fontAlgn="auto" latinLnBrk="0" hangingPunct="1">
              <a:lnSpc>
                <a:spcPct val="100000"/>
              </a:lnSpc>
              <a:spcBef>
                <a:spcPct val="0"/>
              </a:spcBef>
              <a:spcAft>
                <a:spcPts val="600"/>
              </a:spcAft>
              <a:buClrTx/>
              <a:buSzTx/>
              <a:buFontTx/>
              <a:buAutoNum type="alphaUcPeriod"/>
              <a:tabLst/>
              <a:defRPr/>
            </a:pPr>
            <a:r>
              <a:rPr kumimoji="0" lang="en-GB" sz="2000" b="0"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cs typeface="Arial" panose="020B0604020202020204" pitchFamily="34" charset="0"/>
              </a:rPr>
              <a:t> Surgical specimen</a:t>
            </a:r>
          </a:p>
          <a:p>
            <a:pPr marL="800100" marR="0" lvl="1" indent="-342900" algn="l" defTabSz="914400" rtl="0" eaLnBrk="1" fontAlgn="auto" latinLnBrk="0" hangingPunct="1">
              <a:lnSpc>
                <a:spcPct val="100000"/>
              </a:lnSpc>
              <a:spcBef>
                <a:spcPct val="0"/>
              </a:spcBef>
              <a:spcAft>
                <a:spcPts val="600"/>
              </a:spcAft>
              <a:buClrTx/>
              <a:buSzTx/>
              <a:buFontTx/>
              <a:buAutoNum type="alphaUcPeriod"/>
              <a:tabLst/>
              <a:defRPr/>
            </a:pPr>
            <a:r>
              <a:rPr kumimoji="0" lang="en-GB" sz="2000" b="0" i="0" u="none" strike="noStrike" kern="1200" cap="none" spc="0" normalizeH="0" baseline="0" noProof="0" dirty="0">
                <a:ln>
                  <a:noFill/>
                </a:ln>
                <a:solidFill>
                  <a:schemeClr val="accent1"/>
                </a:solidFill>
                <a:effectLst/>
                <a:uLnTx/>
                <a:uFillTx/>
                <a:latin typeface="Arial" panose="020B0604020202020204" pitchFamily="34" charset="0"/>
                <a:ea typeface="ＭＳ Ｐゴシック" panose="020B0600070205080204" pitchFamily="34" charset="-128"/>
                <a:cs typeface="Arial" panose="020B0604020202020204" pitchFamily="34" charset="0"/>
              </a:rPr>
              <a:t> Cell block</a:t>
            </a:r>
          </a:p>
        </p:txBody>
      </p:sp>
      <p:sp>
        <p:nvSpPr>
          <p:cNvPr id="7" name="14 Rectángulo">
            <a:extLst>
              <a:ext uri="{FF2B5EF4-FFF2-40B4-BE49-F238E27FC236}">
                <a16:creationId xmlns:a16="http://schemas.microsoft.com/office/drawing/2014/main" id="{F46AF5CD-2B1B-1766-CE21-D4DE06E0EA27}"/>
              </a:ext>
            </a:extLst>
          </p:cNvPr>
          <p:cNvSpPr/>
          <p:nvPr/>
        </p:nvSpPr>
        <p:spPr>
          <a:xfrm>
            <a:off x="3132000" y="1508400"/>
            <a:ext cx="6286260" cy="16593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16 Elipse">
            <a:extLst>
              <a:ext uri="{FF2B5EF4-FFF2-40B4-BE49-F238E27FC236}">
                <a16:creationId xmlns:a16="http://schemas.microsoft.com/office/drawing/2014/main" id="{29389D1D-A34C-1164-570C-79ADA47117ED}"/>
              </a:ext>
            </a:extLst>
          </p:cNvPr>
          <p:cNvSpPr/>
          <p:nvPr/>
        </p:nvSpPr>
        <p:spPr>
          <a:xfrm>
            <a:off x="6077996" y="1593284"/>
            <a:ext cx="2909888" cy="14902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Formalin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fixed paraffin embedded (FFPE)</a:t>
            </a:r>
          </a:p>
        </p:txBody>
      </p:sp>
      <p:sp>
        <p:nvSpPr>
          <p:cNvPr id="10" name="Abrir llave 15">
            <a:extLst>
              <a:ext uri="{FF2B5EF4-FFF2-40B4-BE49-F238E27FC236}">
                <a16:creationId xmlns:a16="http://schemas.microsoft.com/office/drawing/2014/main" id="{30294FFC-EF2F-094F-198C-15FA6A8DAA25}"/>
              </a:ext>
            </a:extLst>
          </p:cNvPr>
          <p:cNvSpPr/>
          <p:nvPr/>
        </p:nvSpPr>
        <p:spPr>
          <a:xfrm>
            <a:off x="2637805" y="1670120"/>
            <a:ext cx="133350" cy="1017588"/>
          </a:xfrm>
          <a:prstGeom prst="leftBrace">
            <a:avLst>
              <a:gd name="adj1" fmla="val 84523"/>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CuadroTexto 23">
            <a:extLst>
              <a:ext uri="{FF2B5EF4-FFF2-40B4-BE49-F238E27FC236}">
                <a16:creationId xmlns:a16="http://schemas.microsoft.com/office/drawing/2014/main" id="{CE53D445-C904-CDE7-F437-2F16A6293C34}"/>
              </a:ext>
            </a:extLst>
          </p:cNvPr>
          <p:cNvSpPr txBox="1">
            <a:spLocks noChangeArrowheads="1"/>
          </p:cNvSpPr>
          <p:nvPr/>
        </p:nvSpPr>
        <p:spPr bwMode="auto">
          <a:xfrm>
            <a:off x="1561408" y="1956804"/>
            <a:ext cx="10061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Tissue</a:t>
            </a:r>
          </a:p>
        </p:txBody>
      </p:sp>
      <p:sp>
        <p:nvSpPr>
          <p:cNvPr id="13" name="Abrir llave 17">
            <a:extLst>
              <a:ext uri="{FF2B5EF4-FFF2-40B4-BE49-F238E27FC236}">
                <a16:creationId xmlns:a16="http://schemas.microsoft.com/office/drawing/2014/main" id="{3AE6D5A8-0038-5D7E-1417-9BCD0D2F3EFA}"/>
              </a:ext>
            </a:extLst>
          </p:cNvPr>
          <p:cNvSpPr/>
          <p:nvPr/>
        </p:nvSpPr>
        <p:spPr>
          <a:xfrm>
            <a:off x="2637805" y="2708920"/>
            <a:ext cx="133350" cy="467100"/>
          </a:xfrm>
          <a:prstGeom prst="leftBrace">
            <a:avLst>
              <a:gd name="adj1" fmla="val 51190"/>
              <a:gd name="adj2" fmla="val 50000"/>
            </a:avLst>
          </a:prstGeom>
          <a:ln w="38100"/>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CuadroTexto 25">
            <a:extLst>
              <a:ext uri="{FF2B5EF4-FFF2-40B4-BE49-F238E27FC236}">
                <a16:creationId xmlns:a16="http://schemas.microsoft.com/office/drawing/2014/main" id="{1D17CB8B-9580-3D72-06CA-93ABBA65BB0B}"/>
              </a:ext>
            </a:extLst>
          </p:cNvPr>
          <p:cNvSpPr txBox="1">
            <a:spLocks noChangeArrowheads="1"/>
          </p:cNvSpPr>
          <p:nvPr/>
        </p:nvSpPr>
        <p:spPr bwMode="auto">
          <a:xfrm>
            <a:off x="1284858" y="2710081"/>
            <a:ext cx="12827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2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Cytology</a:t>
            </a:r>
          </a:p>
        </p:txBody>
      </p:sp>
      <p:pic>
        <p:nvPicPr>
          <p:cNvPr id="15" name="Imagen 26">
            <a:extLst>
              <a:ext uri="{FF2B5EF4-FFF2-40B4-BE49-F238E27FC236}">
                <a16:creationId xmlns:a16="http://schemas.microsoft.com/office/drawing/2014/main" id="{53BF63D0-24BF-2023-0E48-D8906AB1C8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668"/>
          <a:stretch/>
        </p:blipFill>
        <p:spPr bwMode="auto">
          <a:xfrm>
            <a:off x="1789200" y="3570586"/>
            <a:ext cx="7707073" cy="25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774EBFCA-E46B-9D92-EFA8-41CE82F059C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83366" y="1546860"/>
            <a:ext cx="85248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8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8B522-20E5-4CA0-B8B4-DD72B3A436BD}"/>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EC137964-D099-AA23-2276-353E6B01C525}"/>
              </a:ext>
            </a:extLst>
          </p:cNvPr>
          <p:cNvSpPr>
            <a:spLocks noGrp="1"/>
          </p:cNvSpPr>
          <p:nvPr>
            <p:ph type="body" idx="1"/>
          </p:nvPr>
        </p:nvSpPr>
        <p:spPr>
          <a:xfrm>
            <a:off x="609600" y="720000"/>
            <a:ext cx="10972800" cy="702470"/>
          </a:xfrm>
        </p:spPr>
        <p:txBody>
          <a:bodyPr/>
          <a:lstStyle/>
          <a:p>
            <a:r>
              <a:rPr lang="en-GB" noProof="0" dirty="0"/>
              <a:t>less is more: sensible use of diagnostic ihc</a:t>
            </a:r>
          </a:p>
        </p:txBody>
      </p:sp>
      <p:sp>
        <p:nvSpPr>
          <p:cNvPr id="3" name="Title 2">
            <a:extLst>
              <a:ext uri="{FF2B5EF4-FFF2-40B4-BE49-F238E27FC236}">
                <a16:creationId xmlns:a16="http://schemas.microsoft.com/office/drawing/2014/main" id="{FD6A4B72-C4C6-AD29-88B4-CC7A524E89E3}"/>
              </a:ext>
            </a:extLst>
          </p:cNvPr>
          <p:cNvSpPr>
            <a:spLocks noGrp="1"/>
          </p:cNvSpPr>
          <p:nvPr>
            <p:ph type="title"/>
          </p:nvPr>
        </p:nvSpPr>
        <p:spPr>
          <a:xfrm>
            <a:off x="619125" y="258764"/>
            <a:ext cx="10963275" cy="627834"/>
          </a:xfrm>
        </p:spPr>
        <p:txBody>
          <a:bodyPr>
            <a:normAutofit/>
          </a:bodyPr>
          <a:lstStyle/>
          <a:p>
            <a:r>
              <a:rPr lang="en-GB" noProof="0" dirty="0"/>
              <a:t>Pre-analytical phase</a:t>
            </a:r>
          </a:p>
        </p:txBody>
      </p:sp>
      <p:graphicFrame>
        <p:nvGraphicFramePr>
          <p:cNvPr id="16" name="Content Placeholder 15">
            <a:extLst>
              <a:ext uri="{FF2B5EF4-FFF2-40B4-BE49-F238E27FC236}">
                <a16:creationId xmlns:a16="http://schemas.microsoft.com/office/drawing/2014/main" id="{FD8EF577-16FE-A0E8-C32B-F25D89922133}"/>
              </a:ext>
            </a:extLst>
          </p:cNvPr>
          <p:cNvGraphicFramePr>
            <a:graphicFrameLocks noGrp="1"/>
          </p:cNvGraphicFramePr>
          <p:nvPr>
            <p:ph sz="quarter" idx="14"/>
            <p:extLst>
              <p:ext uri="{D42A27DB-BD31-4B8C-83A1-F6EECF244321}">
                <p14:modId xmlns:p14="http://schemas.microsoft.com/office/powerpoint/2010/main" val="1554922956"/>
              </p:ext>
            </p:extLst>
          </p:nvPr>
        </p:nvGraphicFramePr>
        <p:xfrm>
          <a:off x="619125" y="1371542"/>
          <a:ext cx="10963274" cy="4865770"/>
        </p:xfrm>
        <a:graphic>
          <a:graphicData uri="http://schemas.openxmlformats.org/drawingml/2006/table">
            <a:tbl>
              <a:tblPr firstRow="1" bandRow="1">
                <a:tableStyleId>{5C22544A-7EE6-4342-B048-85BDC9FD1C3A}</a:tableStyleId>
              </a:tblPr>
              <a:tblGrid>
                <a:gridCol w="4612779">
                  <a:extLst>
                    <a:ext uri="{9D8B030D-6E8A-4147-A177-3AD203B41FA5}">
                      <a16:colId xmlns:a16="http://schemas.microsoft.com/office/drawing/2014/main" val="39251636"/>
                    </a:ext>
                  </a:extLst>
                </a:gridCol>
                <a:gridCol w="6350495">
                  <a:extLst>
                    <a:ext uri="{9D8B030D-6E8A-4147-A177-3AD203B41FA5}">
                      <a16:colId xmlns:a16="http://schemas.microsoft.com/office/drawing/2014/main" val="2815545434"/>
                    </a:ext>
                  </a:extLst>
                </a:gridCol>
              </a:tblGrid>
              <a:tr h="237332">
                <a:tc>
                  <a:txBody>
                    <a:bodyPr/>
                    <a:lstStyle/>
                    <a:p>
                      <a:r>
                        <a:rPr lang="en-GB" sz="1300" noProof="0" dirty="0">
                          <a:latin typeface="Arial" panose="020B0604020202020204" pitchFamily="34" charset="0"/>
                          <a:cs typeface="Arial" panose="020B0604020202020204" pitchFamily="34" charset="0"/>
                        </a:rPr>
                        <a:t>Key questions</a:t>
                      </a:r>
                    </a:p>
                  </a:txBody>
                  <a:tcPr/>
                </a:tc>
                <a:tc>
                  <a:txBody>
                    <a:bodyPr/>
                    <a:lstStyle/>
                    <a:p>
                      <a:r>
                        <a:rPr lang="en-GB" sz="1300" noProof="0" dirty="0">
                          <a:latin typeface="Arial" panose="020B0604020202020204" pitchFamily="34" charset="0"/>
                          <a:cs typeface="Arial" panose="020B0604020202020204" pitchFamily="34" charset="0"/>
                        </a:rPr>
                        <a:t>Short answers</a:t>
                      </a:r>
                    </a:p>
                  </a:txBody>
                  <a:tcPr/>
                </a:tc>
                <a:extLst>
                  <a:ext uri="{0D108BD9-81ED-4DB2-BD59-A6C34878D82A}">
                    <a16:rowId xmlns:a16="http://schemas.microsoft.com/office/drawing/2014/main" val="1232539231"/>
                  </a:ext>
                </a:extLst>
              </a:tr>
              <a:tr h="735730">
                <a:tc>
                  <a:txBody>
                    <a:bodyPr/>
                    <a:lstStyle/>
                    <a:p>
                      <a:pPr marL="274638" indent="-274638">
                        <a:buFont typeface="+mj-lt"/>
                        <a:buAutoNum type="arabicPeriod"/>
                        <a:tabLst/>
                      </a:pPr>
                      <a:r>
                        <a:rPr lang="en-GB" sz="1200" b="1" noProof="0" dirty="0">
                          <a:latin typeface="Arial" panose="020B0604020202020204" pitchFamily="34" charset="0"/>
                          <a:cs typeface="Arial" panose="020B0604020202020204" pitchFamily="34" charset="0"/>
                        </a:rPr>
                        <a:t>What is the best combination of markers to use in daily practice?</a:t>
                      </a:r>
                    </a:p>
                  </a:txBody>
                  <a:tcPr/>
                </a:tc>
                <a:tc>
                  <a:txBody>
                    <a:bodyPr/>
                    <a:lstStyle/>
                    <a:p>
                      <a:r>
                        <a:rPr lang="en-GB" sz="1200" noProof="0" dirty="0">
                          <a:latin typeface="Arial" panose="020B0604020202020204" pitchFamily="34" charset="0"/>
                          <a:cs typeface="Arial" panose="020B0604020202020204" pitchFamily="34" charset="0"/>
                        </a:rPr>
                        <a:t>When IHC is needed for the subtyping of NSCC, </a:t>
                      </a:r>
                      <a:r>
                        <a:rPr lang="en-GB" sz="1200" noProof="0" dirty="0" err="1">
                          <a:latin typeface="Arial" panose="020B0604020202020204" pitchFamily="34" charset="0"/>
                          <a:cs typeface="Arial" panose="020B0604020202020204" pitchFamily="34" charset="0"/>
                        </a:rPr>
                        <a:t>TTF1</a:t>
                      </a:r>
                      <a:r>
                        <a:rPr lang="en-GB" sz="1200" noProof="0" dirty="0">
                          <a:latin typeface="Arial" panose="020B0604020202020204" pitchFamily="34" charset="0"/>
                          <a:cs typeface="Arial" panose="020B0604020202020204" pitchFamily="34" charset="0"/>
                        </a:rPr>
                        <a:t> and </a:t>
                      </a:r>
                      <a:r>
                        <a:rPr lang="en-GB" sz="1200" noProof="0" dirty="0" err="1">
                          <a:latin typeface="Arial" panose="020B0604020202020204" pitchFamily="34" charset="0"/>
                          <a:cs typeface="Arial" panose="020B0604020202020204" pitchFamily="34" charset="0"/>
                        </a:rPr>
                        <a:t>p40</a:t>
                      </a:r>
                      <a:r>
                        <a:rPr lang="en-GB" sz="1200" noProof="0" dirty="0">
                          <a:latin typeface="Arial" panose="020B0604020202020204" pitchFamily="34" charset="0"/>
                          <a:cs typeface="Arial" panose="020B0604020202020204" pitchFamily="34" charset="0"/>
                        </a:rPr>
                        <a:t> are the criterion standard, and these two markers are usually sufficient in clinical practice if there are no morphologic features of NE differentiation. </a:t>
                      </a:r>
                      <a:r>
                        <a:rPr lang="en-GB" sz="1200" noProof="0" dirty="0" err="1">
                          <a:latin typeface="Arial" panose="020B0604020202020204" pitchFamily="34" charset="0"/>
                          <a:cs typeface="Arial" panose="020B0604020202020204" pitchFamily="34" charset="0"/>
                        </a:rPr>
                        <a:t>p40</a:t>
                      </a:r>
                      <a:r>
                        <a:rPr lang="en-GB" sz="1200" noProof="0" dirty="0">
                          <a:latin typeface="Arial" panose="020B0604020202020204" pitchFamily="34" charset="0"/>
                          <a:cs typeface="Arial" panose="020B0604020202020204" pitchFamily="34" charset="0"/>
                        </a:rPr>
                        <a:t> is preferable to </a:t>
                      </a:r>
                      <a:r>
                        <a:rPr lang="en-GB" sz="1200" noProof="0" dirty="0" err="1">
                          <a:latin typeface="Arial" panose="020B0604020202020204" pitchFamily="34" charset="0"/>
                          <a:cs typeface="Arial" panose="020B0604020202020204" pitchFamily="34" charset="0"/>
                        </a:rPr>
                        <a:t>p63</a:t>
                      </a:r>
                      <a:r>
                        <a:rPr lang="en-GB" sz="1200" noProof="0" dirty="0">
                          <a:latin typeface="Arial" panose="020B0604020202020204" pitchFamily="34" charset="0"/>
                          <a:cs typeface="Arial" panose="020B0604020202020204" pitchFamily="34" charset="0"/>
                        </a:rPr>
                        <a:t> to identify squamous cell carcinoma</a:t>
                      </a:r>
                    </a:p>
                  </a:txBody>
                  <a:tcPr/>
                </a:tc>
                <a:extLst>
                  <a:ext uri="{0D108BD9-81ED-4DB2-BD59-A6C34878D82A}">
                    <a16:rowId xmlns:a16="http://schemas.microsoft.com/office/drawing/2014/main" val="1015134663"/>
                  </a:ext>
                </a:extLst>
              </a:tr>
              <a:tr h="735730">
                <a:tc>
                  <a:txBody>
                    <a:bodyPr/>
                    <a:lstStyle/>
                    <a:p>
                      <a:pPr marL="342900" indent="-342900">
                        <a:buFont typeface="+mj-lt"/>
                        <a:buAutoNum type="arabicPeriod" startAt="2"/>
                        <a:tabLst/>
                      </a:pPr>
                      <a:r>
                        <a:rPr lang="en-GB" sz="1200" b="1" noProof="0" dirty="0">
                          <a:latin typeface="Arial" panose="020B0604020202020204" pitchFamily="34" charset="0"/>
                          <a:cs typeface="Arial" panose="020B0604020202020204" pitchFamily="34" charset="0"/>
                        </a:rPr>
                        <a:t>What extent of </a:t>
                      </a:r>
                      <a:r>
                        <a:rPr lang="en-GB" sz="1200" b="1" noProof="0" dirty="0" err="1">
                          <a:latin typeface="Arial" panose="020B0604020202020204" pitchFamily="34" charset="0"/>
                          <a:cs typeface="Arial" panose="020B0604020202020204" pitchFamily="34" charset="0"/>
                        </a:rPr>
                        <a:t>TTF1</a:t>
                      </a:r>
                      <a:r>
                        <a:rPr lang="en-GB" sz="1200" b="1" noProof="0" dirty="0">
                          <a:latin typeface="Arial" panose="020B0604020202020204" pitchFamily="34" charset="0"/>
                          <a:cs typeface="Arial" panose="020B0604020202020204" pitchFamily="34" charset="0"/>
                        </a:rPr>
                        <a:t>- and </a:t>
                      </a:r>
                      <a:r>
                        <a:rPr lang="en-GB" sz="1200" b="1" noProof="0" dirty="0" err="1">
                          <a:latin typeface="Arial" panose="020B0604020202020204" pitchFamily="34" charset="0"/>
                          <a:cs typeface="Arial" panose="020B0604020202020204" pitchFamily="34" charset="0"/>
                        </a:rPr>
                        <a:t>p40</a:t>
                      </a:r>
                      <a:r>
                        <a:rPr lang="en-GB" sz="1200" b="1" noProof="0" dirty="0">
                          <a:latin typeface="Arial" panose="020B0604020202020204" pitchFamily="34" charset="0"/>
                          <a:cs typeface="Arial" panose="020B0604020202020204" pitchFamily="34" charset="0"/>
                        </a:rPr>
                        <a:t>-positive reactions should we consider to be positive?</a:t>
                      </a:r>
                    </a:p>
                  </a:txBody>
                  <a:tcPr/>
                </a:tc>
                <a:tc>
                  <a:txBody>
                    <a:bodyPr/>
                    <a:lstStyle/>
                    <a:p>
                      <a:r>
                        <a:rPr lang="en-GB" sz="1200" noProof="0" dirty="0">
                          <a:latin typeface="Arial" panose="020B0604020202020204" pitchFamily="34" charset="0"/>
                          <a:cs typeface="Arial" panose="020B0604020202020204" pitchFamily="34" charset="0"/>
                        </a:rPr>
                        <a:t>Focal positivity for </a:t>
                      </a:r>
                      <a:r>
                        <a:rPr lang="en-GB" sz="1200" noProof="0" dirty="0" err="1">
                          <a:latin typeface="Arial" panose="020B0604020202020204" pitchFamily="34" charset="0"/>
                          <a:cs typeface="Arial" panose="020B0604020202020204" pitchFamily="34" charset="0"/>
                        </a:rPr>
                        <a:t>TTF1</a:t>
                      </a:r>
                      <a:r>
                        <a:rPr lang="en-GB" sz="1200" noProof="0" dirty="0">
                          <a:latin typeface="Arial" panose="020B0604020202020204" pitchFamily="34" charset="0"/>
                          <a:cs typeface="Arial" panose="020B0604020202020204" pitchFamily="34" charset="0"/>
                        </a:rPr>
                        <a:t> is considered a positive reaction indicating pulmonary adenocarcinoma in the proper clinical context, whereas for </a:t>
                      </a:r>
                      <a:r>
                        <a:rPr lang="en-GB" sz="1200" noProof="0" dirty="0" err="1">
                          <a:latin typeface="Arial" panose="020B0604020202020204" pitchFamily="34" charset="0"/>
                          <a:cs typeface="Arial" panose="020B0604020202020204" pitchFamily="34" charset="0"/>
                        </a:rPr>
                        <a:t>p40</a:t>
                      </a:r>
                      <a:r>
                        <a:rPr lang="en-GB" sz="1200" noProof="0" dirty="0">
                          <a:latin typeface="Arial" panose="020B0604020202020204" pitchFamily="34" charset="0"/>
                          <a:cs typeface="Arial" panose="020B0604020202020204" pitchFamily="34" charset="0"/>
                        </a:rPr>
                        <a:t> the cut-off rate should be positivity in more than 50% of tumour nuclei. Focal or weak positivity for </a:t>
                      </a:r>
                      <a:r>
                        <a:rPr lang="en-GB" sz="1200" noProof="0" dirty="0" err="1">
                          <a:latin typeface="Arial" panose="020B0604020202020204" pitchFamily="34" charset="0"/>
                          <a:cs typeface="Arial" panose="020B0604020202020204" pitchFamily="34" charset="0"/>
                        </a:rPr>
                        <a:t>p40</a:t>
                      </a:r>
                      <a:r>
                        <a:rPr lang="en-GB" sz="1200" noProof="0" dirty="0">
                          <a:latin typeface="Arial" panose="020B0604020202020204" pitchFamily="34" charset="0"/>
                          <a:cs typeface="Arial" panose="020B0604020202020204" pitchFamily="34" charset="0"/>
                        </a:rPr>
                        <a:t> is not diagnostic or squamous cell carcinoma</a:t>
                      </a:r>
                    </a:p>
                  </a:txBody>
                  <a:tcPr/>
                </a:tc>
                <a:extLst>
                  <a:ext uri="{0D108BD9-81ED-4DB2-BD59-A6C34878D82A}">
                    <a16:rowId xmlns:a16="http://schemas.microsoft.com/office/drawing/2014/main" val="1583066431"/>
                  </a:ext>
                </a:extLst>
              </a:tr>
              <a:tr h="569597">
                <a:tc>
                  <a:txBody>
                    <a:bodyPr/>
                    <a:lstStyle/>
                    <a:p>
                      <a:pPr marL="342900" indent="-342900">
                        <a:buFont typeface="+mj-lt"/>
                        <a:buAutoNum type="arabicPeriod" startAt="3"/>
                        <a:tabLst/>
                      </a:pPr>
                      <a:r>
                        <a:rPr lang="en-GB" sz="1200" b="1" noProof="0" dirty="0">
                          <a:latin typeface="Arial" panose="020B0604020202020204" pitchFamily="34" charset="0"/>
                          <a:cs typeface="Arial" panose="020B0604020202020204" pitchFamily="34" charset="0"/>
                        </a:rPr>
                        <a:t>Are there any staining differences in lung adenocarcinoma among </a:t>
                      </a:r>
                      <a:r>
                        <a:rPr lang="en-GB" sz="1200" b="1" noProof="0" dirty="0" err="1">
                          <a:latin typeface="Arial" panose="020B0604020202020204" pitchFamily="34" charset="0"/>
                          <a:cs typeface="Arial" panose="020B0604020202020204" pitchFamily="34" charset="0"/>
                        </a:rPr>
                        <a:t>TTF1</a:t>
                      </a:r>
                      <a:r>
                        <a:rPr lang="en-GB" sz="1200" b="1" noProof="0" dirty="0">
                          <a:latin typeface="Arial" panose="020B0604020202020204" pitchFamily="34" charset="0"/>
                          <a:cs typeface="Arial" panose="020B0604020202020204" pitchFamily="34" charset="0"/>
                        </a:rPr>
                        <a:t> clones (</a:t>
                      </a:r>
                      <a:r>
                        <a:rPr lang="en-GB" sz="1200" b="1" noProof="0" dirty="0" err="1">
                          <a:latin typeface="Arial" panose="020B0604020202020204" pitchFamily="34" charset="0"/>
                          <a:cs typeface="Arial" panose="020B0604020202020204" pitchFamily="34" charset="0"/>
                        </a:rPr>
                        <a:t>SPT24</a:t>
                      </a:r>
                      <a:r>
                        <a:rPr lang="en-GB" sz="1200" b="1" noProof="0" dirty="0">
                          <a:latin typeface="Arial" panose="020B0604020202020204" pitchFamily="34" charset="0"/>
                          <a:cs typeface="Arial" panose="020B0604020202020204" pitchFamily="34" charset="0"/>
                        </a:rPr>
                        <a:t>, </a:t>
                      </a:r>
                      <a:r>
                        <a:rPr lang="en-GB" sz="1200" b="1" noProof="0" dirty="0" err="1">
                          <a:latin typeface="Arial" panose="020B0604020202020204" pitchFamily="34" charset="0"/>
                          <a:cs typeface="Arial" panose="020B0604020202020204" pitchFamily="34" charset="0"/>
                        </a:rPr>
                        <a:t>SP141</a:t>
                      </a:r>
                      <a:r>
                        <a:rPr lang="en-GB" sz="1200" b="1" noProof="0" dirty="0">
                          <a:latin typeface="Arial" panose="020B0604020202020204" pitchFamily="34" charset="0"/>
                          <a:cs typeface="Arial" panose="020B0604020202020204" pitchFamily="34" charset="0"/>
                        </a:rPr>
                        <a:t> and </a:t>
                      </a:r>
                      <a:r>
                        <a:rPr lang="en-GB" sz="1200" b="1" noProof="0" dirty="0" err="1">
                          <a:latin typeface="Arial" panose="020B0604020202020204" pitchFamily="34" charset="0"/>
                          <a:cs typeface="Arial" panose="020B0604020202020204" pitchFamily="34" charset="0"/>
                        </a:rPr>
                        <a:t>8G7G3</a:t>
                      </a:r>
                      <a:r>
                        <a:rPr lang="en-GB" sz="1200" b="1" noProof="0" dirty="0">
                          <a:latin typeface="Arial" panose="020B0604020202020204" pitchFamily="34" charset="0"/>
                          <a:cs typeface="Arial" panose="020B0604020202020204" pitchFamily="34" charset="0"/>
                        </a:rPr>
                        <a:t>/1)?</a:t>
                      </a:r>
                    </a:p>
                  </a:txBody>
                  <a:tcPr/>
                </a:tc>
                <a:tc>
                  <a:txBody>
                    <a:bodyPr/>
                    <a:lstStyle/>
                    <a:p>
                      <a:r>
                        <a:rPr lang="en-GB" sz="1200" noProof="0" dirty="0">
                          <a:latin typeface="Arial" panose="020B0604020202020204" pitchFamily="34" charset="0"/>
                          <a:cs typeface="Arial" panose="020B0604020202020204" pitchFamily="34" charset="0"/>
                        </a:rPr>
                        <a:t>The staining performance of </a:t>
                      </a:r>
                      <a:r>
                        <a:rPr lang="en-GB" sz="1200" noProof="0" dirty="0" err="1">
                          <a:latin typeface="Arial" panose="020B0604020202020204" pitchFamily="34" charset="0"/>
                          <a:cs typeface="Arial" panose="020B0604020202020204" pitchFamily="34" charset="0"/>
                        </a:rPr>
                        <a:t>TTF1</a:t>
                      </a:r>
                      <a:r>
                        <a:rPr lang="en-GB" sz="1200" noProof="0" dirty="0">
                          <a:latin typeface="Arial" panose="020B0604020202020204" pitchFamily="34" charset="0"/>
                          <a:cs typeface="Arial" panose="020B0604020202020204" pitchFamily="34" charset="0"/>
                        </a:rPr>
                        <a:t> varies among the clones. Among the most commonly used antibodies, </a:t>
                      </a:r>
                      <a:r>
                        <a:rPr lang="en-GB" sz="1200" noProof="0" dirty="0" err="1">
                          <a:latin typeface="Arial" panose="020B0604020202020204" pitchFamily="34" charset="0"/>
                          <a:cs typeface="Arial" panose="020B0604020202020204" pitchFamily="34" charset="0"/>
                        </a:rPr>
                        <a:t>8G7G3</a:t>
                      </a:r>
                      <a:r>
                        <a:rPr lang="en-GB" sz="1200" noProof="0" dirty="0">
                          <a:latin typeface="Arial" panose="020B0604020202020204" pitchFamily="34" charset="0"/>
                          <a:cs typeface="Arial" panose="020B0604020202020204" pitchFamily="34" charset="0"/>
                        </a:rPr>
                        <a:t>/1 is the most specific antibody to identify lung adenocarcinoma</a:t>
                      </a:r>
                    </a:p>
                  </a:txBody>
                  <a:tcPr/>
                </a:tc>
                <a:extLst>
                  <a:ext uri="{0D108BD9-81ED-4DB2-BD59-A6C34878D82A}">
                    <a16:rowId xmlns:a16="http://schemas.microsoft.com/office/drawing/2014/main" val="461334645"/>
                  </a:ext>
                </a:extLst>
              </a:tr>
              <a:tr h="569597">
                <a:tc>
                  <a:txBody>
                    <a:bodyPr/>
                    <a:lstStyle/>
                    <a:p>
                      <a:pPr marL="342900" indent="-342900">
                        <a:buFont typeface="+mj-lt"/>
                        <a:buAutoNum type="arabicPeriod" startAt="4"/>
                        <a:tabLst/>
                      </a:pPr>
                      <a:r>
                        <a:rPr lang="en-GB" sz="1200" b="1" noProof="0" dirty="0">
                          <a:latin typeface="Arial" panose="020B0604020202020204" pitchFamily="34" charset="0"/>
                          <a:cs typeface="Arial" panose="020B0604020202020204" pitchFamily="34" charset="0"/>
                        </a:rPr>
                        <a:t>Should an NSCC that is diffusely positive for </a:t>
                      </a:r>
                      <a:r>
                        <a:rPr lang="en-GB" sz="1200" b="1" noProof="0" dirty="0" err="1">
                          <a:latin typeface="Arial" panose="020B0604020202020204" pitchFamily="34" charset="0"/>
                          <a:cs typeface="Arial" panose="020B0604020202020204" pitchFamily="34" charset="0"/>
                        </a:rPr>
                        <a:t>CK7</a:t>
                      </a:r>
                      <a:r>
                        <a:rPr lang="en-GB" sz="1200" b="1" noProof="0" dirty="0">
                          <a:latin typeface="Arial" panose="020B0604020202020204" pitchFamily="34" charset="0"/>
                          <a:cs typeface="Arial" panose="020B0604020202020204" pitchFamily="34" charset="0"/>
                        </a:rPr>
                        <a:t> but negative for </a:t>
                      </a:r>
                      <a:r>
                        <a:rPr lang="en-GB" sz="1200" b="1" noProof="0" dirty="0" err="1">
                          <a:latin typeface="Arial" panose="020B0604020202020204" pitchFamily="34" charset="0"/>
                          <a:cs typeface="Arial" panose="020B0604020202020204" pitchFamily="34" charset="0"/>
                        </a:rPr>
                        <a:t>TTF1</a:t>
                      </a:r>
                      <a:r>
                        <a:rPr lang="en-GB" sz="1200" b="1" noProof="0" dirty="0">
                          <a:latin typeface="Arial" panose="020B0604020202020204" pitchFamily="34" charset="0"/>
                          <a:cs typeface="Arial" panose="020B0604020202020204" pitchFamily="34" charset="0"/>
                        </a:rPr>
                        <a:t> and </a:t>
                      </a:r>
                      <a:r>
                        <a:rPr lang="en-GB" sz="1200" b="1" noProof="0" dirty="0" err="1">
                          <a:latin typeface="Arial" panose="020B0604020202020204" pitchFamily="34" charset="0"/>
                          <a:cs typeface="Arial" panose="020B0604020202020204" pitchFamily="34" charset="0"/>
                        </a:rPr>
                        <a:t>p40</a:t>
                      </a:r>
                      <a:r>
                        <a:rPr lang="en-GB" sz="1200" b="1" noProof="0" dirty="0">
                          <a:latin typeface="Arial" panose="020B0604020202020204" pitchFamily="34" charset="0"/>
                          <a:cs typeface="Arial" panose="020B0604020202020204" pitchFamily="34" charset="0"/>
                        </a:rPr>
                        <a:t> be regarded as probably adenocarcinoma?</a:t>
                      </a:r>
                    </a:p>
                  </a:txBody>
                  <a:tcPr/>
                </a:tc>
                <a:tc>
                  <a:txBody>
                    <a:bodyPr/>
                    <a:lstStyle/>
                    <a:p>
                      <a:r>
                        <a:rPr lang="en-GB" sz="1200" noProof="0" dirty="0" err="1">
                          <a:latin typeface="Arial" panose="020B0604020202020204" pitchFamily="34" charset="0"/>
                          <a:cs typeface="Arial" panose="020B0604020202020204" pitchFamily="34" charset="0"/>
                        </a:rPr>
                        <a:t>CK7</a:t>
                      </a:r>
                      <a:r>
                        <a:rPr lang="en-GB" sz="1200" noProof="0" dirty="0">
                          <a:latin typeface="Arial" panose="020B0604020202020204" pitchFamily="34" charset="0"/>
                          <a:cs typeface="Arial" panose="020B0604020202020204" pitchFamily="34" charset="0"/>
                        </a:rPr>
                        <a:t> is not specific for adenocarcinoma; the marker can be seen in squamous cell carcinoma. The use of </a:t>
                      </a:r>
                      <a:r>
                        <a:rPr lang="en-GB" sz="1200" noProof="0" dirty="0" err="1">
                          <a:latin typeface="Arial" panose="020B0604020202020204" pitchFamily="34" charset="0"/>
                          <a:cs typeface="Arial" panose="020B0604020202020204" pitchFamily="34" charset="0"/>
                        </a:rPr>
                        <a:t>CK7</a:t>
                      </a:r>
                      <a:r>
                        <a:rPr lang="en-GB" sz="1200" noProof="0" dirty="0">
                          <a:latin typeface="Arial" panose="020B0604020202020204" pitchFamily="34" charset="0"/>
                          <a:cs typeface="Arial" panose="020B0604020202020204" pitchFamily="34" charset="0"/>
                        </a:rPr>
                        <a:t> is discouraged for subtyping of NSCC</a:t>
                      </a:r>
                    </a:p>
                  </a:txBody>
                  <a:tcPr/>
                </a:tc>
                <a:extLst>
                  <a:ext uri="{0D108BD9-81ED-4DB2-BD59-A6C34878D82A}">
                    <a16:rowId xmlns:a16="http://schemas.microsoft.com/office/drawing/2014/main" val="22065522"/>
                  </a:ext>
                </a:extLst>
              </a:tr>
              <a:tr h="237332">
                <a:tc>
                  <a:txBody>
                    <a:bodyPr/>
                    <a:lstStyle/>
                    <a:p>
                      <a:pPr marL="342900" indent="-342900">
                        <a:buFont typeface="+mj-lt"/>
                        <a:buAutoNum type="arabicPeriod" startAt="5"/>
                        <a:tabLst/>
                      </a:pPr>
                      <a:r>
                        <a:rPr lang="en-GB" sz="1200" b="1" noProof="0" dirty="0">
                          <a:latin typeface="Arial" panose="020B0604020202020204" pitchFamily="34" charset="0"/>
                          <a:cs typeface="Arial" panose="020B0604020202020204" pitchFamily="34" charset="0"/>
                        </a:rPr>
                        <a:t>When should NE markers be applied to an NSCC?</a:t>
                      </a:r>
                    </a:p>
                  </a:txBody>
                  <a:tcPr/>
                </a:tc>
                <a:tc>
                  <a:txBody>
                    <a:bodyPr/>
                    <a:lstStyle/>
                    <a:p>
                      <a:r>
                        <a:rPr lang="en-GB" sz="1200" noProof="0" dirty="0">
                          <a:latin typeface="Arial" panose="020B0604020202020204" pitchFamily="34" charset="0"/>
                          <a:cs typeface="Arial" panose="020B0604020202020204" pitchFamily="34" charset="0"/>
                        </a:rPr>
                        <a:t>NE markers should be applied only in support of NE morphology</a:t>
                      </a:r>
                    </a:p>
                  </a:txBody>
                  <a:tcPr/>
                </a:tc>
                <a:extLst>
                  <a:ext uri="{0D108BD9-81ED-4DB2-BD59-A6C34878D82A}">
                    <a16:rowId xmlns:a16="http://schemas.microsoft.com/office/drawing/2014/main" val="2088390803"/>
                  </a:ext>
                </a:extLst>
              </a:tr>
              <a:tr h="237332">
                <a:tc>
                  <a:txBody>
                    <a:bodyPr/>
                    <a:lstStyle/>
                    <a:p>
                      <a:pPr marL="342900" indent="-342900">
                        <a:buFont typeface="+mj-lt"/>
                        <a:buAutoNum type="arabicPeriod" startAt="6"/>
                        <a:tabLst/>
                      </a:pPr>
                      <a:r>
                        <a:rPr lang="en-GB" sz="1200" b="1" noProof="0" dirty="0">
                          <a:latin typeface="Arial" panose="020B0604020202020204" pitchFamily="34" charset="0"/>
                          <a:cs typeface="Arial" panose="020B0604020202020204" pitchFamily="34" charset="0"/>
                        </a:rPr>
                        <a:t>What is the best antibody panel to differentiate NE tumours from other types of NSCC and which one is the most reliable?</a:t>
                      </a:r>
                    </a:p>
                  </a:txBody>
                  <a:tcPr/>
                </a:tc>
                <a:tc>
                  <a:txBody>
                    <a:bodyPr/>
                    <a:lstStyle/>
                    <a:p>
                      <a:r>
                        <a:rPr lang="en-GB" sz="1200" noProof="0" dirty="0">
                          <a:latin typeface="Arial" panose="020B0604020202020204" pitchFamily="34" charset="0"/>
                          <a:cs typeface="Arial" panose="020B0604020202020204" pitchFamily="34" charset="0"/>
                        </a:rPr>
                        <a:t>A panel of chromogranin A, synaptophysin and </a:t>
                      </a:r>
                      <a:r>
                        <a:rPr lang="en-GB" sz="1200" noProof="0" dirty="0" err="1">
                          <a:latin typeface="Arial" panose="020B0604020202020204" pitchFamily="34" charset="0"/>
                          <a:cs typeface="Arial" panose="020B0604020202020204" pitchFamily="34" charset="0"/>
                        </a:rPr>
                        <a:t>CD56</a:t>
                      </a:r>
                      <a:r>
                        <a:rPr lang="en-GB" sz="1200" noProof="0" dirty="0">
                          <a:latin typeface="Arial" panose="020B0604020202020204" pitchFamily="34" charset="0"/>
                          <a:cs typeface="Arial" panose="020B0604020202020204" pitchFamily="34" charset="0"/>
                        </a:rPr>
                        <a:t> is the best combination to identify NE tumours. The staining significance of each antibody varies among the sample types, histologic subtypes and extent and/or intensity of positive reactions</a:t>
                      </a:r>
                    </a:p>
                  </a:txBody>
                  <a:tcPr/>
                </a:tc>
                <a:extLst>
                  <a:ext uri="{0D108BD9-81ED-4DB2-BD59-A6C34878D82A}">
                    <a16:rowId xmlns:a16="http://schemas.microsoft.com/office/drawing/2014/main" val="2249291963"/>
                  </a:ext>
                </a:extLst>
              </a:tr>
              <a:tr h="237332">
                <a:tc>
                  <a:txBody>
                    <a:bodyPr/>
                    <a:lstStyle/>
                    <a:p>
                      <a:pPr marL="342900" indent="-342900">
                        <a:buFont typeface="+mj-lt"/>
                        <a:buAutoNum type="arabicPeriod" startAt="7"/>
                        <a:tabLst/>
                      </a:pPr>
                      <a:r>
                        <a:rPr lang="en-GB" sz="1200" b="1" noProof="0" dirty="0">
                          <a:latin typeface="Arial" panose="020B0604020202020204" pitchFamily="34" charset="0"/>
                          <a:cs typeface="Arial" panose="020B0604020202020204" pitchFamily="34" charset="0"/>
                        </a:rPr>
                        <a:t>When should a proliferation marker be used in diagnosis?</a:t>
                      </a:r>
                    </a:p>
                  </a:txBody>
                  <a:tcPr/>
                </a:tc>
                <a:tc>
                  <a:txBody>
                    <a:bodyPr/>
                    <a:lstStyle/>
                    <a:p>
                      <a:r>
                        <a:rPr lang="en-GB" sz="1200" noProof="0" dirty="0">
                          <a:latin typeface="Arial" panose="020B0604020202020204" pitchFamily="34" charset="0"/>
                          <a:cs typeface="Arial" panose="020B0604020202020204" pitchFamily="34" charset="0"/>
                        </a:rPr>
                        <a:t>The main established role of Ki-67 in lung carcinomas is to help distinguish carcinoids from high-grade NE carcinomas (large cell NE carcinoma and small cell carcinomas), especially in small or crushed biopsy or cytologic samples. The role of Ki-67 in separating typical from atypical carcinoids is not established and needs more investigation</a:t>
                      </a:r>
                    </a:p>
                  </a:txBody>
                  <a:tcPr/>
                </a:tc>
                <a:extLst>
                  <a:ext uri="{0D108BD9-81ED-4DB2-BD59-A6C34878D82A}">
                    <a16:rowId xmlns:a16="http://schemas.microsoft.com/office/drawing/2014/main" val="1024694287"/>
                  </a:ext>
                </a:extLst>
              </a:tr>
            </a:tbl>
          </a:graphicData>
        </a:graphic>
      </p:graphicFrame>
      <p:sp>
        <p:nvSpPr>
          <p:cNvPr id="15" name="Content Placeholder 14">
            <a:extLst>
              <a:ext uri="{FF2B5EF4-FFF2-40B4-BE49-F238E27FC236}">
                <a16:creationId xmlns:a16="http://schemas.microsoft.com/office/drawing/2014/main" id="{330E0FA6-7DF2-61CB-AA92-3AC94F233C8C}"/>
              </a:ext>
            </a:extLst>
          </p:cNvPr>
          <p:cNvSpPr>
            <a:spLocks noGrp="1"/>
          </p:cNvSpPr>
          <p:nvPr>
            <p:ph sz="quarter" idx="15"/>
          </p:nvPr>
        </p:nvSpPr>
        <p:spPr/>
        <p:txBody>
          <a:bodyPr/>
          <a:lstStyle/>
          <a:p>
            <a:r>
              <a:rPr lang="en-GB" noProof="0" dirty="0">
                <a:solidFill>
                  <a:schemeClr val="tx2"/>
                </a:solidFill>
              </a:rPr>
              <a:t>IHC, immunohistochemistry; NE, neuroendocrine; NSCC, non-small cell carcinoma</a:t>
            </a:r>
          </a:p>
          <a:p>
            <a:r>
              <a:rPr lang="en-GB" noProof="0" dirty="0" err="1">
                <a:solidFill>
                  <a:schemeClr val="tx2"/>
                </a:solidFill>
                <a:sym typeface="Arial"/>
              </a:rPr>
              <a:t>Yatabe</a:t>
            </a:r>
            <a:r>
              <a:rPr lang="en-GB" noProof="0" dirty="0">
                <a:solidFill>
                  <a:schemeClr val="tx2"/>
                </a:solidFill>
                <a:sym typeface="Arial"/>
              </a:rPr>
              <a:t> Y, et al. J Thorac Oncol. 2019;14:377-407</a:t>
            </a:r>
            <a:endParaRPr lang="en-GB" noProof="0" dirty="0">
              <a:solidFill>
                <a:schemeClr val="tx2"/>
              </a:solidFill>
            </a:endParaRPr>
          </a:p>
        </p:txBody>
      </p:sp>
      <p:sp>
        <p:nvSpPr>
          <p:cNvPr id="4" name="Slide Number Placeholder 3">
            <a:extLst>
              <a:ext uri="{FF2B5EF4-FFF2-40B4-BE49-F238E27FC236}">
                <a16:creationId xmlns:a16="http://schemas.microsoft.com/office/drawing/2014/main" id="{5F5AB3B5-1DCB-1595-05AD-264CE8AEC58C}"/>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19</a:t>
            </a:fld>
            <a:endParaRPr lang="en-GB" noProof="0" dirty="0"/>
          </a:p>
        </p:txBody>
      </p:sp>
      <p:sp>
        <p:nvSpPr>
          <p:cNvPr id="5" name="Rectangle 4">
            <a:extLst>
              <a:ext uri="{FF2B5EF4-FFF2-40B4-BE49-F238E27FC236}">
                <a16:creationId xmlns:a16="http://schemas.microsoft.com/office/drawing/2014/main" id="{DF123828-6F3E-EB80-E118-3F0FAED483AD}"/>
              </a:ext>
            </a:extLst>
          </p:cNvPr>
          <p:cNvSpPr/>
          <p:nvPr/>
        </p:nvSpPr>
        <p:spPr>
          <a:xfrm>
            <a:off x="640765" y="1662108"/>
            <a:ext cx="10929600" cy="702470"/>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 name="Rectangle 5">
            <a:extLst>
              <a:ext uri="{FF2B5EF4-FFF2-40B4-BE49-F238E27FC236}">
                <a16:creationId xmlns:a16="http://schemas.microsoft.com/office/drawing/2014/main" id="{338FCEAB-926F-10A6-7908-684827179C5A}"/>
              </a:ext>
            </a:extLst>
          </p:cNvPr>
          <p:cNvSpPr/>
          <p:nvPr/>
        </p:nvSpPr>
        <p:spPr>
          <a:xfrm>
            <a:off x="640766" y="8829600"/>
            <a:ext cx="9433048" cy="216024"/>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7" name="Rectangle 16">
            <a:extLst>
              <a:ext uri="{FF2B5EF4-FFF2-40B4-BE49-F238E27FC236}">
                <a16:creationId xmlns:a16="http://schemas.microsoft.com/office/drawing/2014/main" id="{E1EBE6DD-47EF-D83F-BB69-2854D679134F}"/>
              </a:ext>
            </a:extLst>
          </p:cNvPr>
          <p:cNvSpPr/>
          <p:nvPr/>
        </p:nvSpPr>
        <p:spPr>
          <a:xfrm>
            <a:off x="640765" y="4502289"/>
            <a:ext cx="10929600" cy="274279"/>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 name="TextBox 17">
            <a:extLst>
              <a:ext uri="{FF2B5EF4-FFF2-40B4-BE49-F238E27FC236}">
                <a16:creationId xmlns:a16="http://schemas.microsoft.com/office/drawing/2014/main" id="{2D82DC76-7DCD-C04F-108D-69CDCCBDC055}"/>
              </a:ext>
            </a:extLst>
          </p:cNvPr>
          <p:cNvSpPr txBox="1"/>
          <p:nvPr/>
        </p:nvSpPr>
        <p:spPr>
          <a:xfrm>
            <a:off x="619125" y="1062000"/>
            <a:ext cx="8920071" cy="338554"/>
          </a:xfrm>
          <a:prstGeom prst="rect">
            <a:avLst/>
          </a:prstGeom>
          <a:noFill/>
        </p:spPr>
        <p:txBody>
          <a:bodyPr wrap="none" lIns="0" rtlCol="0">
            <a:spAutoFit/>
          </a:bodyPr>
          <a:lstStyle/>
          <a:p>
            <a:r>
              <a:rPr lang="en-GB" sz="1600" b="1" noProof="0" dirty="0">
                <a:solidFill>
                  <a:srgbClr val="505050"/>
                </a:solidFill>
                <a:latin typeface="Arial" panose="020B0604020202020204" pitchFamily="34" charset="0"/>
                <a:ea typeface="Aileron" charset="0"/>
                <a:cs typeface="Arial" panose="020B0604020202020204" pitchFamily="34" charset="0"/>
              </a:rPr>
              <a:t>Key questions and recommendations for diagnostic immunohistochemistry in lung cancer</a:t>
            </a:r>
          </a:p>
        </p:txBody>
      </p:sp>
    </p:spTree>
    <p:extLst>
      <p:ext uri="{BB962C8B-B14F-4D97-AF65-F5344CB8AC3E}">
        <p14:creationId xmlns:p14="http://schemas.microsoft.com/office/powerpoint/2010/main" val="238061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565621" y="683171"/>
            <a:ext cx="10972800" cy="4162474"/>
          </a:xfrm>
        </p:spPr>
        <p:txBody>
          <a:bodyPr>
            <a:normAutofit fontScale="90000"/>
          </a:bodyPr>
          <a:lstStyle/>
          <a:p>
            <a:r>
              <a:rPr lang="en-GB" noProof="0" dirty="0"/>
              <a:t>Virtual experts knowledge share</a:t>
            </a:r>
            <a:br>
              <a:rPr lang="en-GB" noProof="0" dirty="0"/>
            </a:br>
            <a:br>
              <a:rPr lang="en-GB" noProof="0" dirty="0"/>
            </a:br>
            <a:br>
              <a:rPr lang="en-GB" noProof="0" dirty="0"/>
            </a:br>
            <a:r>
              <a:rPr lang="en-GB" noProof="0" dirty="0"/>
              <a:t>HER2 testing: The evolving role of IHC - best practices and interpretation of results in lung and ovarian cancer </a:t>
            </a:r>
            <a:br>
              <a:rPr lang="en-GB" noProof="0" dirty="0"/>
            </a:br>
            <a:br>
              <a:rPr lang="en-GB" dirty="0"/>
            </a:br>
            <a:endParaRPr lang="en-GB"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551384" y="5085184"/>
            <a:ext cx="10972800" cy="864096"/>
          </a:xfrm>
        </p:spPr>
        <p:txBody>
          <a:bodyPr>
            <a:noAutofit/>
          </a:bodyPr>
          <a:lstStyle/>
          <a:p>
            <a:r>
              <a:rPr lang="en-GB" b="1" noProof="0" dirty="0"/>
              <a:t>Tuesday </a:t>
            </a:r>
            <a:r>
              <a:rPr lang="en-GB" b="1" dirty="0"/>
              <a:t>11</a:t>
            </a:r>
            <a:r>
              <a:rPr lang="en-GB" b="1" baseline="30000" noProof="0" dirty="0" err="1"/>
              <a:t>th</a:t>
            </a:r>
            <a:r>
              <a:rPr lang="en-GB" b="1" noProof="0" dirty="0"/>
              <a:t> March 2025</a:t>
            </a:r>
            <a:endParaRPr lang="en-GB" altLang="es-ES" sz="3200" b="1" noProof="0" dirty="0"/>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8163705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13E0E-B574-9708-9F53-72A8C2BA63A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DAA9EB5-02AE-0009-69EC-4510A7E50F2D}"/>
              </a:ext>
            </a:extLst>
          </p:cNvPr>
          <p:cNvSpPr>
            <a:spLocks noGrp="1"/>
          </p:cNvSpPr>
          <p:nvPr>
            <p:ph type="body" idx="1"/>
          </p:nvPr>
        </p:nvSpPr>
        <p:spPr>
          <a:xfrm>
            <a:off x="609600" y="720000"/>
            <a:ext cx="10972800" cy="702470"/>
          </a:xfrm>
        </p:spPr>
        <p:txBody>
          <a:bodyPr/>
          <a:lstStyle/>
          <a:p>
            <a:r>
              <a:rPr lang="en-GB" sz="2000" noProof="0" dirty="0">
                <a:solidFill>
                  <a:schemeClr val="accent1"/>
                </a:solidFill>
              </a:rPr>
              <a:t>coexistence of multiple assays: follow the manufacturer’s protocols</a:t>
            </a:r>
            <a:endParaRPr lang="en-GB" noProof="0" dirty="0"/>
          </a:p>
        </p:txBody>
      </p:sp>
      <p:sp>
        <p:nvSpPr>
          <p:cNvPr id="3" name="Title 2">
            <a:extLst>
              <a:ext uri="{FF2B5EF4-FFF2-40B4-BE49-F238E27FC236}">
                <a16:creationId xmlns:a16="http://schemas.microsoft.com/office/drawing/2014/main" id="{8BB1E54A-E239-2F20-BD93-8D0965405123}"/>
              </a:ext>
            </a:extLst>
          </p:cNvPr>
          <p:cNvSpPr>
            <a:spLocks noGrp="1"/>
          </p:cNvSpPr>
          <p:nvPr>
            <p:ph type="title"/>
          </p:nvPr>
        </p:nvSpPr>
        <p:spPr>
          <a:xfrm>
            <a:off x="619201" y="259200"/>
            <a:ext cx="10963199" cy="626972"/>
          </a:xfrm>
        </p:spPr>
        <p:txBody>
          <a:bodyPr>
            <a:normAutofit/>
          </a:bodyPr>
          <a:lstStyle/>
          <a:p>
            <a:r>
              <a:rPr lang="en-GB" noProof="0" dirty="0"/>
              <a:t>analytical phase</a:t>
            </a:r>
            <a:endParaRPr lang="en-GB" noProof="0" dirty="0">
              <a:solidFill>
                <a:schemeClr val="accent1"/>
              </a:solidFill>
            </a:endParaRPr>
          </a:p>
        </p:txBody>
      </p:sp>
      <p:sp>
        <p:nvSpPr>
          <p:cNvPr id="6" name="Content Placeholder 5">
            <a:extLst>
              <a:ext uri="{FF2B5EF4-FFF2-40B4-BE49-F238E27FC236}">
                <a16:creationId xmlns:a16="http://schemas.microsoft.com/office/drawing/2014/main" id="{47EB7FBE-D8C6-9E7F-DA9E-E7CF58E656B1}"/>
              </a:ext>
            </a:extLst>
          </p:cNvPr>
          <p:cNvSpPr>
            <a:spLocks noGrp="1"/>
          </p:cNvSpPr>
          <p:nvPr>
            <p:ph sz="quarter" idx="15"/>
          </p:nvPr>
        </p:nvSpPr>
        <p:spPr/>
        <p:txBody>
          <a:bodyPr anchor="b" anchorCtr="0"/>
          <a:lstStyle/>
          <a:p>
            <a:r>
              <a:rPr lang="en-GB" noProof="0" dirty="0">
                <a:solidFill>
                  <a:schemeClr val="tx2"/>
                </a:solidFill>
              </a:rPr>
              <a:t>IHC, immunohistochemistry; mAb, monoclonal antibody</a:t>
            </a:r>
          </a:p>
          <a:p>
            <a:pPr marL="0" marR="0" lvl="0" indent="0" algn="l" defTabSz="914400" rtl="0" eaLnBrk="1" fontAlgn="t"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2"/>
                </a:solidFill>
                <a:effectLst/>
                <a:uLnTx/>
                <a:uFillTx/>
                <a:ea typeface="+mn-ea"/>
              </a:rPr>
              <a:t>1. Smit EF, et al. Lancet Oncol 2024;25:439-454; 2. Planchard D, et al. Abstract </a:t>
            </a:r>
            <a:r>
              <a:rPr kumimoji="0" lang="en-GB" sz="1200" b="0" i="0" u="none" strike="noStrike" kern="1200" cap="none" spc="0" normalizeH="0" baseline="0" noProof="0" dirty="0" err="1">
                <a:ln>
                  <a:noFill/>
                </a:ln>
                <a:solidFill>
                  <a:schemeClr val="tx2"/>
                </a:solidFill>
                <a:effectLst/>
                <a:uLnTx/>
                <a:uFillTx/>
                <a:ea typeface="+mn-ea"/>
              </a:rPr>
              <a:t>OA16.05</a:t>
            </a:r>
            <a:r>
              <a:rPr kumimoji="0" lang="en-GB" sz="1200" b="0" i="0" u="none" strike="noStrike" kern="1200" cap="none" spc="0" normalizeH="0" baseline="0" noProof="0" dirty="0">
                <a:ln>
                  <a:noFill/>
                </a:ln>
                <a:solidFill>
                  <a:schemeClr val="tx2"/>
                </a:solidFill>
                <a:effectLst/>
                <a:uLnTx/>
                <a:uFillTx/>
                <a:ea typeface="+mn-ea"/>
              </a:rPr>
              <a:t>, WCLC 2024 (oral presentation); 3. Meric-Bernstam F, et al. J Clin Oncol 2024;42:47-58</a:t>
            </a:r>
          </a:p>
        </p:txBody>
      </p:sp>
      <p:sp>
        <p:nvSpPr>
          <p:cNvPr id="4" name="Slide Number Placeholder 3">
            <a:extLst>
              <a:ext uri="{FF2B5EF4-FFF2-40B4-BE49-F238E27FC236}">
                <a16:creationId xmlns:a16="http://schemas.microsoft.com/office/drawing/2014/main" id="{41EDFF13-9B78-8557-F7C8-14DE1FAD8B3B}"/>
              </a:ext>
            </a:extLst>
          </p:cNvPr>
          <p:cNvSpPr>
            <a:spLocks noGrp="1"/>
          </p:cNvSpPr>
          <p:nvPr>
            <p:ph type="sldNum" sz="quarter" idx="4"/>
          </p:nvPr>
        </p:nvSpPr>
        <p:spPr/>
        <p:txBody>
          <a:bodyPr/>
          <a:lstStyle/>
          <a:p>
            <a:fld id="{FCE43C0F-8A7B-3A4B-9DB5-B3472E36E833}" type="slidenum">
              <a:rPr lang="en-GB" noProof="0" smtClean="0"/>
              <a:pPr/>
              <a:t>20</a:t>
            </a:fld>
            <a:endParaRPr lang="en-GB" noProof="0" dirty="0"/>
          </a:p>
        </p:txBody>
      </p:sp>
      <p:graphicFrame>
        <p:nvGraphicFramePr>
          <p:cNvPr id="7" name="Tabla 9">
            <a:extLst>
              <a:ext uri="{FF2B5EF4-FFF2-40B4-BE49-F238E27FC236}">
                <a16:creationId xmlns:a16="http://schemas.microsoft.com/office/drawing/2014/main" id="{3FA3CA2D-7145-07E4-6A47-C84CEBDDB846}"/>
              </a:ext>
            </a:extLst>
          </p:cNvPr>
          <p:cNvGraphicFramePr>
            <a:graphicFrameLocks noGrp="1"/>
          </p:cNvGraphicFramePr>
          <p:nvPr>
            <p:extLst>
              <p:ext uri="{D42A27DB-BD31-4B8C-83A1-F6EECF244321}">
                <p14:modId xmlns:p14="http://schemas.microsoft.com/office/powerpoint/2010/main" val="3083645380"/>
              </p:ext>
            </p:extLst>
          </p:nvPr>
        </p:nvGraphicFramePr>
        <p:xfrm>
          <a:off x="619201" y="1736759"/>
          <a:ext cx="10963199" cy="4064000"/>
        </p:xfrm>
        <a:graphic>
          <a:graphicData uri="http://schemas.openxmlformats.org/drawingml/2006/table">
            <a:tbl>
              <a:tblPr firstRow="1" bandRow="1">
                <a:tableStyleId>{5C22544A-7EE6-4342-B048-85BDC9FD1C3A}</a:tableStyleId>
              </a:tblPr>
              <a:tblGrid>
                <a:gridCol w="2822860">
                  <a:extLst>
                    <a:ext uri="{9D8B030D-6E8A-4147-A177-3AD203B41FA5}">
                      <a16:colId xmlns:a16="http://schemas.microsoft.com/office/drawing/2014/main" val="2349574258"/>
                    </a:ext>
                  </a:extLst>
                </a:gridCol>
                <a:gridCol w="3547313">
                  <a:extLst>
                    <a:ext uri="{9D8B030D-6E8A-4147-A177-3AD203B41FA5}">
                      <a16:colId xmlns:a16="http://schemas.microsoft.com/office/drawing/2014/main" val="2735882426"/>
                    </a:ext>
                  </a:extLst>
                </a:gridCol>
                <a:gridCol w="2019628">
                  <a:extLst>
                    <a:ext uri="{9D8B030D-6E8A-4147-A177-3AD203B41FA5}">
                      <a16:colId xmlns:a16="http://schemas.microsoft.com/office/drawing/2014/main" val="69082210"/>
                    </a:ext>
                  </a:extLst>
                </a:gridCol>
                <a:gridCol w="2573398">
                  <a:extLst>
                    <a:ext uri="{9D8B030D-6E8A-4147-A177-3AD203B41FA5}">
                      <a16:colId xmlns:a16="http://schemas.microsoft.com/office/drawing/2014/main" val="3937932006"/>
                    </a:ext>
                  </a:extLst>
                </a:gridCol>
              </a:tblGrid>
              <a:tr h="1009880">
                <a:tc>
                  <a:txBody>
                    <a:bodyPr/>
                    <a:lstStyle/>
                    <a:p>
                      <a:pPr algn="ctr" fontAlgn="ctr"/>
                      <a:r>
                        <a:rPr lang="en-GB" sz="1800" b="1" u="none" strike="noStrike" noProof="0" dirty="0">
                          <a:solidFill>
                            <a:schemeClr val="bg1"/>
                          </a:solidFill>
                          <a:effectLst/>
                          <a:latin typeface="Arial" panose="020B0604020202020204" pitchFamily="34" charset="0"/>
                          <a:cs typeface="Arial" panose="020B0604020202020204" pitchFamily="34" charset="0"/>
                        </a:rPr>
                        <a:t>Clinical trial</a:t>
                      </a:r>
                      <a:endParaRPr lang="en-GB" sz="1800" b="1"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noProof="0" dirty="0">
                          <a:solidFill>
                            <a:schemeClr val="bg1"/>
                          </a:solidFill>
                          <a:effectLst/>
                          <a:latin typeface="Arial" panose="020B0604020202020204" pitchFamily="34" charset="0"/>
                          <a:cs typeface="Arial" panose="020B0604020202020204" pitchFamily="34" charset="0"/>
                        </a:rPr>
                        <a:t>Assay</a:t>
                      </a:r>
                      <a:endParaRPr lang="en-GB" sz="1800" b="1"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noProof="0" dirty="0">
                          <a:solidFill>
                            <a:schemeClr val="bg1"/>
                          </a:solidFill>
                          <a:effectLst/>
                          <a:latin typeface="Arial" panose="020B0604020202020204" pitchFamily="34" charset="0"/>
                          <a:cs typeface="Arial" panose="020B0604020202020204" pitchFamily="34" charset="0"/>
                        </a:rPr>
                        <a:t>Scoring algorithm</a:t>
                      </a:r>
                      <a:endParaRPr lang="en-GB" sz="1800" b="1"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800" b="1" u="none" strike="noStrike" noProof="0" dirty="0">
                          <a:solidFill>
                            <a:schemeClr val="bg1"/>
                          </a:solidFill>
                          <a:effectLst/>
                          <a:latin typeface="Arial" panose="020B0604020202020204" pitchFamily="34" charset="0"/>
                          <a:cs typeface="Arial" panose="020B0604020202020204" pitchFamily="34" charset="0"/>
                        </a:rPr>
                        <a:t>Cut-off</a:t>
                      </a:r>
                      <a:endParaRPr lang="en-GB" sz="1800" b="1"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257417397"/>
                  </a:ext>
                </a:extLst>
              </a:tr>
              <a:tr h="509020">
                <a:tc rowSpan="2">
                  <a:txBody>
                    <a:bodyPr/>
                    <a:lstStyle/>
                    <a:p>
                      <a:pPr algn="ctr" fontAlgn="ctr"/>
                      <a:r>
                        <a:rPr lang="en-GB" sz="1800" b="1" u="none" strike="noStrike" noProof="0" dirty="0">
                          <a:solidFill>
                            <a:srgbClr val="000000"/>
                          </a:solidFill>
                          <a:effectLst/>
                          <a:latin typeface="Arial" panose="020B0604020202020204" pitchFamily="34" charset="0"/>
                          <a:cs typeface="Arial" panose="020B0604020202020204" pitchFamily="34" charset="0"/>
                        </a:rPr>
                        <a:t>DESTINY-</a:t>
                      </a:r>
                      <a:r>
                        <a:rPr lang="en-GB" sz="1800" b="1" u="none" strike="noStrike" noProof="0" dirty="0" err="1">
                          <a:solidFill>
                            <a:srgbClr val="000000"/>
                          </a:solidFill>
                          <a:effectLst/>
                          <a:latin typeface="Arial" panose="020B0604020202020204" pitchFamily="34" charset="0"/>
                          <a:cs typeface="Arial" panose="020B0604020202020204" pitchFamily="34" charset="0"/>
                        </a:rPr>
                        <a:t>Lung01</a:t>
                      </a:r>
                      <a:r>
                        <a:rPr lang="en-GB" sz="1800" b="1" u="none" strike="noStrike" baseline="30000" noProof="0" dirty="0" err="1">
                          <a:solidFill>
                            <a:srgbClr val="000000"/>
                          </a:solidFill>
                          <a:effectLst/>
                          <a:latin typeface="Arial" panose="020B0604020202020204" pitchFamily="34" charset="0"/>
                          <a:cs typeface="Arial" panose="020B0604020202020204" pitchFamily="34" charset="0"/>
                        </a:rPr>
                        <a:t>1</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tc rowSpan="2">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VENTANA PATHWAY</a:t>
                      </a:r>
                      <a:br>
                        <a:rPr lang="en-GB" sz="1800" b="0" u="none" strike="noStrike" noProof="0" dirty="0">
                          <a:solidFill>
                            <a:srgbClr val="000000"/>
                          </a:solidFill>
                          <a:effectLst/>
                          <a:latin typeface="Arial" panose="020B0604020202020204" pitchFamily="34" charset="0"/>
                          <a:cs typeface="Arial" panose="020B0604020202020204" pitchFamily="34" charset="0"/>
                        </a:rPr>
                      </a:br>
                      <a:r>
                        <a:rPr lang="en-GB" sz="1800" b="0" u="none" strike="noStrike" noProof="0" dirty="0">
                          <a:solidFill>
                            <a:srgbClr val="000000"/>
                          </a:solidFill>
                          <a:effectLst/>
                          <a:latin typeface="Arial" panose="020B0604020202020204" pitchFamily="34" charset="0"/>
                          <a:cs typeface="Arial" panose="020B0604020202020204" pitchFamily="34" charset="0"/>
                        </a:rPr>
                        <a:t>anti-HER-2/neu (</a:t>
                      </a:r>
                      <a:r>
                        <a:rPr lang="en-GB" sz="1800" b="0" u="none" strike="noStrike" noProof="0" dirty="0" err="1">
                          <a:solidFill>
                            <a:srgbClr val="000000"/>
                          </a:solidFill>
                          <a:effectLst/>
                          <a:latin typeface="Arial" panose="020B0604020202020204" pitchFamily="34" charset="0"/>
                          <a:cs typeface="Arial" panose="020B0604020202020204" pitchFamily="34" charset="0"/>
                        </a:rPr>
                        <a:t>4B5</a:t>
                      </a:r>
                      <a:r>
                        <a:rPr lang="en-GB" sz="1800" b="0" u="none" strike="noStrike" noProof="0" dirty="0">
                          <a:solidFill>
                            <a:srgbClr val="000000"/>
                          </a:solidFill>
                          <a:effectLst/>
                          <a:latin typeface="Arial" panose="020B0604020202020204" pitchFamily="34" charset="0"/>
                          <a:cs typeface="Arial" panose="020B0604020202020204" pitchFamily="34" charset="0"/>
                        </a:rPr>
                        <a:t>)</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tc rowSpan="2">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Gastric</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tc>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IHC 2+ and 3+ </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extLst>
                  <a:ext uri="{0D108BD9-81ED-4DB2-BD59-A6C34878D82A}">
                    <a16:rowId xmlns:a16="http://schemas.microsoft.com/office/drawing/2014/main" val="2112587373"/>
                  </a:ext>
                </a:extLst>
              </a:tr>
              <a:tr h="50902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≥10% cut-off</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extLst>
                  <a:ext uri="{0D108BD9-81ED-4DB2-BD59-A6C34878D82A}">
                    <a16:rowId xmlns:a16="http://schemas.microsoft.com/office/drawing/2014/main" val="1231430468"/>
                  </a:ext>
                </a:extLst>
              </a:tr>
              <a:tr h="509020">
                <a:tc rowSpan="2">
                  <a:txBody>
                    <a:bodyPr/>
                    <a:lstStyle/>
                    <a:p>
                      <a:pPr algn="ctr" fontAlgn="ctr"/>
                      <a:r>
                        <a:rPr lang="en-GB" sz="1800" b="1" u="none" strike="noStrike" noProof="0" dirty="0">
                          <a:solidFill>
                            <a:srgbClr val="000000"/>
                          </a:solidFill>
                          <a:effectLst/>
                          <a:latin typeface="Arial" panose="020B0604020202020204" pitchFamily="34" charset="0"/>
                          <a:cs typeface="Arial" panose="020B0604020202020204" pitchFamily="34" charset="0"/>
                        </a:rPr>
                        <a:t>DESTINY-</a:t>
                      </a:r>
                      <a:r>
                        <a:rPr lang="en-GB" sz="1800" b="1" u="none" strike="noStrike" noProof="0" dirty="0" err="1">
                          <a:solidFill>
                            <a:srgbClr val="000000"/>
                          </a:solidFill>
                          <a:effectLst/>
                          <a:latin typeface="Arial" panose="020B0604020202020204" pitchFamily="34" charset="0"/>
                          <a:cs typeface="Arial" panose="020B0604020202020204" pitchFamily="34" charset="0"/>
                        </a:rPr>
                        <a:t>Lung03</a:t>
                      </a:r>
                      <a:r>
                        <a:rPr lang="en-GB" sz="1800" b="1" u="none" strike="noStrike" baseline="30000" noProof="0" dirty="0" err="1">
                          <a:solidFill>
                            <a:srgbClr val="000000"/>
                          </a:solidFill>
                          <a:effectLst/>
                          <a:latin typeface="Arial" panose="020B0604020202020204" pitchFamily="34" charset="0"/>
                          <a:cs typeface="Arial" panose="020B0604020202020204" pitchFamily="34" charset="0"/>
                        </a:rPr>
                        <a:t>2</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5EAE8"/>
                    </a:solidFill>
                  </a:tcPr>
                </a:tc>
                <a:tc row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GB" sz="1800" b="0" u="none" strike="noStrike" noProof="0" dirty="0">
                          <a:solidFill>
                            <a:srgbClr val="000000"/>
                          </a:solidFill>
                          <a:effectLst/>
                          <a:latin typeface="Arial" panose="020B0604020202020204" pitchFamily="34" charset="0"/>
                          <a:cs typeface="Arial" panose="020B0604020202020204" pitchFamily="34" charset="0"/>
                        </a:rPr>
                        <a:t>Dako </a:t>
                      </a:r>
                      <a:r>
                        <a:rPr lang="en-GB" sz="1800" b="0" u="none" strike="noStrike" noProof="0" dirty="0" err="1">
                          <a:solidFill>
                            <a:srgbClr val="000000"/>
                          </a:solidFill>
                          <a:effectLst/>
                          <a:latin typeface="Arial" panose="020B0604020202020204" pitchFamily="34" charset="0"/>
                          <a:cs typeface="Arial" panose="020B0604020202020204" pitchFamily="34" charset="0"/>
                        </a:rPr>
                        <a:t>HercepTest</a:t>
                      </a:r>
                      <a:r>
                        <a:rPr lang="en-GB" sz="1800" b="0" u="none" strike="noStrike" baseline="30000" noProof="0" dirty="0">
                          <a:solidFill>
                            <a:srgbClr val="000000"/>
                          </a:solidFill>
                          <a:effectLst/>
                          <a:latin typeface="Arial" panose="020B0604020202020204" pitchFamily="34" charset="0"/>
                          <a:cs typeface="Arial" panose="020B0604020202020204" pitchFamily="34" charset="0"/>
                        </a:rPr>
                        <a:t> </a:t>
                      </a:r>
                      <a:r>
                        <a:rPr lang="en-GB" sz="1800" b="0" u="none" strike="noStrike" noProof="0" dirty="0">
                          <a:solidFill>
                            <a:srgbClr val="000000"/>
                          </a:solidFill>
                          <a:effectLst/>
                          <a:latin typeface="Arial" panose="020B0604020202020204" pitchFamily="34" charset="0"/>
                          <a:cs typeface="Arial" panose="020B0604020202020204" pitchFamily="34" charset="0"/>
                        </a:rPr>
                        <a:t>mAb</a:t>
                      </a:r>
                      <a:br>
                        <a:rPr lang="en-GB" sz="1800" b="0" u="none" strike="noStrike" noProof="0" dirty="0">
                          <a:solidFill>
                            <a:srgbClr val="000000"/>
                          </a:solidFill>
                          <a:effectLst/>
                          <a:latin typeface="Arial" panose="020B0604020202020204" pitchFamily="34" charset="0"/>
                          <a:cs typeface="Arial" panose="020B0604020202020204" pitchFamily="34" charset="0"/>
                        </a:rPr>
                      </a:br>
                      <a:r>
                        <a:rPr lang="en-GB" sz="1800" b="0" u="none" strike="noStrike" noProof="0" dirty="0" err="1">
                          <a:solidFill>
                            <a:srgbClr val="000000"/>
                          </a:solidFill>
                          <a:effectLst/>
                          <a:latin typeface="Arial" panose="020B0604020202020204" pitchFamily="34" charset="0"/>
                          <a:cs typeface="Arial" panose="020B0604020202020204" pitchFamily="34" charset="0"/>
                        </a:rPr>
                        <a:t>pharmDx</a:t>
                      </a:r>
                      <a:r>
                        <a:rPr lang="en-GB" sz="1800" b="0" u="none" strike="noStrike" noProof="0" dirty="0">
                          <a:solidFill>
                            <a:srgbClr val="000000"/>
                          </a:solidFill>
                          <a:effectLst/>
                          <a:latin typeface="Arial" panose="020B0604020202020204" pitchFamily="34" charset="0"/>
                          <a:cs typeface="Arial" panose="020B0604020202020204" pitchFamily="34" charset="0"/>
                        </a:rPr>
                        <a:t> (Dako Omnis)</a:t>
                      </a:r>
                    </a:p>
                  </a:txBody>
                  <a:tcPr marL="9525" marR="9525" marT="9525" marB="0" anchor="ctr">
                    <a:solidFill>
                      <a:srgbClr val="F5EAE8"/>
                    </a:solidFill>
                  </a:tcPr>
                </a:tc>
                <a:tc rowSpan="2">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Novel lung algorithm</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5EAE8"/>
                    </a:solidFill>
                  </a:tcPr>
                </a:tc>
                <a:tc>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IHC 2+ and 3+ </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5EAE8"/>
                    </a:solidFill>
                  </a:tcPr>
                </a:tc>
                <a:extLst>
                  <a:ext uri="{0D108BD9-81ED-4DB2-BD59-A6C34878D82A}">
                    <a16:rowId xmlns:a16="http://schemas.microsoft.com/office/drawing/2014/main" val="750312478"/>
                  </a:ext>
                </a:extLst>
              </a:tr>
              <a:tr h="50902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≥25% cut-off</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5EAE8"/>
                    </a:solidFill>
                  </a:tcPr>
                </a:tc>
                <a:extLst>
                  <a:ext uri="{0D108BD9-81ED-4DB2-BD59-A6C34878D82A}">
                    <a16:rowId xmlns:a16="http://schemas.microsoft.com/office/drawing/2014/main" val="1749753859"/>
                  </a:ext>
                </a:extLst>
              </a:tr>
              <a:tr h="509020">
                <a:tc rowSpan="2">
                  <a:txBody>
                    <a:bodyPr/>
                    <a:lstStyle/>
                    <a:p>
                      <a:pPr algn="ctr" fontAlgn="ctr"/>
                      <a:r>
                        <a:rPr lang="en-GB" sz="1800" b="1" u="none" strike="noStrike" noProof="0" dirty="0">
                          <a:solidFill>
                            <a:srgbClr val="000000"/>
                          </a:solidFill>
                          <a:effectLst/>
                          <a:latin typeface="Arial" panose="020B0604020202020204" pitchFamily="34" charset="0"/>
                          <a:cs typeface="Arial" panose="020B0604020202020204" pitchFamily="34" charset="0"/>
                        </a:rPr>
                        <a:t>DESTINY-</a:t>
                      </a:r>
                      <a:r>
                        <a:rPr lang="en-GB" sz="1800" b="1" u="none" strike="noStrike" noProof="0" dirty="0" err="1">
                          <a:solidFill>
                            <a:srgbClr val="000000"/>
                          </a:solidFill>
                          <a:effectLst/>
                          <a:latin typeface="Arial" panose="020B0604020202020204" pitchFamily="34" charset="0"/>
                          <a:cs typeface="Arial" panose="020B0604020202020204" pitchFamily="34" charset="0"/>
                        </a:rPr>
                        <a:t>PanTumor02</a:t>
                      </a:r>
                      <a:r>
                        <a:rPr lang="en-GB" sz="1800" b="1" u="none" strike="noStrike" baseline="30000" noProof="0" dirty="0" err="1">
                          <a:solidFill>
                            <a:srgbClr val="000000"/>
                          </a:solidFill>
                          <a:effectLst/>
                          <a:latin typeface="Arial" panose="020B0604020202020204" pitchFamily="34" charset="0"/>
                          <a:cs typeface="Arial" panose="020B0604020202020204" pitchFamily="34" charset="0"/>
                        </a:rPr>
                        <a:t>3</a:t>
                      </a:r>
                      <a:endParaRPr lang="en-GB" sz="1800" b="1"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tc rowSpan="2">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Dako </a:t>
                      </a:r>
                      <a:r>
                        <a:rPr lang="en-GB" sz="1800" b="0" u="none" strike="noStrike" noProof="0" dirty="0" err="1">
                          <a:solidFill>
                            <a:srgbClr val="000000"/>
                          </a:solidFill>
                          <a:effectLst/>
                          <a:latin typeface="Arial" panose="020B0604020202020204" pitchFamily="34" charset="0"/>
                          <a:cs typeface="Arial" panose="020B0604020202020204" pitchFamily="34" charset="0"/>
                        </a:rPr>
                        <a:t>HercepTest</a:t>
                      </a:r>
                      <a:r>
                        <a:rPr lang="en-GB" sz="1800" b="0" u="none" strike="noStrike" baseline="30000" noProof="0" dirty="0">
                          <a:solidFill>
                            <a:srgbClr val="000000"/>
                          </a:solidFill>
                          <a:effectLst/>
                          <a:latin typeface="Arial" panose="020B0604020202020204" pitchFamily="34" charset="0"/>
                          <a:cs typeface="Arial" panose="020B0604020202020204" pitchFamily="34" charset="0"/>
                        </a:rPr>
                        <a:t> </a:t>
                      </a:r>
                      <a:r>
                        <a:rPr lang="en-GB" sz="1800" b="0" u="none" strike="noStrike" noProof="0" dirty="0">
                          <a:solidFill>
                            <a:srgbClr val="000000"/>
                          </a:solidFill>
                          <a:effectLst/>
                          <a:latin typeface="Arial" panose="020B0604020202020204" pitchFamily="34" charset="0"/>
                          <a:cs typeface="Arial" panose="020B0604020202020204" pitchFamily="34" charset="0"/>
                        </a:rPr>
                        <a:t>mAb</a:t>
                      </a:r>
                      <a:br>
                        <a:rPr lang="en-GB" sz="1800" b="0" u="none" strike="noStrike" noProof="0" dirty="0">
                          <a:solidFill>
                            <a:srgbClr val="000000"/>
                          </a:solidFill>
                          <a:effectLst/>
                          <a:latin typeface="Arial" panose="020B0604020202020204" pitchFamily="34" charset="0"/>
                          <a:cs typeface="Arial" panose="020B0604020202020204" pitchFamily="34" charset="0"/>
                        </a:rPr>
                      </a:br>
                      <a:r>
                        <a:rPr lang="en-GB" sz="1800" b="0" u="none" strike="noStrike" noProof="0" dirty="0" err="1">
                          <a:solidFill>
                            <a:srgbClr val="000000"/>
                          </a:solidFill>
                          <a:effectLst/>
                          <a:latin typeface="Arial" panose="020B0604020202020204" pitchFamily="34" charset="0"/>
                          <a:cs typeface="Arial" panose="020B0604020202020204" pitchFamily="34" charset="0"/>
                        </a:rPr>
                        <a:t>pharmDx</a:t>
                      </a:r>
                      <a:r>
                        <a:rPr lang="en-GB" sz="1800" b="0" u="none" strike="noStrike" noProof="0" dirty="0">
                          <a:solidFill>
                            <a:srgbClr val="000000"/>
                          </a:solidFill>
                          <a:effectLst/>
                          <a:latin typeface="Arial" panose="020B0604020202020204" pitchFamily="34" charset="0"/>
                          <a:cs typeface="Arial" panose="020B0604020202020204" pitchFamily="34" charset="0"/>
                        </a:rPr>
                        <a:t> (Dako Omnis)</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tc rowSpan="2">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Gastric</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tc>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IHC 2+ and 3+ </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extLst>
                  <a:ext uri="{0D108BD9-81ED-4DB2-BD59-A6C34878D82A}">
                    <a16:rowId xmlns:a16="http://schemas.microsoft.com/office/drawing/2014/main" val="48903736"/>
                  </a:ext>
                </a:extLst>
              </a:tr>
              <a:tr h="50902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n-GB" sz="1800" b="0" u="none" strike="noStrike" noProof="0" dirty="0">
                          <a:solidFill>
                            <a:srgbClr val="000000"/>
                          </a:solidFill>
                          <a:effectLst/>
                          <a:latin typeface="Arial" panose="020B0604020202020204" pitchFamily="34" charset="0"/>
                          <a:cs typeface="Arial" panose="020B0604020202020204" pitchFamily="34" charset="0"/>
                        </a:rPr>
                        <a:t>≥10% cut-off</a:t>
                      </a:r>
                      <a:endParaRPr lang="en-GB" sz="18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AD1CE"/>
                    </a:solidFill>
                  </a:tcPr>
                </a:tc>
                <a:extLst>
                  <a:ext uri="{0D108BD9-81ED-4DB2-BD59-A6C34878D82A}">
                    <a16:rowId xmlns:a16="http://schemas.microsoft.com/office/drawing/2014/main" val="2716233369"/>
                  </a:ext>
                </a:extLst>
              </a:tr>
            </a:tbl>
          </a:graphicData>
        </a:graphic>
      </p:graphicFrame>
    </p:spTree>
    <p:extLst>
      <p:ext uri="{BB962C8B-B14F-4D97-AF65-F5344CB8AC3E}">
        <p14:creationId xmlns:p14="http://schemas.microsoft.com/office/powerpoint/2010/main" val="259005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F0CA2-561F-C74C-78B7-76CC7F2C7B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279988-D450-A6BA-B2CC-C2D0B39013F5}"/>
              </a:ext>
            </a:extLst>
          </p:cNvPr>
          <p:cNvSpPr>
            <a:spLocks noGrp="1"/>
          </p:cNvSpPr>
          <p:nvPr>
            <p:ph type="body" idx="1"/>
          </p:nvPr>
        </p:nvSpPr>
        <p:spPr>
          <a:xfrm>
            <a:off x="609600" y="720000"/>
            <a:ext cx="10972800" cy="702470"/>
          </a:xfrm>
        </p:spPr>
        <p:txBody>
          <a:bodyPr/>
          <a:lstStyle/>
          <a:p>
            <a:r>
              <a:rPr lang="en-GB" sz="2000" noProof="0" dirty="0">
                <a:solidFill>
                  <a:schemeClr val="accent1"/>
                </a:solidFill>
              </a:rPr>
              <a:t>coexistence of multiple assays: avoid decision paralysis</a:t>
            </a:r>
            <a:endParaRPr lang="en-GB" noProof="0" dirty="0"/>
          </a:p>
        </p:txBody>
      </p:sp>
      <p:sp>
        <p:nvSpPr>
          <p:cNvPr id="3" name="Title 2">
            <a:extLst>
              <a:ext uri="{FF2B5EF4-FFF2-40B4-BE49-F238E27FC236}">
                <a16:creationId xmlns:a16="http://schemas.microsoft.com/office/drawing/2014/main" id="{380EDDA5-153C-D704-49BE-A363A3C1A9C8}"/>
              </a:ext>
            </a:extLst>
          </p:cNvPr>
          <p:cNvSpPr>
            <a:spLocks noGrp="1"/>
          </p:cNvSpPr>
          <p:nvPr>
            <p:ph type="title"/>
          </p:nvPr>
        </p:nvSpPr>
        <p:spPr/>
        <p:txBody>
          <a:bodyPr>
            <a:normAutofit/>
          </a:bodyPr>
          <a:lstStyle/>
          <a:p>
            <a:r>
              <a:rPr lang="en-GB" noProof="0" dirty="0"/>
              <a:t>analytical phase</a:t>
            </a:r>
            <a:endParaRPr lang="en-GB" noProof="0" dirty="0">
              <a:solidFill>
                <a:schemeClr val="accent1"/>
              </a:solidFill>
            </a:endParaRPr>
          </a:p>
        </p:txBody>
      </p:sp>
      <p:sp>
        <p:nvSpPr>
          <p:cNvPr id="8" name="Content Placeholder 1">
            <a:extLst>
              <a:ext uri="{FF2B5EF4-FFF2-40B4-BE49-F238E27FC236}">
                <a16:creationId xmlns:a16="http://schemas.microsoft.com/office/drawing/2014/main" id="{7745F4C9-50D8-7896-E9D9-11F1DAD47E7A}"/>
              </a:ext>
            </a:extLst>
          </p:cNvPr>
          <p:cNvSpPr>
            <a:spLocks noGrp="1"/>
          </p:cNvSpPr>
          <p:nvPr>
            <p:ph sz="quarter" idx="14"/>
          </p:nvPr>
        </p:nvSpPr>
        <p:spPr>
          <a:xfrm>
            <a:off x="619200" y="1479758"/>
            <a:ext cx="10963200" cy="3960000"/>
          </a:xfrm>
        </p:spPr>
        <p:txBody>
          <a:bodyPr/>
          <a:lstStyle/>
          <a:p>
            <a:pPr marL="0" indent="0">
              <a:buNone/>
            </a:pPr>
            <a:r>
              <a:rPr lang="en-GB" noProof="0" dirty="0">
                <a:solidFill>
                  <a:schemeClr val="tx2"/>
                </a:solidFill>
              </a:rPr>
              <a:t>Principles of analytic validation of immunohistochemical assays – Guideline </a:t>
            </a:r>
            <a:r>
              <a:rPr lang="en-GB" noProof="0" dirty="0" err="1">
                <a:solidFill>
                  <a:schemeClr val="tx2"/>
                </a:solidFill>
              </a:rPr>
              <a:t>update</a:t>
            </a:r>
            <a:r>
              <a:rPr lang="en-GB" baseline="30000" noProof="0" dirty="0" err="1">
                <a:solidFill>
                  <a:schemeClr val="tx2"/>
                </a:solidFill>
              </a:rPr>
              <a:t>1</a:t>
            </a:r>
            <a:endParaRPr lang="en-GB" noProof="0" dirty="0">
              <a:solidFill>
                <a:schemeClr val="tx2"/>
              </a:solidFill>
            </a:endParaRPr>
          </a:p>
        </p:txBody>
      </p:sp>
      <p:sp>
        <p:nvSpPr>
          <p:cNvPr id="11" name="Content Placeholder 10">
            <a:extLst>
              <a:ext uri="{FF2B5EF4-FFF2-40B4-BE49-F238E27FC236}">
                <a16:creationId xmlns:a16="http://schemas.microsoft.com/office/drawing/2014/main" id="{93EB35B4-5831-19B5-FF7E-5B4C5B6C4FDE}"/>
              </a:ext>
            </a:extLst>
          </p:cNvPr>
          <p:cNvSpPr>
            <a:spLocks noGrp="1"/>
          </p:cNvSpPr>
          <p:nvPr>
            <p:ph sz="quarter" idx="15"/>
          </p:nvPr>
        </p:nvSpPr>
        <p:spPr/>
        <p:txBody>
          <a:bodyPr anchor="b"/>
          <a:lstStyle/>
          <a:p>
            <a:r>
              <a:rPr lang="en-GB" noProof="0" dirty="0">
                <a:solidFill>
                  <a:schemeClr val="tx2"/>
                </a:solidFill>
              </a:rPr>
              <a:t>CRC, colorectal carcinoma; IHC, immunohistochemistry</a:t>
            </a:r>
          </a:p>
          <a:p>
            <a:pPr marL="0" marR="0" lvl="0" indent="0" algn="l" defTabSz="914400" rtl="0" eaLnBrk="1" fontAlgn="t"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2"/>
                </a:solidFill>
                <a:effectLst/>
                <a:uLnTx/>
                <a:uFillTx/>
                <a:ea typeface="+mn-ea"/>
              </a:rPr>
              <a:t>1. Goldsmith JD, et al. Arch Pathol Lab Med</a:t>
            </a:r>
            <a:r>
              <a:rPr lang="en-GB" spc="0" noProof="0" dirty="0">
                <a:solidFill>
                  <a:schemeClr val="tx2"/>
                </a:solidFill>
                <a:ea typeface="+mn-ea"/>
              </a:rPr>
              <a:t>. </a:t>
            </a:r>
            <a:r>
              <a:rPr kumimoji="0" lang="en-GB" sz="1200" b="0" i="0" u="none" strike="noStrike" kern="1200" cap="none" spc="0" normalizeH="0" baseline="0" noProof="0" dirty="0" err="1">
                <a:ln>
                  <a:noFill/>
                </a:ln>
                <a:solidFill>
                  <a:schemeClr val="tx2"/>
                </a:solidFill>
                <a:effectLst/>
                <a:uLnTx/>
                <a:uFillTx/>
                <a:ea typeface="+mn-ea"/>
              </a:rPr>
              <a:t>2024;148:e111-e153</a:t>
            </a:r>
            <a:endParaRPr kumimoji="0" lang="en-GB" sz="1200" b="0" i="0" u="none" strike="noStrike" kern="1200" cap="none" spc="0" normalizeH="0" baseline="0" noProof="0" dirty="0">
              <a:ln>
                <a:noFill/>
              </a:ln>
              <a:solidFill>
                <a:schemeClr val="tx2"/>
              </a:solidFill>
              <a:effectLst/>
              <a:uLnTx/>
              <a:uFillTx/>
              <a:ea typeface="+mn-ea"/>
            </a:endParaRPr>
          </a:p>
        </p:txBody>
      </p:sp>
      <p:sp>
        <p:nvSpPr>
          <p:cNvPr id="4" name="Slide Number Placeholder 3">
            <a:extLst>
              <a:ext uri="{FF2B5EF4-FFF2-40B4-BE49-F238E27FC236}">
                <a16:creationId xmlns:a16="http://schemas.microsoft.com/office/drawing/2014/main" id="{4AF0FC0B-6BFF-C726-75CD-9A0B1E4BF67B}"/>
              </a:ext>
            </a:extLst>
          </p:cNvPr>
          <p:cNvSpPr>
            <a:spLocks noGrp="1"/>
          </p:cNvSpPr>
          <p:nvPr>
            <p:ph type="sldNum" sz="quarter" idx="4"/>
          </p:nvPr>
        </p:nvSpPr>
        <p:spPr/>
        <p:txBody>
          <a:bodyPr/>
          <a:lstStyle/>
          <a:p>
            <a:fld id="{FCE43C0F-8A7B-3A4B-9DB5-B3472E36E833}" type="slidenum">
              <a:rPr lang="en-GB" noProof="0" smtClean="0"/>
              <a:pPr/>
              <a:t>21</a:t>
            </a:fld>
            <a:endParaRPr lang="en-GB" noProof="0" dirty="0"/>
          </a:p>
        </p:txBody>
      </p:sp>
      <p:pic>
        <p:nvPicPr>
          <p:cNvPr id="5" name="Picture 4">
            <a:extLst>
              <a:ext uri="{FF2B5EF4-FFF2-40B4-BE49-F238E27FC236}">
                <a16:creationId xmlns:a16="http://schemas.microsoft.com/office/drawing/2014/main" id="{3A1828FB-58E7-CD36-4AC9-628D7BDC8A7D}"/>
              </a:ext>
            </a:extLst>
          </p:cNvPr>
          <p:cNvPicPr>
            <a:picLocks noChangeAspect="1"/>
          </p:cNvPicPr>
          <p:nvPr/>
        </p:nvPicPr>
        <p:blipFill>
          <a:blip r:embed="rId3"/>
          <a:srcRect b="27119"/>
          <a:stretch/>
        </p:blipFill>
        <p:spPr>
          <a:xfrm>
            <a:off x="609600" y="2204864"/>
            <a:ext cx="5247097" cy="3600400"/>
          </a:xfrm>
          <a:prstGeom prst="rect">
            <a:avLst/>
          </a:prstGeom>
        </p:spPr>
      </p:pic>
      <p:pic>
        <p:nvPicPr>
          <p:cNvPr id="6" name="Picture 5">
            <a:extLst>
              <a:ext uri="{FF2B5EF4-FFF2-40B4-BE49-F238E27FC236}">
                <a16:creationId xmlns:a16="http://schemas.microsoft.com/office/drawing/2014/main" id="{53D65BFC-058C-BFC0-9ABF-AD1667AA5256}"/>
              </a:ext>
            </a:extLst>
          </p:cNvPr>
          <p:cNvPicPr>
            <a:picLocks noChangeAspect="1"/>
          </p:cNvPicPr>
          <p:nvPr/>
        </p:nvPicPr>
        <p:blipFill>
          <a:blip r:embed="rId3"/>
          <a:srcRect t="72712"/>
          <a:stretch/>
        </p:blipFill>
        <p:spPr>
          <a:xfrm>
            <a:off x="6240016" y="2204864"/>
            <a:ext cx="5247097" cy="1348071"/>
          </a:xfrm>
          <a:prstGeom prst="rect">
            <a:avLst/>
          </a:prstGeom>
        </p:spPr>
      </p:pic>
    </p:spTree>
    <p:extLst>
      <p:ext uri="{BB962C8B-B14F-4D97-AF65-F5344CB8AC3E}">
        <p14:creationId xmlns:p14="http://schemas.microsoft.com/office/powerpoint/2010/main" val="2697834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A0DAB-F1DB-4891-9112-256934500DC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EE34C5-8512-0447-1CAF-D777E91B476C}"/>
              </a:ext>
            </a:extLst>
          </p:cNvPr>
          <p:cNvSpPr>
            <a:spLocks noGrp="1"/>
          </p:cNvSpPr>
          <p:nvPr>
            <p:ph type="body" idx="1"/>
          </p:nvPr>
        </p:nvSpPr>
        <p:spPr>
          <a:xfrm>
            <a:off x="609600" y="720000"/>
            <a:ext cx="10972800" cy="702470"/>
          </a:xfrm>
        </p:spPr>
        <p:txBody>
          <a:bodyPr/>
          <a:lstStyle/>
          <a:p>
            <a:r>
              <a:rPr lang="en-GB" sz="2000" noProof="0" dirty="0">
                <a:solidFill>
                  <a:schemeClr val="accent1"/>
                </a:solidFill>
              </a:rPr>
              <a:t>only definitive linear membrane staining should be scored</a:t>
            </a:r>
            <a:endParaRPr lang="en-GB" noProof="0" dirty="0"/>
          </a:p>
        </p:txBody>
      </p:sp>
      <p:sp>
        <p:nvSpPr>
          <p:cNvPr id="3" name="Title 2">
            <a:extLst>
              <a:ext uri="{FF2B5EF4-FFF2-40B4-BE49-F238E27FC236}">
                <a16:creationId xmlns:a16="http://schemas.microsoft.com/office/drawing/2014/main" id="{2257443F-FF1B-16BA-25A2-DB57EC3F54C0}"/>
              </a:ext>
            </a:extLst>
          </p:cNvPr>
          <p:cNvSpPr>
            <a:spLocks noGrp="1"/>
          </p:cNvSpPr>
          <p:nvPr>
            <p:ph type="title"/>
          </p:nvPr>
        </p:nvSpPr>
        <p:spPr>
          <a:xfrm>
            <a:off x="619201" y="259200"/>
            <a:ext cx="10963199" cy="460800"/>
          </a:xfrm>
        </p:spPr>
        <p:txBody>
          <a:bodyPr>
            <a:normAutofit/>
          </a:bodyPr>
          <a:lstStyle/>
          <a:p>
            <a:r>
              <a:rPr lang="en-GB" noProof="0" dirty="0"/>
              <a:t>interpretation</a:t>
            </a:r>
            <a:endParaRPr lang="en-GB" noProof="0" dirty="0">
              <a:solidFill>
                <a:schemeClr val="accent1"/>
              </a:solidFill>
            </a:endParaRPr>
          </a:p>
        </p:txBody>
      </p:sp>
      <p:sp>
        <p:nvSpPr>
          <p:cNvPr id="11" name="Content Placeholder 10">
            <a:extLst>
              <a:ext uri="{FF2B5EF4-FFF2-40B4-BE49-F238E27FC236}">
                <a16:creationId xmlns:a16="http://schemas.microsoft.com/office/drawing/2014/main" id="{8484BDAF-2D27-3CFD-1399-0C8F65CA0516}"/>
              </a:ext>
            </a:extLst>
          </p:cNvPr>
          <p:cNvSpPr>
            <a:spLocks noGrp="1"/>
          </p:cNvSpPr>
          <p:nvPr>
            <p:ph sz="quarter" idx="14"/>
          </p:nvPr>
        </p:nvSpPr>
        <p:spPr>
          <a:xfrm>
            <a:off x="619200" y="1343890"/>
            <a:ext cx="10963200" cy="627339"/>
          </a:xfrm>
        </p:spPr>
        <p:txBody>
          <a:bodyPr>
            <a:normAutofit/>
          </a:bodyPr>
          <a:lstStyle/>
          <a:p>
            <a:pPr marL="0" indent="0">
              <a:buNone/>
            </a:pPr>
            <a:r>
              <a:rPr lang="en-GB" sz="1800" b="1" noProof="0" dirty="0">
                <a:solidFill>
                  <a:srgbClr val="505050"/>
                </a:solidFill>
              </a:rPr>
              <a:t>Reporting results of HER2 testing by immunohistochemistry (IHC) for trastuzumab-deruxtecan use based on the enrolment criteria for the DESTINY-</a:t>
            </a:r>
            <a:r>
              <a:rPr lang="en-GB" sz="1800" b="1" noProof="0" dirty="0" err="1">
                <a:solidFill>
                  <a:srgbClr val="505050"/>
                </a:solidFill>
              </a:rPr>
              <a:t>PanTumor02</a:t>
            </a:r>
            <a:r>
              <a:rPr lang="en-GB" sz="1800" b="1" noProof="0" dirty="0">
                <a:solidFill>
                  <a:srgbClr val="505050"/>
                </a:solidFill>
              </a:rPr>
              <a:t> trial (</a:t>
            </a:r>
            <a:r>
              <a:rPr lang="en-GB" sz="1800" b="1" noProof="0" dirty="0" err="1">
                <a:solidFill>
                  <a:srgbClr val="505050"/>
                </a:solidFill>
              </a:rPr>
              <a:t>NCT04482309</a:t>
            </a:r>
            <a:r>
              <a:rPr lang="en-GB" sz="1800" b="1" noProof="0" dirty="0">
                <a:solidFill>
                  <a:srgbClr val="505050"/>
                </a:solidFill>
              </a:rPr>
              <a:t>)</a:t>
            </a:r>
            <a:r>
              <a:rPr lang="en-GB" sz="1800" b="1" baseline="30000" noProof="0" dirty="0">
                <a:solidFill>
                  <a:srgbClr val="505050"/>
                </a:solidFill>
              </a:rPr>
              <a:t>1</a:t>
            </a:r>
            <a:endParaRPr lang="en-GB" sz="1800" b="1" noProof="0" dirty="0">
              <a:solidFill>
                <a:srgbClr val="505050"/>
              </a:solidFill>
            </a:endParaRPr>
          </a:p>
        </p:txBody>
      </p:sp>
      <p:sp>
        <p:nvSpPr>
          <p:cNvPr id="6" name="Content Placeholder 5">
            <a:extLst>
              <a:ext uri="{FF2B5EF4-FFF2-40B4-BE49-F238E27FC236}">
                <a16:creationId xmlns:a16="http://schemas.microsoft.com/office/drawing/2014/main" id="{4FD68AFF-62AB-41DC-9C52-4BBF73BC4CB0}"/>
              </a:ext>
            </a:extLst>
          </p:cNvPr>
          <p:cNvSpPr>
            <a:spLocks noGrp="1"/>
          </p:cNvSpPr>
          <p:nvPr>
            <p:ph sz="quarter" idx="15"/>
          </p:nvPr>
        </p:nvSpPr>
        <p:spPr/>
        <p:txBody>
          <a:bodyPr anchor="b" anchorCtr="0"/>
          <a:lstStyle/>
          <a:p>
            <a:r>
              <a:rPr lang="en-GB" sz="1200" b="0" baseline="30000" noProof="0" dirty="0">
                <a:solidFill>
                  <a:schemeClr val="tx2"/>
                </a:solidFill>
                <a:latin typeface="Arial" panose="020B0604020202020204" pitchFamily="34" charset="0"/>
                <a:cs typeface="Arial" panose="020B0604020202020204" pitchFamily="34" charset="0"/>
              </a:rPr>
              <a:t>a </a:t>
            </a:r>
            <a:r>
              <a:rPr lang="en-GB" sz="1200" b="0" noProof="0" dirty="0">
                <a:solidFill>
                  <a:schemeClr val="tx2"/>
                </a:solidFill>
                <a:latin typeface="Arial" panose="020B0604020202020204" pitchFamily="34" charset="0"/>
                <a:cs typeface="Arial" panose="020B0604020202020204" pitchFamily="34" charset="0"/>
              </a:rPr>
              <a:t>Tumour cell cluster denotes five or more tumour cells</a:t>
            </a:r>
            <a:endParaRPr lang="en-GB" noProof="0" dirty="0">
              <a:solidFill>
                <a:schemeClr val="tx2"/>
              </a:solidFill>
            </a:endParaRPr>
          </a:p>
          <a:p>
            <a:pPr marL="0" marR="0" lvl="0" indent="0" algn="l" defTabSz="914400" rtl="0" eaLnBrk="1" fontAlgn="t"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2"/>
                </a:solidFill>
                <a:effectLst/>
                <a:uLnTx/>
                <a:uFillTx/>
                <a:ea typeface="+mn-ea"/>
              </a:rPr>
              <a:t>1. College of American Pathologists, Template for reporting results, December 2024</a:t>
            </a:r>
            <a:r>
              <a:rPr lang="en-GB" spc="0" noProof="0" dirty="0">
                <a:solidFill>
                  <a:schemeClr val="tx2"/>
                </a:solidFill>
                <a:ea typeface="+mn-ea"/>
              </a:rPr>
              <a:t>. </a:t>
            </a:r>
            <a:r>
              <a:rPr kumimoji="0" lang="en-GB" sz="1200" b="0" i="0" u="none" strike="noStrike" kern="1200" cap="none" spc="0" normalizeH="0" baseline="0" noProof="0" dirty="0">
                <a:ln>
                  <a:noFill/>
                </a:ln>
                <a:solidFill>
                  <a:schemeClr val="tx2"/>
                </a:solidFill>
                <a:effectLst/>
                <a:uLnTx/>
                <a:uFillTx/>
                <a:ea typeface="+mn-ea"/>
              </a:rPr>
              <a:t>Available at:</a:t>
            </a:r>
            <a:r>
              <a:rPr lang="en-GB" spc="0" noProof="0" dirty="0">
                <a:solidFill>
                  <a:schemeClr val="tx2"/>
                </a:solidFill>
                <a:ea typeface="+mn-ea"/>
              </a:rPr>
              <a:t> </a:t>
            </a:r>
            <a:r>
              <a:rPr kumimoji="0" lang="en-GB" sz="1200" b="0" i="0" u="none" strike="noStrike" kern="1200" cap="none" spc="0" normalizeH="0" baseline="0" noProof="0" dirty="0">
                <a:ln>
                  <a:noFill/>
                </a:ln>
                <a:solidFill>
                  <a:schemeClr val="tx2"/>
                </a:solidFill>
                <a:effectLst/>
                <a:uLnTx/>
                <a:uFillTx/>
                <a:ea typeface="+mn-ea"/>
                <a:hlinkClick r:id="rId3">
                  <a:extLst>
                    <a:ext uri="{A12FA001-AC4F-418D-AE19-62706E023703}">
                      <ahyp:hlinkClr xmlns:ahyp="http://schemas.microsoft.com/office/drawing/2018/hyperlinkcolor" val="tx"/>
                    </a:ext>
                  </a:extLst>
                </a:hlinkClick>
              </a:rPr>
              <a:t>https://documents.cap.org/protocols/Gynecologic.Bmk_1.2.0.0.-REL.CAPCP.pdf</a:t>
            </a:r>
            <a:r>
              <a:rPr kumimoji="0" lang="en-GB" sz="1200" b="0" i="0" u="none" strike="noStrike" kern="1200" cap="none" spc="0" normalizeH="0" baseline="0" noProof="0" dirty="0">
                <a:ln>
                  <a:noFill/>
                </a:ln>
                <a:solidFill>
                  <a:schemeClr val="tx2"/>
                </a:solidFill>
                <a:effectLst/>
                <a:uLnTx/>
                <a:uFillTx/>
                <a:ea typeface="+mn-ea"/>
              </a:rPr>
              <a:t> </a:t>
            </a:r>
            <a:r>
              <a:rPr lang="en-GB" spc="0" noProof="0" dirty="0">
                <a:solidFill>
                  <a:schemeClr val="tx2"/>
                </a:solidFill>
                <a:ea typeface="+mn-ea"/>
              </a:rPr>
              <a:t>(accessed February 2025)</a:t>
            </a:r>
            <a:endParaRPr kumimoji="0" lang="en-GB" sz="1200" b="0" i="0" u="none" strike="noStrike" kern="1200" cap="none" spc="0" normalizeH="0" baseline="0" noProof="0" dirty="0">
              <a:ln>
                <a:noFill/>
              </a:ln>
              <a:solidFill>
                <a:schemeClr val="tx2"/>
              </a:solidFill>
              <a:effectLst/>
              <a:uLnTx/>
              <a:uFillTx/>
              <a:ea typeface="+mn-ea"/>
            </a:endParaRPr>
          </a:p>
        </p:txBody>
      </p:sp>
      <p:sp>
        <p:nvSpPr>
          <p:cNvPr id="4" name="Slide Number Placeholder 3">
            <a:extLst>
              <a:ext uri="{FF2B5EF4-FFF2-40B4-BE49-F238E27FC236}">
                <a16:creationId xmlns:a16="http://schemas.microsoft.com/office/drawing/2014/main" id="{B4786377-F220-AFB8-478D-4DB3D17F0577}"/>
              </a:ext>
            </a:extLst>
          </p:cNvPr>
          <p:cNvSpPr>
            <a:spLocks noGrp="1"/>
          </p:cNvSpPr>
          <p:nvPr>
            <p:ph type="sldNum" sz="quarter" idx="4"/>
          </p:nvPr>
        </p:nvSpPr>
        <p:spPr/>
        <p:txBody>
          <a:bodyPr/>
          <a:lstStyle/>
          <a:p>
            <a:fld id="{FCE43C0F-8A7B-3A4B-9DB5-B3472E36E833}" type="slidenum">
              <a:rPr lang="en-GB" noProof="0" smtClean="0"/>
              <a:pPr/>
              <a:t>22</a:t>
            </a:fld>
            <a:endParaRPr lang="en-GB" noProof="0" dirty="0"/>
          </a:p>
        </p:txBody>
      </p:sp>
      <p:graphicFrame>
        <p:nvGraphicFramePr>
          <p:cNvPr id="7" name="Table 6">
            <a:extLst>
              <a:ext uri="{FF2B5EF4-FFF2-40B4-BE49-F238E27FC236}">
                <a16:creationId xmlns:a16="http://schemas.microsoft.com/office/drawing/2014/main" id="{C6BB90C5-A15A-E566-5453-48B570382D48}"/>
              </a:ext>
            </a:extLst>
          </p:cNvPr>
          <p:cNvGraphicFramePr>
            <a:graphicFrameLocks noGrp="1"/>
          </p:cNvGraphicFramePr>
          <p:nvPr>
            <p:extLst>
              <p:ext uri="{D42A27DB-BD31-4B8C-83A1-F6EECF244321}">
                <p14:modId xmlns:p14="http://schemas.microsoft.com/office/powerpoint/2010/main" val="3625195740"/>
              </p:ext>
            </p:extLst>
          </p:nvPr>
        </p:nvGraphicFramePr>
        <p:xfrm>
          <a:off x="619200" y="1981249"/>
          <a:ext cx="10963200" cy="3662680"/>
        </p:xfrm>
        <a:graphic>
          <a:graphicData uri="http://schemas.openxmlformats.org/drawingml/2006/table">
            <a:tbl>
              <a:tblPr firstRow="1" bandRow="1">
                <a:tableStyleId>{5C22544A-7EE6-4342-B048-85BDC9FD1C3A}</a:tableStyleId>
              </a:tblPr>
              <a:tblGrid>
                <a:gridCol w="2380456">
                  <a:extLst>
                    <a:ext uri="{9D8B030D-6E8A-4147-A177-3AD203B41FA5}">
                      <a16:colId xmlns:a16="http://schemas.microsoft.com/office/drawing/2014/main" val="3621117738"/>
                    </a:ext>
                  </a:extLst>
                </a:gridCol>
                <a:gridCol w="3816424">
                  <a:extLst>
                    <a:ext uri="{9D8B030D-6E8A-4147-A177-3AD203B41FA5}">
                      <a16:colId xmlns:a16="http://schemas.microsoft.com/office/drawing/2014/main" val="2726853088"/>
                    </a:ext>
                  </a:extLst>
                </a:gridCol>
                <a:gridCol w="4766320">
                  <a:extLst>
                    <a:ext uri="{9D8B030D-6E8A-4147-A177-3AD203B41FA5}">
                      <a16:colId xmlns:a16="http://schemas.microsoft.com/office/drawing/2014/main" val="2046193904"/>
                    </a:ext>
                  </a:extLst>
                </a:gridCol>
              </a:tblGrid>
              <a:tr h="370840">
                <a:tc>
                  <a:txBody>
                    <a:bodyPr/>
                    <a:lstStyle/>
                    <a:p>
                      <a:r>
                        <a:rPr lang="en-GB" noProof="0" dirty="0">
                          <a:latin typeface="Arial" panose="020B0604020202020204" pitchFamily="34" charset="0"/>
                          <a:cs typeface="Arial" panose="020B0604020202020204" pitchFamily="34" charset="0"/>
                        </a:rPr>
                        <a:t>Result</a:t>
                      </a:r>
                    </a:p>
                  </a:txBody>
                  <a:tcPr/>
                </a:tc>
                <a:tc>
                  <a:txBody>
                    <a:bodyPr/>
                    <a:lstStyle/>
                    <a:p>
                      <a:r>
                        <a:rPr lang="en-GB" noProof="0" dirty="0">
                          <a:latin typeface="Arial" panose="020B0604020202020204" pitchFamily="34" charset="0"/>
                          <a:cs typeface="Arial" panose="020B0604020202020204" pitchFamily="34" charset="0"/>
                        </a:rPr>
                        <a:t>Criteria for surgical specimens</a:t>
                      </a:r>
                    </a:p>
                  </a:txBody>
                  <a:tcPr/>
                </a:tc>
                <a:tc>
                  <a:txBody>
                    <a:bodyPr/>
                    <a:lstStyle/>
                    <a:p>
                      <a:r>
                        <a:rPr lang="en-GB" noProof="0" dirty="0">
                          <a:latin typeface="Arial" panose="020B0604020202020204" pitchFamily="34" charset="0"/>
                          <a:cs typeface="Arial" panose="020B0604020202020204" pitchFamily="34" charset="0"/>
                        </a:rPr>
                        <a:t>Criteria for biopsy specimens</a:t>
                      </a:r>
                    </a:p>
                  </a:txBody>
                  <a:tcPr/>
                </a:tc>
                <a:extLst>
                  <a:ext uri="{0D108BD9-81ED-4DB2-BD59-A6C34878D82A}">
                    <a16:rowId xmlns:a16="http://schemas.microsoft.com/office/drawing/2014/main" val="1478595035"/>
                  </a:ext>
                </a:extLst>
              </a:tr>
              <a:tr h="370840">
                <a:tc>
                  <a:txBody>
                    <a:bodyPr/>
                    <a:lstStyle/>
                    <a:p>
                      <a:r>
                        <a:rPr lang="en-GB" sz="1600" b="1" noProof="0" dirty="0">
                          <a:latin typeface="Arial" panose="020B0604020202020204" pitchFamily="34" charset="0"/>
                          <a:cs typeface="Arial" panose="020B0604020202020204" pitchFamily="34" charset="0"/>
                        </a:rPr>
                        <a:t>Negative (Score 0)</a:t>
                      </a:r>
                    </a:p>
                  </a:txBody>
                  <a:tcPr/>
                </a:tc>
                <a:tc>
                  <a:txBody>
                    <a:bodyPr/>
                    <a:lstStyle/>
                    <a:p>
                      <a:r>
                        <a:rPr lang="en-GB" sz="1600" noProof="0" dirty="0">
                          <a:latin typeface="Arial" panose="020B0604020202020204" pitchFamily="34" charset="0"/>
                          <a:cs typeface="Arial" panose="020B0604020202020204" pitchFamily="34" charset="0"/>
                        </a:rPr>
                        <a:t>No staining or membrane staining in less than 10% of tumour cells</a:t>
                      </a:r>
                    </a:p>
                  </a:txBody>
                  <a:tcPr/>
                </a:tc>
                <a:tc>
                  <a:txBody>
                    <a:bodyPr/>
                    <a:lstStyle/>
                    <a:p>
                      <a:r>
                        <a:rPr lang="en-GB" sz="1600" noProof="0" dirty="0">
                          <a:latin typeface="Arial" panose="020B0604020202020204" pitchFamily="34" charset="0"/>
                          <a:cs typeface="Arial" panose="020B0604020202020204" pitchFamily="34" charset="0"/>
                        </a:rPr>
                        <a:t>No staining in any tumour cells</a:t>
                      </a:r>
                    </a:p>
                  </a:txBody>
                  <a:tcPr/>
                </a:tc>
                <a:extLst>
                  <a:ext uri="{0D108BD9-81ED-4DB2-BD59-A6C34878D82A}">
                    <a16:rowId xmlns:a16="http://schemas.microsoft.com/office/drawing/2014/main" val="1846717198"/>
                  </a:ext>
                </a:extLst>
              </a:tr>
              <a:tr h="370840">
                <a:tc>
                  <a:txBody>
                    <a:bodyPr/>
                    <a:lstStyle/>
                    <a:p>
                      <a:r>
                        <a:rPr lang="en-GB" sz="1600" b="1" noProof="0" dirty="0">
                          <a:latin typeface="Arial" panose="020B0604020202020204" pitchFamily="34" charset="0"/>
                          <a:cs typeface="Arial" panose="020B0604020202020204" pitchFamily="34" charset="0"/>
                        </a:rPr>
                        <a:t>Negative (Score 1+)</a:t>
                      </a:r>
                    </a:p>
                  </a:txBody>
                  <a:tcPr/>
                </a:tc>
                <a:tc>
                  <a:txBody>
                    <a:bodyPr/>
                    <a:lstStyle/>
                    <a:p>
                      <a:r>
                        <a:rPr lang="en-GB" sz="1600" noProof="0" dirty="0">
                          <a:latin typeface="Arial" panose="020B0604020202020204" pitchFamily="34" charset="0"/>
                          <a:cs typeface="Arial" panose="020B0604020202020204" pitchFamily="34" charset="0"/>
                        </a:rPr>
                        <a:t>Faint/barely perceptible incomplete membrane staining in greater than or equal to 10% tumour cells</a:t>
                      </a:r>
                    </a:p>
                  </a:txBody>
                  <a:tcPr/>
                </a:tc>
                <a:tc>
                  <a:txBody>
                    <a:bodyPr/>
                    <a:lstStyle/>
                    <a:p>
                      <a:r>
                        <a:rPr lang="en-GB" sz="1600" noProof="0" dirty="0">
                          <a:latin typeface="Arial" panose="020B0604020202020204" pitchFamily="34" charset="0"/>
                          <a:cs typeface="Arial" panose="020B0604020202020204" pitchFamily="34" charset="0"/>
                        </a:rPr>
                        <a:t>Tumour cell </a:t>
                      </a:r>
                      <a:r>
                        <a:rPr lang="en-GB" sz="1600" noProof="0" dirty="0" err="1">
                          <a:solidFill>
                            <a:schemeClr val="tx1"/>
                          </a:solidFill>
                          <a:latin typeface="Arial" panose="020B0604020202020204" pitchFamily="34" charset="0"/>
                          <a:cs typeface="Arial" panose="020B0604020202020204" pitchFamily="34" charset="0"/>
                        </a:rPr>
                        <a:t>cluster</a:t>
                      </a:r>
                      <a:r>
                        <a:rPr lang="en-GB" sz="1600" baseline="30000" noProof="0" dirty="0" err="1">
                          <a:solidFill>
                            <a:schemeClr val="tx1"/>
                          </a:solidFill>
                          <a:latin typeface="Arial" panose="020B0604020202020204" pitchFamily="34" charset="0"/>
                          <a:cs typeface="Arial" panose="020B0604020202020204" pitchFamily="34" charset="0"/>
                        </a:rPr>
                        <a:t>a</a:t>
                      </a:r>
                      <a:r>
                        <a:rPr lang="en-GB" sz="1600" noProof="0" dirty="0">
                          <a:solidFill>
                            <a:schemeClr val="tx1"/>
                          </a:solidFill>
                          <a:latin typeface="Arial" panose="020B0604020202020204" pitchFamily="34" charset="0"/>
                          <a:cs typeface="Arial" panose="020B0604020202020204" pitchFamily="34" charset="0"/>
                        </a:rPr>
                        <a:t> with </a:t>
                      </a:r>
                      <a:r>
                        <a:rPr lang="en-GB" sz="1600" noProof="0" dirty="0">
                          <a:latin typeface="Arial" panose="020B0604020202020204" pitchFamily="34" charset="0"/>
                          <a:cs typeface="Arial" panose="020B0604020202020204" pitchFamily="34" charset="0"/>
                        </a:rPr>
                        <a:t>a faint/barely perceptible membrane staining irrespective of percentage of positive tumour cells</a:t>
                      </a:r>
                    </a:p>
                  </a:txBody>
                  <a:tcPr/>
                </a:tc>
                <a:extLst>
                  <a:ext uri="{0D108BD9-81ED-4DB2-BD59-A6C34878D82A}">
                    <a16:rowId xmlns:a16="http://schemas.microsoft.com/office/drawing/2014/main" val="219332426"/>
                  </a:ext>
                </a:extLst>
              </a:tr>
              <a:tr h="370840">
                <a:tc>
                  <a:txBody>
                    <a:bodyPr/>
                    <a:lstStyle/>
                    <a:p>
                      <a:r>
                        <a:rPr lang="en-GB" sz="1600" b="1" noProof="0" dirty="0">
                          <a:latin typeface="Arial" panose="020B0604020202020204" pitchFamily="34" charset="0"/>
                          <a:cs typeface="Arial" panose="020B0604020202020204" pitchFamily="34" charset="0"/>
                        </a:rPr>
                        <a:t>Equivocal (Score 2+)</a:t>
                      </a:r>
                    </a:p>
                  </a:txBody>
                  <a:tcPr/>
                </a:tc>
                <a:tc>
                  <a:txBody>
                    <a:bodyPr/>
                    <a:lstStyle/>
                    <a:p>
                      <a:r>
                        <a:rPr lang="en-GB" sz="1600" noProof="0" dirty="0">
                          <a:latin typeface="Arial" panose="020B0604020202020204" pitchFamily="34" charset="0"/>
                          <a:cs typeface="Arial" panose="020B0604020202020204" pitchFamily="34" charset="0"/>
                        </a:rPr>
                        <a:t>Weak to moderate, complete, basolateral or lateral membrane staining in greater than or equal to 10% of tumour cells</a:t>
                      </a:r>
                    </a:p>
                  </a:txBody>
                  <a:tcPr/>
                </a:tc>
                <a:tc>
                  <a:txBody>
                    <a:bodyPr/>
                    <a:lstStyle/>
                    <a:p>
                      <a:r>
                        <a:rPr lang="en-GB" sz="1600" noProof="0" dirty="0">
                          <a:solidFill>
                            <a:schemeClr val="tx1"/>
                          </a:solidFill>
                          <a:latin typeface="Arial" panose="020B0604020202020204" pitchFamily="34" charset="0"/>
                          <a:cs typeface="Arial" panose="020B0604020202020204" pitchFamily="34" charset="0"/>
                        </a:rPr>
                        <a:t>Tumour cell </a:t>
                      </a:r>
                      <a:r>
                        <a:rPr lang="en-GB" sz="1600" noProof="0" dirty="0" err="1">
                          <a:solidFill>
                            <a:schemeClr val="tx1"/>
                          </a:solidFill>
                          <a:latin typeface="Arial" panose="020B0604020202020204" pitchFamily="34" charset="0"/>
                          <a:cs typeface="Arial" panose="020B0604020202020204" pitchFamily="34" charset="0"/>
                        </a:rPr>
                        <a:t>cluster</a:t>
                      </a:r>
                      <a:r>
                        <a:rPr lang="en-GB" sz="1600" baseline="30000" noProof="0" dirty="0" err="1">
                          <a:solidFill>
                            <a:schemeClr val="tx1"/>
                          </a:solidFill>
                          <a:latin typeface="Arial" panose="020B0604020202020204" pitchFamily="34" charset="0"/>
                          <a:cs typeface="Arial" panose="020B0604020202020204" pitchFamily="34" charset="0"/>
                        </a:rPr>
                        <a:t>a</a:t>
                      </a:r>
                      <a:r>
                        <a:rPr lang="en-GB" sz="1600" noProof="0" dirty="0">
                          <a:solidFill>
                            <a:schemeClr val="tx1"/>
                          </a:solidFill>
                          <a:latin typeface="Arial" panose="020B0604020202020204" pitchFamily="34" charset="0"/>
                          <a:cs typeface="Arial" panose="020B0604020202020204" pitchFamily="34" charset="0"/>
                        </a:rPr>
                        <a:t> with a weak to moderate, complete, basolateral or lateral membrane staining irrespective of percentage of positive tumour cells</a:t>
                      </a:r>
                    </a:p>
                  </a:txBody>
                  <a:tcPr/>
                </a:tc>
                <a:extLst>
                  <a:ext uri="{0D108BD9-81ED-4DB2-BD59-A6C34878D82A}">
                    <a16:rowId xmlns:a16="http://schemas.microsoft.com/office/drawing/2014/main" val="399697491"/>
                  </a:ext>
                </a:extLst>
              </a:tr>
              <a:tr h="370840">
                <a:tc>
                  <a:txBody>
                    <a:bodyPr/>
                    <a:lstStyle/>
                    <a:p>
                      <a:r>
                        <a:rPr lang="en-GB" sz="1600" b="1" noProof="0" dirty="0">
                          <a:latin typeface="Arial" panose="020B0604020202020204" pitchFamily="34" charset="0"/>
                          <a:cs typeface="Arial" panose="020B0604020202020204" pitchFamily="34" charset="0"/>
                        </a:rPr>
                        <a:t>Positive (Score 3+)</a:t>
                      </a:r>
                    </a:p>
                  </a:txBody>
                  <a:tcPr/>
                </a:tc>
                <a:tc>
                  <a:txBody>
                    <a:bodyPr/>
                    <a:lstStyle/>
                    <a:p>
                      <a:r>
                        <a:rPr lang="en-GB" sz="1600" noProof="0" dirty="0">
                          <a:latin typeface="Arial" panose="020B0604020202020204" pitchFamily="34" charset="0"/>
                          <a:cs typeface="Arial" panose="020B0604020202020204" pitchFamily="34" charset="0"/>
                        </a:rPr>
                        <a:t>Strong, complete, basolateral or lateral membrane staining in greater than or equal to 10% of tumour cells</a:t>
                      </a:r>
                    </a:p>
                  </a:txBody>
                  <a:tcPr/>
                </a:tc>
                <a:tc>
                  <a:txBody>
                    <a:bodyPr/>
                    <a:lstStyle/>
                    <a:p>
                      <a:r>
                        <a:rPr lang="en-GB" sz="1600" noProof="0" dirty="0">
                          <a:solidFill>
                            <a:schemeClr val="tx1"/>
                          </a:solidFill>
                          <a:latin typeface="Arial" panose="020B0604020202020204" pitchFamily="34" charset="0"/>
                          <a:cs typeface="Arial" panose="020B0604020202020204" pitchFamily="34" charset="0"/>
                        </a:rPr>
                        <a:t>Tumour cell </a:t>
                      </a:r>
                      <a:r>
                        <a:rPr lang="en-GB" sz="1600" noProof="0" dirty="0" err="1">
                          <a:solidFill>
                            <a:schemeClr val="tx1"/>
                          </a:solidFill>
                          <a:latin typeface="Arial" panose="020B0604020202020204" pitchFamily="34" charset="0"/>
                          <a:cs typeface="Arial" panose="020B0604020202020204" pitchFamily="34" charset="0"/>
                        </a:rPr>
                        <a:t>cluster</a:t>
                      </a:r>
                      <a:r>
                        <a:rPr lang="en-GB" sz="1600" baseline="30000" noProof="0" dirty="0" err="1">
                          <a:solidFill>
                            <a:schemeClr val="tx1"/>
                          </a:solidFill>
                          <a:latin typeface="Arial" panose="020B0604020202020204" pitchFamily="34" charset="0"/>
                          <a:cs typeface="Arial" panose="020B0604020202020204" pitchFamily="34" charset="0"/>
                        </a:rPr>
                        <a:t>a</a:t>
                      </a:r>
                      <a:r>
                        <a:rPr lang="en-GB" sz="1600" noProof="0" dirty="0">
                          <a:solidFill>
                            <a:schemeClr val="tx1"/>
                          </a:solidFill>
                          <a:latin typeface="Arial" panose="020B0604020202020204" pitchFamily="34" charset="0"/>
                          <a:cs typeface="Arial" panose="020B0604020202020204" pitchFamily="34" charset="0"/>
                        </a:rPr>
                        <a:t> with a strong, complete basolateral or lateral membrane staining irrespective of percentage of positive tumour cells</a:t>
                      </a:r>
                    </a:p>
                  </a:txBody>
                  <a:tcPr/>
                </a:tc>
                <a:extLst>
                  <a:ext uri="{0D108BD9-81ED-4DB2-BD59-A6C34878D82A}">
                    <a16:rowId xmlns:a16="http://schemas.microsoft.com/office/drawing/2014/main" val="2417298727"/>
                  </a:ext>
                </a:extLst>
              </a:tr>
            </a:tbl>
          </a:graphicData>
        </a:graphic>
      </p:graphicFrame>
    </p:spTree>
    <p:extLst>
      <p:ext uri="{BB962C8B-B14F-4D97-AF65-F5344CB8AC3E}">
        <p14:creationId xmlns:p14="http://schemas.microsoft.com/office/powerpoint/2010/main" val="3739881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9895-1AC1-7098-368A-DACA79AC546C}"/>
            </a:ext>
          </a:extLst>
        </p:cNvPr>
        <p:cNvGrpSpPr/>
        <p:nvPr/>
      </p:nvGrpSpPr>
      <p:grpSpPr>
        <a:xfrm>
          <a:off x="0" y="0"/>
          <a:ext cx="0" cy="0"/>
          <a:chOff x="0" y="0"/>
          <a:chExt cx="0" cy="0"/>
        </a:xfrm>
      </p:grpSpPr>
      <p:cxnSp>
        <p:nvCxnSpPr>
          <p:cNvPr id="186" name="Google Shape;384;p10">
            <a:extLst>
              <a:ext uri="{FF2B5EF4-FFF2-40B4-BE49-F238E27FC236}">
                <a16:creationId xmlns:a16="http://schemas.microsoft.com/office/drawing/2014/main" id="{E0018404-1D01-3B6A-184B-27B5E1126D9A}"/>
              </a:ext>
            </a:extLst>
          </p:cNvPr>
          <p:cNvCxnSpPr>
            <a:cxnSpLocks/>
          </p:cNvCxnSpPr>
          <p:nvPr/>
        </p:nvCxnSpPr>
        <p:spPr>
          <a:xfrm flipV="1">
            <a:off x="9565492" y="2325008"/>
            <a:ext cx="0" cy="1294834"/>
          </a:xfrm>
          <a:prstGeom prst="straightConnector1">
            <a:avLst/>
          </a:prstGeom>
          <a:noFill/>
          <a:ln w="9525" cap="flat" cmpd="sng">
            <a:solidFill>
              <a:schemeClr val="tx1"/>
            </a:solidFill>
            <a:prstDash val="sysDash"/>
            <a:round/>
            <a:headEnd type="none" w="sm" len="sm"/>
            <a:tailEnd type="none" w="med" len="med"/>
          </a:ln>
        </p:spPr>
      </p:cxnSp>
      <p:sp>
        <p:nvSpPr>
          <p:cNvPr id="9" name="Text Placeholder 8">
            <a:extLst>
              <a:ext uri="{FF2B5EF4-FFF2-40B4-BE49-F238E27FC236}">
                <a16:creationId xmlns:a16="http://schemas.microsoft.com/office/drawing/2014/main" id="{5F5F03C7-D586-79AA-297E-05A5CCF43890}"/>
              </a:ext>
            </a:extLst>
          </p:cNvPr>
          <p:cNvSpPr>
            <a:spLocks noGrp="1"/>
          </p:cNvSpPr>
          <p:nvPr>
            <p:ph type="body" idx="1"/>
          </p:nvPr>
        </p:nvSpPr>
        <p:spPr>
          <a:xfrm>
            <a:off x="609600" y="720000"/>
            <a:ext cx="10972800" cy="702470"/>
          </a:xfrm>
        </p:spPr>
        <p:txBody>
          <a:bodyPr/>
          <a:lstStyle/>
          <a:p>
            <a:r>
              <a:rPr lang="en-GB" sz="2000" noProof="0" dirty="0">
                <a:solidFill>
                  <a:schemeClr val="accent1"/>
                </a:solidFill>
              </a:rPr>
              <a:t>The magnification rule might be helpful</a:t>
            </a:r>
            <a:endParaRPr lang="en-GB" noProof="0" dirty="0"/>
          </a:p>
        </p:txBody>
      </p:sp>
      <p:sp>
        <p:nvSpPr>
          <p:cNvPr id="3" name="Title 2">
            <a:extLst>
              <a:ext uri="{FF2B5EF4-FFF2-40B4-BE49-F238E27FC236}">
                <a16:creationId xmlns:a16="http://schemas.microsoft.com/office/drawing/2014/main" id="{F4689083-D5E3-1B55-31A9-C709BFF298BB}"/>
              </a:ext>
            </a:extLst>
          </p:cNvPr>
          <p:cNvSpPr>
            <a:spLocks noGrp="1"/>
          </p:cNvSpPr>
          <p:nvPr>
            <p:ph type="title"/>
          </p:nvPr>
        </p:nvSpPr>
        <p:spPr/>
        <p:txBody>
          <a:bodyPr>
            <a:normAutofit/>
          </a:bodyPr>
          <a:lstStyle/>
          <a:p>
            <a:r>
              <a:rPr lang="en-GB" noProof="0" dirty="0"/>
              <a:t>interpretation</a:t>
            </a:r>
            <a:endParaRPr lang="en-GB" noProof="0" dirty="0">
              <a:solidFill>
                <a:schemeClr val="accent1"/>
              </a:solidFill>
            </a:endParaRPr>
          </a:p>
        </p:txBody>
      </p:sp>
      <p:sp>
        <p:nvSpPr>
          <p:cNvPr id="10" name="Content Placeholder 9">
            <a:extLst>
              <a:ext uri="{FF2B5EF4-FFF2-40B4-BE49-F238E27FC236}">
                <a16:creationId xmlns:a16="http://schemas.microsoft.com/office/drawing/2014/main" id="{66E5CC75-103B-E1C1-4995-EF5BF1100DD8}"/>
              </a:ext>
            </a:extLst>
          </p:cNvPr>
          <p:cNvSpPr>
            <a:spLocks noGrp="1"/>
          </p:cNvSpPr>
          <p:nvPr>
            <p:ph sz="quarter" idx="15"/>
          </p:nvPr>
        </p:nvSpPr>
        <p:spPr/>
        <p:txBody>
          <a:bodyPr anchor="b"/>
          <a:lstStyle/>
          <a:p>
            <a:r>
              <a:rPr lang="en-GB" noProof="0" dirty="0">
                <a:solidFill>
                  <a:schemeClr val="tx2"/>
                </a:solidFill>
              </a:rPr>
              <a:t>DAB, diaminobenzidine; SD, standard deviation</a:t>
            </a:r>
          </a:p>
          <a:p>
            <a:r>
              <a:rPr lang="en-GB" noProof="0" dirty="0">
                <a:solidFill>
                  <a:schemeClr val="tx2"/>
                </a:solidFill>
              </a:rPr>
              <a:t>Scheel AH, et al. Diagn Pathol. 2018;13:19</a:t>
            </a:r>
          </a:p>
        </p:txBody>
      </p:sp>
      <p:sp>
        <p:nvSpPr>
          <p:cNvPr id="4" name="Slide Number Placeholder 3">
            <a:extLst>
              <a:ext uri="{FF2B5EF4-FFF2-40B4-BE49-F238E27FC236}">
                <a16:creationId xmlns:a16="http://schemas.microsoft.com/office/drawing/2014/main" id="{C2532753-911C-4BBB-F373-0B66ACBE0C75}"/>
              </a:ext>
            </a:extLst>
          </p:cNvPr>
          <p:cNvSpPr>
            <a:spLocks noGrp="1"/>
          </p:cNvSpPr>
          <p:nvPr>
            <p:ph type="sldNum" sz="quarter" idx="4"/>
          </p:nvPr>
        </p:nvSpPr>
        <p:spPr/>
        <p:txBody>
          <a:bodyPr/>
          <a:lstStyle/>
          <a:p>
            <a:fld id="{FCE43C0F-8A7B-3A4B-9DB5-B3472E36E833}" type="slidenum">
              <a:rPr lang="en-GB" noProof="0" smtClean="0"/>
              <a:pPr/>
              <a:t>23</a:t>
            </a:fld>
            <a:endParaRPr lang="en-GB" noProof="0" dirty="0"/>
          </a:p>
        </p:txBody>
      </p:sp>
      <p:graphicFrame>
        <p:nvGraphicFramePr>
          <p:cNvPr id="12" name="Table 11">
            <a:extLst>
              <a:ext uri="{FF2B5EF4-FFF2-40B4-BE49-F238E27FC236}">
                <a16:creationId xmlns:a16="http://schemas.microsoft.com/office/drawing/2014/main" id="{49877956-043D-26B1-87E5-5296128B30F4}"/>
              </a:ext>
            </a:extLst>
          </p:cNvPr>
          <p:cNvGraphicFramePr>
            <a:graphicFrameLocks noGrp="1"/>
          </p:cNvGraphicFramePr>
          <p:nvPr>
            <p:extLst>
              <p:ext uri="{D42A27DB-BD31-4B8C-83A1-F6EECF244321}">
                <p14:modId xmlns:p14="http://schemas.microsoft.com/office/powerpoint/2010/main" val="1830795067"/>
              </p:ext>
            </p:extLst>
          </p:nvPr>
        </p:nvGraphicFramePr>
        <p:xfrm>
          <a:off x="609600" y="2060848"/>
          <a:ext cx="5054352" cy="1931280"/>
        </p:xfrm>
        <a:graphic>
          <a:graphicData uri="http://schemas.openxmlformats.org/drawingml/2006/table">
            <a:tbl>
              <a:tblPr firstRow="1" bandRow="1">
                <a:tableStyleId>{5C22544A-7EE6-4342-B048-85BDC9FD1C3A}</a:tableStyleId>
              </a:tblPr>
              <a:tblGrid>
                <a:gridCol w="1453952">
                  <a:extLst>
                    <a:ext uri="{9D8B030D-6E8A-4147-A177-3AD203B41FA5}">
                      <a16:colId xmlns:a16="http://schemas.microsoft.com/office/drawing/2014/main" val="3532495795"/>
                    </a:ext>
                  </a:extLst>
                </a:gridCol>
                <a:gridCol w="900100">
                  <a:extLst>
                    <a:ext uri="{9D8B030D-6E8A-4147-A177-3AD203B41FA5}">
                      <a16:colId xmlns:a16="http://schemas.microsoft.com/office/drawing/2014/main" val="4029342091"/>
                    </a:ext>
                  </a:extLst>
                </a:gridCol>
                <a:gridCol w="900100">
                  <a:extLst>
                    <a:ext uri="{9D8B030D-6E8A-4147-A177-3AD203B41FA5}">
                      <a16:colId xmlns:a16="http://schemas.microsoft.com/office/drawing/2014/main" val="3093384255"/>
                    </a:ext>
                  </a:extLst>
                </a:gridCol>
                <a:gridCol w="900100">
                  <a:extLst>
                    <a:ext uri="{9D8B030D-6E8A-4147-A177-3AD203B41FA5}">
                      <a16:colId xmlns:a16="http://schemas.microsoft.com/office/drawing/2014/main" val="3320703914"/>
                    </a:ext>
                  </a:extLst>
                </a:gridCol>
                <a:gridCol w="900100">
                  <a:extLst>
                    <a:ext uri="{9D8B030D-6E8A-4147-A177-3AD203B41FA5}">
                      <a16:colId xmlns:a16="http://schemas.microsoft.com/office/drawing/2014/main" val="4287193826"/>
                    </a:ext>
                  </a:extLst>
                </a:gridCol>
              </a:tblGrid>
              <a:tr h="0">
                <a:tc>
                  <a:txBody>
                    <a:bodyPr/>
                    <a:lstStyle/>
                    <a:p>
                      <a:r>
                        <a:rPr lang="en-GB" sz="1400" noProof="0" dirty="0">
                          <a:latin typeface="Arial" panose="020B0604020202020204" pitchFamily="34" charset="0"/>
                          <a:cs typeface="Arial" panose="020B0604020202020204" pitchFamily="34" charset="0"/>
                        </a:rPr>
                        <a:t>Magnification</a:t>
                      </a:r>
                    </a:p>
                  </a:txBody>
                  <a:tcPr marT="81720" marB="81720"/>
                </a:tc>
                <a:tc>
                  <a:txBody>
                    <a:bodyPr/>
                    <a:lstStyle/>
                    <a:p>
                      <a:pPr algn="ctr"/>
                      <a:r>
                        <a:rPr lang="en-GB" sz="1400" noProof="0" dirty="0">
                          <a:latin typeface="Arial" panose="020B0604020202020204" pitchFamily="34" charset="0"/>
                          <a:cs typeface="Arial" panose="020B0604020202020204" pitchFamily="34" charset="0"/>
                        </a:rPr>
                        <a:t>40×</a:t>
                      </a:r>
                    </a:p>
                  </a:txBody>
                  <a:tcPr marT="81720" marB="8172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20×</a:t>
                      </a:r>
                    </a:p>
                  </a:txBody>
                  <a:tcPr marT="81720" marB="8172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10×</a:t>
                      </a:r>
                    </a:p>
                  </a:txBody>
                  <a:tcPr marT="81720" marB="8172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5×</a:t>
                      </a:r>
                    </a:p>
                  </a:txBody>
                  <a:tcPr marT="81720" marB="81720"/>
                </a:tc>
                <a:extLst>
                  <a:ext uri="{0D108BD9-81ED-4DB2-BD59-A6C34878D82A}">
                    <a16:rowId xmlns:a16="http://schemas.microsoft.com/office/drawing/2014/main" val="1099127523"/>
                  </a:ext>
                </a:extLst>
              </a:tr>
              <a:tr h="168197">
                <a:tc>
                  <a:txBody>
                    <a:bodyPr/>
                    <a:lstStyle/>
                    <a:p>
                      <a:r>
                        <a:rPr lang="en-GB" sz="1300" b="1" noProof="0" dirty="0">
                          <a:latin typeface="Arial" panose="020B0604020202020204" pitchFamily="34" charset="0"/>
                          <a:cs typeface="Arial" panose="020B0604020202020204" pitchFamily="34" charset="0"/>
                        </a:rPr>
                        <a:t>Consensus intensity-score</a:t>
                      </a:r>
                    </a:p>
                  </a:txBody>
                  <a:tcPr/>
                </a:tc>
                <a:tc>
                  <a:txBody>
                    <a:bodyPr/>
                    <a:lstStyle/>
                    <a:p>
                      <a:pPr algn="ctr"/>
                      <a:r>
                        <a:rPr lang="en-GB" sz="1300" b="1" noProof="0" dirty="0">
                          <a:latin typeface="Arial" panose="020B0604020202020204" pitchFamily="34" charset="0"/>
                          <a:cs typeface="Arial" panose="020B0604020202020204" pitchFamily="34" charset="0"/>
                        </a:rPr>
                        <a:t>‘1+’</a:t>
                      </a:r>
                    </a:p>
                  </a:txBody>
                  <a:tcPr anchor="ctr"/>
                </a:tc>
                <a:tc gridSpan="2">
                  <a:txBody>
                    <a:bodyPr/>
                    <a:lstStyle/>
                    <a:p>
                      <a:pPr algn="ctr"/>
                      <a:r>
                        <a:rPr lang="en-GB" sz="1300" b="1" noProof="0" dirty="0">
                          <a:latin typeface="Arial" panose="020B0604020202020204" pitchFamily="34" charset="0"/>
                          <a:cs typeface="Arial" panose="020B0604020202020204" pitchFamily="34" charset="0"/>
                        </a:rPr>
                        <a:t>‘2+’</a:t>
                      </a:r>
                    </a:p>
                  </a:txBody>
                  <a:tcPr anchor="ctr"/>
                </a:tc>
                <a:tc hMerge="1">
                  <a:txBody>
                    <a:bodyPr/>
                    <a:lstStyle/>
                    <a:p>
                      <a:pPr algn="ctr"/>
                      <a:endParaRPr lang="en-GB" sz="1400" dirty="0"/>
                    </a:p>
                  </a:txBody>
                  <a:tcPr/>
                </a:tc>
                <a:tc>
                  <a:txBody>
                    <a:bodyPr/>
                    <a:lstStyle/>
                    <a:p>
                      <a:pPr algn="ctr"/>
                      <a:r>
                        <a:rPr lang="en-GB" sz="1300" b="1" noProof="0" dirty="0">
                          <a:latin typeface="Arial" panose="020B0604020202020204" pitchFamily="34" charset="0"/>
                          <a:cs typeface="Arial" panose="020B0604020202020204" pitchFamily="34" charset="0"/>
                        </a:rPr>
                        <a:t>‘3+’</a:t>
                      </a:r>
                    </a:p>
                  </a:txBody>
                  <a:tcPr anchor="ctr"/>
                </a:tc>
                <a:extLst>
                  <a:ext uri="{0D108BD9-81ED-4DB2-BD59-A6C34878D82A}">
                    <a16:rowId xmlns:a16="http://schemas.microsoft.com/office/drawing/2014/main" val="1635584592"/>
                  </a:ext>
                </a:extLst>
              </a:tr>
              <a:tr h="0">
                <a:tc>
                  <a:txBody>
                    <a:bodyPr/>
                    <a:lstStyle/>
                    <a:p>
                      <a:r>
                        <a:rPr lang="en-GB" sz="1300" b="1" noProof="0" dirty="0">
                          <a:latin typeface="Arial" panose="020B0604020202020204" pitchFamily="34" charset="0"/>
                          <a:cs typeface="Arial" panose="020B0604020202020204" pitchFamily="34" charset="0"/>
                        </a:rPr>
                        <a:t>Num. aperture</a:t>
                      </a:r>
                    </a:p>
                  </a:txBody>
                  <a:tcPr/>
                </a:tc>
                <a:tc>
                  <a:txBody>
                    <a:bodyPr/>
                    <a:lstStyle/>
                    <a:p>
                      <a:pPr algn="ctr"/>
                      <a:r>
                        <a:rPr lang="en-GB" sz="1300" noProof="0" dirty="0">
                          <a:latin typeface="Arial" panose="020B0604020202020204" pitchFamily="34" charset="0"/>
                          <a:cs typeface="Arial" panose="020B0604020202020204" pitchFamily="34" charset="0"/>
                        </a:rPr>
                        <a:t>0.65-0.75</a:t>
                      </a:r>
                    </a:p>
                  </a:txBody>
                  <a:tcPr/>
                </a:tc>
                <a:tc>
                  <a:txBody>
                    <a:bodyPr/>
                    <a:lstStyle/>
                    <a:p>
                      <a:pPr algn="ctr"/>
                      <a:r>
                        <a:rPr lang="en-GB" sz="1300" noProof="0" dirty="0">
                          <a:latin typeface="Arial" panose="020B0604020202020204" pitchFamily="34" charset="0"/>
                          <a:cs typeface="Arial" panose="020B0604020202020204" pitchFamily="34" charset="0"/>
                        </a:rPr>
                        <a:t>0.40-0.50</a:t>
                      </a:r>
                    </a:p>
                  </a:txBody>
                  <a:tcPr/>
                </a:tc>
                <a:tc>
                  <a:txBody>
                    <a:bodyPr/>
                    <a:lstStyle/>
                    <a:p>
                      <a:pPr algn="ctr"/>
                      <a:r>
                        <a:rPr lang="en-GB" sz="1300" noProof="0" dirty="0">
                          <a:latin typeface="Arial" panose="020B0604020202020204" pitchFamily="34" charset="0"/>
                          <a:cs typeface="Arial" panose="020B0604020202020204" pitchFamily="34" charset="0"/>
                        </a:rPr>
                        <a:t>0.25-0.30</a:t>
                      </a:r>
                    </a:p>
                  </a:txBody>
                  <a:tcPr/>
                </a:tc>
                <a:tc>
                  <a:txBody>
                    <a:bodyPr/>
                    <a:lstStyle/>
                    <a:p>
                      <a:pPr algn="ctr"/>
                      <a:r>
                        <a:rPr lang="en-GB" sz="1300" noProof="0" dirty="0">
                          <a:latin typeface="Arial" panose="020B0604020202020204" pitchFamily="34" charset="0"/>
                          <a:cs typeface="Arial" panose="020B0604020202020204" pitchFamily="34" charset="0"/>
                        </a:rPr>
                        <a:t>0.12-0.15</a:t>
                      </a:r>
                    </a:p>
                  </a:txBody>
                  <a:tcPr/>
                </a:tc>
                <a:extLst>
                  <a:ext uri="{0D108BD9-81ED-4DB2-BD59-A6C34878D82A}">
                    <a16:rowId xmlns:a16="http://schemas.microsoft.com/office/drawing/2014/main" val="3452925586"/>
                  </a:ext>
                </a:extLst>
              </a:tr>
              <a:tr h="0">
                <a:tc>
                  <a:txBody>
                    <a:bodyPr/>
                    <a:lstStyle/>
                    <a:p>
                      <a:r>
                        <a:rPr lang="en-GB" sz="1300" b="1" noProof="0" dirty="0">
                          <a:latin typeface="Arial" panose="020B0604020202020204" pitchFamily="34" charset="0"/>
                          <a:cs typeface="Arial" panose="020B0604020202020204" pitchFamily="34" charset="0"/>
                        </a:rPr>
                        <a:t>Resolution (µm)</a:t>
                      </a:r>
                    </a:p>
                  </a:txBody>
                  <a:tcPr/>
                </a:tc>
                <a:tc>
                  <a:txBody>
                    <a:bodyPr/>
                    <a:lstStyle/>
                    <a:p>
                      <a:pPr algn="ctr"/>
                      <a:r>
                        <a:rPr lang="en-GB" sz="1300" noProof="0" dirty="0">
                          <a:latin typeface="Arial" panose="020B0604020202020204" pitchFamily="34" charset="0"/>
                          <a:cs typeface="Arial" panose="020B0604020202020204" pitchFamily="34" charset="0"/>
                        </a:rPr>
                        <a:t>0.40-0.46</a:t>
                      </a:r>
                    </a:p>
                  </a:txBody>
                  <a:tcPr/>
                </a:tc>
                <a:tc>
                  <a:txBody>
                    <a:bodyPr/>
                    <a:lstStyle/>
                    <a:p>
                      <a:pPr algn="ctr"/>
                      <a:r>
                        <a:rPr lang="en-GB" sz="1300" noProof="0" dirty="0">
                          <a:latin typeface="Arial" panose="020B0604020202020204" pitchFamily="34" charset="0"/>
                          <a:cs typeface="Arial" panose="020B0604020202020204" pitchFamily="34" charset="0"/>
                        </a:rPr>
                        <a:t>0.60-0.75</a:t>
                      </a:r>
                    </a:p>
                  </a:txBody>
                  <a:tcPr/>
                </a:tc>
                <a:tc>
                  <a:txBody>
                    <a:bodyPr/>
                    <a:lstStyle/>
                    <a:p>
                      <a:pPr algn="ctr"/>
                      <a:r>
                        <a:rPr lang="en-GB" sz="1300" noProof="0" dirty="0">
                          <a:latin typeface="Arial" panose="020B0604020202020204" pitchFamily="34" charset="0"/>
                          <a:cs typeface="Arial" panose="020B0604020202020204" pitchFamily="34" charset="0"/>
                        </a:rPr>
                        <a:t>1.0-1.20</a:t>
                      </a:r>
                    </a:p>
                  </a:txBody>
                  <a:tcPr/>
                </a:tc>
                <a:tc>
                  <a:txBody>
                    <a:bodyPr/>
                    <a:lstStyle/>
                    <a:p>
                      <a:pPr algn="ctr"/>
                      <a:r>
                        <a:rPr lang="en-GB" sz="1300" noProof="0" dirty="0">
                          <a:latin typeface="Arial" panose="020B0604020202020204" pitchFamily="34" charset="0"/>
                          <a:cs typeface="Arial" panose="020B0604020202020204" pitchFamily="34" charset="0"/>
                        </a:rPr>
                        <a:t>2.0-2.50</a:t>
                      </a:r>
                    </a:p>
                  </a:txBody>
                  <a:tcPr/>
                </a:tc>
                <a:extLst>
                  <a:ext uri="{0D108BD9-81ED-4DB2-BD59-A6C34878D82A}">
                    <a16:rowId xmlns:a16="http://schemas.microsoft.com/office/drawing/2014/main" val="713495511"/>
                  </a:ext>
                </a:extLst>
              </a:tr>
              <a:tr h="168197">
                <a:tc>
                  <a:txBody>
                    <a:bodyPr/>
                    <a:lstStyle/>
                    <a:p>
                      <a:r>
                        <a:rPr lang="en-GB" sz="1300" b="1" noProof="0" dirty="0">
                          <a:latin typeface="Arial" panose="020B0604020202020204" pitchFamily="34" charset="0"/>
                          <a:cs typeface="Arial" panose="020B0604020202020204" pitchFamily="34" charset="0"/>
                        </a:rPr>
                        <a:t>DAB-precipitate width ± SD (µm)</a:t>
                      </a:r>
                    </a:p>
                  </a:txBody>
                  <a:tcPr/>
                </a:tc>
                <a:tc>
                  <a:txBody>
                    <a:bodyPr/>
                    <a:lstStyle/>
                    <a:p>
                      <a:pPr algn="ctr"/>
                      <a:r>
                        <a:rPr lang="en-GB" sz="1300" noProof="0" dirty="0">
                          <a:latin typeface="Arial" panose="020B0604020202020204" pitchFamily="34" charset="0"/>
                          <a:cs typeface="Arial" panose="020B0604020202020204" pitchFamily="34" charset="0"/>
                        </a:rPr>
                        <a:t>0.64 ± 0.1</a:t>
                      </a:r>
                    </a:p>
                  </a:txBody>
                  <a:tcPr marL="55440" marR="55440" anchor="ctr"/>
                </a:tc>
                <a:tc gridSpan="2">
                  <a:txBody>
                    <a:bodyPr/>
                    <a:lstStyle/>
                    <a:p>
                      <a:pPr algn="ctr"/>
                      <a:r>
                        <a:rPr lang="en-GB" sz="1300" noProof="0" dirty="0">
                          <a:latin typeface="Arial" panose="020B0604020202020204" pitchFamily="34" charset="0"/>
                          <a:cs typeface="Arial" panose="020B0604020202020204" pitchFamily="34" charset="0"/>
                        </a:rPr>
                        <a:t>1.0 ± 0.23</a:t>
                      </a:r>
                    </a:p>
                  </a:txBody>
                  <a:tcPr marL="55440" marR="55440" anchor="ctr"/>
                </a:tc>
                <a:tc hMerge="1">
                  <a:txBody>
                    <a:bodyPr/>
                    <a:lstStyle/>
                    <a:p>
                      <a:pPr algn="ctr"/>
                      <a:endParaRPr lang="en-GB" sz="1400" dirty="0"/>
                    </a:p>
                  </a:txBody>
                  <a:tcPr/>
                </a:tc>
                <a:tc>
                  <a:txBody>
                    <a:bodyPr/>
                    <a:lstStyle/>
                    <a:p>
                      <a:pPr algn="ctr"/>
                      <a:r>
                        <a:rPr lang="en-GB" sz="1300" noProof="0" dirty="0">
                          <a:latin typeface="Arial" panose="020B0604020202020204" pitchFamily="34" charset="0"/>
                          <a:cs typeface="Arial" panose="020B0604020202020204" pitchFamily="34" charset="0"/>
                        </a:rPr>
                        <a:t>2.14 ± 0.4</a:t>
                      </a:r>
                    </a:p>
                  </a:txBody>
                  <a:tcPr marL="55440" marR="55440" anchor="ctr"/>
                </a:tc>
                <a:extLst>
                  <a:ext uri="{0D108BD9-81ED-4DB2-BD59-A6C34878D82A}">
                    <a16:rowId xmlns:a16="http://schemas.microsoft.com/office/drawing/2014/main" val="1197013418"/>
                  </a:ext>
                </a:extLst>
              </a:tr>
            </a:tbl>
          </a:graphicData>
        </a:graphic>
      </p:graphicFrame>
      <p:sp>
        <p:nvSpPr>
          <p:cNvPr id="6" name="Rectángulo 11">
            <a:extLst>
              <a:ext uri="{FF2B5EF4-FFF2-40B4-BE49-F238E27FC236}">
                <a16:creationId xmlns:a16="http://schemas.microsoft.com/office/drawing/2014/main" id="{85CD916B-95DD-FFB1-8692-969D13B54FC1}"/>
              </a:ext>
            </a:extLst>
          </p:cNvPr>
          <p:cNvSpPr/>
          <p:nvPr/>
        </p:nvSpPr>
        <p:spPr>
          <a:xfrm>
            <a:off x="640080" y="2435462"/>
            <a:ext cx="4998720" cy="5034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4" name="Google Shape;392;p10">
            <a:extLst>
              <a:ext uri="{FF2B5EF4-FFF2-40B4-BE49-F238E27FC236}">
                <a16:creationId xmlns:a16="http://schemas.microsoft.com/office/drawing/2014/main" id="{88B2A604-7437-9AB5-76AC-C001C8362765}"/>
              </a:ext>
            </a:extLst>
          </p:cNvPr>
          <p:cNvSpPr/>
          <p:nvPr/>
        </p:nvSpPr>
        <p:spPr>
          <a:xfrm rot="16200000">
            <a:off x="-169337" y="4880045"/>
            <a:ext cx="1331542"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latin typeface="Arial" panose="020B0604020202020204" pitchFamily="34" charset="0"/>
                <a:ea typeface="Calibri"/>
                <a:cs typeface="Arial" panose="020B0604020202020204" pitchFamily="34" charset="0"/>
                <a:sym typeface="Calibri"/>
              </a:rPr>
              <a:t>Frequency</a:t>
            </a:r>
            <a:endParaRPr lang="en-GB" sz="1400" noProof="0" dirty="0">
              <a:latin typeface="Arial" panose="020B0604020202020204" pitchFamily="34" charset="0"/>
              <a:ea typeface="Calibri"/>
              <a:cs typeface="Arial" panose="020B0604020202020204" pitchFamily="34" charset="0"/>
              <a:sym typeface="Calibri"/>
            </a:endParaRPr>
          </a:p>
        </p:txBody>
      </p:sp>
      <p:cxnSp>
        <p:nvCxnSpPr>
          <p:cNvPr id="15" name="Google Shape;384;p10">
            <a:extLst>
              <a:ext uri="{FF2B5EF4-FFF2-40B4-BE49-F238E27FC236}">
                <a16:creationId xmlns:a16="http://schemas.microsoft.com/office/drawing/2014/main" id="{D6E5D699-65EA-1051-9FA7-F87D7870EC16}"/>
              </a:ext>
            </a:extLst>
          </p:cNvPr>
          <p:cNvCxnSpPr>
            <a:cxnSpLocks/>
          </p:cNvCxnSpPr>
          <p:nvPr/>
        </p:nvCxnSpPr>
        <p:spPr>
          <a:xfrm flipV="1">
            <a:off x="954282" y="4331459"/>
            <a:ext cx="0" cy="1341313"/>
          </a:xfrm>
          <a:prstGeom prst="straightConnector1">
            <a:avLst/>
          </a:prstGeom>
          <a:noFill/>
          <a:ln w="9525" cap="flat" cmpd="sng">
            <a:solidFill>
              <a:schemeClr val="tx1"/>
            </a:solidFill>
            <a:prstDash val="solid"/>
            <a:round/>
            <a:headEnd type="none" w="sm" len="sm"/>
            <a:tailEnd type="none" w="med" len="med"/>
          </a:ln>
        </p:spPr>
      </p:cxnSp>
      <p:cxnSp>
        <p:nvCxnSpPr>
          <p:cNvPr id="16" name="Google Shape;384;p10">
            <a:extLst>
              <a:ext uri="{FF2B5EF4-FFF2-40B4-BE49-F238E27FC236}">
                <a16:creationId xmlns:a16="http://schemas.microsoft.com/office/drawing/2014/main" id="{6881EC19-BC90-E06D-BCB1-2338B73BAB81}"/>
              </a:ext>
            </a:extLst>
          </p:cNvPr>
          <p:cNvCxnSpPr>
            <a:cxnSpLocks/>
          </p:cNvCxnSpPr>
          <p:nvPr/>
        </p:nvCxnSpPr>
        <p:spPr>
          <a:xfrm>
            <a:off x="882571" y="5672773"/>
            <a:ext cx="69880" cy="0"/>
          </a:xfrm>
          <a:prstGeom prst="straightConnector1">
            <a:avLst/>
          </a:prstGeom>
          <a:noFill/>
          <a:ln w="9525" cap="flat" cmpd="sng">
            <a:solidFill>
              <a:schemeClr val="tx1"/>
            </a:solidFill>
            <a:prstDash val="solid"/>
            <a:round/>
            <a:headEnd type="none" w="sm" len="sm"/>
            <a:tailEnd type="none" w="med" len="med"/>
          </a:ln>
        </p:spPr>
      </p:cxnSp>
      <p:sp>
        <p:nvSpPr>
          <p:cNvPr id="21" name="Google Shape;392;p10">
            <a:extLst>
              <a:ext uri="{FF2B5EF4-FFF2-40B4-BE49-F238E27FC236}">
                <a16:creationId xmlns:a16="http://schemas.microsoft.com/office/drawing/2014/main" id="{442AC680-9E89-7D4A-9A41-648EE8AB1C63}"/>
              </a:ext>
            </a:extLst>
          </p:cNvPr>
          <p:cNvSpPr/>
          <p:nvPr/>
        </p:nvSpPr>
        <p:spPr>
          <a:xfrm>
            <a:off x="584538" y="4241680"/>
            <a:ext cx="25487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100</a:t>
            </a:r>
          </a:p>
        </p:txBody>
      </p:sp>
      <p:cxnSp>
        <p:nvCxnSpPr>
          <p:cNvPr id="37" name="Google Shape;384;p10">
            <a:extLst>
              <a:ext uri="{FF2B5EF4-FFF2-40B4-BE49-F238E27FC236}">
                <a16:creationId xmlns:a16="http://schemas.microsoft.com/office/drawing/2014/main" id="{84DB0958-84C8-F666-14E0-4B7BCAF68826}"/>
              </a:ext>
            </a:extLst>
          </p:cNvPr>
          <p:cNvCxnSpPr>
            <a:cxnSpLocks/>
          </p:cNvCxnSpPr>
          <p:nvPr/>
        </p:nvCxnSpPr>
        <p:spPr>
          <a:xfrm>
            <a:off x="882571" y="5402898"/>
            <a:ext cx="69880" cy="0"/>
          </a:xfrm>
          <a:prstGeom prst="straightConnector1">
            <a:avLst/>
          </a:prstGeom>
          <a:noFill/>
          <a:ln w="9525" cap="flat" cmpd="sng">
            <a:solidFill>
              <a:schemeClr val="tx1"/>
            </a:solidFill>
            <a:prstDash val="solid"/>
            <a:round/>
            <a:headEnd type="none" w="sm" len="sm"/>
            <a:tailEnd type="none" w="med" len="med"/>
          </a:ln>
        </p:spPr>
      </p:cxnSp>
      <p:cxnSp>
        <p:nvCxnSpPr>
          <p:cNvPr id="38" name="Google Shape;384;p10">
            <a:extLst>
              <a:ext uri="{FF2B5EF4-FFF2-40B4-BE49-F238E27FC236}">
                <a16:creationId xmlns:a16="http://schemas.microsoft.com/office/drawing/2014/main" id="{006F6774-8B03-1D48-22FD-2214E24BB224}"/>
              </a:ext>
            </a:extLst>
          </p:cNvPr>
          <p:cNvCxnSpPr>
            <a:cxnSpLocks/>
          </p:cNvCxnSpPr>
          <p:nvPr/>
        </p:nvCxnSpPr>
        <p:spPr>
          <a:xfrm>
            <a:off x="882571" y="5136198"/>
            <a:ext cx="69880" cy="0"/>
          </a:xfrm>
          <a:prstGeom prst="straightConnector1">
            <a:avLst/>
          </a:prstGeom>
          <a:noFill/>
          <a:ln w="9525" cap="flat" cmpd="sng">
            <a:solidFill>
              <a:schemeClr val="tx1"/>
            </a:solidFill>
            <a:prstDash val="solid"/>
            <a:round/>
            <a:headEnd type="none" w="sm" len="sm"/>
            <a:tailEnd type="none" w="med" len="med"/>
          </a:ln>
        </p:spPr>
      </p:cxnSp>
      <p:cxnSp>
        <p:nvCxnSpPr>
          <p:cNvPr id="39" name="Google Shape;384;p10">
            <a:extLst>
              <a:ext uri="{FF2B5EF4-FFF2-40B4-BE49-F238E27FC236}">
                <a16:creationId xmlns:a16="http://schemas.microsoft.com/office/drawing/2014/main" id="{362133BD-9BEB-A7A6-E877-8B9C36A5F8C8}"/>
              </a:ext>
            </a:extLst>
          </p:cNvPr>
          <p:cNvCxnSpPr>
            <a:cxnSpLocks/>
          </p:cNvCxnSpPr>
          <p:nvPr/>
        </p:nvCxnSpPr>
        <p:spPr>
          <a:xfrm>
            <a:off x="882571" y="4872673"/>
            <a:ext cx="69880" cy="0"/>
          </a:xfrm>
          <a:prstGeom prst="straightConnector1">
            <a:avLst/>
          </a:prstGeom>
          <a:noFill/>
          <a:ln w="9525" cap="flat" cmpd="sng">
            <a:solidFill>
              <a:schemeClr val="tx1"/>
            </a:solidFill>
            <a:prstDash val="solid"/>
            <a:round/>
            <a:headEnd type="none" w="sm" len="sm"/>
            <a:tailEnd type="none" w="med" len="med"/>
          </a:ln>
        </p:spPr>
      </p:cxnSp>
      <p:cxnSp>
        <p:nvCxnSpPr>
          <p:cNvPr id="40" name="Google Shape;384;p10">
            <a:extLst>
              <a:ext uri="{FF2B5EF4-FFF2-40B4-BE49-F238E27FC236}">
                <a16:creationId xmlns:a16="http://schemas.microsoft.com/office/drawing/2014/main" id="{B9610EFB-CD79-3059-E17D-5B078BCE33DC}"/>
              </a:ext>
            </a:extLst>
          </p:cNvPr>
          <p:cNvCxnSpPr>
            <a:cxnSpLocks/>
          </p:cNvCxnSpPr>
          <p:nvPr/>
        </p:nvCxnSpPr>
        <p:spPr>
          <a:xfrm>
            <a:off x="882571" y="4605973"/>
            <a:ext cx="69880" cy="0"/>
          </a:xfrm>
          <a:prstGeom prst="straightConnector1">
            <a:avLst/>
          </a:prstGeom>
          <a:noFill/>
          <a:ln w="9525" cap="flat" cmpd="sng">
            <a:solidFill>
              <a:schemeClr val="tx1"/>
            </a:solidFill>
            <a:prstDash val="solid"/>
            <a:round/>
            <a:headEnd type="none" w="sm" len="sm"/>
            <a:tailEnd type="none" w="med" len="med"/>
          </a:ln>
        </p:spPr>
      </p:cxnSp>
      <p:cxnSp>
        <p:nvCxnSpPr>
          <p:cNvPr id="41" name="Google Shape;384;p10">
            <a:extLst>
              <a:ext uri="{FF2B5EF4-FFF2-40B4-BE49-F238E27FC236}">
                <a16:creationId xmlns:a16="http://schemas.microsoft.com/office/drawing/2014/main" id="{0541D88F-4627-E56E-3BD6-AF5D25A55882}"/>
              </a:ext>
            </a:extLst>
          </p:cNvPr>
          <p:cNvCxnSpPr>
            <a:cxnSpLocks/>
          </p:cNvCxnSpPr>
          <p:nvPr/>
        </p:nvCxnSpPr>
        <p:spPr>
          <a:xfrm>
            <a:off x="882571" y="4339273"/>
            <a:ext cx="69880" cy="0"/>
          </a:xfrm>
          <a:prstGeom prst="straightConnector1">
            <a:avLst/>
          </a:prstGeom>
          <a:noFill/>
          <a:ln w="9525" cap="flat" cmpd="sng">
            <a:solidFill>
              <a:schemeClr val="tx1"/>
            </a:solidFill>
            <a:prstDash val="solid"/>
            <a:round/>
            <a:headEnd type="none" w="sm" len="sm"/>
            <a:tailEnd type="none" w="med" len="med"/>
          </a:ln>
        </p:spPr>
      </p:cxnSp>
      <p:sp>
        <p:nvSpPr>
          <p:cNvPr id="42" name="Google Shape;392;p10">
            <a:extLst>
              <a:ext uri="{FF2B5EF4-FFF2-40B4-BE49-F238E27FC236}">
                <a16:creationId xmlns:a16="http://schemas.microsoft.com/office/drawing/2014/main" id="{355A187C-7546-92CE-A759-DF67931DC786}"/>
              </a:ext>
            </a:extLst>
          </p:cNvPr>
          <p:cNvSpPr/>
          <p:nvPr/>
        </p:nvSpPr>
        <p:spPr>
          <a:xfrm>
            <a:off x="669498" y="4508380"/>
            <a:ext cx="1699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80</a:t>
            </a:r>
          </a:p>
        </p:txBody>
      </p:sp>
      <p:sp>
        <p:nvSpPr>
          <p:cNvPr id="43" name="Google Shape;392;p10">
            <a:extLst>
              <a:ext uri="{FF2B5EF4-FFF2-40B4-BE49-F238E27FC236}">
                <a16:creationId xmlns:a16="http://schemas.microsoft.com/office/drawing/2014/main" id="{5E43CBAB-7DD1-74DD-9977-AC1C42691BFF}"/>
              </a:ext>
            </a:extLst>
          </p:cNvPr>
          <p:cNvSpPr/>
          <p:nvPr/>
        </p:nvSpPr>
        <p:spPr>
          <a:xfrm>
            <a:off x="669498" y="4778255"/>
            <a:ext cx="1699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60</a:t>
            </a:r>
          </a:p>
        </p:txBody>
      </p:sp>
      <p:sp>
        <p:nvSpPr>
          <p:cNvPr id="44" name="Google Shape;392;p10">
            <a:extLst>
              <a:ext uri="{FF2B5EF4-FFF2-40B4-BE49-F238E27FC236}">
                <a16:creationId xmlns:a16="http://schemas.microsoft.com/office/drawing/2014/main" id="{E02B6659-FD88-D931-4EA2-9558B9E4DCF5}"/>
              </a:ext>
            </a:extLst>
          </p:cNvPr>
          <p:cNvSpPr/>
          <p:nvPr/>
        </p:nvSpPr>
        <p:spPr>
          <a:xfrm>
            <a:off x="669498" y="5044955"/>
            <a:ext cx="1699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40</a:t>
            </a:r>
          </a:p>
        </p:txBody>
      </p:sp>
      <p:sp>
        <p:nvSpPr>
          <p:cNvPr id="45" name="Google Shape;392;p10">
            <a:extLst>
              <a:ext uri="{FF2B5EF4-FFF2-40B4-BE49-F238E27FC236}">
                <a16:creationId xmlns:a16="http://schemas.microsoft.com/office/drawing/2014/main" id="{664336E1-8DC2-CB48-8515-5B6C9ADD1786}"/>
              </a:ext>
            </a:extLst>
          </p:cNvPr>
          <p:cNvSpPr/>
          <p:nvPr/>
        </p:nvSpPr>
        <p:spPr>
          <a:xfrm>
            <a:off x="669498" y="5308480"/>
            <a:ext cx="1699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20</a:t>
            </a:r>
          </a:p>
        </p:txBody>
      </p:sp>
      <p:sp>
        <p:nvSpPr>
          <p:cNvPr id="46" name="Google Shape;392;p10">
            <a:extLst>
              <a:ext uri="{FF2B5EF4-FFF2-40B4-BE49-F238E27FC236}">
                <a16:creationId xmlns:a16="http://schemas.microsoft.com/office/drawing/2014/main" id="{56E32912-7FD3-ED95-A176-ACB230487434}"/>
              </a:ext>
            </a:extLst>
          </p:cNvPr>
          <p:cNvSpPr/>
          <p:nvPr/>
        </p:nvSpPr>
        <p:spPr>
          <a:xfrm>
            <a:off x="754456" y="5578355"/>
            <a:ext cx="8496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a:t>
            </a:r>
          </a:p>
        </p:txBody>
      </p:sp>
      <p:cxnSp>
        <p:nvCxnSpPr>
          <p:cNvPr id="49" name="Google Shape;384;p10">
            <a:extLst>
              <a:ext uri="{FF2B5EF4-FFF2-40B4-BE49-F238E27FC236}">
                <a16:creationId xmlns:a16="http://schemas.microsoft.com/office/drawing/2014/main" id="{5FDA9D7A-0C98-24BF-5BEE-D944CABAF2C6}"/>
              </a:ext>
            </a:extLst>
          </p:cNvPr>
          <p:cNvCxnSpPr>
            <a:cxnSpLocks/>
          </p:cNvCxnSpPr>
          <p:nvPr/>
        </p:nvCxnSpPr>
        <p:spPr>
          <a:xfrm rot="16200000">
            <a:off x="1108403" y="5753747"/>
            <a:ext cx="54000" cy="0"/>
          </a:xfrm>
          <a:prstGeom prst="straightConnector1">
            <a:avLst/>
          </a:prstGeom>
          <a:noFill/>
          <a:ln w="9525" cap="flat" cmpd="sng">
            <a:solidFill>
              <a:schemeClr val="tx1"/>
            </a:solidFill>
            <a:prstDash val="solid"/>
            <a:round/>
            <a:headEnd type="none" w="sm" len="sm"/>
            <a:tailEnd type="none" w="med" len="med"/>
          </a:ln>
        </p:spPr>
      </p:cxnSp>
      <p:cxnSp>
        <p:nvCxnSpPr>
          <p:cNvPr id="51" name="Google Shape;384;p10">
            <a:extLst>
              <a:ext uri="{FF2B5EF4-FFF2-40B4-BE49-F238E27FC236}">
                <a16:creationId xmlns:a16="http://schemas.microsoft.com/office/drawing/2014/main" id="{609A6AC8-F06A-8DAC-2E91-80D93FDAB662}"/>
              </a:ext>
            </a:extLst>
          </p:cNvPr>
          <p:cNvCxnSpPr>
            <a:cxnSpLocks/>
          </p:cNvCxnSpPr>
          <p:nvPr/>
        </p:nvCxnSpPr>
        <p:spPr>
          <a:xfrm>
            <a:off x="1134207" y="5726748"/>
            <a:ext cx="4824000" cy="0"/>
          </a:xfrm>
          <a:prstGeom prst="straightConnector1">
            <a:avLst/>
          </a:prstGeom>
          <a:noFill/>
          <a:ln w="9525" cap="flat" cmpd="sng">
            <a:solidFill>
              <a:schemeClr val="tx1"/>
            </a:solidFill>
            <a:prstDash val="solid"/>
            <a:round/>
            <a:headEnd type="none" w="sm" len="sm"/>
            <a:tailEnd type="none" w="med" len="med"/>
          </a:ln>
        </p:spPr>
      </p:cxnSp>
      <p:cxnSp>
        <p:nvCxnSpPr>
          <p:cNvPr id="52" name="Google Shape;384;p10">
            <a:extLst>
              <a:ext uri="{FF2B5EF4-FFF2-40B4-BE49-F238E27FC236}">
                <a16:creationId xmlns:a16="http://schemas.microsoft.com/office/drawing/2014/main" id="{4826E66A-9EC5-2B04-6BDF-5FD9EE8616FD}"/>
              </a:ext>
            </a:extLst>
          </p:cNvPr>
          <p:cNvCxnSpPr>
            <a:cxnSpLocks/>
          </p:cNvCxnSpPr>
          <p:nvPr/>
        </p:nvCxnSpPr>
        <p:spPr>
          <a:xfrm rot="16200000">
            <a:off x="1768803" y="5753747"/>
            <a:ext cx="54000" cy="0"/>
          </a:xfrm>
          <a:prstGeom prst="straightConnector1">
            <a:avLst/>
          </a:prstGeom>
          <a:noFill/>
          <a:ln w="9525" cap="flat" cmpd="sng">
            <a:solidFill>
              <a:schemeClr val="tx1"/>
            </a:solidFill>
            <a:prstDash val="solid"/>
            <a:round/>
            <a:headEnd type="none" w="sm" len="sm"/>
            <a:tailEnd type="none" w="med" len="med"/>
          </a:ln>
        </p:spPr>
      </p:cxnSp>
      <p:cxnSp>
        <p:nvCxnSpPr>
          <p:cNvPr id="53" name="Google Shape;384;p10">
            <a:extLst>
              <a:ext uri="{FF2B5EF4-FFF2-40B4-BE49-F238E27FC236}">
                <a16:creationId xmlns:a16="http://schemas.microsoft.com/office/drawing/2014/main" id="{98B7AAC3-574B-2B44-E705-B9999B45130E}"/>
              </a:ext>
            </a:extLst>
          </p:cNvPr>
          <p:cNvCxnSpPr>
            <a:cxnSpLocks/>
          </p:cNvCxnSpPr>
          <p:nvPr/>
        </p:nvCxnSpPr>
        <p:spPr>
          <a:xfrm rot="16200000">
            <a:off x="2426028" y="5753747"/>
            <a:ext cx="54000" cy="0"/>
          </a:xfrm>
          <a:prstGeom prst="straightConnector1">
            <a:avLst/>
          </a:prstGeom>
          <a:noFill/>
          <a:ln w="9525" cap="flat" cmpd="sng">
            <a:solidFill>
              <a:schemeClr val="tx1"/>
            </a:solidFill>
            <a:prstDash val="solid"/>
            <a:round/>
            <a:headEnd type="none" w="sm" len="sm"/>
            <a:tailEnd type="none" w="med" len="med"/>
          </a:ln>
        </p:spPr>
      </p:cxnSp>
      <p:cxnSp>
        <p:nvCxnSpPr>
          <p:cNvPr id="54" name="Google Shape;384;p10">
            <a:extLst>
              <a:ext uri="{FF2B5EF4-FFF2-40B4-BE49-F238E27FC236}">
                <a16:creationId xmlns:a16="http://schemas.microsoft.com/office/drawing/2014/main" id="{E8E6F2EE-AF36-E4F7-A572-08C60743874A}"/>
              </a:ext>
            </a:extLst>
          </p:cNvPr>
          <p:cNvCxnSpPr>
            <a:cxnSpLocks/>
          </p:cNvCxnSpPr>
          <p:nvPr/>
        </p:nvCxnSpPr>
        <p:spPr>
          <a:xfrm rot="16200000">
            <a:off x="3089603" y="5753747"/>
            <a:ext cx="54000" cy="0"/>
          </a:xfrm>
          <a:prstGeom prst="straightConnector1">
            <a:avLst/>
          </a:prstGeom>
          <a:noFill/>
          <a:ln w="9525" cap="flat" cmpd="sng">
            <a:solidFill>
              <a:schemeClr val="tx1"/>
            </a:solidFill>
            <a:prstDash val="solid"/>
            <a:round/>
            <a:headEnd type="none" w="sm" len="sm"/>
            <a:tailEnd type="none" w="med" len="med"/>
          </a:ln>
        </p:spPr>
      </p:cxnSp>
      <p:cxnSp>
        <p:nvCxnSpPr>
          <p:cNvPr id="55" name="Google Shape;384;p10">
            <a:extLst>
              <a:ext uri="{FF2B5EF4-FFF2-40B4-BE49-F238E27FC236}">
                <a16:creationId xmlns:a16="http://schemas.microsoft.com/office/drawing/2014/main" id="{539C0CF9-B441-2A02-1B3D-36ABC7AA7D1F}"/>
              </a:ext>
            </a:extLst>
          </p:cNvPr>
          <p:cNvCxnSpPr>
            <a:cxnSpLocks/>
          </p:cNvCxnSpPr>
          <p:nvPr/>
        </p:nvCxnSpPr>
        <p:spPr>
          <a:xfrm rot="16200000">
            <a:off x="3743653" y="5753747"/>
            <a:ext cx="54000" cy="0"/>
          </a:xfrm>
          <a:prstGeom prst="straightConnector1">
            <a:avLst/>
          </a:prstGeom>
          <a:noFill/>
          <a:ln w="9525" cap="flat" cmpd="sng">
            <a:solidFill>
              <a:schemeClr val="tx1"/>
            </a:solidFill>
            <a:prstDash val="solid"/>
            <a:round/>
            <a:headEnd type="none" w="sm" len="sm"/>
            <a:tailEnd type="none" w="med" len="med"/>
          </a:ln>
        </p:spPr>
      </p:cxnSp>
      <p:sp>
        <p:nvSpPr>
          <p:cNvPr id="56" name="Google Shape;392;p10">
            <a:extLst>
              <a:ext uri="{FF2B5EF4-FFF2-40B4-BE49-F238E27FC236}">
                <a16:creationId xmlns:a16="http://schemas.microsoft.com/office/drawing/2014/main" id="{09DBC422-2455-1079-1880-ACB1AC43EC1F}"/>
              </a:ext>
            </a:extLst>
          </p:cNvPr>
          <p:cNvSpPr/>
          <p:nvPr/>
        </p:nvSpPr>
        <p:spPr>
          <a:xfrm>
            <a:off x="1035153" y="579152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0.0</a:t>
            </a:r>
          </a:p>
        </p:txBody>
      </p:sp>
      <p:sp>
        <p:nvSpPr>
          <p:cNvPr id="57" name="Google Shape;392;p10">
            <a:extLst>
              <a:ext uri="{FF2B5EF4-FFF2-40B4-BE49-F238E27FC236}">
                <a16:creationId xmlns:a16="http://schemas.microsoft.com/office/drawing/2014/main" id="{3B4648C6-0B26-6AB9-F4EF-538D575C8612}"/>
              </a:ext>
            </a:extLst>
          </p:cNvPr>
          <p:cNvSpPr/>
          <p:nvPr/>
        </p:nvSpPr>
        <p:spPr>
          <a:xfrm>
            <a:off x="1689203" y="579152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0.5</a:t>
            </a:r>
          </a:p>
        </p:txBody>
      </p:sp>
      <p:sp>
        <p:nvSpPr>
          <p:cNvPr id="58" name="Google Shape;392;p10">
            <a:extLst>
              <a:ext uri="{FF2B5EF4-FFF2-40B4-BE49-F238E27FC236}">
                <a16:creationId xmlns:a16="http://schemas.microsoft.com/office/drawing/2014/main" id="{B96643B0-8486-CBEE-34A9-0B4CFCCC1BEA}"/>
              </a:ext>
            </a:extLst>
          </p:cNvPr>
          <p:cNvSpPr/>
          <p:nvPr/>
        </p:nvSpPr>
        <p:spPr>
          <a:xfrm>
            <a:off x="2349604" y="579152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1.0</a:t>
            </a:r>
          </a:p>
        </p:txBody>
      </p:sp>
      <p:sp>
        <p:nvSpPr>
          <p:cNvPr id="59" name="Google Shape;392;p10">
            <a:extLst>
              <a:ext uri="{FF2B5EF4-FFF2-40B4-BE49-F238E27FC236}">
                <a16:creationId xmlns:a16="http://schemas.microsoft.com/office/drawing/2014/main" id="{65895EE0-7253-9622-F707-056BE60187CB}"/>
              </a:ext>
            </a:extLst>
          </p:cNvPr>
          <p:cNvSpPr/>
          <p:nvPr/>
        </p:nvSpPr>
        <p:spPr>
          <a:xfrm>
            <a:off x="3003654" y="579152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1.5</a:t>
            </a:r>
          </a:p>
        </p:txBody>
      </p:sp>
      <p:sp>
        <p:nvSpPr>
          <p:cNvPr id="60" name="Google Shape;392;p10">
            <a:extLst>
              <a:ext uri="{FF2B5EF4-FFF2-40B4-BE49-F238E27FC236}">
                <a16:creationId xmlns:a16="http://schemas.microsoft.com/office/drawing/2014/main" id="{FC80C4AE-10C4-C341-88B6-F1842E3F16F7}"/>
              </a:ext>
            </a:extLst>
          </p:cNvPr>
          <p:cNvSpPr/>
          <p:nvPr/>
        </p:nvSpPr>
        <p:spPr>
          <a:xfrm>
            <a:off x="3657705" y="579152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2.0</a:t>
            </a:r>
          </a:p>
        </p:txBody>
      </p:sp>
      <p:sp>
        <p:nvSpPr>
          <p:cNvPr id="61" name="Google Shape;392;p10">
            <a:extLst>
              <a:ext uri="{FF2B5EF4-FFF2-40B4-BE49-F238E27FC236}">
                <a16:creationId xmlns:a16="http://schemas.microsoft.com/office/drawing/2014/main" id="{EFB555B0-1F7F-66E2-7664-F35E3C27B385}"/>
              </a:ext>
            </a:extLst>
          </p:cNvPr>
          <p:cNvSpPr/>
          <p:nvPr/>
        </p:nvSpPr>
        <p:spPr>
          <a:xfrm>
            <a:off x="4318106" y="579152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2.5</a:t>
            </a:r>
          </a:p>
        </p:txBody>
      </p:sp>
      <p:sp>
        <p:nvSpPr>
          <p:cNvPr id="62" name="Google Shape;392;p10">
            <a:extLst>
              <a:ext uri="{FF2B5EF4-FFF2-40B4-BE49-F238E27FC236}">
                <a16:creationId xmlns:a16="http://schemas.microsoft.com/office/drawing/2014/main" id="{2DCE06A5-E9C1-B7FC-056F-2C7295ABEF65}"/>
              </a:ext>
            </a:extLst>
          </p:cNvPr>
          <p:cNvSpPr/>
          <p:nvPr/>
        </p:nvSpPr>
        <p:spPr>
          <a:xfrm>
            <a:off x="4981682" y="579152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3.0</a:t>
            </a:r>
          </a:p>
        </p:txBody>
      </p:sp>
      <p:sp>
        <p:nvSpPr>
          <p:cNvPr id="63" name="Google Shape;392;p10">
            <a:extLst>
              <a:ext uri="{FF2B5EF4-FFF2-40B4-BE49-F238E27FC236}">
                <a16:creationId xmlns:a16="http://schemas.microsoft.com/office/drawing/2014/main" id="{FD03B637-CFB7-42EF-9B3D-B36B67EC585E}"/>
              </a:ext>
            </a:extLst>
          </p:cNvPr>
          <p:cNvSpPr/>
          <p:nvPr/>
        </p:nvSpPr>
        <p:spPr>
          <a:xfrm>
            <a:off x="5654782" y="579152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3.5</a:t>
            </a:r>
          </a:p>
        </p:txBody>
      </p:sp>
      <p:sp>
        <p:nvSpPr>
          <p:cNvPr id="65" name="Rectangle 64">
            <a:extLst>
              <a:ext uri="{FF2B5EF4-FFF2-40B4-BE49-F238E27FC236}">
                <a16:creationId xmlns:a16="http://schemas.microsoft.com/office/drawing/2014/main" id="{AA2E47FE-4061-1108-80CF-29D1E949849F}"/>
              </a:ext>
            </a:extLst>
          </p:cNvPr>
          <p:cNvSpPr/>
          <p:nvPr/>
        </p:nvSpPr>
        <p:spPr>
          <a:xfrm>
            <a:off x="1798637" y="4674359"/>
            <a:ext cx="118800" cy="99841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7" name="Rectangle 66">
            <a:extLst>
              <a:ext uri="{FF2B5EF4-FFF2-40B4-BE49-F238E27FC236}">
                <a16:creationId xmlns:a16="http://schemas.microsoft.com/office/drawing/2014/main" id="{E476490E-A347-6B10-D8E6-19EC111E9C8C}"/>
              </a:ext>
            </a:extLst>
          </p:cNvPr>
          <p:cNvSpPr/>
          <p:nvPr/>
        </p:nvSpPr>
        <p:spPr>
          <a:xfrm>
            <a:off x="1666430" y="5531618"/>
            <a:ext cx="118800" cy="141154"/>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8" name="Rectangle 67">
            <a:extLst>
              <a:ext uri="{FF2B5EF4-FFF2-40B4-BE49-F238E27FC236}">
                <a16:creationId xmlns:a16="http://schemas.microsoft.com/office/drawing/2014/main" id="{A0BA1DFD-F573-08E4-0D2C-B39332988C7F}"/>
              </a:ext>
            </a:extLst>
          </p:cNvPr>
          <p:cNvSpPr/>
          <p:nvPr/>
        </p:nvSpPr>
        <p:spPr>
          <a:xfrm>
            <a:off x="1930844" y="4287009"/>
            <a:ext cx="118800" cy="138576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9" name="Rectangle 68">
            <a:extLst>
              <a:ext uri="{FF2B5EF4-FFF2-40B4-BE49-F238E27FC236}">
                <a16:creationId xmlns:a16="http://schemas.microsoft.com/office/drawing/2014/main" id="{20E90DC5-5A83-333F-9ED5-928242D5383E}"/>
              </a:ext>
            </a:extLst>
          </p:cNvPr>
          <p:cNvSpPr/>
          <p:nvPr/>
        </p:nvSpPr>
        <p:spPr>
          <a:xfrm>
            <a:off x="2063051" y="4674359"/>
            <a:ext cx="118800" cy="99841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0" name="Rectangle 69">
            <a:extLst>
              <a:ext uri="{FF2B5EF4-FFF2-40B4-BE49-F238E27FC236}">
                <a16:creationId xmlns:a16="http://schemas.microsoft.com/office/drawing/2014/main" id="{2285813B-71AE-6C06-4E0B-A2C0E7D788DA}"/>
              </a:ext>
            </a:extLst>
          </p:cNvPr>
          <p:cNvSpPr/>
          <p:nvPr/>
        </p:nvSpPr>
        <p:spPr>
          <a:xfrm>
            <a:off x="2195258" y="4433059"/>
            <a:ext cx="118800" cy="123971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1" name="Rectangle 70">
            <a:extLst>
              <a:ext uri="{FF2B5EF4-FFF2-40B4-BE49-F238E27FC236}">
                <a16:creationId xmlns:a16="http://schemas.microsoft.com/office/drawing/2014/main" id="{E88D6B8D-BE2E-5345-9343-67F43B7F9B6A}"/>
              </a:ext>
            </a:extLst>
          </p:cNvPr>
          <p:cNvSpPr/>
          <p:nvPr/>
        </p:nvSpPr>
        <p:spPr>
          <a:xfrm>
            <a:off x="2327465" y="4950584"/>
            <a:ext cx="118800" cy="722188"/>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2" name="Rectangle 71">
            <a:extLst>
              <a:ext uri="{FF2B5EF4-FFF2-40B4-BE49-F238E27FC236}">
                <a16:creationId xmlns:a16="http://schemas.microsoft.com/office/drawing/2014/main" id="{63AB089A-F269-70B2-F18C-16496CCC9739}"/>
              </a:ext>
            </a:extLst>
          </p:cNvPr>
          <p:cNvSpPr/>
          <p:nvPr/>
        </p:nvSpPr>
        <p:spPr>
          <a:xfrm>
            <a:off x="2459672" y="4858509"/>
            <a:ext cx="118800" cy="81426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3" name="Rectangle 72">
            <a:extLst>
              <a:ext uri="{FF2B5EF4-FFF2-40B4-BE49-F238E27FC236}">
                <a16:creationId xmlns:a16="http://schemas.microsoft.com/office/drawing/2014/main" id="{97BA67A8-D627-CDD5-9A79-0377C6ACE352}"/>
              </a:ext>
            </a:extLst>
          </p:cNvPr>
          <p:cNvSpPr/>
          <p:nvPr/>
        </p:nvSpPr>
        <p:spPr>
          <a:xfrm>
            <a:off x="2591879" y="4915659"/>
            <a:ext cx="118800" cy="75711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4" name="Rectangle 73">
            <a:extLst>
              <a:ext uri="{FF2B5EF4-FFF2-40B4-BE49-F238E27FC236}">
                <a16:creationId xmlns:a16="http://schemas.microsoft.com/office/drawing/2014/main" id="{6B0BDFD4-7297-3A7E-8435-08AC38CEC0A1}"/>
              </a:ext>
            </a:extLst>
          </p:cNvPr>
          <p:cNvSpPr/>
          <p:nvPr/>
        </p:nvSpPr>
        <p:spPr>
          <a:xfrm>
            <a:off x="2724086" y="5217284"/>
            <a:ext cx="118800" cy="455488"/>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5" name="Rectangle 74">
            <a:extLst>
              <a:ext uri="{FF2B5EF4-FFF2-40B4-BE49-F238E27FC236}">
                <a16:creationId xmlns:a16="http://schemas.microsoft.com/office/drawing/2014/main" id="{4CE78B89-A8D2-26EC-6545-4509FFD84765}"/>
              </a:ext>
            </a:extLst>
          </p:cNvPr>
          <p:cNvSpPr/>
          <p:nvPr/>
        </p:nvSpPr>
        <p:spPr>
          <a:xfrm>
            <a:off x="2856293" y="5417309"/>
            <a:ext cx="118800" cy="25546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6" name="Rectangle 75">
            <a:extLst>
              <a:ext uri="{FF2B5EF4-FFF2-40B4-BE49-F238E27FC236}">
                <a16:creationId xmlns:a16="http://schemas.microsoft.com/office/drawing/2014/main" id="{F43E9359-4E54-BF12-D5A4-2183352CCE4A}"/>
              </a:ext>
            </a:extLst>
          </p:cNvPr>
          <p:cNvSpPr/>
          <p:nvPr/>
        </p:nvSpPr>
        <p:spPr>
          <a:xfrm>
            <a:off x="2988500" y="5401434"/>
            <a:ext cx="118800" cy="271338"/>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7" name="Rectangle 76">
            <a:extLst>
              <a:ext uri="{FF2B5EF4-FFF2-40B4-BE49-F238E27FC236}">
                <a16:creationId xmlns:a16="http://schemas.microsoft.com/office/drawing/2014/main" id="{8AA35B65-353E-4EFC-0349-8142D044DDF2}"/>
              </a:ext>
            </a:extLst>
          </p:cNvPr>
          <p:cNvSpPr/>
          <p:nvPr/>
        </p:nvSpPr>
        <p:spPr>
          <a:xfrm>
            <a:off x="3120707" y="5537958"/>
            <a:ext cx="118800" cy="13481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8" name="Rectangle 77">
            <a:extLst>
              <a:ext uri="{FF2B5EF4-FFF2-40B4-BE49-F238E27FC236}">
                <a16:creationId xmlns:a16="http://schemas.microsoft.com/office/drawing/2014/main" id="{558B3B84-476A-8E4B-1A90-AAAE56D56D90}"/>
              </a:ext>
            </a:extLst>
          </p:cNvPr>
          <p:cNvSpPr/>
          <p:nvPr/>
        </p:nvSpPr>
        <p:spPr>
          <a:xfrm>
            <a:off x="3252914" y="5445884"/>
            <a:ext cx="118800" cy="226887"/>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9" name="Rectangle 78">
            <a:extLst>
              <a:ext uri="{FF2B5EF4-FFF2-40B4-BE49-F238E27FC236}">
                <a16:creationId xmlns:a16="http://schemas.microsoft.com/office/drawing/2014/main" id="{892F0FF2-414F-F010-38B1-D9B52AD72FE3}"/>
              </a:ext>
            </a:extLst>
          </p:cNvPr>
          <p:cNvSpPr/>
          <p:nvPr/>
        </p:nvSpPr>
        <p:spPr>
          <a:xfrm>
            <a:off x="3385121" y="5480810"/>
            <a:ext cx="118800" cy="191962"/>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0" name="Rectangle 79">
            <a:extLst>
              <a:ext uri="{FF2B5EF4-FFF2-40B4-BE49-F238E27FC236}">
                <a16:creationId xmlns:a16="http://schemas.microsoft.com/office/drawing/2014/main" id="{B5361D1F-954F-A9BF-4038-B49C4CF25485}"/>
              </a:ext>
            </a:extLst>
          </p:cNvPr>
          <p:cNvSpPr/>
          <p:nvPr/>
        </p:nvSpPr>
        <p:spPr>
          <a:xfrm>
            <a:off x="3649535" y="5433184"/>
            <a:ext cx="118800" cy="239588"/>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1" name="Rectangle 80">
            <a:extLst>
              <a:ext uri="{FF2B5EF4-FFF2-40B4-BE49-F238E27FC236}">
                <a16:creationId xmlns:a16="http://schemas.microsoft.com/office/drawing/2014/main" id="{3EB4B3EC-982E-FBCA-B926-F0F558E085CF}"/>
              </a:ext>
            </a:extLst>
          </p:cNvPr>
          <p:cNvSpPr/>
          <p:nvPr/>
        </p:nvSpPr>
        <p:spPr>
          <a:xfrm>
            <a:off x="3781742" y="5350634"/>
            <a:ext cx="118800" cy="322138"/>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2" name="Rectangle 81">
            <a:extLst>
              <a:ext uri="{FF2B5EF4-FFF2-40B4-BE49-F238E27FC236}">
                <a16:creationId xmlns:a16="http://schemas.microsoft.com/office/drawing/2014/main" id="{E214DCC4-A26B-71EA-C741-C31DD5552071}"/>
              </a:ext>
            </a:extLst>
          </p:cNvPr>
          <p:cNvSpPr/>
          <p:nvPr/>
        </p:nvSpPr>
        <p:spPr>
          <a:xfrm>
            <a:off x="3517328" y="5528434"/>
            <a:ext cx="118800" cy="144337"/>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3" name="Rectangle 82">
            <a:extLst>
              <a:ext uri="{FF2B5EF4-FFF2-40B4-BE49-F238E27FC236}">
                <a16:creationId xmlns:a16="http://schemas.microsoft.com/office/drawing/2014/main" id="{7ACA6DD2-228D-CE7D-1C9E-0B46FF486240}"/>
              </a:ext>
            </a:extLst>
          </p:cNvPr>
          <p:cNvSpPr/>
          <p:nvPr/>
        </p:nvSpPr>
        <p:spPr>
          <a:xfrm>
            <a:off x="3913949" y="5455410"/>
            <a:ext cx="118800" cy="217362"/>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4" name="Rectangle 83">
            <a:extLst>
              <a:ext uri="{FF2B5EF4-FFF2-40B4-BE49-F238E27FC236}">
                <a16:creationId xmlns:a16="http://schemas.microsoft.com/office/drawing/2014/main" id="{3A5A088E-814B-3493-8BED-9EA47E9C7BE3}"/>
              </a:ext>
            </a:extLst>
          </p:cNvPr>
          <p:cNvSpPr/>
          <p:nvPr/>
        </p:nvSpPr>
        <p:spPr>
          <a:xfrm>
            <a:off x="4046156" y="5420484"/>
            <a:ext cx="118800" cy="252288"/>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5" name="Rectangle 84">
            <a:extLst>
              <a:ext uri="{FF2B5EF4-FFF2-40B4-BE49-F238E27FC236}">
                <a16:creationId xmlns:a16="http://schemas.microsoft.com/office/drawing/2014/main" id="{D8863DA3-4771-40E9-ED51-FC4C31C666DF}"/>
              </a:ext>
            </a:extLst>
          </p:cNvPr>
          <p:cNvSpPr/>
          <p:nvPr/>
        </p:nvSpPr>
        <p:spPr>
          <a:xfrm>
            <a:off x="4178363" y="5420484"/>
            <a:ext cx="118800" cy="252288"/>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6" name="Rectangle 85">
            <a:extLst>
              <a:ext uri="{FF2B5EF4-FFF2-40B4-BE49-F238E27FC236}">
                <a16:creationId xmlns:a16="http://schemas.microsoft.com/office/drawing/2014/main" id="{910F878F-2A32-8685-84D6-02E6C1378BB4}"/>
              </a:ext>
            </a:extLst>
          </p:cNvPr>
          <p:cNvSpPr/>
          <p:nvPr/>
        </p:nvSpPr>
        <p:spPr>
          <a:xfrm>
            <a:off x="4310570" y="5480810"/>
            <a:ext cx="118800" cy="191962"/>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7" name="Rectangle 86">
            <a:extLst>
              <a:ext uri="{FF2B5EF4-FFF2-40B4-BE49-F238E27FC236}">
                <a16:creationId xmlns:a16="http://schemas.microsoft.com/office/drawing/2014/main" id="{293E84B3-9C1A-79D0-DB0D-0D58348CEB2E}"/>
              </a:ext>
            </a:extLst>
          </p:cNvPr>
          <p:cNvSpPr/>
          <p:nvPr/>
        </p:nvSpPr>
        <p:spPr>
          <a:xfrm>
            <a:off x="4442777" y="5512558"/>
            <a:ext cx="118800" cy="160213"/>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8" name="Rectangle 87">
            <a:extLst>
              <a:ext uri="{FF2B5EF4-FFF2-40B4-BE49-F238E27FC236}">
                <a16:creationId xmlns:a16="http://schemas.microsoft.com/office/drawing/2014/main" id="{90EE7775-72E8-C9F3-C91B-7DFF11C3A923}"/>
              </a:ext>
            </a:extLst>
          </p:cNvPr>
          <p:cNvSpPr/>
          <p:nvPr/>
        </p:nvSpPr>
        <p:spPr>
          <a:xfrm>
            <a:off x="4707191" y="5582409"/>
            <a:ext cx="118800" cy="90362"/>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9" name="Rectangle 88">
            <a:extLst>
              <a:ext uri="{FF2B5EF4-FFF2-40B4-BE49-F238E27FC236}">
                <a16:creationId xmlns:a16="http://schemas.microsoft.com/office/drawing/2014/main" id="{1973C8FB-FF96-3E28-FD59-E0B134EBFDCE}"/>
              </a:ext>
            </a:extLst>
          </p:cNvPr>
          <p:cNvSpPr/>
          <p:nvPr/>
        </p:nvSpPr>
        <p:spPr>
          <a:xfrm>
            <a:off x="4839398" y="5620509"/>
            <a:ext cx="118800" cy="52262"/>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0" name="Rectangle 89">
            <a:extLst>
              <a:ext uri="{FF2B5EF4-FFF2-40B4-BE49-F238E27FC236}">
                <a16:creationId xmlns:a16="http://schemas.microsoft.com/office/drawing/2014/main" id="{93AFC27C-9ACC-454D-1C8E-1983091E4516}"/>
              </a:ext>
            </a:extLst>
          </p:cNvPr>
          <p:cNvSpPr/>
          <p:nvPr/>
        </p:nvSpPr>
        <p:spPr>
          <a:xfrm>
            <a:off x="4971605" y="5620509"/>
            <a:ext cx="118800" cy="52262"/>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1" name="Rectangle 90">
            <a:extLst>
              <a:ext uri="{FF2B5EF4-FFF2-40B4-BE49-F238E27FC236}">
                <a16:creationId xmlns:a16="http://schemas.microsoft.com/office/drawing/2014/main" id="{D648D6CD-3024-82DD-CE3E-BFF94887E772}"/>
              </a:ext>
            </a:extLst>
          </p:cNvPr>
          <p:cNvSpPr/>
          <p:nvPr/>
        </p:nvSpPr>
        <p:spPr>
          <a:xfrm>
            <a:off x="4574984" y="5591935"/>
            <a:ext cx="118800" cy="80836"/>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2" name="Rectangle 91">
            <a:extLst>
              <a:ext uri="{FF2B5EF4-FFF2-40B4-BE49-F238E27FC236}">
                <a16:creationId xmlns:a16="http://schemas.microsoft.com/office/drawing/2014/main" id="{0CBACB22-6A34-3A24-B493-4FF2281D67DB}"/>
              </a:ext>
            </a:extLst>
          </p:cNvPr>
          <p:cNvSpPr/>
          <p:nvPr/>
        </p:nvSpPr>
        <p:spPr>
          <a:xfrm>
            <a:off x="5365305" y="5643971"/>
            <a:ext cx="118800" cy="288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3" name="Google Shape;392;p10">
            <a:extLst>
              <a:ext uri="{FF2B5EF4-FFF2-40B4-BE49-F238E27FC236}">
                <a16:creationId xmlns:a16="http://schemas.microsoft.com/office/drawing/2014/main" id="{D7405F21-97D3-FFDF-89A3-DE01185C4D4D}"/>
              </a:ext>
            </a:extLst>
          </p:cNvPr>
          <p:cNvSpPr/>
          <p:nvPr/>
        </p:nvSpPr>
        <p:spPr>
          <a:xfrm>
            <a:off x="2763943" y="5894614"/>
            <a:ext cx="1331542"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latin typeface="Arial" panose="020B0604020202020204" pitchFamily="34" charset="0"/>
                <a:ea typeface="Calibri"/>
                <a:cs typeface="Arial" panose="020B0604020202020204" pitchFamily="34" charset="0"/>
                <a:sym typeface="Calibri"/>
              </a:rPr>
              <a:t>(µm)</a:t>
            </a:r>
            <a:endParaRPr lang="en-GB" sz="1400" noProof="0" dirty="0">
              <a:latin typeface="Arial" panose="020B0604020202020204" pitchFamily="34" charset="0"/>
              <a:ea typeface="Calibri"/>
              <a:cs typeface="Arial" panose="020B0604020202020204" pitchFamily="34" charset="0"/>
              <a:sym typeface="Calibri"/>
            </a:endParaRPr>
          </a:p>
        </p:txBody>
      </p:sp>
      <p:sp>
        <p:nvSpPr>
          <p:cNvPr id="94" name="Rectangle 93">
            <a:extLst>
              <a:ext uri="{FF2B5EF4-FFF2-40B4-BE49-F238E27FC236}">
                <a16:creationId xmlns:a16="http://schemas.microsoft.com/office/drawing/2014/main" id="{6FF6A977-5BA7-E09A-4084-E66BEB309599}"/>
              </a:ext>
            </a:extLst>
          </p:cNvPr>
          <p:cNvSpPr/>
          <p:nvPr/>
        </p:nvSpPr>
        <p:spPr>
          <a:xfrm>
            <a:off x="5500800" y="5651171"/>
            <a:ext cx="118800" cy="216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95" name="Google Shape;384;p10">
            <a:extLst>
              <a:ext uri="{FF2B5EF4-FFF2-40B4-BE49-F238E27FC236}">
                <a16:creationId xmlns:a16="http://schemas.microsoft.com/office/drawing/2014/main" id="{0056FB62-F86A-7393-84A2-E7AB381EE7AC}"/>
              </a:ext>
            </a:extLst>
          </p:cNvPr>
          <p:cNvCxnSpPr>
            <a:cxnSpLocks/>
          </p:cNvCxnSpPr>
          <p:nvPr/>
        </p:nvCxnSpPr>
        <p:spPr>
          <a:xfrm rot="16200000">
            <a:off x="5067628" y="5753747"/>
            <a:ext cx="54000" cy="0"/>
          </a:xfrm>
          <a:prstGeom prst="straightConnector1">
            <a:avLst/>
          </a:prstGeom>
          <a:noFill/>
          <a:ln w="9525" cap="flat" cmpd="sng">
            <a:solidFill>
              <a:schemeClr val="tx1"/>
            </a:solidFill>
            <a:prstDash val="solid"/>
            <a:round/>
            <a:headEnd type="none" w="sm" len="sm"/>
            <a:tailEnd type="none" w="med" len="med"/>
          </a:ln>
        </p:spPr>
      </p:cxnSp>
      <p:cxnSp>
        <p:nvCxnSpPr>
          <p:cNvPr id="96" name="Google Shape;384;p10">
            <a:extLst>
              <a:ext uri="{FF2B5EF4-FFF2-40B4-BE49-F238E27FC236}">
                <a16:creationId xmlns:a16="http://schemas.microsoft.com/office/drawing/2014/main" id="{7A678FE0-66E0-D5E1-EF76-FCE64D3CD834}"/>
              </a:ext>
            </a:extLst>
          </p:cNvPr>
          <p:cNvCxnSpPr>
            <a:cxnSpLocks/>
          </p:cNvCxnSpPr>
          <p:nvPr/>
        </p:nvCxnSpPr>
        <p:spPr>
          <a:xfrm rot="16200000">
            <a:off x="5737553" y="5753747"/>
            <a:ext cx="54000" cy="0"/>
          </a:xfrm>
          <a:prstGeom prst="straightConnector1">
            <a:avLst/>
          </a:prstGeom>
          <a:noFill/>
          <a:ln w="9525" cap="flat" cmpd="sng">
            <a:solidFill>
              <a:schemeClr val="tx1"/>
            </a:solidFill>
            <a:prstDash val="solid"/>
            <a:round/>
            <a:headEnd type="none" w="sm" len="sm"/>
            <a:tailEnd type="none" w="med" len="med"/>
          </a:ln>
        </p:spPr>
      </p:cxnSp>
      <p:cxnSp>
        <p:nvCxnSpPr>
          <p:cNvPr id="97" name="Google Shape;384;p10">
            <a:extLst>
              <a:ext uri="{FF2B5EF4-FFF2-40B4-BE49-F238E27FC236}">
                <a16:creationId xmlns:a16="http://schemas.microsoft.com/office/drawing/2014/main" id="{F1BC59A8-2775-0C88-C339-305F9A314037}"/>
              </a:ext>
            </a:extLst>
          </p:cNvPr>
          <p:cNvCxnSpPr>
            <a:cxnSpLocks/>
          </p:cNvCxnSpPr>
          <p:nvPr/>
        </p:nvCxnSpPr>
        <p:spPr>
          <a:xfrm rot="16200000">
            <a:off x="4407228" y="5753747"/>
            <a:ext cx="54000" cy="0"/>
          </a:xfrm>
          <a:prstGeom prst="straightConnector1">
            <a:avLst/>
          </a:prstGeom>
          <a:noFill/>
          <a:ln w="9525" cap="flat" cmpd="sng">
            <a:solidFill>
              <a:schemeClr val="tx1"/>
            </a:solidFill>
            <a:prstDash val="solid"/>
            <a:round/>
            <a:headEnd type="none" w="sm" len="sm"/>
            <a:tailEnd type="none" w="med" len="med"/>
          </a:ln>
        </p:spPr>
      </p:cxnSp>
      <p:cxnSp>
        <p:nvCxnSpPr>
          <p:cNvPr id="98" name="Google Shape;384;p10">
            <a:extLst>
              <a:ext uri="{FF2B5EF4-FFF2-40B4-BE49-F238E27FC236}">
                <a16:creationId xmlns:a16="http://schemas.microsoft.com/office/drawing/2014/main" id="{FEE771CF-5148-BED9-C074-2DA24EB71286}"/>
              </a:ext>
            </a:extLst>
          </p:cNvPr>
          <p:cNvCxnSpPr>
            <a:cxnSpLocks/>
          </p:cNvCxnSpPr>
          <p:nvPr/>
        </p:nvCxnSpPr>
        <p:spPr>
          <a:xfrm>
            <a:off x="1134207" y="5672771"/>
            <a:ext cx="4824000" cy="0"/>
          </a:xfrm>
          <a:prstGeom prst="straightConnector1">
            <a:avLst/>
          </a:prstGeom>
          <a:noFill/>
          <a:ln w="9525" cap="flat" cmpd="sng">
            <a:solidFill>
              <a:schemeClr val="tx1"/>
            </a:solidFill>
            <a:prstDash val="solid"/>
            <a:round/>
            <a:headEnd type="none" w="sm" len="sm"/>
            <a:tailEnd type="none" w="med" len="med"/>
          </a:ln>
        </p:spPr>
      </p:cxnSp>
      <p:cxnSp>
        <p:nvCxnSpPr>
          <p:cNvPr id="113" name="Google Shape;384;p10">
            <a:extLst>
              <a:ext uri="{FF2B5EF4-FFF2-40B4-BE49-F238E27FC236}">
                <a16:creationId xmlns:a16="http://schemas.microsoft.com/office/drawing/2014/main" id="{5E8E1E36-0975-B7D7-547E-4EDAFE158A59}"/>
              </a:ext>
            </a:extLst>
          </p:cNvPr>
          <p:cNvCxnSpPr>
            <a:cxnSpLocks/>
          </p:cNvCxnSpPr>
          <p:nvPr/>
        </p:nvCxnSpPr>
        <p:spPr>
          <a:xfrm rot="16200000">
            <a:off x="6615123" y="3691267"/>
            <a:ext cx="54000" cy="0"/>
          </a:xfrm>
          <a:prstGeom prst="straightConnector1">
            <a:avLst/>
          </a:prstGeom>
          <a:noFill/>
          <a:ln w="9525" cap="flat" cmpd="sng">
            <a:solidFill>
              <a:schemeClr val="tx1"/>
            </a:solidFill>
            <a:prstDash val="solid"/>
            <a:round/>
            <a:headEnd type="none" w="sm" len="sm"/>
            <a:tailEnd type="none" w="med" len="med"/>
          </a:ln>
        </p:spPr>
      </p:cxnSp>
      <p:cxnSp>
        <p:nvCxnSpPr>
          <p:cNvPr id="114" name="Google Shape;384;p10">
            <a:extLst>
              <a:ext uri="{FF2B5EF4-FFF2-40B4-BE49-F238E27FC236}">
                <a16:creationId xmlns:a16="http://schemas.microsoft.com/office/drawing/2014/main" id="{6C4FC5F9-B44A-CC03-4796-193FD231E80D}"/>
              </a:ext>
            </a:extLst>
          </p:cNvPr>
          <p:cNvCxnSpPr>
            <a:cxnSpLocks/>
          </p:cNvCxnSpPr>
          <p:nvPr/>
        </p:nvCxnSpPr>
        <p:spPr>
          <a:xfrm>
            <a:off x="6640927" y="3664268"/>
            <a:ext cx="5114193" cy="0"/>
          </a:xfrm>
          <a:prstGeom prst="straightConnector1">
            <a:avLst/>
          </a:prstGeom>
          <a:noFill/>
          <a:ln w="9525" cap="flat" cmpd="sng">
            <a:solidFill>
              <a:schemeClr val="tx1"/>
            </a:solidFill>
            <a:prstDash val="solid"/>
            <a:round/>
            <a:headEnd type="none" w="sm" len="sm"/>
            <a:tailEnd type="none" w="med" len="med"/>
          </a:ln>
        </p:spPr>
      </p:cxnSp>
      <p:cxnSp>
        <p:nvCxnSpPr>
          <p:cNvPr id="118" name="Google Shape;384;p10">
            <a:extLst>
              <a:ext uri="{FF2B5EF4-FFF2-40B4-BE49-F238E27FC236}">
                <a16:creationId xmlns:a16="http://schemas.microsoft.com/office/drawing/2014/main" id="{3B114811-D26C-4B17-B364-AFCB8B2B42DA}"/>
              </a:ext>
            </a:extLst>
          </p:cNvPr>
          <p:cNvCxnSpPr>
            <a:cxnSpLocks/>
          </p:cNvCxnSpPr>
          <p:nvPr/>
        </p:nvCxnSpPr>
        <p:spPr>
          <a:xfrm rot="16200000">
            <a:off x="9542525" y="3691267"/>
            <a:ext cx="54000" cy="0"/>
          </a:xfrm>
          <a:prstGeom prst="straightConnector1">
            <a:avLst/>
          </a:prstGeom>
          <a:noFill/>
          <a:ln w="9525" cap="flat" cmpd="sng">
            <a:solidFill>
              <a:schemeClr val="tx1"/>
            </a:solidFill>
            <a:prstDash val="solid"/>
            <a:round/>
            <a:headEnd type="none" w="sm" len="sm"/>
            <a:tailEnd type="none" w="med" len="med"/>
          </a:ln>
        </p:spPr>
      </p:cxnSp>
      <p:sp>
        <p:nvSpPr>
          <p:cNvPr id="119" name="Google Shape;392;p10">
            <a:extLst>
              <a:ext uri="{FF2B5EF4-FFF2-40B4-BE49-F238E27FC236}">
                <a16:creationId xmlns:a16="http://schemas.microsoft.com/office/drawing/2014/main" id="{628C3D03-8C2A-BB1D-1B21-A40CDC3A77F4}"/>
              </a:ext>
            </a:extLst>
          </p:cNvPr>
          <p:cNvSpPr/>
          <p:nvPr/>
        </p:nvSpPr>
        <p:spPr>
          <a:xfrm>
            <a:off x="6541873" y="372904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0.0</a:t>
            </a:r>
          </a:p>
        </p:txBody>
      </p:sp>
      <p:sp>
        <p:nvSpPr>
          <p:cNvPr id="123" name="Google Shape;392;p10">
            <a:extLst>
              <a:ext uri="{FF2B5EF4-FFF2-40B4-BE49-F238E27FC236}">
                <a16:creationId xmlns:a16="http://schemas.microsoft.com/office/drawing/2014/main" id="{83450BEE-C6B0-ED29-9800-7A0A5D281F91}"/>
              </a:ext>
            </a:extLst>
          </p:cNvPr>
          <p:cNvSpPr/>
          <p:nvPr/>
        </p:nvSpPr>
        <p:spPr>
          <a:xfrm>
            <a:off x="9456577" y="372904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2.0</a:t>
            </a:r>
          </a:p>
        </p:txBody>
      </p:sp>
      <p:sp>
        <p:nvSpPr>
          <p:cNvPr id="130" name="Google Shape;392;p10">
            <a:extLst>
              <a:ext uri="{FF2B5EF4-FFF2-40B4-BE49-F238E27FC236}">
                <a16:creationId xmlns:a16="http://schemas.microsoft.com/office/drawing/2014/main" id="{2AC958CC-C495-63F2-DC06-923CBAFAD334}"/>
              </a:ext>
            </a:extLst>
          </p:cNvPr>
          <p:cNvSpPr/>
          <p:nvPr/>
        </p:nvSpPr>
        <p:spPr>
          <a:xfrm>
            <a:off x="10174076" y="372904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2.5</a:t>
            </a:r>
          </a:p>
        </p:txBody>
      </p:sp>
      <p:cxnSp>
        <p:nvCxnSpPr>
          <p:cNvPr id="131" name="Google Shape;384;p10">
            <a:extLst>
              <a:ext uri="{FF2B5EF4-FFF2-40B4-BE49-F238E27FC236}">
                <a16:creationId xmlns:a16="http://schemas.microsoft.com/office/drawing/2014/main" id="{D06B0362-43D7-CDD8-2213-79DA9B658A71}"/>
              </a:ext>
            </a:extLst>
          </p:cNvPr>
          <p:cNvCxnSpPr>
            <a:cxnSpLocks/>
          </p:cNvCxnSpPr>
          <p:nvPr/>
        </p:nvCxnSpPr>
        <p:spPr>
          <a:xfrm rot="16200000">
            <a:off x="10263198" y="3691267"/>
            <a:ext cx="54000" cy="0"/>
          </a:xfrm>
          <a:prstGeom prst="straightConnector1">
            <a:avLst/>
          </a:prstGeom>
          <a:noFill/>
          <a:ln w="9525" cap="flat" cmpd="sng">
            <a:solidFill>
              <a:schemeClr val="tx1"/>
            </a:solidFill>
            <a:prstDash val="solid"/>
            <a:round/>
            <a:headEnd type="none" w="sm" len="sm"/>
            <a:tailEnd type="none" w="med" len="med"/>
          </a:ln>
        </p:spPr>
      </p:cxnSp>
      <p:cxnSp>
        <p:nvCxnSpPr>
          <p:cNvPr id="132" name="Google Shape;384;p10">
            <a:extLst>
              <a:ext uri="{FF2B5EF4-FFF2-40B4-BE49-F238E27FC236}">
                <a16:creationId xmlns:a16="http://schemas.microsoft.com/office/drawing/2014/main" id="{61CAB513-B455-E03A-CC72-63801100CBA1}"/>
              </a:ext>
            </a:extLst>
          </p:cNvPr>
          <p:cNvCxnSpPr>
            <a:cxnSpLocks/>
          </p:cNvCxnSpPr>
          <p:nvPr/>
        </p:nvCxnSpPr>
        <p:spPr>
          <a:xfrm rot="16200000">
            <a:off x="8809048" y="3691267"/>
            <a:ext cx="54000" cy="0"/>
          </a:xfrm>
          <a:prstGeom prst="straightConnector1">
            <a:avLst/>
          </a:prstGeom>
          <a:noFill/>
          <a:ln w="9525" cap="flat" cmpd="sng">
            <a:solidFill>
              <a:schemeClr val="tx1"/>
            </a:solidFill>
            <a:prstDash val="solid"/>
            <a:round/>
            <a:headEnd type="none" w="sm" len="sm"/>
            <a:tailEnd type="none" w="med" len="med"/>
          </a:ln>
        </p:spPr>
      </p:cxnSp>
      <p:sp>
        <p:nvSpPr>
          <p:cNvPr id="133" name="Google Shape;392;p10">
            <a:extLst>
              <a:ext uri="{FF2B5EF4-FFF2-40B4-BE49-F238E27FC236}">
                <a16:creationId xmlns:a16="http://schemas.microsoft.com/office/drawing/2014/main" id="{DC18D5C0-7A6F-F569-A38E-7EE9D6CB60A4}"/>
              </a:ext>
            </a:extLst>
          </p:cNvPr>
          <p:cNvSpPr/>
          <p:nvPr/>
        </p:nvSpPr>
        <p:spPr>
          <a:xfrm>
            <a:off x="8723099" y="372904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1.5</a:t>
            </a:r>
          </a:p>
        </p:txBody>
      </p:sp>
      <p:cxnSp>
        <p:nvCxnSpPr>
          <p:cNvPr id="134" name="Google Shape;384;p10">
            <a:extLst>
              <a:ext uri="{FF2B5EF4-FFF2-40B4-BE49-F238E27FC236}">
                <a16:creationId xmlns:a16="http://schemas.microsoft.com/office/drawing/2014/main" id="{DAC6F100-7F8C-518A-EC8B-316EA6E9AE06}"/>
              </a:ext>
            </a:extLst>
          </p:cNvPr>
          <p:cNvCxnSpPr>
            <a:cxnSpLocks/>
          </p:cNvCxnSpPr>
          <p:nvPr/>
        </p:nvCxnSpPr>
        <p:spPr>
          <a:xfrm rot="16200000">
            <a:off x="8078694" y="3691267"/>
            <a:ext cx="54000" cy="0"/>
          </a:xfrm>
          <a:prstGeom prst="straightConnector1">
            <a:avLst/>
          </a:prstGeom>
          <a:noFill/>
          <a:ln w="9525" cap="flat" cmpd="sng">
            <a:solidFill>
              <a:schemeClr val="tx1"/>
            </a:solidFill>
            <a:prstDash val="solid"/>
            <a:round/>
            <a:headEnd type="none" w="sm" len="sm"/>
            <a:tailEnd type="none" w="med" len="med"/>
          </a:ln>
        </p:spPr>
      </p:cxnSp>
      <p:sp>
        <p:nvSpPr>
          <p:cNvPr id="135" name="Google Shape;392;p10">
            <a:extLst>
              <a:ext uri="{FF2B5EF4-FFF2-40B4-BE49-F238E27FC236}">
                <a16:creationId xmlns:a16="http://schemas.microsoft.com/office/drawing/2014/main" id="{231A21F6-03B5-E24C-A5A8-9B620E9E9927}"/>
              </a:ext>
            </a:extLst>
          </p:cNvPr>
          <p:cNvSpPr/>
          <p:nvPr/>
        </p:nvSpPr>
        <p:spPr>
          <a:xfrm>
            <a:off x="8002270" y="372904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1.0</a:t>
            </a:r>
          </a:p>
        </p:txBody>
      </p:sp>
      <p:cxnSp>
        <p:nvCxnSpPr>
          <p:cNvPr id="136" name="Google Shape;384;p10">
            <a:extLst>
              <a:ext uri="{FF2B5EF4-FFF2-40B4-BE49-F238E27FC236}">
                <a16:creationId xmlns:a16="http://schemas.microsoft.com/office/drawing/2014/main" id="{5F9F22A8-1DCD-5F00-8688-75F7AA6BF4DA}"/>
              </a:ext>
            </a:extLst>
          </p:cNvPr>
          <p:cNvCxnSpPr>
            <a:cxnSpLocks/>
          </p:cNvCxnSpPr>
          <p:nvPr/>
        </p:nvCxnSpPr>
        <p:spPr>
          <a:xfrm rot="16200000">
            <a:off x="7354092" y="3691267"/>
            <a:ext cx="54000" cy="0"/>
          </a:xfrm>
          <a:prstGeom prst="straightConnector1">
            <a:avLst/>
          </a:prstGeom>
          <a:noFill/>
          <a:ln w="9525" cap="flat" cmpd="sng">
            <a:solidFill>
              <a:schemeClr val="tx1"/>
            </a:solidFill>
            <a:prstDash val="solid"/>
            <a:round/>
            <a:headEnd type="none" w="sm" len="sm"/>
            <a:tailEnd type="none" w="med" len="med"/>
          </a:ln>
        </p:spPr>
      </p:cxnSp>
      <p:sp>
        <p:nvSpPr>
          <p:cNvPr id="137" name="Google Shape;392;p10">
            <a:extLst>
              <a:ext uri="{FF2B5EF4-FFF2-40B4-BE49-F238E27FC236}">
                <a16:creationId xmlns:a16="http://schemas.microsoft.com/office/drawing/2014/main" id="{9F828053-7167-447C-5561-0B1B6F2CDFFD}"/>
              </a:ext>
            </a:extLst>
          </p:cNvPr>
          <p:cNvSpPr/>
          <p:nvPr/>
        </p:nvSpPr>
        <p:spPr>
          <a:xfrm>
            <a:off x="7274492" y="372904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0.5</a:t>
            </a:r>
          </a:p>
        </p:txBody>
      </p:sp>
      <p:sp>
        <p:nvSpPr>
          <p:cNvPr id="138" name="Google Shape;392;p10">
            <a:extLst>
              <a:ext uri="{FF2B5EF4-FFF2-40B4-BE49-F238E27FC236}">
                <a16:creationId xmlns:a16="http://schemas.microsoft.com/office/drawing/2014/main" id="{AC7D8969-08BB-04EC-712B-E1E1A5F6187B}"/>
              </a:ext>
            </a:extLst>
          </p:cNvPr>
          <p:cNvSpPr/>
          <p:nvPr/>
        </p:nvSpPr>
        <p:spPr>
          <a:xfrm>
            <a:off x="6367145" y="3292293"/>
            <a:ext cx="17472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3+</a:t>
            </a:r>
          </a:p>
        </p:txBody>
      </p:sp>
      <p:sp>
        <p:nvSpPr>
          <p:cNvPr id="139" name="Google Shape;392;p10">
            <a:extLst>
              <a:ext uri="{FF2B5EF4-FFF2-40B4-BE49-F238E27FC236}">
                <a16:creationId xmlns:a16="http://schemas.microsoft.com/office/drawing/2014/main" id="{56E38240-46C4-11A7-A10E-DB491EB4FC69}"/>
              </a:ext>
            </a:extLst>
          </p:cNvPr>
          <p:cNvSpPr/>
          <p:nvPr/>
        </p:nvSpPr>
        <p:spPr>
          <a:xfrm>
            <a:off x="6367145" y="2904943"/>
            <a:ext cx="17472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2+</a:t>
            </a:r>
          </a:p>
        </p:txBody>
      </p:sp>
      <p:sp>
        <p:nvSpPr>
          <p:cNvPr id="140" name="Google Shape;392;p10">
            <a:extLst>
              <a:ext uri="{FF2B5EF4-FFF2-40B4-BE49-F238E27FC236}">
                <a16:creationId xmlns:a16="http://schemas.microsoft.com/office/drawing/2014/main" id="{EE62F772-EEB6-3EFB-91F6-565940E7549A}"/>
              </a:ext>
            </a:extLst>
          </p:cNvPr>
          <p:cNvSpPr/>
          <p:nvPr/>
        </p:nvSpPr>
        <p:spPr>
          <a:xfrm>
            <a:off x="6367145" y="2517593"/>
            <a:ext cx="17472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1+</a:t>
            </a:r>
          </a:p>
        </p:txBody>
      </p:sp>
      <p:sp>
        <p:nvSpPr>
          <p:cNvPr id="153" name="Google Shape;392;p10">
            <a:extLst>
              <a:ext uri="{FF2B5EF4-FFF2-40B4-BE49-F238E27FC236}">
                <a16:creationId xmlns:a16="http://schemas.microsoft.com/office/drawing/2014/main" id="{3FC15946-53C7-6CF1-8965-11CC90BBEF36}"/>
              </a:ext>
            </a:extLst>
          </p:cNvPr>
          <p:cNvSpPr/>
          <p:nvPr/>
        </p:nvSpPr>
        <p:spPr>
          <a:xfrm>
            <a:off x="7104112" y="2158893"/>
            <a:ext cx="246863"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40×</a:t>
            </a:r>
          </a:p>
        </p:txBody>
      </p:sp>
      <p:cxnSp>
        <p:nvCxnSpPr>
          <p:cNvPr id="154" name="Google Shape;384;p10">
            <a:extLst>
              <a:ext uri="{FF2B5EF4-FFF2-40B4-BE49-F238E27FC236}">
                <a16:creationId xmlns:a16="http://schemas.microsoft.com/office/drawing/2014/main" id="{E9018C0C-5F05-ACF1-A9B4-82DC91451D5E}"/>
              </a:ext>
            </a:extLst>
          </p:cNvPr>
          <p:cNvCxnSpPr>
            <a:cxnSpLocks/>
          </p:cNvCxnSpPr>
          <p:nvPr/>
        </p:nvCxnSpPr>
        <p:spPr>
          <a:xfrm flipV="1">
            <a:off x="7231867" y="2325008"/>
            <a:ext cx="0" cy="1294834"/>
          </a:xfrm>
          <a:prstGeom prst="straightConnector1">
            <a:avLst/>
          </a:prstGeom>
          <a:noFill/>
          <a:ln w="9525" cap="flat" cmpd="sng">
            <a:solidFill>
              <a:schemeClr val="tx1"/>
            </a:solidFill>
            <a:prstDash val="sysDash"/>
            <a:round/>
            <a:headEnd type="none" w="sm" len="sm"/>
            <a:tailEnd type="none" w="med" len="med"/>
          </a:ln>
        </p:spPr>
      </p:cxnSp>
      <p:sp>
        <p:nvSpPr>
          <p:cNvPr id="152" name="Rectangle 151">
            <a:extLst>
              <a:ext uri="{FF2B5EF4-FFF2-40B4-BE49-F238E27FC236}">
                <a16:creationId xmlns:a16="http://schemas.microsoft.com/office/drawing/2014/main" id="{27075F15-8B96-0F43-89CE-BE3B22605FC1}"/>
              </a:ext>
            </a:extLst>
          </p:cNvPr>
          <p:cNvSpPr/>
          <p:nvPr/>
        </p:nvSpPr>
        <p:spPr>
          <a:xfrm>
            <a:off x="6638875" y="2478785"/>
            <a:ext cx="939850" cy="288349"/>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148" name="Group 147">
            <a:extLst>
              <a:ext uri="{FF2B5EF4-FFF2-40B4-BE49-F238E27FC236}">
                <a16:creationId xmlns:a16="http://schemas.microsoft.com/office/drawing/2014/main" id="{36FEC896-F928-78BA-B6FA-48E4C358FE87}"/>
              </a:ext>
            </a:extLst>
          </p:cNvPr>
          <p:cNvGrpSpPr/>
          <p:nvPr/>
        </p:nvGrpSpPr>
        <p:grpSpPr>
          <a:xfrm>
            <a:off x="7430890" y="2586226"/>
            <a:ext cx="288000" cy="73467"/>
            <a:chOff x="6567290" y="1949008"/>
            <a:chExt cx="360583" cy="73467"/>
          </a:xfrm>
        </p:grpSpPr>
        <p:cxnSp>
          <p:nvCxnSpPr>
            <p:cNvPr id="149" name="Google Shape;384;p10">
              <a:extLst>
                <a:ext uri="{FF2B5EF4-FFF2-40B4-BE49-F238E27FC236}">
                  <a16:creationId xmlns:a16="http://schemas.microsoft.com/office/drawing/2014/main" id="{ABF24D36-C2A1-E0C9-E3DF-6BF3FAD06646}"/>
                </a:ext>
              </a:extLst>
            </p:cNvPr>
            <p:cNvCxnSpPr>
              <a:cxnSpLocks/>
            </p:cNvCxnSpPr>
            <p:nvPr/>
          </p:nvCxnSpPr>
          <p:spPr>
            <a:xfrm flipV="1">
              <a:off x="6572273" y="1949008"/>
              <a:ext cx="0" cy="73467"/>
            </a:xfrm>
            <a:prstGeom prst="straightConnector1">
              <a:avLst/>
            </a:prstGeom>
            <a:noFill/>
            <a:ln w="9525" cap="flat" cmpd="sng">
              <a:solidFill>
                <a:schemeClr val="tx1"/>
              </a:solidFill>
              <a:prstDash val="solid"/>
              <a:round/>
              <a:headEnd type="none" w="sm" len="sm"/>
              <a:tailEnd type="none" w="med" len="med"/>
            </a:ln>
          </p:spPr>
        </p:cxnSp>
        <p:cxnSp>
          <p:nvCxnSpPr>
            <p:cNvPr id="150" name="Google Shape;384;p10">
              <a:extLst>
                <a:ext uri="{FF2B5EF4-FFF2-40B4-BE49-F238E27FC236}">
                  <a16:creationId xmlns:a16="http://schemas.microsoft.com/office/drawing/2014/main" id="{74DC8A9F-43C4-F4C1-6918-7FC68373CA9C}"/>
                </a:ext>
              </a:extLst>
            </p:cNvPr>
            <p:cNvCxnSpPr>
              <a:cxnSpLocks/>
            </p:cNvCxnSpPr>
            <p:nvPr/>
          </p:nvCxnSpPr>
          <p:spPr>
            <a:xfrm flipV="1">
              <a:off x="6927873" y="1949008"/>
              <a:ext cx="0" cy="73467"/>
            </a:xfrm>
            <a:prstGeom prst="straightConnector1">
              <a:avLst/>
            </a:prstGeom>
            <a:noFill/>
            <a:ln w="9525" cap="flat" cmpd="sng">
              <a:solidFill>
                <a:schemeClr val="tx1"/>
              </a:solidFill>
              <a:prstDash val="solid"/>
              <a:round/>
              <a:headEnd type="none" w="sm" len="sm"/>
              <a:tailEnd type="none" w="med" len="med"/>
            </a:ln>
          </p:spPr>
        </p:cxnSp>
        <p:cxnSp>
          <p:nvCxnSpPr>
            <p:cNvPr id="151" name="Google Shape;384;p10">
              <a:extLst>
                <a:ext uri="{FF2B5EF4-FFF2-40B4-BE49-F238E27FC236}">
                  <a16:creationId xmlns:a16="http://schemas.microsoft.com/office/drawing/2014/main" id="{F79FA437-3F12-DF4C-F6AC-D02DF40B8C06}"/>
                </a:ext>
              </a:extLst>
            </p:cNvPr>
            <p:cNvCxnSpPr>
              <a:cxnSpLocks/>
            </p:cNvCxnSpPr>
            <p:nvPr/>
          </p:nvCxnSpPr>
          <p:spPr>
            <a:xfrm>
              <a:off x="6567290" y="1985742"/>
              <a:ext cx="360563" cy="1"/>
            </a:xfrm>
            <a:prstGeom prst="straightConnector1">
              <a:avLst/>
            </a:prstGeom>
            <a:noFill/>
            <a:ln w="9525" cap="flat" cmpd="sng">
              <a:solidFill>
                <a:schemeClr val="tx1"/>
              </a:solidFill>
              <a:prstDash val="solid"/>
              <a:round/>
              <a:headEnd type="none" w="sm" len="sm"/>
              <a:tailEnd type="none" w="med" len="med"/>
            </a:ln>
          </p:spPr>
        </p:cxnSp>
      </p:grpSp>
      <p:cxnSp>
        <p:nvCxnSpPr>
          <p:cNvPr id="173" name="Google Shape;384;p10">
            <a:extLst>
              <a:ext uri="{FF2B5EF4-FFF2-40B4-BE49-F238E27FC236}">
                <a16:creationId xmlns:a16="http://schemas.microsoft.com/office/drawing/2014/main" id="{1DD75CF9-E54E-CDF9-F103-C5D529B2278C}"/>
              </a:ext>
            </a:extLst>
          </p:cNvPr>
          <p:cNvCxnSpPr>
            <a:cxnSpLocks/>
          </p:cNvCxnSpPr>
          <p:nvPr/>
        </p:nvCxnSpPr>
        <p:spPr>
          <a:xfrm flipV="1">
            <a:off x="7596992" y="2325008"/>
            <a:ext cx="0" cy="1294834"/>
          </a:xfrm>
          <a:prstGeom prst="straightConnector1">
            <a:avLst/>
          </a:prstGeom>
          <a:noFill/>
          <a:ln w="9525" cap="flat" cmpd="sng">
            <a:solidFill>
              <a:schemeClr val="tx1"/>
            </a:solidFill>
            <a:prstDash val="sysDash"/>
            <a:round/>
            <a:headEnd type="none" w="sm" len="sm"/>
            <a:tailEnd type="none" w="med" len="med"/>
          </a:ln>
        </p:spPr>
      </p:cxnSp>
      <p:sp>
        <p:nvSpPr>
          <p:cNvPr id="174" name="Google Shape;392;p10">
            <a:extLst>
              <a:ext uri="{FF2B5EF4-FFF2-40B4-BE49-F238E27FC236}">
                <a16:creationId xmlns:a16="http://schemas.microsoft.com/office/drawing/2014/main" id="{26D122F1-E3E3-268C-ACE8-CAB586D7C4DB}"/>
              </a:ext>
            </a:extLst>
          </p:cNvPr>
          <p:cNvSpPr/>
          <p:nvPr/>
        </p:nvSpPr>
        <p:spPr>
          <a:xfrm>
            <a:off x="7475587" y="2158893"/>
            <a:ext cx="246863"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20×</a:t>
            </a:r>
          </a:p>
        </p:txBody>
      </p:sp>
      <p:sp>
        <p:nvSpPr>
          <p:cNvPr id="156" name="Rectangle 155">
            <a:extLst>
              <a:ext uri="{FF2B5EF4-FFF2-40B4-BE49-F238E27FC236}">
                <a16:creationId xmlns:a16="http://schemas.microsoft.com/office/drawing/2014/main" id="{F15C06DD-EED5-2D5A-CE9C-B5282F18036A}"/>
              </a:ext>
            </a:extLst>
          </p:cNvPr>
          <p:cNvSpPr/>
          <p:nvPr/>
        </p:nvSpPr>
        <p:spPr>
          <a:xfrm>
            <a:off x="6638875" y="2853435"/>
            <a:ext cx="1466900" cy="288349"/>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169" name="Group 168">
            <a:extLst>
              <a:ext uri="{FF2B5EF4-FFF2-40B4-BE49-F238E27FC236}">
                <a16:creationId xmlns:a16="http://schemas.microsoft.com/office/drawing/2014/main" id="{45A1CADE-B3CD-54B8-C59A-A7E6074BEA74}"/>
              </a:ext>
            </a:extLst>
          </p:cNvPr>
          <p:cNvGrpSpPr/>
          <p:nvPr/>
        </p:nvGrpSpPr>
        <p:grpSpPr>
          <a:xfrm>
            <a:off x="7776309" y="2960876"/>
            <a:ext cx="666000" cy="73467"/>
            <a:chOff x="6567290" y="1949008"/>
            <a:chExt cx="360583" cy="73467"/>
          </a:xfrm>
        </p:grpSpPr>
        <p:cxnSp>
          <p:nvCxnSpPr>
            <p:cNvPr id="170" name="Google Shape;384;p10">
              <a:extLst>
                <a:ext uri="{FF2B5EF4-FFF2-40B4-BE49-F238E27FC236}">
                  <a16:creationId xmlns:a16="http://schemas.microsoft.com/office/drawing/2014/main" id="{D0290CE9-D48F-A38F-F556-62546DB16BBA}"/>
                </a:ext>
              </a:extLst>
            </p:cNvPr>
            <p:cNvCxnSpPr>
              <a:cxnSpLocks/>
            </p:cNvCxnSpPr>
            <p:nvPr/>
          </p:nvCxnSpPr>
          <p:spPr>
            <a:xfrm flipV="1">
              <a:off x="6567290" y="1949008"/>
              <a:ext cx="0" cy="73467"/>
            </a:xfrm>
            <a:prstGeom prst="straightConnector1">
              <a:avLst/>
            </a:prstGeom>
            <a:noFill/>
            <a:ln w="9525" cap="flat" cmpd="sng">
              <a:solidFill>
                <a:schemeClr val="tx1"/>
              </a:solidFill>
              <a:prstDash val="solid"/>
              <a:round/>
              <a:headEnd type="none" w="sm" len="sm"/>
              <a:tailEnd type="none" w="med" len="med"/>
            </a:ln>
          </p:spPr>
        </p:cxnSp>
        <p:cxnSp>
          <p:nvCxnSpPr>
            <p:cNvPr id="171" name="Google Shape;384;p10">
              <a:extLst>
                <a:ext uri="{FF2B5EF4-FFF2-40B4-BE49-F238E27FC236}">
                  <a16:creationId xmlns:a16="http://schemas.microsoft.com/office/drawing/2014/main" id="{DE484CE3-9113-7746-0F30-EE94A74754B6}"/>
                </a:ext>
              </a:extLst>
            </p:cNvPr>
            <p:cNvCxnSpPr>
              <a:cxnSpLocks/>
            </p:cNvCxnSpPr>
            <p:nvPr/>
          </p:nvCxnSpPr>
          <p:spPr>
            <a:xfrm flipV="1">
              <a:off x="6927873" y="1949008"/>
              <a:ext cx="0" cy="73467"/>
            </a:xfrm>
            <a:prstGeom prst="straightConnector1">
              <a:avLst/>
            </a:prstGeom>
            <a:noFill/>
            <a:ln w="9525" cap="flat" cmpd="sng">
              <a:solidFill>
                <a:schemeClr val="tx1"/>
              </a:solidFill>
              <a:prstDash val="solid"/>
              <a:round/>
              <a:headEnd type="none" w="sm" len="sm"/>
              <a:tailEnd type="none" w="med" len="med"/>
            </a:ln>
          </p:spPr>
        </p:cxnSp>
        <p:cxnSp>
          <p:nvCxnSpPr>
            <p:cNvPr id="172" name="Google Shape;384;p10">
              <a:extLst>
                <a:ext uri="{FF2B5EF4-FFF2-40B4-BE49-F238E27FC236}">
                  <a16:creationId xmlns:a16="http://schemas.microsoft.com/office/drawing/2014/main" id="{39D301DC-724B-93D5-D57B-CDFD9C9BC63B}"/>
                </a:ext>
              </a:extLst>
            </p:cNvPr>
            <p:cNvCxnSpPr>
              <a:cxnSpLocks/>
            </p:cNvCxnSpPr>
            <p:nvPr/>
          </p:nvCxnSpPr>
          <p:spPr>
            <a:xfrm>
              <a:off x="6567290" y="1985742"/>
              <a:ext cx="360563" cy="1"/>
            </a:xfrm>
            <a:prstGeom prst="straightConnector1">
              <a:avLst/>
            </a:prstGeom>
            <a:noFill/>
            <a:ln w="9525" cap="flat" cmpd="sng">
              <a:solidFill>
                <a:schemeClr val="tx1"/>
              </a:solidFill>
              <a:prstDash val="solid"/>
              <a:round/>
              <a:headEnd type="none" w="sm" len="sm"/>
              <a:tailEnd type="none" w="med" len="med"/>
            </a:ln>
          </p:spPr>
        </p:cxnSp>
      </p:grpSp>
      <p:cxnSp>
        <p:nvCxnSpPr>
          <p:cNvPr id="175" name="Google Shape;384;p10">
            <a:extLst>
              <a:ext uri="{FF2B5EF4-FFF2-40B4-BE49-F238E27FC236}">
                <a16:creationId xmlns:a16="http://schemas.microsoft.com/office/drawing/2014/main" id="{F52BD2D7-DCC8-CA87-B2D8-63728946E68B}"/>
              </a:ext>
            </a:extLst>
          </p:cNvPr>
          <p:cNvCxnSpPr>
            <a:cxnSpLocks/>
          </p:cNvCxnSpPr>
          <p:nvPr/>
        </p:nvCxnSpPr>
        <p:spPr>
          <a:xfrm flipV="1">
            <a:off x="8104992" y="2325008"/>
            <a:ext cx="0" cy="1294834"/>
          </a:xfrm>
          <a:prstGeom prst="straightConnector1">
            <a:avLst/>
          </a:prstGeom>
          <a:noFill/>
          <a:ln w="9525" cap="flat" cmpd="sng">
            <a:solidFill>
              <a:schemeClr val="tx1"/>
            </a:solidFill>
            <a:prstDash val="sysDash"/>
            <a:round/>
            <a:headEnd type="none" w="sm" len="sm"/>
            <a:tailEnd type="none" w="med" len="med"/>
          </a:ln>
        </p:spPr>
      </p:cxnSp>
      <p:sp>
        <p:nvSpPr>
          <p:cNvPr id="176" name="Google Shape;392;p10">
            <a:extLst>
              <a:ext uri="{FF2B5EF4-FFF2-40B4-BE49-F238E27FC236}">
                <a16:creationId xmlns:a16="http://schemas.microsoft.com/office/drawing/2014/main" id="{AC3A0ADC-AD9E-C5D1-5E05-243D5E740454}"/>
              </a:ext>
            </a:extLst>
          </p:cNvPr>
          <p:cNvSpPr/>
          <p:nvPr/>
        </p:nvSpPr>
        <p:spPr>
          <a:xfrm>
            <a:off x="7983587" y="2158893"/>
            <a:ext cx="246863"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10×</a:t>
            </a:r>
          </a:p>
        </p:txBody>
      </p:sp>
      <p:sp>
        <p:nvSpPr>
          <p:cNvPr id="177" name="Rectangle 176">
            <a:extLst>
              <a:ext uri="{FF2B5EF4-FFF2-40B4-BE49-F238E27FC236}">
                <a16:creationId xmlns:a16="http://schemas.microsoft.com/office/drawing/2014/main" id="{14FE1ABD-EB1F-5A6C-2981-EBF9E4CEEC00}"/>
              </a:ext>
            </a:extLst>
          </p:cNvPr>
          <p:cNvSpPr/>
          <p:nvPr/>
        </p:nvSpPr>
        <p:spPr>
          <a:xfrm>
            <a:off x="6638875" y="3231260"/>
            <a:ext cx="3135045" cy="288349"/>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182" name="Group 181">
            <a:extLst>
              <a:ext uri="{FF2B5EF4-FFF2-40B4-BE49-F238E27FC236}">
                <a16:creationId xmlns:a16="http://schemas.microsoft.com/office/drawing/2014/main" id="{F560ACD0-D4CD-7560-6577-C3D04E68DBB5}"/>
              </a:ext>
            </a:extLst>
          </p:cNvPr>
          <p:cNvGrpSpPr/>
          <p:nvPr/>
        </p:nvGrpSpPr>
        <p:grpSpPr>
          <a:xfrm>
            <a:off x="9179659" y="3338701"/>
            <a:ext cx="1177200" cy="73467"/>
            <a:chOff x="6567290" y="1949008"/>
            <a:chExt cx="360583" cy="73467"/>
          </a:xfrm>
        </p:grpSpPr>
        <p:cxnSp>
          <p:nvCxnSpPr>
            <p:cNvPr id="183" name="Google Shape;384;p10">
              <a:extLst>
                <a:ext uri="{FF2B5EF4-FFF2-40B4-BE49-F238E27FC236}">
                  <a16:creationId xmlns:a16="http://schemas.microsoft.com/office/drawing/2014/main" id="{3C8380FD-A301-0F0B-4F93-C51F5AABD241}"/>
                </a:ext>
              </a:extLst>
            </p:cNvPr>
            <p:cNvCxnSpPr>
              <a:cxnSpLocks/>
            </p:cNvCxnSpPr>
            <p:nvPr/>
          </p:nvCxnSpPr>
          <p:spPr>
            <a:xfrm flipV="1">
              <a:off x="6567290" y="1949008"/>
              <a:ext cx="0" cy="73467"/>
            </a:xfrm>
            <a:prstGeom prst="straightConnector1">
              <a:avLst/>
            </a:prstGeom>
            <a:noFill/>
            <a:ln w="9525" cap="flat" cmpd="sng">
              <a:solidFill>
                <a:schemeClr val="tx1"/>
              </a:solidFill>
              <a:prstDash val="solid"/>
              <a:round/>
              <a:headEnd type="none" w="sm" len="sm"/>
              <a:tailEnd type="none" w="med" len="med"/>
            </a:ln>
          </p:spPr>
        </p:cxnSp>
        <p:cxnSp>
          <p:nvCxnSpPr>
            <p:cNvPr id="184" name="Google Shape;384;p10">
              <a:extLst>
                <a:ext uri="{FF2B5EF4-FFF2-40B4-BE49-F238E27FC236}">
                  <a16:creationId xmlns:a16="http://schemas.microsoft.com/office/drawing/2014/main" id="{2336589B-F459-56D6-F8BA-083001E56180}"/>
                </a:ext>
              </a:extLst>
            </p:cNvPr>
            <p:cNvCxnSpPr>
              <a:cxnSpLocks/>
            </p:cNvCxnSpPr>
            <p:nvPr/>
          </p:nvCxnSpPr>
          <p:spPr>
            <a:xfrm flipV="1">
              <a:off x="6927873" y="1949008"/>
              <a:ext cx="0" cy="73467"/>
            </a:xfrm>
            <a:prstGeom prst="straightConnector1">
              <a:avLst/>
            </a:prstGeom>
            <a:noFill/>
            <a:ln w="9525" cap="flat" cmpd="sng">
              <a:solidFill>
                <a:schemeClr val="tx1"/>
              </a:solidFill>
              <a:prstDash val="solid"/>
              <a:round/>
              <a:headEnd type="none" w="sm" len="sm"/>
              <a:tailEnd type="none" w="med" len="med"/>
            </a:ln>
          </p:spPr>
        </p:cxnSp>
        <p:cxnSp>
          <p:nvCxnSpPr>
            <p:cNvPr id="185" name="Google Shape;384;p10">
              <a:extLst>
                <a:ext uri="{FF2B5EF4-FFF2-40B4-BE49-F238E27FC236}">
                  <a16:creationId xmlns:a16="http://schemas.microsoft.com/office/drawing/2014/main" id="{22152842-4B5E-F5BE-99A6-930328D50112}"/>
                </a:ext>
              </a:extLst>
            </p:cNvPr>
            <p:cNvCxnSpPr>
              <a:cxnSpLocks/>
            </p:cNvCxnSpPr>
            <p:nvPr/>
          </p:nvCxnSpPr>
          <p:spPr>
            <a:xfrm>
              <a:off x="6567290" y="1985742"/>
              <a:ext cx="360563" cy="1"/>
            </a:xfrm>
            <a:prstGeom prst="straightConnector1">
              <a:avLst/>
            </a:prstGeom>
            <a:noFill/>
            <a:ln w="9525" cap="flat" cmpd="sng">
              <a:solidFill>
                <a:schemeClr val="tx1"/>
              </a:solidFill>
              <a:prstDash val="solid"/>
              <a:round/>
              <a:headEnd type="none" w="sm" len="sm"/>
              <a:tailEnd type="none" w="med" len="med"/>
            </a:ln>
          </p:spPr>
        </p:cxnSp>
      </p:grpSp>
      <p:sp>
        <p:nvSpPr>
          <p:cNvPr id="187" name="Google Shape;392;p10">
            <a:extLst>
              <a:ext uri="{FF2B5EF4-FFF2-40B4-BE49-F238E27FC236}">
                <a16:creationId xmlns:a16="http://schemas.microsoft.com/office/drawing/2014/main" id="{4C4451F2-D35F-0770-6F42-114DF9629BA9}"/>
              </a:ext>
            </a:extLst>
          </p:cNvPr>
          <p:cNvSpPr/>
          <p:nvPr/>
        </p:nvSpPr>
        <p:spPr>
          <a:xfrm>
            <a:off x="9480376" y="2158893"/>
            <a:ext cx="161904"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5×</a:t>
            </a:r>
          </a:p>
        </p:txBody>
      </p:sp>
      <p:sp>
        <p:nvSpPr>
          <p:cNvPr id="188" name="Google Shape;392;p10">
            <a:extLst>
              <a:ext uri="{FF2B5EF4-FFF2-40B4-BE49-F238E27FC236}">
                <a16:creationId xmlns:a16="http://schemas.microsoft.com/office/drawing/2014/main" id="{2A4DCF95-C8BE-F1A6-C81E-70582C76873C}"/>
              </a:ext>
            </a:extLst>
          </p:cNvPr>
          <p:cNvSpPr/>
          <p:nvPr/>
        </p:nvSpPr>
        <p:spPr>
          <a:xfrm>
            <a:off x="11647277" y="372904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3.5</a:t>
            </a:r>
          </a:p>
        </p:txBody>
      </p:sp>
      <p:cxnSp>
        <p:nvCxnSpPr>
          <p:cNvPr id="189" name="Google Shape;384;p10">
            <a:extLst>
              <a:ext uri="{FF2B5EF4-FFF2-40B4-BE49-F238E27FC236}">
                <a16:creationId xmlns:a16="http://schemas.microsoft.com/office/drawing/2014/main" id="{AA415116-2DAB-CBE2-2037-10E51F94752A}"/>
              </a:ext>
            </a:extLst>
          </p:cNvPr>
          <p:cNvCxnSpPr>
            <a:cxnSpLocks/>
          </p:cNvCxnSpPr>
          <p:nvPr/>
        </p:nvCxnSpPr>
        <p:spPr>
          <a:xfrm rot="16200000">
            <a:off x="11730048" y="3691267"/>
            <a:ext cx="54000" cy="0"/>
          </a:xfrm>
          <a:prstGeom prst="straightConnector1">
            <a:avLst/>
          </a:prstGeom>
          <a:noFill/>
          <a:ln w="9525" cap="flat" cmpd="sng">
            <a:solidFill>
              <a:schemeClr val="tx1"/>
            </a:solidFill>
            <a:prstDash val="solid"/>
            <a:round/>
            <a:headEnd type="none" w="sm" len="sm"/>
            <a:tailEnd type="none" w="med" len="med"/>
          </a:ln>
        </p:spPr>
      </p:cxnSp>
      <p:sp>
        <p:nvSpPr>
          <p:cNvPr id="190" name="Google Shape;392;p10">
            <a:extLst>
              <a:ext uri="{FF2B5EF4-FFF2-40B4-BE49-F238E27FC236}">
                <a16:creationId xmlns:a16="http://schemas.microsoft.com/office/drawing/2014/main" id="{9C211F27-B34B-7A22-FB93-9BD1E09FAE66}"/>
              </a:ext>
            </a:extLst>
          </p:cNvPr>
          <p:cNvSpPr/>
          <p:nvPr/>
        </p:nvSpPr>
        <p:spPr>
          <a:xfrm>
            <a:off x="10913852" y="3729048"/>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3.0</a:t>
            </a:r>
          </a:p>
        </p:txBody>
      </p:sp>
      <p:cxnSp>
        <p:nvCxnSpPr>
          <p:cNvPr id="191" name="Google Shape;384;p10">
            <a:extLst>
              <a:ext uri="{FF2B5EF4-FFF2-40B4-BE49-F238E27FC236}">
                <a16:creationId xmlns:a16="http://schemas.microsoft.com/office/drawing/2014/main" id="{927A9946-B434-7981-37C5-0AAD98CECC2D}"/>
              </a:ext>
            </a:extLst>
          </p:cNvPr>
          <p:cNvCxnSpPr>
            <a:cxnSpLocks/>
          </p:cNvCxnSpPr>
          <p:nvPr/>
        </p:nvCxnSpPr>
        <p:spPr>
          <a:xfrm rot="16200000">
            <a:off x="10996623" y="3691267"/>
            <a:ext cx="54000" cy="0"/>
          </a:xfrm>
          <a:prstGeom prst="straightConnector1">
            <a:avLst/>
          </a:prstGeom>
          <a:noFill/>
          <a:ln w="9525" cap="flat" cmpd="sng">
            <a:solidFill>
              <a:schemeClr val="tx1"/>
            </a:solidFill>
            <a:prstDash val="solid"/>
            <a:round/>
            <a:headEnd type="none" w="sm" len="sm"/>
            <a:tailEnd type="none" w="med" len="med"/>
          </a:ln>
        </p:spPr>
      </p:cxnSp>
      <p:sp>
        <p:nvSpPr>
          <p:cNvPr id="194" name="Google Shape;392;p10">
            <a:extLst>
              <a:ext uri="{FF2B5EF4-FFF2-40B4-BE49-F238E27FC236}">
                <a16:creationId xmlns:a16="http://schemas.microsoft.com/office/drawing/2014/main" id="{D2017E32-AB44-A723-B7FB-6A7229C832CB}"/>
              </a:ext>
            </a:extLst>
          </p:cNvPr>
          <p:cNvSpPr/>
          <p:nvPr/>
        </p:nvSpPr>
        <p:spPr>
          <a:xfrm>
            <a:off x="6072414" y="3729048"/>
            <a:ext cx="31899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(µm)</a:t>
            </a:r>
          </a:p>
        </p:txBody>
      </p:sp>
      <p:pic>
        <p:nvPicPr>
          <p:cNvPr id="195" name="Imagen 10">
            <a:extLst>
              <a:ext uri="{FF2B5EF4-FFF2-40B4-BE49-F238E27FC236}">
                <a16:creationId xmlns:a16="http://schemas.microsoft.com/office/drawing/2014/main" id="{689943F8-F33C-793E-9789-C7E47800D8E0}"/>
              </a:ext>
            </a:extLst>
          </p:cNvPr>
          <p:cNvPicPr>
            <a:picLocks noChangeAspect="1"/>
          </p:cNvPicPr>
          <p:nvPr/>
        </p:nvPicPr>
        <p:blipFill rotWithShape="1">
          <a:blip r:embed="rId3"/>
          <a:srcRect t="75847" r="69943"/>
          <a:stretch/>
        </p:blipFill>
        <p:spPr>
          <a:xfrm>
            <a:off x="6451200" y="4014101"/>
            <a:ext cx="1800200" cy="1769925"/>
          </a:xfrm>
          <a:prstGeom prst="rect">
            <a:avLst/>
          </a:prstGeom>
        </p:spPr>
      </p:pic>
      <p:pic>
        <p:nvPicPr>
          <p:cNvPr id="196" name="Imagen 10">
            <a:extLst>
              <a:ext uri="{FF2B5EF4-FFF2-40B4-BE49-F238E27FC236}">
                <a16:creationId xmlns:a16="http://schemas.microsoft.com/office/drawing/2014/main" id="{565C9473-72EE-8D2C-0739-32A82CFE1329}"/>
              </a:ext>
            </a:extLst>
          </p:cNvPr>
          <p:cNvPicPr>
            <a:picLocks noChangeAspect="1"/>
          </p:cNvPicPr>
          <p:nvPr/>
        </p:nvPicPr>
        <p:blipFill rotWithShape="1">
          <a:blip r:embed="rId3"/>
          <a:srcRect l="35180" t="75847" r="35525"/>
          <a:stretch/>
        </p:blipFill>
        <p:spPr>
          <a:xfrm>
            <a:off x="8287358" y="4014101"/>
            <a:ext cx="1754572" cy="1769925"/>
          </a:xfrm>
          <a:prstGeom prst="rect">
            <a:avLst/>
          </a:prstGeom>
        </p:spPr>
      </p:pic>
      <p:pic>
        <p:nvPicPr>
          <p:cNvPr id="197" name="Imagen 10">
            <a:extLst>
              <a:ext uri="{FF2B5EF4-FFF2-40B4-BE49-F238E27FC236}">
                <a16:creationId xmlns:a16="http://schemas.microsoft.com/office/drawing/2014/main" id="{0DB18BEA-5BB1-2699-FC66-CA64D276F3B3}"/>
              </a:ext>
            </a:extLst>
          </p:cNvPr>
          <p:cNvPicPr>
            <a:picLocks noChangeAspect="1"/>
          </p:cNvPicPr>
          <p:nvPr/>
        </p:nvPicPr>
        <p:blipFill rotWithShape="1">
          <a:blip r:embed="rId3"/>
          <a:srcRect l="70205" t="75847" r="-262"/>
          <a:stretch/>
        </p:blipFill>
        <p:spPr>
          <a:xfrm>
            <a:off x="10135902" y="4014101"/>
            <a:ext cx="1800200" cy="1769925"/>
          </a:xfrm>
          <a:prstGeom prst="rect">
            <a:avLst/>
          </a:prstGeom>
        </p:spPr>
      </p:pic>
      <p:sp>
        <p:nvSpPr>
          <p:cNvPr id="2" name="Content Placeholder 1">
            <a:extLst>
              <a:ext uri="{FF2B5EF4-FFF2-40B4-BE49-F238E27FC236}">
                <a16:creationId xmlns:a16="http://schemas.microsoft.com/office/drawing/2014/main" id="{929FD3A1-2408-250D-7D55-F3B78A81797D}"/>
              </a:ext>
            </a:extLst>
          </p:cNvPr>
          <p:cNvSpPr>
            <a:spLocks noGrp="1"/>
          </p:cNvSpPr>
          <p:nvPr>
            <p:ph sz="quarter" idx="14"/>
          </p:nvPr>
        </p:nvSpPr>
        <p:spPr>
          <a:xfrm>
            <a:off x="619200" y="1485224"/>
            <a:ext cx="10963200" cy="3960000"/>
          </a:xfrm>
        </p:spPr>
        <p:txBody>
          <a:bodyPr/>
          <a:lstStyle/>
          <a:p>
            <a:r>
              <a:rPr lang="en-GB" sz="1800" noProof="0" dirty="0"/>
              <a:t>HER2 scores correlated with the size of the precipitates</a:t>
            </a:r>
          </a:p>
        </p:txBody>
      </p:sp>
    </p:spTree>
    <p:extLst>
      <p:ext uri="{BB962C8B-B14F-4D97-AF65-F5344CB8AC3E}">
        <p14:creationId xmlns:p14="http://schemas.microsoft.com/office/powerpoint/2010/main" val="2113880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73D14-34CD-0DA5-237B-A1591D1AD6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5BB526-7FA2-6389-752E-1900E66D3A3F}"/>
              </a:ext>
            </a:extLst>
          </p:cNvPr>
          <p:cNvSpPr>
            <a:spLocks noGrp="1"/>
          </p:cNvSpPr>
          <p:nvPr>
            <p:ph type="body" idx="1"/>
          </p:nvPr>
        </p:nvSpPr>
        <p:spPr>
          <a:xfrm>
            <a:off x="609600" y="720000"/>
            <a:ext cx="10972800" cy="702470"/>
          </a:xfrm>
        </p:spPr>
        <p:txBody>
          <a:bodyPr/>
          <a:lstStyle/>
          <a:p>
            <a:r>
              <a:rPr lang="en-GB" sz="2000" noProof="0" dirty="0">
                <a:solidFill>
                  <a:schemeClr val="accent1"/>
                </a:solidFill>
              </a:rPr>
              <a:t>Collaboration with AI</a:t>
            </a:r>
            <a:endParaRPr lang="en-GB" noProof="0" dirty="0"/>
          </a:p>
        </p:txBody>
      </p:sp>
      <p:sp>
        <p:nvSpPr>
          <p:cNvPr id="3" name="Title 2">
            <a:extLst>
              <a:ext uri="{FF2B5EF4-FFF2-40B4-BE49-F238E27FC236}">
                <a16:creationId xmlns:a16="http://schemas.microsoft.com/office/drawing/2014/main" id="{BBB9BFCE-C5DD-9CB4-90F1-5F1703819785}"/>
              </a:ext>
            </a:extLst>
          </p:cNvPr>
          <p:cNvSpPr>
            <a:spLocks noGrp="1"/>
          </p:cNvSpPr>
          <p:nvPr>
            <p:ph type="title"/>
          </p:nvPr>
        </p:nvSpPr>
        <p:spPr/>
        <p:txBody>
          <a:bodyPr>
            <a:normAutofit/>
          </a:bodyPr>
          <a:lstStyle/>
          <a:p>
            <a:r>
              <a:rPr lang="en-GB" noProof="0" dirty="0"/>
              <a:t>interpretation</a:t>
            </a:r>
            <a:endParaRPr lang="en-GB" noProof="0" dirty="0">
              <a:solidFill>
                <a:schemeClr val="accent1"/>
              </a:solidFill>
            </a:endParaRPr>
          </a:p>
        </p:txBody>
      </p:sp>
      <p:sp>
        <p:nvSpPr>
          <p:cNvPr id="13" name="Content Placeholder 1">
            <a:extLst>
              <a:ext uri="{FF2B5EF4-FFF2-40B4-BE49-F238E27FC236}">
                <a16:creationId xmlns:a16="http://schemas.microsoft.com/office/drawing/2014/main" id="{DB04E90B-8911-776E-567A-BBEBBCED07C7}"/>
              </a:ext>
            </a:extLst>
          </p:cNvPr>
          <p:cNvSpPr>
            <a:spLocks noGrp="1"/>
          </p:cNvSpPr>
          <p:nvPr>
            <p:ph sz="quarter" idx="14"/>
          </p:nvPr>
        </p:nvSpPr>
        <p:spPr>
          <a:xfrm>
            <a:off x="619200" y="1987200"/>
            <a:ext cx="3517645" cy="3960000"/>
          </a:xfrm>
        </p:spPr>
        <p:txBody>
          <a:bodyPr>
            <a:normAutofit/>
          </a:bodyPr>
          <a:lstStyle/>
          <a:p>
            <a:pPr marL="0" indent="0">
              <a:buNone/>
            </a:pPr>
            <a:r>
              <a:rPr lang="en-US" noProof="0" dirty="0"/>
              <a:t>AI-powered HER2 analyzers may have the potential to:</a:t>
            </a:r>
          </a:p>
          <a:p>
            <a:r>
              <a:rPr lang="en-US" sz="1800" noProof="0" dirty="0"/>
              <a:t>Improve turnaround times</a:t>
            </a:r>
          </a:p>
          <a:p>
            <a:r>
              <a:rPr lang="en-US" sz="1800" noProof="0" dirty="0"/>
              <a:t>Enhance interobserver reproducibility by reducing variability in interpretation </a:t>
            </a:r>
          </a:p>
          <a:p>
            <a:endParaRPr lang="en-GB" noProof="0" dirty="0">
              <a:highlight>
                <a:srgbClr val="FFFF00"/>
              </a:highlight>
            </a:endParaRPr>
          </a:p>
        </p:txBody>
      </p:sp>
      <p:sp>
        <p:nvSpPr>
          <p:cNvPr id="11" name="Content Placeholder 10">
            <a:extLst>
              <a:ext uri="{FF2B5EF4-FFF2-40B4-BE49-F238E27FC236}">
                <a16:creationId xmlns:a16="http://schemas.microsoft.com/office/drawing/2014/main" id="{AD8C147A-B024-3E9E-3BAA-2165EA5E8F73}"/>
              </a:ext>
            </a:extLst>
          </p:cNvPr>
          <p:cNvSpPr>
            <a:spLocks noGrp="1"/>
          </p:cNvSpPr>
          <p:nvPr>
            <p:ph sz="quarter" idx="15"/>
          </p:nvPr>
        </p:nvSpPr>
        <p:spPr/>
        <p:txBody>
          <a:bodyPr/>
          <a:lstStyle/>
          <a:p>
            <a:r>
              <a:rPr lang="en-GB" noProof="0" dirty="0">
                <a:solidFill>
                  <a:schemeClr val="tx2"/>
                </a:solidFill>
              </a:rPr>
              <a:t>AI, artificial intelligence; </a:t>
            </a:r>
          </a:p>
          <a:p>
            <a:r>
              <a:rPr lang="en-GB" noProof="0" dirty="0" err="1">
                <a:solidFill>
                  <a:schemeClr val="tx2"/>
                </a:solidFill>
              </a:rPr>
              <a:t>Navify</a:t>
            </a:r>
            <a:r>
              <a:rPr lang="en-GB" noProof="0" dirty="0">
                <a:solidFill>
                  <a:schemeClr val="tx2"/>
                </a:solidFill>
              </a:rPr>
              <a:t> Digital Pathology (NDP)</a:t>
            </a:r>
          </a:p>
        </p:txBody>
      </p:sp>
      <p:sp>
        <p:nvSpPr>
          <p:cNvPr id="4" name="Slide Number Placeholder 3">
            <a:extLst>
              <a:ext uri="{FF2B5EF4-FFF2-40B4-BE49-F238E27FC236}">
                <a16:creationId xmlns:a16="http://schemas.microsoft.com/office/drawing/2014/main" id="{D74B217A-05C2-BE4B-2C11-BF1D123A3B59}"/>
              </a:ext>
            </a:extLst>
          </p:cNvPr>
          <p:cNvSpPr>
            <a:spLocks noGrp="1"/>
          </p:cNvSpPr>
          <p:nvPr>
            <p:ph type="sldNum" sz="quarter" idx="4"/>
          </p:nvPr>
        </p:nvSpPr>
        <p:spPr/>
        <p:txBody>
          <a:bodyPr/>
          <a:lstStyle/>
          <a:p>
            <a:fld id="{FCE43C0F-8A7B-3A4B-9DB5-B3472E36E833}" type="slidenum">
              <a:rPr lang="en-GB" noProof="0" smtClean="0"/>
              <a:pPr/>
              <a:t>24</a:t>
            </a:fld>
            <a:endParaRPr lang="en-GB" noProof="0" dirty="0"/>
          </a:p>
        </p:txBody>
      </p:sp>
      <p:pic>
        <p:nvPicPr>
          <p:cNvPr id="8" name="Imagen 6">
            <a:extLst>
              <a:ext uri="{FF2B5EF4-FFF2-40B4-BE49-F238E27FC236}">
                <a16:creationId xmlns:a16="http://schemas.microsoft.com/office/drawing/2014/main" id="{CDCE056C-4EFB-0C44-456B-BC04676B9237}"/>
              </a:ext>
            </a:extLst>
          </p:cNvPr>
          <p:cNvPicPr>
            <a:picLocks noChangeAspect="1"/>
          </p:cNvPicPr>
          <p:nvPr/>
        </p:nvPicPr>
        <p:blipFill rotWithShape="1">
          <a:blip r:embed="rId3"/>
          <a:srcRect l="42862" t="744" b="26462"/>
          <a:stretch/>
        </p:blipFill>
        <p:spPr>
          <a:xfrm>
            <a:off x="7347968" y="2646746"/>
            <a:ext cx="3819944" cy="3509818"/>
          </a:xfrm>
          <a:prstGeom prst="rect">
            <a:avLst/>
          </a:prstGeom>
        </p:spPr>
      </p:pic>
      <p:pic>
        <p:nvPicPr>
          <p:cNvPr id="9" name="Imagen 8">
            <a:extLst>
              <a:ext uri="{FF2B5EF4-FFF2-40B4-BE49-F238E27FC236}">
                <a16:creationId xmlns:a16="http://schemas.microsoft.com/office/drawing/2014/main" id="{53B9EA32-6528-1DCB-5D3B-D7906B9CBB83}"/>
              </a:ext>
            </a:extLst>
          </p:cNvPr>
          <p:cNvPicPr>
            <a:picLocks noChangeAspect="1"/>
          </p:cNvPicPr>
          <p:nvPr/>
        </p:nvPicPr>
        <p:blipFill rotWithShape="1">
          <a:blip r:embed="rId3"/>
          <a:srcRect l="3655" t="12257" r="57220" b="970"/>
          <a:stretch/>
        </p:blipFill>
        <p:spPr>
          <a:xfrm>
            <a:off x="4980159" y="2646747"/>
            <a:ext cx="2216727" cy="3509817"/>
          </a:xfrm>
          <a:prstGeom prst="rect">
            <a:avLst/>
          </a:prstGeom>
        </p:spPr>
      </p:pic>
      <p:pic>
        <p:nvPicPr>
          <p:cNvPr id="10" name="Imagen 10">
            <a:extLst>
              <a:ext uri="{FF2B5EF4-FFF2-40B4-BE49-F238E27FC236}">
                <a16:creationId xmlns:a16="http://schemas.microsoft.com/office/drawing/2014/main" id="{41D3E690-ABE4-060E-D5D2-24FE413A6B38}"/>
              </a:ext>
            </a:extLst>
          </p:cNvPr>
          <p:cNvPicPr>
            <a:picLocks noChangeAspect="1"/>
          </p:cNvPicPr>
          <p:nvPr/>
        </p:nvPicPr>
        <p:blipFill>
          <a:blip r:embed="rId4"/>
          <a:stretch>
            <a:fillRect/>
          </a:stretch>
        </p:blipFill>
        <p:spPr>
          <a:xfrm>
            <a:off x="5071927" y="791741"/>
            <a:ext cx="3055729" cy="1936624"/>
          </a:xfrm>
          <a:prstGeom prst="ellipse">
            <a:avLst/>
          </a:prstGeom>
          <a:ln w="19050">
            <a:solidFill>
              <a:schemeClr val="tx2"/>
            </a:solidFill>
          </a:ln>
          <a:effectLst>
            <a:outerShdw blurRad="50800" dist="38100" dir="2700000" algn="tl" rotWithShape="0">
              <a:prstClr val="black">
                <a:alpha val="40000"/>
              </a:prstClr>
            </a:outerShdw>
          </a:effectLst>
        </p:spPr>
      </p:pic>
      <p:sp>
        <p:nvSpPr>
          <p:cNvPr id="12" name="Rectángulo 14">
            <a:extLst>
              <a:ext uri="{FF2B5EF4-FFF2-40B4-BE49-F238E27FC236}">
                <a16:creationId xmlns:a16="http://schemas.microsoft.com/office/drawing/2014/main" id="{621C8A48-EB15-9CFD-EED0-22A117B44ADB}"/>
              </a:ext>
            </a:extLst>
          </p:cNvPr>
          <p:cNvSpPr/>
          <p:nvPr/>
        </p:nvSpPr>
        <p:spPr>
          <a:xfrm>
            <a:off x="7280014" y="2988489"/>
            <a:ext cx="1695284" cy="930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Conector recto 12">
            <a:extLst>
              <a:ext uri="{FF2B5EF4-FFF2-40B4-BE49-F238E27FC236}">
                <a16:creationId xmlns:a16="http://schemas.microsoft.com/office/drawing/2014/main" id="{AE7D1411-461F-0B43-0EB6-F936AE436DD5}"/>
              </a:ext>
            </a:extLst>
          </p:cNvPr>
          <p:cNvCxnSpPr/>
          <p:nvPr/>
        </p:nvCxnSpPr>
        <p:spPr>
          <a:xfrm flipH="1" flipV="1">
            <a:off x="5165004" y="2122264"/>
            <a:ext cx="716152" cy="2458864"/>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cto 13">
            <a:extLst>
              <a:ext uri="{FF2B5EF4-FFF2-40B4-BE49-F238E27FC236}">
                <a16:creationId xmlns:a16="http://schemas.microsoft.com/office/drawing/2014/main" id="{75C49362-C2CF-4C33-B587-251097E3CB8E}"/>
              </a:ext>
            </a:extLst>
          </p:cNvPr>
          <p:cNvCxnSpPr/>
          <p:nvPr/>
        </p:nvCxnSpPr>
        <p:spPr>
          <a:xfrm flipV="1">
            <a:off x="6195192" y="2114956"/>
            <a:ext cx="1845024" cy="246617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54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0D3D7-33CB-0DD2-92EF-0944ECE4CE5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B605692-B7A8-2529-5D91-3C256907E820}"/>
              </a:ext>
            </a:extLst>
          </p:cNvPr>
          <p:cNvSpPr>
            <a:spLocks noGrp="1"/>
          </p:cNvSpPr>
          <p:nvPr>
            <p:ph type="body" idx="1"/>
          </p:nvPr>
        </p:nvSpPr>
        <p:spPr>
          <a:xfrm>
            <a:off x="609600" y="720000"/>
            <a:ext cx="10972800" cy="702470"/>
          </a:xfrm>
        </p:spPr>
        <p:txBody>
          <a:bodyPr/>
          <a:lstStyle/>
          <a:p>
            <a:r>
              <a:rPr lang="en-GB" noProof="0" dirty="0">
                <a:solidFill>
                  <a:schemeClr val="accent1"/>
                </a:solidFill>
              </a:rPr>
              <a:t>checklist for ovarian carcinomas: </a:t>
            </a:r>
            <a:r>
              <a:rPr lang="en-GB" sz="2000" noProof="0" dirty="0">
                <a:solidFill>
                  <a:schemeClr val="accent1"/>
                </a:solidFill>
              </a:rPr>
              <a:t>Avoid being lost in translation</a:t>
            </a:r>
            <a:endParaRPr lang="en-GB" noProof="0" dirty="0"/>
          </a:p>
        </p:txBody>
      </p:sp>
      <p:sp>
        <p:nvSpPr>
          <p:cNvPr id="3" name="Title 2">
            <a:extLst>
              <a:ext uri="{FF2B5EF4-FFF2-40B4-BE49-F238E27FC236}">
                <a16:creationId xmlns:a16="http://schemas.microsoft.com/office/drawing/2014/main" id="{4E9538FE-DBF2-8C44-2BEC-435BB47CABA6}"/>
              </a:ext>
            </a:extLst>
          </p:cNvPr>
          <p:cNvSpPr>
            <a:spLocks noGrp="1"/>
          </p:cNvSpPr>
          <p:nvPr>
            <p:ph type="title"/>
          </p:nvPr>
        </p:nvSpPr>
        <p:spPr>
          <a:xfrm>
            <a:off x="619201" y="259200"/>
            <a:ext cx="10963199" cy="460800"/>
          </a:xfrm>
        </p:spPr>
        <p:txBody>
          <a:bodyPr>
            <a:normAutofit/>
          </a:bodyPr>
          <a:lstStyle/>
          <a:p>
            <a:r>
              <a:rPr lang="en-GB" noProof="0" dirty="0"/>
              <a:t>interpretation</a:t>
            </a:r>
            <a:endParaRPr lang="en-GB" noProof="0" dirty="0">
              <a:solidFill>
                <a:schemeClr val="accent1"/>
              </a:solidFill>
            </a:endParaRPr>
          </a:p>
        </p:txBody>
      </p:sp>
      <p:sp>
        <p:nvSpPr>
          <p:cNvPr id="6" name="Content Placeholder 5">
            <a:extLst>
              <a:ext uri="{FF2B5EF4-FFF2-40B4-BE49-F238E27FC236}">
                <a16:creationId xmlns:a16="http://schemas.microsoft.com/office/drawing/2014/main" id="{EEAA502E-2AFF-AD94-B465-0B2DA563D12C}"/>
              </a:ext>
            </a:extLst>
          </p:cNvPr>
          <p:cNvSpPr>
            <a:spLocks noGrp="1"/>
          </p:cNvSpPr>
          <p:nvPr>
            <p:ph sz="quarter" idx="15"/>
          </p:nvPr>
        </p:nvSpPr>
        <p:spPr/>
        <p:txBody>
          <a:bodyPr anchor="b" anchorCtr="0"/>
          <a:lstStyle/>
          <a:p>
            <a:pPr marL="0" marR="0" lvl="0" indent="0" algn="l" defTabSz="914400" rtl="0" eaLnBrk="1" fontAlgn="t"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2"/>
                </a:solidFill>
                <a:effectLst/>
                <a:uLnTx/>
                <a:uFillTx/>
                <a:ea typeface="+mn-ea"/>
              </a:rPr>
              <a:t>College of American Pathologists, Template for reporting results, December 2024</a:t>
            </a:r>
            <a:r>
              <a:rPr lang="en-GB" spc="0" noProof="0" dirty="0">
                <a:solidFill>
                  <a:schemeClr val="tx2"/>
                </a:solidFill>
                <a:ea typeface="+mn-ea"/>
              </a:rPr>
              <a:t>. </a:t>
            </a:r>
            <a:r>
              <a:rPr kumimoji="0" lang="en-GB" sz="1200" b="0" i="0" u="none" strike="noStrike" kern="1200" cap="none" spc="0" normalizeH="0" baseline="0" noProof="0" dirty="0">
                <a:ln>
                  <a:noFill/>
                </a:ln>
                <a:solidFill>
                  <a:schemeClr val="tx2"/>
                </a:solidFill>
                <a:effectLst/>
                <a:uLnTx/>
                <a:uFillTx/>
                <a:ea typeface="+mn-ea"/>
              </a:rPr>
              <a:t>Available at:</a:t>
            </a:r>
            <a:r>
              <a:rPr lang="en-GB" spc="0" noProof="0" dirty="0">
                <a:solidFill>
                  <a:schemeClr val="tx2"/>
                </a:solidFill>
                <a:ea typeface="+mn-ea"/>
              </a:rPr>
              <a:t> </a:t>
            </a:r>
            <a:r>
              <a:rPr kumimoji="0" lang="en-GB" sz="1200" b="0" i="0" u="none" strike="noStrike" kern="1200" cap="none" spc="0" normalizeH="0" baseline="0" noProof="0" dirty="0">
                <a:ln>
                  <a:noFill/>
                </a:ln>
                <a:solidFill>
                  <a:schemeClr val="tx2"/>
                </a:solidFill>
                <a:effectLst/>
                <a:uLnTx/>
                <a:uFillTx/>
                <a:ea typeface="+mn-ea"/>
                <a:hlinkClick r:id="rId3">
                  <a:extLst>
                    <a:ext uri="{A12FA001-AC4F-418D-AE19-62706E023703}">
                      <ahyp:hlinkClr xmlns:ahyp="http://schemas.microsoft.com/office/drawing/2018/hyperlinkcolor" val="tx"/>
                    </a:ext>
                  </a:extLst>
                </a:hlinkClick>
              </a:rPr>
              <a:t>https://documents.cap.org/protocols/Gynecologic.Bmk_1.2.0.0.-REL.CAPCP.pdf</a:t>
            </a:r>
            <a:r>
              <a:rPr kumimoji="0" lang="en-GB" sz="1200" b="0" i="0" u="none" strike="noStrike" kern="1200" cap="none" spc="0" normalizeH="0" baseline="0" noProof="0" dirty="0">
                <a:ln>
                  <a:noFill/>
                </a:ln>
                <a:solidFill>
                  <a:schemeClr val="tx2"/>
                </a:solidFill>
                <a:effectLst/>
                <a:uLnTx/>
                <a:uFillTx/>
                <a:ea typeface="+mn-ea"/>
              </a:rPr>
              <a:t> </a:t>
            </a:r>
            <a:r>
              <a:rPr lang="en-GB" spc="0" noProof="0" dirty="0">
                <a:solidFill>
                  <a:schemeClr val="tx2"/>
                </a:solidFill>
                <a:ea typeface="+mn-ea"/>
              </a:rPr>
              <a:t>(accessed February 2025)</a:t>
            </a:r>
            <a:endParaRPr kumimoji="0" lang="en-GB" sz="1200" b="0" i="0" u="none" strike="noStrike" kern="1200" cap="none" spc="0" normalizeH="0" baseline="0" noProof="0" dirty="0">
              <a:ln>
                <a:noFill/>
              </a:ln>
              <a:solidFill>
                <a:schemeClr val="tx2"/>
              </a:solidFill>
              <a:effectLst/>
              <a:uLnTx/>
              <a:uFillTx/>
              <a:ea typeface="+mn-ea"/>
            </a:endParaRPr>
          </a:p>
        </p:txBody>
      </p:sp>
      <p:sp>
        <p:nvSpPr>
          <p:cNvPr id="4" name="Slide Number Placeholder 3">
            <a:extLst>
              <a:ext uri="{FF2B5EF4-FFF2-40B4-BE49-F238E27FC236}">
                <a16:creationId xmlns:a16="http://schemas.microsoft.com/office/drawing/2014/main" id="{E0CA0FFC-D1D8-8E2E-D231-AE5B3986A1FE}"/>
              </a:ext>
            </a:extLst>
          </p:cNvPr>
          <p:cNvSpPr>
            <a:spLocks noGrp="1"/>
          </p:cNvSpPr>
          <p:nvPr>
            <p:ph type="sldNum" sz="quarter" idx="4"/>
          </p:nvPr>
        </p:nvSpPr>
        <p:spPr/>
        <p:txBody>
          <a:bodyPr/>
          <a:lstStyle/>
          <a:p>
            <a:fld id="{FCE43C0F-8A7B-3A4B-9DB5-B3472E36E833}" type="slidenum">
              <a:rPr lang="en-GB" noProof="0" smtClean="0"/>
              <a:pPr/>
              <a:t>25</a:t>
            </a:fld>
            <a:endParaRPr lang="en-GB" noProof="0" dirty="0"/>
          </a:p>
        </p:txBody>
      </p:sp>
      <p:pic>
        <p:nvPicPr>
          <p:cNvPr id="16" name="Picture 15">
            <a:extLst>
              <a:ext uri="{FF2B5EF4-FFF2-40B4-BE49-F238E27FC236}">
                <a16:creationId xmlns:a16="http://schemas.microsoft.com/office/drawing/2014/main" id="{5448CAA5-5281-4DFF-B31D-02AF72A52B7B}"/>
              </a:ext>
            </a:extLst>
          </p:cNvPr>
          <p:cNvPicPr>
            <a:picLocks noChangeAspect="1"/>
          </p:cNvPicPr>
          <p:nvPr/>
        </p:nvPicPr>
        <p:blipFill>
          <a:blip r:embed="rId4"/>
          <a:srcRect t="-1081" b="49614"/>
          <a:stretch/>
        </p:blipFill>
        <p:spPr>
          <a:xfrm>
            <a:off x="557887" y="1422470"/>
            <a:ext cx="5898154" cy="2966262"/>
          </a:xfrm>
          <a:prstGeom prst="rect">
            <a:avLst/>
          </a:prstGeom>
          <a:solidFill>
            <a:schemeClr val="bg1"/>
          </a:solidFill>
          <a:ln w="25400">
            <a:solidFill>
              <a:schemeClr val="accent1"/>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13593543-DE88-C97B-AB58-538A04979D3C}"/>
              </a:ext>
            </a:extLst>
          </p:cNvPr>
          <p:cNvPicPr>
            <a:picLocks noChangeAspect="1"/>
          </p:cNvPicPr>
          <p:nvPr/>
        </p:nvPicPr>
        <p:blipFill>
          <a:blip r:embed="rId4"/>
          <a:srcRect t="49614"/>
          <a:stretch/>
        </p:blipFill>
        <p:spPr>
          <a:xfrm>
            <a:off x="5862809" y="2917732"/>
            <a:ext cx="5898154" cy="2903948"/>
          </a:xfrm>
          <a:prstGeom prst="rect">
            <a:avLst/>
          </a:prstGeom>
          <a:ln w="254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788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F937D-BD46-5DBC-C6DC-7FB12F120DB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B22A0B51-ADE9-E4CD-4145-642D2CF90EA3}"/>
              </a:ext>
            </a:extLst>
          </p:cNvPr>
          <p:cNvSpPr/>
          <p:nvPr/>
        </p:nvSpPr>
        <p:spPr>
          <a:xfrm>
            <a:off x="609600" y="1035885"/>
            <a:ext cx="10972800" cy="4968000"/>
          </a:xfrm>
          <a:prstGeom prst="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 name="Text Placeholder 13">
            <a:extLst>
              <a:ext uri="{FF2B5EF4-FFF2-40B4-BE49-F238E27FC236}">
                <a16:creationId xmlns:a16="http://schemas.microsoft.com/office/drawing/2014/main" id="{9BA41758-2063-3475-0A83-FCC3197E7DDA}"/>
              </a:ext>
            </a:extLst>
          </p:cNvPr>
          <p:cNvSpPr>
            <a:spLocks noGrp="1"/>
          </p:cNvSpPr>
          <p:nvPr>
            <p:ph type="body" idx="1"/>
          </p:nvPr>
        </p:nvSpPr>
        <p:spPr>
          <a:xfrm>
            <a:off x="609600" y="720000"/>
            <a:ext cx="10972800" cy="702470"/>
          </a:xfrm>
        </p:spPr>
        <p:txBody>
          <a:bodyPr/>
          <a:lstStyle/>
          <a:p>
            <a:r>
              <a:rPr lang="en-GB" noProof="0" dirty="0">
                <a:solidFill>
                  <a:schemeClr val="accent1"/>
                </a:solidFill>
              </a:rPr>
              <a:t>checklist for carcinomas: </a:t>
            </a:r>
            <a:r>
              <a:rPr lang="en-GB" sz="2000" noProof="0" dirty="0">
                <a:solidFill>
                  <a:schemeClr val="accent1"/>
                </a:solidFill>
              </a:rPr>
              <a:t>Avoid being lost in translation</a:t>
            </a:r>
            <a:endParaRPr lang="en-GB" noProof="0" dirty="0"/>
          </a:p>
        </p:txBody>
      </p:sp>
      <p:sp>
        <p:nvSpPr>
          <p:cNvPr id="3" name="Title 2">
            <a:extLst>
              <a:ext uri="{FF2B5EF4-FFF2-40B4-BE49-F238E27FC236}">
                <a16:creationId xmlns:a16="http://schemas.microsoft.com/office/drawing/2014/main" id="{B3D004B7-517F-0035-124E-BDCE298FE760}"/>
              </a:ext>
            </a:extLst>
          </p:cNvPr>
          <p:cNvSpPr>
            <a:spLocks noGrp="1"/>
          </p:cNvSpPr>
          <p:nvPr>
            <p:ph type="title"/>
          </p:nvPr>
        </p:nvSpPr>
        <p:spPr>
          <a:xfrm>
            <a:off x="619201" y="259200"/>
            <a:ext cx="10963199" cy="537204"/>
          </a:xfrm>
        </p:spPr>
        <p:txBody>
          <a:bodyPr>
            <a:normAutofit/>
          </a:bodyPr>
          <a:lstStyle/>
          <a:p>
            <a:r>
              <a:rPr lang="en-GB" noProof="0" dirty="0"/>
              <a:t>interpretation</a:t>
            </a:r>
            <a:endParaRPr lang="en-GB" noProof="0" dirty="0">
              <a:solidFill>
                <a:schemeClr val="accent1"/>
              </a:solidFill>
            </a:endParaRPr>
          </a:p>
        </p:txBody>
      </p:sp>
      <p:sp>
        <p:nvSpPr>
          <p:cNvPr id="15" name="Content Placeholder 14">
            <a:extLst>
              <a:ext uri="{FF2B5EF4-FFF2-40B4-BE49-F238E27FC236}">
                <a16:creationId xmlns:a16="http://schemas.microsoft.com/office/drawing/2014/main" id="{3E5BA1C9-9C4B-51C4-1754-BC5C6495CF81}"/>
              </a:ext>
            </a:extLst>
          </p:cNvPr>
          <p:cNvSpPr>
            <a:spLocks noGrp="1"/>
          </p:cNvSpPr>
          <p:nvPr>
            <p:ph sz="quarter" idx="15"/>
          </p:nvPr>
        </p:nvSpPr>
        <p:spPr>
          <a:xfrm>
            <a:off x="620183" y="6357600"/>
            <a:ext cx="10962217" cy="365125"/>
          </a:xfrm>
        </p:spPr>
        <p:txBody>
          <a:bodyPr anchor="b"/>
          <a:lstStyle/>
          <a:p>
            <a:r>
              <a:rPr kumimoji="0" lang="en-GB" sz="1100" b="0" i="0" u="none" strike="noStrike" kern="1200" cap="none" spc="0" normalizeH="0" baseline="0" noProof="0" dirty="0">
                <a:ln>
                  <a:noFill/>
                </a:ln>
                <a:solidFill>
                  <a:schemeClr val="tx2"/>
                </a:solidFill>
                <a:effectLst/>
                <a:uLnTx/>
                <a:uFillTx/>
                <a:ea typeface="+mn-ea"/>
              </a:rPr>
              <a:t>IHC, immunohistochemistry</a:t>
            </a:r>
          </a:p>
          <a:p>
            <a:r>
              <a:rPr kumimoji="0" lang="en-GB" sz="1100" b="0" i="0" u="none" strike="noStrike" kern="1200" cap="none" spc="0" normalizeH="0" baseline="0" noProof="0" dirty="0">
                <a:ln>
                  <a:noFill/>
                </a:ln>
                <a:solidFill>
                  <a:schemeClr val="tx2"/>
                </a:solidFill>
                <a:effectLst/>
                <a:uLnTx/>
                <a:uFillTx/>
                <a:ea typeface="+mn-ea"/>
              </a:rPr>
              <a:t>College of American Pathologists, Template for reporting results, September 2023. Available at: </a:t>
            </a:r>
            <a:r>
              <a:rPr lang="en-GB" sz="1100" noProof="0" dirty="0">
                <a:solidFill>
                  <a:schemeClr val="tx2"/>
                </a:solidFill>
                <a:hlinkClick r:id="rId3">
                  <a:extLst>
                    <a:ext uri="{A12FA001-AC4F-418D-AE19-62706E023703}">
                      <ahyp:hlinkClr xmlns:ahyp="http://schemas.microsoft.com/office/drawing/2018/hyperlinkcolor" val="tx"/>
                    </a:ext>
                  </a:extLst>
                </a:hlinkClick>
              </a:rPr>
              <a:t>https://documents.cap.org/protocols/IHC.Bmk_1.1.0.1.REL_CAPCP.pdf</a:t>
            </a:r>
            <a:r>
              <a:rPr lang="en-GB" sz="1100" noProof="0" dirty="0">
                <a:solidFill>
                  <a:schemeClr val="tx2"/>
                </a:solidFill>
              </a:rPr>
              <a:t> (accessed February 2025); </a:t>
            </a:r>
            <a:r>
              <a:rPr lang="en-GB" sz="1100" dirty="0">
                <a:solidFill>
                  <a:schemeClr val="tx2"/>
                </a:solidFill>
              </a:rPr>
              <a:t>College of American Pathologists, Template for reporting results, December 2024. Available at: </a:t>
            </a:r>
            <a:r>
              <a:rPr lang="en-GB" sz="1100" dirty="0">
                <a:solidFill>
                  <a:schemeClr val="tx2"/>
                </a:solidFill>
                <a:hlinkClick r:id="rId4">
                  <a:extLst>
                    <a:ext uri="{A12FA001-AC4F-418D-AE19-62706E023703}">
                      <ahyp:hlinkClr xmlns:ahyp="http://schemas.microsoft.com/office/drawing/2018/hyperlinkcolor" val="tx"/>
                    </a:ext>
                  </a:extLst>
                </a:hlinkClick>
              </a:rPr>
              <a:t>https://documents.cap.org/protocols/Gynecologic.Bmk_1.2.0.0.-REL.CAPCP.pdf</a:t>
            </a:r>
            <a:r>
              <a:rPr lang="en-GB" sz="1100" dirty="0">
                <a:solidFill>
                  <a:schemeClr val="tx2"/>
                </a:solidFill>
              </a:rPr>
              <a:t> (accessed February 2025)</a:t>
            </a:r>
          </a:p>
        </p:txBody>
      </p:sp>
      <p:sp>
        <p:nvSpPr>
          <p:cNvPr id="4" name="Slide Number Placeholder 3">
            <a:extLst>
              <a:ext uri="{FF2B5EF4-FFF2-40B4-BE49-F238E27FC236}">
                <a16:creationId xmlns:a16="http://schemas.microsoft.com/office/drawing/2014/main" id="{CE110971-385D-C4AD-84A0-8CE41467DBED}"/>
              </a:ext>
            </a:extLst>
          </p:cNvPr>
          <p:cNvSpPr>
            <a:spLocks noGrp="1"/>
          </p:cNvSpPr>
          <p:nvPr>
            <p:ph type="sldNum" sz="quarter" idx="4"/>
          </p:nvPr>
        </p:nvSpPr>
        <p:spPr/>
        <p:txBody>
          <a:bodyPr/>
          <a:lstStyle/>
          <a:p>
            <a:fld id="{FCE43C0F-8A7B-3A4B-9DB5-B3472E36E833}" type="slidenum">
              <a:rPr lang="en-GB" noProof="0" smtClean="0"/>
              <a:pPr/>
              <a:t>26</a:t>
            </a:fld>
            <a:endParaRPr lang="en-GB" noProof="0" dirty="0"/>
          </a:p>
        </p:txBody>
      </p:sp>
      <p:pic>
        <p:nvPicPr>
          <p:cNvPr id="2" name="Imagen 1">
            <a:extLst>
              <a:ext uri="{FF2B5EF4-FFF2-40B4-BE49-F238E27FC236}">
                <a16:creationId xmlns:a16="http://schemas.microsoft.com/office/drawing/2014/main" id="{990494D3-CD06-7A91-A785-3000F0E29B81}"/>
              </a:ext>
            </a:extLst>
          </p:cNvPr>
          <p:cNvPicPr>
            <a:picLocks noChangeAspect="1"/>
          </p:cNvPicPr>
          <p:nvPr/>
        </p:nvPicPr>
        <p:blipFill rotWithShape="1">
          <a:blip r:embed="rId5"/>
          <a:srcRect t="1552"/>
          <a:stretch/>
        </p:blipFill>
        <p:spPr>
          <a:xfrm>
            <a:off x="697580" y="1082492"/>
            <a:ext cx="4559344" cy="3972499"/>
          </a:xfrm>
          <a:prstGeom prst="rect">
            <a:avLst/>
          </a:prstGeom>
        </p:spPr>
      </p:pic>
      <p:pic>
        <p:nvPicPr>
          <p:cNvPr id="5" name="Imagen 2">
            <a:extLst>
              <a:ext uri="{FF2B5EF4-FFF2-40B4-BE49-F238E27FC236}">
                <a16:creationId xmlns:a16="http://schemas.microsoft.com/office/drawing/2014/main" id="{ED8755A2-B4C9-118A-7CA2-ECC8173BC3CE}"/>
              </a:ext>
            </a:extLst>
          </p:cNvPr>
          <p:cNvPicPr>
            <a:picLocks noChangeAspect="1"/>
          </p:cNvPicPr>
          <p:nvPr/>
        </p:nvPicPr>
        <p:blipFill rotWithShape="1">
          <a:blip r:embed="rId6"/>
          <a:srcRect t="3306" b="65795"/>
          <a:stretch/>
        </p:blipFill>
        <p:spPr>
          <a:xfrm>
            <a:off x="623392" y="4477605"/>
            <a:ext cx="9501904" cy="1501431"/>
          </a:xfrm>
          <a:prstGeom prst="rect">
            <a:avLst/>
          </a:prstGeom>
        </p:spPr>
      </p:pic>
      <p:sp>
        <p:nvSpPr>
          <p:cNvPr id="7" name="Flecha doblada hacia arriba 4">
            <a:extLst>
              <a:ext uri="{FF2B5EF4-FFF2-40B4-BE49-F238E27FC236}">
                <a16:creationId xmlns:a16="http://schemas.microsoft.com/office/drawing/2014/main" id="{5B692CD2-05ED-4E3B-4C26-EA0B49116E15}"/>
              </a:ext>
            </a:extLst>
          </p:cNvPr>
          <p:cNvSpPr/>
          <p:nvPr/>
        </p:nvSpPr>
        <p:spPr>
          <a:xfrm>
            <a:off x="8733415" y="4895909"/>
            <a:ext cx="1466069" cy="515481"/>
          </a:xfrm>
          <a:prstGeom prst="bentUp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0" name="Conector recto 8">
            <a:extLst>
              <a:ext uri="{FF2B5EF4-FFF2-40B4-BE49-F238E27FC236}">
                <a16:creationId xmlns:a16="http://schemas.microsoft.com/office/drawing/2014/main" id="{8E01364C-4C6C-6606-C10B-E30FD4F4F71A}"/>
              </a:ext>
            </a:extLst>
          </p:cNvPr>
          <p:cNvCxnSpPr/>
          <p:nvPr/>
        </p:nvCxnSpPr>
        <p:spPr>
          <a:xfrm>
            <a:off x="4249721" y="5054991"/>
            <a:ext cx="612351" cy="4324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35AA8DB3-20FF-EEF8-56E2-F4313E28B779}"/>
              </a:ext>
            </a:extLst>
          </p:cNvPr>
          <p:cNvCxnSpPr/>
          <p:nvPr/>
        </p:nvCxnSpPr>
        <p:spPr>
          <a:xfrm>
            <a:off x="5116885" y="5054991"/>
            <a:ext cx="612351" cy="4324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72A394AF-9066-1130-27B5-F51FFB9FA990}"/>
              </a:ext>
            </a:extLst>
          </p:cNvPr>
          <p:cNvCxnSpPr/>
          <p:nvPr/>
        </p:nvCxnSpPr>
        <p:spPr>
          <a:xfrm>
            <a:off x="5879217" y="5106845"/>
            <a:ext cx="612351" cy="4324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5F1FC25-71BA-83CC-AD3E-08CFF7D031B2}"/>
              </a:ext>
            </a:extLst>
          </p:cNvPr>
          <p:cNvSpPr txBox="1"/>
          <p:nvPr/>
        </p:nvSpPr>
        <p:spPr>
          <a:xfrm>
            <a:off x="2308778" y="3937128"/>
            <a:ext cx="9043806" cy="930236"/>
          </a:xfrm>
          <a:prstGeom prst="rect">
            <a:avLst/>
          </a:prstGeom>
          <a:solidFill>
            <a:schemeClr val="bg1"/>
          </a:solidFill>
          <a:ln w="25400">
            <a:solidFill>
              <a:schemeClr val="accent1"/>
            </a:solidFill>
          </a:ln>
        </p:spPr>
        <p:txBody>
          <a:bodyPr wrap="square" lIns="108000" tIns="72000" rIns="108000" bIns="72000" rtlCol="0">
            <a:spAutoFit/>
          </a:bodyPr>
          <a:lstStyle/>
          <a:p>
            <a:r>
              <a:rPr lang="en-GB" sz="1700" noProof="0" dirty="0">
                <a:latin typeface="Arial" panose="020B0604020202020204" pitchFamily="34" charset="0"/>
                <a:ea typeface="Aileron" charset="0"/>
                <a:cs typeface="Arial" panose="020B0604020202020204" pitchFamily="34" charset="0"/>
              </a:rPr>
              <a:t>Given the potential need for rescoring the HER2 expression depending on the clinical indication, the percentage of tumour cells with strong complete or basolateral/lateral membrane staining may be reported, in addition to the overall HER2 IHC result.</a:t>
            </a:r>
          </a:p>
        </p:txBody>
      </p:sp>
    </p:spTree>
    <p:extLst>
      <p:ext uri="{BB962C8B-B14F-4D97-AF65-F5344CB8AC3E}">
        <p14:creationId xmlns:p14="http://schemas.microsoft.com/office/powerpoint/2010/main" val="2887996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409FC-B476-08DC-A7EF-A858C5FC880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8F5C15D-BFBF-A8E1-00FC-1283CBFADF6A}"/>
              </a:ext>
            </a:extLst>
          </p:cNvPr>
          <p:cNvSpPr/>
          <p:nvPr/>
        </p:nvSpPr>
        <p:spPr>
          <a:xfrm>
            <a:off x="609600" y="1422470"/>
            <a:ext cx="9230816" cy="3799587"/>
          </a:xfrm>
          <a:prstGeom prst="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 name="Text Placeholder 1">
            <a:extLst>
              <a:ext uri="{FF2B5EF4-FFF2-40B4-BE49-F238E27FC236}">
                <a16:creationId xmlns:a16="http://schemas.microsoft.com/office/drawing/2014/main" id="{3305D134-B64B-7E22-7803-0FE40BE03F48}"/>
              </a:ext>
            </a:extLst>
          </p:cNvPr>
          <p:cNvSpPr>
            <a:spLocks noGrp="1"/>
          </p:cNvSpPr>
          <p:nvPr>
            <p:ph type="body" idx="1"/>
          </p:nvPr>
        </p:nvSpPr>
        <p:spPr>
          <a:xfrm>
            <a:off x="609600" y="720000"/>
            <a:ext cx="10972800" cy="702470"/>
          </a:xfrm>
        </p:spPr>
        <p:txBody>
          <a:bodyPr/>
          <a:lstStyle/>
          <a:p>
            <a:r>
              <a:rPr lang="en-GB" noProof="0" dirty="0">
                <a:solidFill>
                  <a:schemeClr val="accent1"/>
                </a:solidFill>
              </a:rPr>
              <a:t>checklist for carcinomas: </a:t>
            </a:r>
            <a:r>
              <a:rPr lang="en-GB" sz="2000" noProof="0" dirty="0">
                <a:solidFill>
                  <a:schemeClr val="accent1"/>
                </a:solidFill>
              </a:rPr>
              <a:t>Avoid being lost in translation</a:t>
            </a:r>
            <a:endParaRPr lang="en-GB" noProof="0" dirty="0"/>
          </a:p>
        </p:txBody>
      </p:sp>
      <p:sp>
        <p:nvSpPr>
          <p:cNvPr id="3" name="Title 2">
            <a:extLst>
              <a:ext uri="{FF2B5EF4-FFF2-40B4-BE49-F238E27FC236}">
                <a16:creationId xmlns:a16="http://schemas.microsoft.com/office/drawing/2014/main" id="{695D6B07-2AAC-1018-AB86-3CDAC1891E67}"/>
              </a:ext>
            </a:extLst>
          </p:cNvPr>
          <p:cNvSpPr>
            <a:spLocks noGrp="1"/>
          </p:cNvSpPr>
          <p:nvPr>
            <p:ph type="title"/>
          </p:nvPr>
        </p:nvSpPr>
        <p:spPr>
          <a:xfrm>
            <a:off x="587093" y="259200"/>
            <a:ext cx="10963199" cy="460800"/>
          </a:xfrm>
        </p:spPr>
        <p:txBody>
          <a:bodyPr>
            <a:normAutofit/>
          </a:bodyPr>
          <a:lstStyle/>
          <a:p>
            <a:r>
              <a:rPr lang="en-GB" noProof="0" dirty="0"/>
              <a:t>interpretation</a:t>
            </a:r>
            <a:endParaRPr lang="en-GB" noProof="0" dirty="0">
              <a:solidFill>
                <a:schemeClr val="accent1"/>
              </a:solidFill>
            </a:endParaRPr>
          </a:p>
        </p:txBody>
      </p:sp>
      <p:sp>
        <p:nvSpPr>
          <p:cNvPr id="5" name="Content Placeholder 4">
            <a:extLst>
              <a:ext uri="{FF2B5EF4-FFF2-40B4-BE49-F238E27FC236}">
                <a16:creationId xmlns:a16="http://schemas.microsoft.com/office/drawing/2014/main" id="{03DF863C-9E44-06CA-51FB-5E431D779D5F}"/>
              </a:ext>
            </a:extLst>
          </p:cNvPr>
          <p:cNvSpPr>
            <a:spLocks noGrp="1"/>
          </p:cNvSpPr>
          <p:nvPr>
            <p:ph sz="quarter" idx="15"/>
          </p:nvPr>
        </p:nvSpPr>
        <p:spPr/>
        <p:txBody>
          <a:bodyPr anchor="b"/>
          <a:lstStyle/>
          <a:p>
            <a:r>
              <a:rPr kumimoji="0" lang="en-GB" sz="1200" b="0" i="0" u="none" strike="noStrike" kern="1200" cap="none" spc="0" normalizeH="0" baseline="0" noProof="0" dirty="0">
                <a:ln>
                  <a:noFill/>
                </a:ln>
                <a:solidFill>
                  <a:schemeClr val="tx2"/>
                </a:solidFill>
                <a:effectLst/>
                <a:uLnTx/>
                <a:uFillTx/>
                <a:ea typeface="+mn-ea"/>
              </a:rPr>
              <a:t>IHC, immunohistochemistry</a:t>
            </a:r>
          </a:p>
          <a:p>
            <a:r>
              <a:rPr kumimoji="0" lang="en-GB" sz="1200" b="0" i="0" u="none" strike="noStrike" kern="1200" cap="none" spc="0" normalizeH="0" baseline="0" noProof="0" dirty="0">
                <a:ln>
                  <a:noFill/>
                </a:ln>
                <a:solidFill>
                  <a:schemeClr val="tx2"/>
                </a:solidFill>
                <a:effectLst/>
                <a:uLnTx/>
                <a:uFillTx/>
                <a:ea typeface="+mn-ea"/>
              </a:rPr>
              <a:t>College of American Pathologists, Template for reporting results, September 2023. Available at: </a:t>
            </a:r>
            <a:r>
              <a:rPr lang="en-GB" sz="1200" noProof="0" dirty="0">
                <a:solidFill>
                  <a:schemeClr val="tx2"/>
                </a:solidFill>
                <a:hlinkClick r:id="rId3">
                  <a:extLst>
                    <a:ext uri="{A12FA001-AC4F-418D-AE19-62706E023703}">
                      <ahyp:hlinkClr xmlns:ahyp="http://schemas.microsoft.com/office/drawing/2018/hyperlinkcolor" val="tx"/>
                    </a:ext>
                  </a:extLst>
                </a:hlinkClick>
              </a:rPr>
              <a:t>https://documents.cap.org/protocols/IHC.Bmk_1.1.0.1.REL_CAPCP.pdf</a:t>
            </a:r>
            <a:r>
              <a:rPr lang="en-GB" sz="1200" noProof="0" dirty="0">
                <a:solidFill>
                  <a:schemeClr val="tx2"/>
                </a:solidFill>
              </a:rPr>
              <a:t> (accessed February 2025);</a:t>
            </a:r>
            <a:endParaRPr lang="en-GB" noProof="0" dirty="0">
              <a:solidFill>
                <a:schemeClr val="tx2"/>
              </a:solidFill>
            </a:endParaRPr>
          </a:p>
        </p:txBody>
      </p:sp>
      <p:sp>
        <p:nvSpPr>
          <p:cNvPr id="4" name="Slide Number Placeholder 3">
            <a:extLst>
              <a:ext uri="{FF2B5EF4-FFF2-40B4-BE49-F238E27FC236}">
                <a16:creationId xmlns:a16="http://schemas.microsoft.com/office/drawing/2014/main" id="{78C24383-7836-64A6-A1D1-A188B7B61B83}"/>
              </a:ext>
            </a:extLst>
          </p:cNvPr>
          <p:cNvSpPr>
            <a:spLocks noGrp="1"/>
          </p:cNvSpPr>
          <p:nvPr>
            <p:ph type="sldNum" sz="quarter" idx="4"/>
          </p:nvPr>
        </p:nvSpPr>
        <p:spPr/>
        <p:txBody>
          <a:bodyPr/>
          <a:lstStyle/>
          <a:p>
            <a:fld id="{FCE43C0F-8A7B-3A4B-9DB5-B3472E36E833}" type="slidenum">
              <a:rPr lang="en-GB" noProof="0" smtClean="0"/>
              <a:pPr/>
              <a:t>27</a:t>
            </a:fld>
            <a:endParaRPr lang="en-GB" noProof="0" dirty="0"/>
          </a:p>
        </p:txBody>
      </p:sp>
      <p:pic>
        <p:nvPicPr>
          <p:cNvPr id="9" name="Imagen 10">
            <a:extLst>
              <a:ext uri="{FF2B5EF4-FFF2-40B4-BE49-F238E27FC236}">
                <a16:creationId xmlns:a16="http://schemas.microsoft.com/office/drawing/2014/main" id="{0CE1DC05-291A-7DB0-C0D4-B734F086D80B}"/>
              </a:ext>
            </a:extLst>
          </p:cNvPr>
          <p:cNvPicPr>
            <a:picLocks noChangeAspect="1"/>
          </p:cNvPicPr>
          <p:nvPr/>
        </p:nvPicPr>
        <p:blipFill rotWithShape="1">
          <a:blip r:embed="rId4"/>
          <a:srcRect l="1509" t="33698" r="8274"/>
          <a:stretch/>
        </p:blipFill>
        <p:spPr>
          <a:xfrm>
            <a:off x="767408" y="1692089"/>
            <a:ext cx="8856984" cy="3328743"/>
          </a:xfrm>
          <a:prstGeom prst="rect">
            <a:avLst/>
          </a:prstGeom>
        </p:spPr>
      </p:pic>
    </p:spTree>
    <p:extLst>
      <p:ext uri="{BB962C8B-B14F-4D97-AF65-F5344CB8AC3E}">
        <p14:creationId xmlns:p14="http://schemas.microsoft.com/office/powerpoint/2010/main" val="409567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A8771-D1AD-90FC-C5A1-25B195BE57E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627F4-1905-26EE-81A0-1982260BEF9A}"/>
              </a:ext>
            </a:extLst>
          </p:cNvPr>
          <p:cNvSpPr>
            <a:spLocks noGrp="1"/>
          </p:cNvSpPr>
          <p:nvPr>
            <p:ph sz="quarter" idx="12"/>
          </p:nvPr>
        </p:nvSpPr>
        <p:spPr/>
        <p:txBody>
          <a:bodyPr/>
          <a:lstStyle/>
          <a:p>
            <a:r>
              <a:rPr lang="en-GB" sz="3200" noProof="0" dirty="0">
                <a:solidFill>
                  <a:schemeClr val="bg1">
                    <a:lumMod val="65000"/>
                  </a:schemeClr>
                </a:solidFill>
              </a:rPr>
              <a:t>The challenge</a:t>
            </a:r>
          </a:p>
          <a:p>
            <a:r>
              <a:rPr lang="en-GB" sz="3200" noProof="0" dirty="0">
                <a:solidFill>
                  <a:schemeClr val="bg1">
                    <a:lumMod val="65000"/>
                  </a:schemeClr>
                </a:solidFill>
              </a:rPr>
              <a:t>The tool</a:t>
            </a:r>
          </a:p>
          <a:p>
            <a:r>
              <a:rPr lang="en-GB" sz="3200" noProof="0" dirty="0">
                <a:solidFill>
                  <a:schemeClr val="bg1">
                    <a:lumMod val="65000"/>
                  </a:schemeClr>
                </a:solidFill>
              </a:rPr>
              <a:t>The workflow</a:t>
            </a:r>
          </a:p>
          <a:p>
            <a:r>
              <a:rPr lang="en-GB" sz="3200" b="1" noProof="0" dirty="0"/>
              <a:t>Further reading</a:t>
            </a:r>
          </a:p>
        </p:txBody>
      </p:sp>
      <p:sp>
        <p:nvSpPr>
          <p:cNvPr id="3" name="Title 2">
            <a:extLst>
              <a:ext uri="{FF2B5EF4-FFF2-40B4-BE49-F238E27FC236}">
                <a16:creationId xmlns:a16="http://schemas.microsoft.com/office/drawing/2014/main" id="{58A9A115-20E5-6A25-0909-0CECF262E468}"/>
              </a:ext>
            </a:extLst>
          </p:cNvPr>
          <p:cNvSpPr>
            <a:spLocks noGrp="1"/>
          </p:cNvSpPr>
          <p:nvPr>
            <p:ph type="title"/>
          </p:nvPr>
        </p:nvSpPr>
        <p:spPr/>
        <p:txBody>
          <a:bodyPr/>
          <a:lstStyle/>
          <a:p>
            <a:r>
              <a:rPr lang="en-GB" noProof="0" dirty="0"/>
              <a:t>Contents</a:t>
            </a:r>
          </a:p>
        </p:txBody>
      </p:sp>
      <p:sp>
        <p:nvSpPr>
          <p:cNvPr id="4" name="Slide Number Placeholder 3">
            <a:extLst>
              <a:ext uri="{FF2B5EF4-FFF2-40B4-BE49-F238E27FC236}">
                <a16:creationId xmlns:a16="http://schemas.microsoft.com/office/drawing/2014/main" id="{D0BD3206-F03B-2F9D-2E1C-9DF1E0914FDD}"/>
              </a:ext>
            </a:extLst>
          </p:cNvPr>
          <p:cNvSpPr>
            <a:spLocks noGrp="1"/>
          </p:cNvSpPr>
          <p:nvPr>
            <p:ph type="sldNum" sz="quarter" idx="4"/>
          </p:nvPr>
        </p:nvSpPr>
        <p:spPr/>
        <p:txBody>
          <a:bodyPr/>
          <a:lstStyle/>
          <a:p>
            <a:fld id="{FCE43C0F-8A7B-3A4B-9DB5-B3472E36E833}" type="slidenum">
              <a:rPr lang="en-GB" noProof="0" smtClean="0"/>
              <a:pPr/>
              <a:t>28</a:t>
            </a:fld>
            <a:endParaRPr lang="en-GB" noProof="0" dirty="0"/>
          </a:p>
        </p:txBody>
      </p:sp>
      <p:sp>
        <p:nvSpPr>
          <p:cNvPr id="6" name="Content Placeholder 5">
            <a:extLst>
              <a:ext uri="{FF2B5EF4-FFF2-40B4-BE49-F238E27FC236}">
                <a16:creationId xmlns:a16="http://schemas.microsoft.com/office/drawing/2014/main" id="{EE27C4C2-61A9-2DDB-2CC7-AF12C3AD55D6}"/>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21677840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BA119-530C-1968-C6E9-19A4E9CC40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796BE-C3BE-F914-8162-C2B2DF3592BF}"/>
              </a:ext>
            </a:extLst>
          </p:cNvPr>
          <p:cNvSpPr>
            <a:spLocks noGrp="1"/>
          </p:cNvSpPr>
          <p:nvPr>
            <p:ph sz="quarter" idx="12"/>
          </p:nvPr>
        </p:nvSpPr>
        <p:spPr/>
        <p:txBody>
          <a:bodyPr/>
          <a:lstStyle/>
          <a:p>
            <a:r>
              <a:rPr lang="en-GB" sz="2400" noProof="0" dirty="0">
                <a:solidFill>
                  <a:schemeClr val="tx2"/>
                </a:solidFill>
              </a:rPr>
              <a:t>Compton CC, et al., </a:t>
            </a:r>
            <a:r>
              <a:rPr lang="en-GB" sz="2400" b="1" noProof="0" dirty="0" err="1">
                <a:solidFill>
                  <a:schemeClr val="accent1"/>
                </a:solidFill>
              </a:rPr>
              <a:t>Preanalytics</a:t>
            </a:r>
            <a:r>
              <a:rPr lang="en-GB" sz="2400" b="1" noProof="0" dirty="0">
                <a:solidFill>
                  <a:schemeClr val="accent1"/>
                </a:solidFill>
              </a:rPr>
              <a:t> and Precision Pathology: Pathology Practices to Ensure Molecular Integrity of Cancer Patient Biospecimens for Precision Medicine</a:t>
            </a:r>
            <a:r>
              <a:rPr lang="en-GB" sz="2400" b="1" noProof="0" dirty="0">
                <a:solidFill>
                  <a:schemeClr val="tx2"/>
                </a:solidFill>
              </a:rPr>
              <a:t>. </a:t>
            </a:r>
            <a:r>
              <a:rPr lang="en-GB" sz="2400" noProof="0" dirty="0">
                <a:solidFill>
                  <a:schemeClr val="tx2"/>
                </a:solidFill>
              </a:rPr>
              <a:t>Arch Pathol Lab Med. 2019 </a:t>
            </a:r>
            <a:r>
              <a:rPr lang="en-GB" sz="2400" noProof="0" dirty="0" err="1">
                <a:solidFill>
                  <a:schemeClr val="tx2"/>
                </a:solidFill>
              </a:rPr>
              <a:t>Nov;143</a:t>
            </a:r>
            <a:r>
              <a:rPr lang="en-GB" sz="2400" noProof="0" dirty="0">
                <a:solidFill>
                  <a:schemeClr val="tx2"/>
                </a:solidFill>
              </a:rPr>
              <a:t>(11):1346-1363</a:t>
            </a:r>
          </a:p>
          <a:p>
            <a:endParaRPr lang="en-GB" sz="2400" noProof="0" dirty="0">
              <a:solidFill>
                <a:schemeClr val="tx2"/>
              </a:solidFill>
            </a:endParaRPr>
          </a:p>
          <a:p>
            <a:r>
              <a:rPr lang="en-GB" sz="2400" noProof="0" dirty="0">
                <a:solidFill>
                  <a:schemeClr val="tx2"/>
                </a:solidFill>
              </a:rPr>
              <a:t>Goldsmith JD, et al., </a:t>
            </a:r>
            <a:r>
              <a:rPr lang="en-GB" sz="2400" b="1" noProof="0" dirty="0">
                <a:solidFill>
                  <a:schemeClr val="accent1"/>
                </a:solidFill>
              </a:rPr>
              <a:t>Principles of Analytic Validation of Immunohistochemical Assays: Guideline Update</a:t>
            </a:r>
            <a:r>
              <a:rPr lang="en-GB" sz="2400" b="1" noProof="0" dirty="0">
                <a:solidFill>
                  <a:schemeClr val="tx2"/>
                </a:solidFill>
              </a:rPr>
              <a:t>.</a:t>
            </a:r>
            <a:r>
              <a:rPr lang="en-GB" sz="2400" noProof="0" dirty="0">
                <a:solidFill>
                  <a:schemeClr val="tx2"/>
                </a:solidFill>
              </a:rPr>
              <a:t> Arch Pathol Lab Med. 2024 Jun 1;148(6):</a:t>
            </a:r>
            <a:r>
              <a:rPr lang="en-GB" sz="2400" noProof="0" dirty="0" err="1">
                <a:solidFill>
                  <a:schemeClr val="tx2"/>
                </a:solidFill>
              </a:rPr>
              <a:t>e111-e153</a:t>
            </a:r>
            <a:endParaRPr lang="en-GB" sz="2400" strike="sngStrike" noProof="0" dirty="0">
              <a:solidFill>
                <a:srgbClr val="FF0000"/>
              </a:solidFill>
            </a:endParaRPr>
          </a:p>
          <a:p>
            <a:endParaRPr lang="en-GB" sz="2400" noProof="0" dirty="0">
              <a:solidFill>
                <a:schemeClr val="tx2"/>
              </a:solidFill>
            </a:endParaRPr>
          </a:p>
          <a:p>
            <a:r>
              <a:rPr lang="en-GB" sz="2400" noProof="0" dirty="0">
                <a:solidFill>
                  <a:schemeClr val="tx2"/>
                </a:solidFill>
              </a:rPr>
              <a:t>Yoon J, Oh DY. </a:t>
            </a:r>
            <a:r>
              <a:rPr lang="en-GB" sz="2400" b="1" noProof="0" dirty="0">
                <a:solidFill>
                  <a:schemeClr val="accent1"/>
                </a:solidFill>
              </a:rPr>
              <a:t>HER2-targeted therapies beyond breast cancer - an update</a:t>
            </a:r>
            <a:r>
              <a:rPr lang="en-GB" sz="2400" b="1" noProof="0" dirty="0">
                <a:solidFill>
                  <a:schemeClr val="tx2"/>
                </a:solidFill>
              </a:rPr>
              <a:t>. </a:t>
            </a:r>
            <a:r>
              <a:rPr lang="en-GB" sz="2400" noProof="0" dirty="0">
                <a:solidFill>
                  <a:schemeClr val="tx2"/>
                </a:solidFill>
              </a:rPr>
              <a:t>Nat Rev Clin Oncol. 2024 </a:t>
            </a:r>
            <a:r>
              <a:rPr lang="en-GB" sz="2400" noProof="0" dirty="0" err="1">
                <a:solidFill>
                  <a:schemeClr val="tx2"/>
                </a:solidFill>
              </a:rPr>
              <a:t>Sep;21</a:t>
            </a:r>
            <a:r>
              <a:rPr lang="en-GB" sz="2400" noProof="0" dirty="0">
                <a:solidFill>
                  <a:schemeClr val="tx2"/>
                </a:solidFill>
              </a:rPr>
              <a:t>(9):675-700</a:t>
            </a:r>
            <a:endParaRPr lang="en-GB" sz="2400" strike="sngStrike" noProof="0" dirty="0">
              <a:solidFill>
                <a:srgbClr val="FF0000"/>
              </a:solidFill>
            </a:endParaRPr>
          </a:p>
          <a:p>
            <a:endParaRPr lang="en-GB" sz="1800" noProof="0" dirty="0">
              <a:solidFill>
                <a:schemeClr val="tx2"/>
              </a:solidFill>
            </a:endParaRPr>
          </a:p>
        </p:txBody>
      </p:sp>
      <p:sp>
        <p:nvSpPr>
          <p:cNvPr id="3" name="Title 2">
            <a:extLst>
              <a:ext uri="{FF2B5EF4-FFF2-40B4-BE49-F238E27FC236}">
                <a16:creationId xmlns:a16="http://schemas.microsoft.com/office/drawing/2014/main" id="{017FEDB2-417B-4CA9-20E5-775F45CD228E}"/>
              </a:ext>
            </a:extLst>
          </p:cNvPr>
          <p:cNvSpPr>
            <a:spLocks noGrp="1"/>
          </p:cNvSpPr>
          <p:nvPr>
            <p:ph type="title"/>
          </p:nvPr>
        </p:nvSpPr>
        <p:spPr/>
        <p:txBody>
          <a:bodyPr/>
          <a:lstStyle/>
          <a:p>
            <a:r>
              <a:rPr lang="en-GB" noProof="0" dirty="0"/>
              <a:t>Further reading</a:t>
            </a:r>
          </a:p>
        </p:txBody>
      </p:sp>
      <p:sp>
        <p:nvSpPr>
          <p:cNvPr id="4" name="Slide Number Placeholder 3">
            <a:extLst>
              <a:ext uri="{FF2B5EF4-FFF2-40B4-BE49-F238E27FC236}">
                <a16:creationId xmlns:a16="http://schemas.microsoft.com/office/drawing/2014/main" id="{2BDB93E1-2426-FF80-339C-E87AA2073A19}"/>
              </a:ext>
            </a:extLst>
          </p:cNvPr>
          <p:cNvSpPr>
            <a:spLocks noGrp="1"/>
          </p:cNvSpPr>
          <p:nvPr>
            <p:ph type="sldNum" sz="quarter" idx="4"/>
          </p:nvPr>
        </p:nvSpPr>
        <p:spPr/>
        <p:txBody>
          <a:bodyPr/>
          <a:lstStyle/>
          <a:p>
            <a:fld id="{FCE43C0F-8A7B-3A4B-9DB5-B3472E36E833}" type="slidenum">
              <a:rPr lang="en-GB" noProof="0" smtClean="0"/>
              <a:pPr/>
              <a:t>29</a:t>
            </a:fld>
            <a:endParaRPr lang="en-GB" noProof="0" dirty="0"/>
          </a:p>
        </p:txBody>
      </p:sp>
      <p:sp>
        <p:nvSpPr>
          <p:cNvPr id="5" name="Content Placeholder 4">
            <a:extLst>
              <a:ext uri="{FF2B5EF4-FFF2-40B4-BE49-F238E27FC236}">
                <a16:creationId xmlns:a16="http://schemas.microsoft.com/office/drawing/2014/main" id="{72F56E24-7385-1219-F9CA-94F428779178}"/>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19225095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logo, graphics&#10;&#10;Description automatically generated">
            <a:hlinkClick r:id="rId3"/>
            <a:extLst>
              <a:ext uri="{FF2B5EF4-FFF2-40B4-BE49-F238E27FC236}">
                <a16:creationId xmlns:a16="http://schemas.microsoft.com/office/drawing/2014/main" id="{866E5599-D24C-970C-A2D0-D68177AD4739}"/>
              </a:ext>
            </a:extLst>
          </p:cNvPr>
          <p:cNvPicPr>
            <a:picLocks noChangeAspect="1"/>
          </p:cNvPicPr>
          <p:nvPr/>
        </p:nvPicPr>
        <p:blipFill>
          <a:blip r:embed="rId4"/>
          <a:stretch>
            <a:fillRect/>
          </a:stretch>
        </p:blipFill>
        <p:spPr>
          <a:xfrm>
            <a:off x="8326627" y="863662"/>
            <a:ext cx="2740058" cy="1413210"/>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335360" y="961082"/>
            <a:ext cx="11712624" cy="4547929"/>
          </a:xfrm>
        </p:spPr>
        <p:txBody>
          <a:bodyPr>
            <a:noAutofit/>
          </a:bodyPr>
          <a:lstStyle/>
          <a:p>
            <a:pPr marL="0" indent="0">
              <a:lnSpc>
                <a:spcPct val="120000"/>
              </a:lnSpc>
              <a:spcBef>
                <a:spcPts val="600"/>
              </a:spcBef>
              <a:buNone/>
            </a:pPr>
            <a:r>
              <a:rPr lang="en-GB" sz="1600" b="1" noProof="0" dirty="0">
                <a:latin typeface="Arial" panose="020B0604020202020204" pitchFamily="34" charset="0"/>
              </a:rPr>
              <a:t>This programme is developed by PRECISION ONCOLOGY CONNECT, </a:t>
            </a:r>
            <a:br>
              <a:rPr lang="en-GB" sz="1600" b="1" noProof="0" dirty="0">
                <a:latin typeface="Arial" panose="020B0604020202020204" pitchFamily="34" charset="0"/>
              </a:rPr>
            </a:br>
            <a:r>
              <a:rPr lang="en-GB" sz="1600" b="1" noProof="0" dirty="0">
                <a:latin typeface="Arial" panose="020B0604020202020204" pitchFamily="34" charset="0"/>
              </a:rPr>
              <a:t>an international group of experts in the field of </a:t>
            </a:r>
            <a:r>
              <a:rPr lang="en-GB" sz="1600" b="1" noProof="0" dirty="0"/>
              <a:t>oncology.</a:t>
            </a:r>
            <a:endParaRPr lang="en-GB" sz="1600" b="1" noProof="0" dirty="0">
              <a:latin typeface="Arial" panose="020B0604020202020204" pitchFamily="34" charset="0"/>
            </a:endParaRPr>
          </a:p>
          <a:p>
            <a:pPr marL="0" indent="0">
              <a:lnSpc>
                <a:spcPct val="120000"/>
              </a:lnSpc>
              <a:spcBef>
                <a:spcPts val="600"/>
              </a:spcBef>
              <a:buNone/>
            </a:pPr>
            <a:endParaRPr lang="en-GB" sz="900"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buNone/>
            </a:pPr>
            <a:r>
              <a:rPr lang="en-GB" sz="1600" noProof="0" dirty="0">
                <a:latin typeface="Arial" panose="020B0604020202020204" pitchFamily="34" charset="0"/>
              </a:rPr>
              <a:t>This PRECISION ONCOLOGY CONNECT programme is supported through an independent educational grant from AstraZeneca. The programme is therefore independent, the content is not influenced by the supporter and is under the sole responsibility of the experts.</a:t>
            </a:r>
          </a:p>
          <a:p>
            <a:pPr marL="0" indent="0">
              <a:buNone/>
            </a:pPr>
            <a:r>
              <a:rPr lang="en-GB" sz="1600" b="1" noProof="0" dirty="0">
                <a:latin typeface="Arial" panose="020B0604020202020204" pitchFamily="34" charset="0"/>
              </a:rPr>
              <a:t>Pl</a:t>
            </a:r>
            <a:r>
              <a:rPr lang="en-GB" sz="1400" b="1" noProof="0" dirty="0">
                <a:latin typeface="Arial" panose="020B0604020202020204" pitchFamily="34" charset="0"/>
              </a:rPr>
              <a:t>ease note:</a:t>
            </a:r>
            <a:r>
              <a:rPr lang="en-GB" sz="1400" noProof="0" dirty="0">
                <a:latin typeface="Arial" panose="020B0604020202020204" pitchFamily="34" charset="0"/>
              </a:rPr>
              <a:t> </a:t>
            </a:r>
          </a:p>
          <a:p>
            <a:r>
              <a:rPr lang="en-GB" sz="1400" noProof="0" dirty="0"/>
              <a:t>This educational programme is intended for healthcare professionals only. </a:t>
            </a:r>
          </a:p>
          <a:p>
            <a:r>
              <a:rPr lang="en-GB" sz="1400" noProof="0" dirty="0">
                <a:latin typeface="Arial" panose="020B0604020202020204" pitchFamily="34" charset="0"/>
              </a:rPr>
              <a:t>The views expressed within this programme are the personal opinions of the experts. They do not necessarily represent the views of the experts’ academic institutions, organisations, or other group or individual.</a:t>
            </a:r>
          </a:p>
          <a:p>
            <a:pPr marL="0" indent="0">
              <a:buNone/>
            </a:pPr>
            <a:r>
              <a:rPr lang="en-GB" sz="1600" noProof="0" dirty="0">
                <a:latin typeface="Arial" panose="020B0604020202020204" pitchFamily="34" charset="0"/>
              </a:rPr>
              <a:t>Expert disclosures:</a:t>
            </a:r>
          </a:p>
          <a:p>
            <a:r>
              <a:rPr lang="en-GB" sz="1400" b="1" noProof="0" dirty="0">
                <a:solidFill>
                  <a:srgbClr val="C6573B"/>
                </a:solidFill>
                <a:latin typeface="Arial" panose="020B0604020202020204" pitchFamily="34" charset="0"/>
              </a:rPr>
              <a:t>Prof. Fernando López-Ríos </a:t>
            </a:r>
            <a:r>
              <a:rPr lang="en-GB" sz="1400" noProof="0" dirty="0">
                <a:latin typeface="Arial" panose="020B0604020202020204" pitchFamily="34" charset="0"/>
              </a:rPr>
              <a:t>has received financial support/sponsorship for research support, consultation, or speaker fees from the following companies: AbbVie, AstraZeneca, Bayer, BMS, Daiichi Sankyo, </a:t>
            </a:r>
            <a:r>
              <a:rPr lang="en-GB" sz="1400" noProof="0" dirty="0"/>
              <a:t>Janssen, Lilly Merck, MSD, Novartis, Pfizer, Roche, </a:t>
            </a:r>
            <a:r>
              <a:rPr lang="en-GB" sz="1400" noProof="0" dirty="0">
                <a:solidFill>
                  <a:schemeClr val="tx2"/>
                </a:solidFill>
              </a:rPr>
              <a:t>Takeda and Thermo </a:t>
            </a:r>
            <a:r>
              <a:rPr lang="en-GB" sz="1400" noProof="0" dirty="0"/>
              <a:t>Fisher.</a:t>
            </a:r>
            <a:endParaRPr lang="en-GB" sz="1400" noProof="0" dirty="0">
              <a:latin typeface="Arial" panose="020B0604020202020204" pitchFamily="34" charset="0"/>
            </a:endParaRPr>
          </a:p>
          <a:p>
            <a:r>
              <a:rPr lang="en-GB" sz="1400" b="1" noProof="0" dirty="0">
                <a:solidFill>
                  <a:schemeClr val="accent1"/>
                </a:solidFill>
                <a:latin typeface="Arial" panose="020B0604020202020204" pitchFamily="34" charset="0"/>
              </a:rPr>
              <a:t>Prof. Christian Rolfo </a:t>
            </a:r>
            <a:r>
              <a:rPr lang="en-GB" sz="1400" noProof="0" dirty="0">
                <a:latin typeface="Arial" panose="020B0604020202020204" pitchFamily="34" charset="0"/>
              </a:rPr>
              <a:t>has received financial support/sponsorship for research support, consultation, or speaker fees from the following companies: </a:t>
            </a:r>
            <a:r>
              <a:rPr lang="en-GB" sz="1400" noProof="0" dirty="0" err="1">
                <a:latin typeface="Arial" panose="020B0604020202020204" pitchFamily="34" charset="0"/>
              </a:rPr>
              <a:t>ArcherDx</a:t>
            </a:r>
            <a:r>
              <a:rPr lang="en-GB" sz="1400" noProof="0" dirty="0">
                <a:latin typeface="Arial" panose="020B0604020202020204" pitchFamily="34" charset="0"/>
              </a:rPr>
              <a:t>, AstraZeneca, BMS, Boston Pharmaceuticals, Blueprint, Eisai, </a:t>
            </a:r>
            <a:r>
              <a:rPr lang="en-GB" sz="1400" noProof="0" dirty="0" err="1">
                <a:latin typeface="Arial" panose="020B0604020202020204" pitchFamily="34" charset="0"/>
              </a:rPr>
              <a:t>Inivata</a:t>
            </a:r>
            <a:r>
              <a:rPr lang="en-GB" sz="1400" noProof="0" dirty="0">
                <a:latin typeface="Arial" panose="020B0604020202020204" pitchFamily="34" charset="0"/>
              </a:rPr>
              <a:t>, Guardant Health, MD Serono, Mirati, MSD, Novartis, Pfizer and Roche.</a:t>
            </a:r>
          </a:p>
          <a:p>
            <a:r>
              <a:rPr lang="en-GB" sz="1400" b="1" noProof="0" dirty="0">
                <a:solidFill>
                  <a:schemeClr val="accent1"/>
                </a:solidFill>
                <a:latin typeface="Arial" panose="020B0604020202020204" pitchFamily="34" charset="0"/>
              </a:rPr>
              <a:t>Prof. Charlie Gourley </a:t>
            </a:r>
            <a:r>
              <a:rPr lang="en-GB" sz="1400" noProof="0" dirty="0">
                <a:latin typeface="Arial" panose="020B0604020202020204" pitchFamily="34" charset="0"/>
              </a:rPr>
              <a:t>has received financial support/sponsorship for research support, consultation, or speaker fees from the following companies: AstraZeneca, </a:t>
            </a:r>
            <a:r>
              <a:rPr lang="en-GB" sz="1400" noProof="0" dirty="0" err="1">
                <a:latin typeface="Arial" panose="020B0604020202020204" pitchFamily="34" charset="0"/>
              </a:rPr>
              <a:t>Apera</a:t>
            </a:r>
            <a:r>
              <a:rPr lang="en-GB" sz="1400" noProof="0" dirty="0">
                <a:latin typeface="Arial" panose="020B0604020202020204" pitchFamily="34" charset="0"/>
              </a:rPr>
              <a:t>, Clovis, MSD, </a:t>
            </a:r>
            <a:r>
              <a:rPr lang="en-GB" sz="1400" noProof="0" dirty="0" err="1">
                <a:latin typeface="Arial" panose="020B0604020202020204" pitchFamily="34" charset="0"/>
              </a:rPr>
              <a:t>NuCana</a:t>
            </a:r>
            <a:r>
              <a:rPr lang="en-GB" sz="1400" noProof="0" dirty="0">
                <a:latin typeface="Arial" panose="020B0604020202020204" pitchFamily="34" charset="0"/>
              </a:rPr>
              <a:t>, Novartis, Roche, Sierra Oncology and </a:t>
            </a:r>
            <a:r>
              <a:rPr lang="en-GB" sz="1400" noProof="0" dirty="0" err="1">
                <a:latin typeface="Arial" panose="020B0604020202020204" pitchFamily="34" charset="0"/>
              </a:rPr>
              <a:t>Tesaro</a:t>
            </a:r>
            <a:r>
              <a:rPr lang="en-GB" sz="1400" noProof="0" dirty="0">
                <a:latin typeface="Arial" panose="020B0604020202020204" pitchFamily="34" charset="0"/>
              </a:rPr>
              <a:t>. </a:t>
            </a:r>
            <a:endParaRPr lang="en-GB" sz="1400" noProof="0" dirty="0">
              <a:highlight>
                <a:srgbClr val="FFFF00"/>
              </a:highlight>
              <a:latin typeface="Arial" panose="020B0604020202020204" pitchFamily="34" charset="0"/>
            </a:endParaRPr>
          </a:p>
          <a:p>
            <a:endParaRPr lang="en-GB" sz="1600" noProof="0" dirty="0">
              <a:highlight>
                <a:srgbClr val="FFFF00"/>
              </a:highlight>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335360" y="259200"/>
            <a:ext cx="9797279" cy="864000"/>
          </a:xfrm>
        </p:spPr>
        <p:txBody>
          <a:bodyPr/>
          <a:lstStyle/>
          <a:p>
            <a:r>
              <a:rPr lang="en-GB" noProof="0" dirty="0">
                <a:latin typeface="Arial" panose="020B0604020202020204" pitchFamily="34" charset="0"/>
              </a:rPr>
              <a:t>Developed by PRECISION ONCOLOGY </a:t>
            </a:r>
            <a:r>
              <a:rPr lang="en-GB" noProof="0" dirty="0" err="1">
                <a:latin typeface="Arial" panose="020B0604020202020204" pitchFamily="34" charset="0"/>
              </a:rPr>
              <a:t>COnnect</a:t>
            </a:r>
            <a:endParaRPr lang="en-GB" noProof="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spTree>
    <p:extLst>
      <p:ext uri="{BB962C8B-B14F-4D97-AF65-F5344CB8AC3E}">
        <p14:creationId xmlns:p14="http://schemas.microsoft.com/office/powerpoint/2010/main" val="15723871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45B7-F034-6197-44DE-9E9730675190}"/>
              </a:ext>
            </a:extLst>
          </p:cNvPr>
          <p:cNvSpPr>
            <a:spLocks noGrp="1"/>
          </p:cNvSpPr>
          <p:nvPr>
            <p:ph type="title"/>
          </p:nvPr>
        </p:nvSpPr>
        <p:spPr/>
        <p:txBody>
          <a:bodyPr/>
          <a:lstStyle/>
          <a:p>
            <a:r>
              <a:rPr lang="en-GB" sz="4000" b="1" noProof="0" dirty="0"/>
              <a:t>An overview of challenges related to HER2 immunohistochemistry</a:t>
            </a:r>
            <a:br>
              <a:rPr lang="en-GB" sz="4000" b="1" noProof="0" dirty="0"/>
            </a:br>
            <a:br>
              <a:rPr lang="en-GB" sz="4000" b="1" noProof="0" dirty="0"/>
            </a:br>
            <a:r>
              <a:rPr lang="en-GB" noProof="0" dirty="0"/>
              <a:t>Q&amp;A Session</a:t>
            </a:r>
          </a:p>
        </p:txBody>
      </p:sp>
      <p:sp>
        <p:nvSpPr>
          <p:cNvPr id="3" name="Slide Number Placeholder 2">
            <a:extLst>
              <a:ext uri="{FF2B5EF4-FFF2-40B4-BE49-F238E27FC236}">
                <a16:creationId xmlns:a16="http://schemas.microsoft.com/office/drawing/2014/main" id="{15287CB0-3DAA-2247-6EC3-2CDD4126C8E4}"/>
              </a:ext>
            </a:extLst>
          </p:cNvPr>
          <p:cNvSpPr>
            <a:spLocks noGrp="1"/>
          </p:cNvSpPr>
          <p:nvPr>
            <p:ph type="sldNum" sz="quarter" idx="4"/>
          </p:nvPr>
        </p:nvSpPr>
        <p:spPr/>
        <p:txBody>
          <a:bodyPr/>
          <a:lstStyle/>
          <a:p>
            <a:fld id="{FCE43C0F-8A7B-3A4B-9DB5-B3472E36E833}" type="slidenum">
              <a:rPr lang="en-GB" noProof="0" smtClean="0"/>
              <a:pPr/>
              <a:t>30</a:t>
            </a:fld>
            <a:endParaRPr lang="en-GB" noProof="0" dirty="0"/>
          </a:p>
        </p:txBody>
      </p:sp>
    </p:spTree>
    <p:extLst>
      <p:ext uri="{BB962C8B-B14F-4D97-AF65-F5344CB8AC3E}">
        <p14:creationId xmlns:p14="http://schemas.microsoft.com/office/powerpoint/2010/main" val="219740380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9845-3C64-D4F5-E482-7E016FDEE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777FF-C142-40DB-C5AC-8C97C4B5C2B6}"/>
              </a:ext>
            </a:extLst>
          </p:cNvPr>
          <p:cNvSpPr>
            <a:spLocks noGrp="1"/>
          </p:cNvSpPr>
          <p:nvPr>
            <p:ph type="title"/>
          </p:nvPr>
        </p:nvSpPr>
        <p:spPr>
          <a:xfrm>
            <a:off x="609600" y="274638"/>
            <a:ext cx="10972800" cy="1642194"/>
          </a:xfrm>
        </p:spPr>
        <p:txBody>
          <a:bodyPr>
            <a:normAutofit/>
          </a:bodyPr>
          <a:lstStyle/>
          <a:p>
            <a:r>
              <a:rPr lang="en-GB" sz="4000" b="1" noProof="0" dirty="0"/>
              <a:t>Targeting her2 in lung cancer: where does THE Ihc TESTING fit in?   </a:t>
            </a:r>
            <a:endParaRPr lang="en-GB" noProof="0" dirty="0"/>
          </a:p>
        </p:txBody>
      </p:sp>
      <p:sp>
        <p:nvSpPr>
          <p:cNvPr id="7" name="Subtitle 6">
            <a:extLst>
              <a:ext uri="{FF2B5EF4-FFF2-40B4-BE49-F238E27FC236}">
                <a16:creationId xmlns:a16="http://schemas.microsoft.com/office/drawing/2014/main" id="{0FE7303D-8A1B-2C35-3202-A3DB559201C3}"/>
              </a:ext>
            </a:extLst>
          </p:cNvPr>
          <p:cNvSpPr>
            <a:spLocks noGrp="1"/>
          </p:cNvSpPr>
          <p:nvPr>
            <p:ph type="subTitle" idx="1"/>
          </p:nvPr>
        </p:nvSpPr>
        <p:spPr>
          <a:xfrm>
            <a:off x="608400" y="4680000"/>
            <a:ext cx="10972800" cy="1655762"/>
          </a:xfrm>
        </p:spPr>
        <p:txBody>
          <a:bodyPr>
            <a:noAutofit/>
          </a:bodyPr>
          <a:lstStyle/>
          <a:p>
            <a:pPr marL="0" marR="0" lvl="0" indent="0" algn="ctr" defTabSz="457189" rtl="0" eaLnBrk="1" fontAlgn="auto" latinLnBrk="0" hangingPunct="1">
              <a:lnSpc>
                <a:spcPct val="90000"/>
              </a:lnSpc>
              <a:spcBef>
                <a:spcPts val="0"/>
              </a:spcBef>
              <a:spcAft>
                <a:spcPts val="300"/>
              </a:spcAft>
              <a:buClr>
                <a:srgbClr val="FFFFFF"/>
              </a:buClr>
              <a:buSzPts val="1100"/>
              <a:buFontTx/>
              <a:buNone/>
              <a:tabLst/>
              <a:defRPr/>
            </a:pPr>
            <a:r>
              <a:rPr lang="en-GB" b="1" noProof="0" dirty="0">
                <a:sym typeface="Arial"/>
              </a:rPr>
              <a:t> Prof. Christian Rolfo</a:t>
            </a:r>
          </a:p>
          <a:p>
            <a:pPr marL="0" marR="0" lvl="0" indent="0" algn="ctr" defTabSz="457189" rtl="0" eaLnBrk="1" fontAlgn="auto" latinLnBrk="0" hangingPunct="1">
              <a:lnSpc>
                <a:spcPct val="90000"/>
              </a:lnSpc>
              <a:spcBef>
                <a:spcPts val="0"/>
              </a:spcBef>
              <a:spcAft>
                <a:spcPts val="300"/>
              </a:spcAft>
              <a:buClr>
                <a:srgbClr val="FFFFFF"/>
              </a:buClr>
              <a:buSzPts val="1100"/>
              <a:buFontTx/>
              <a:buNone/>
              <a:tabLst/>
              <a:defRPr/>
            </a:pPr>
            <a:r>
              <a:rPr lang="en-GB" sz="2400" b="1" noProof="0" dirty="0">
                <a:sym typeface="Arial"/>
              </a:rPr>
              <a:t>Medical Oncologist</a:t>
            </a:r>
          </a:p>
          <a:p>
            <a:pPr marR="0" lvl="0" fontAlgn="auto">
              <a:spcBef>
                <a:spcPts val="0"/>
              </a:spcBef>
              <a:spcAft>
                <a:spcPct val="0"/>
              </a:spcAft>
              <a:buClrTx/>
              <a:buSzPts val="1100"/>
              <a:tabLst/>
              <a:defRPr/>
            </a:pPr>
            <a:r>
              <a:rPr lang="en-GB" sz="2400" b="1" noProof="0" dirty="0"/>
              <a:t>The James, The Ohio State University, USA</a:t>
            </a:r>
          </a:p>
        </p:txBody>
      </p:sp>
      <p:sp>
        <p:nvSpPr>
          <p:cNvPr id="5" name="Slide Number Placeholder 4">
            <a:extLst>
              <a:ext uri="{FF2B5EF4-FFF2-40B4-BE49-F238E27FC236}">
                <a16:creationId xmlns:a16="http://schemas.microsoft.com/office/drawing/2014/main" id="{1AF3D098-D926-04F9-1123-619086F0B496}"/>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ECEF39E-475F-6ADF-E2FB-5C6273AF52F6}"/>
              </a:ext>
            </a:extLst>
          </p:cNvPr>
          <p:cNvPicPr>
            <a:picLocks noChangeAspect="1"/>
          </p:cNvPicPr>
          <p:nvPr/>
        </p:nvPicPr>
        <p:blipFill>
          <a:blip r:embed="rId3"/>
          <a:stretch>
            <a:fillRect/>
          </a:stretch>
        </p:blipFill>
        <p:spPr>
          <a:xfrm>
            <a:off x="4939168" y="2104317"/>
            <a:ext cx="2243522" cy="2365453"/>
          </a:xfrm>
          <a:prstGeom prst="rect">
            <a:avLst/>
          </a:prstGeom>
          <a:ln w="38100">
            <a:solidFill>
              <a:schemeClr val="bg1">
                <a:alpha val="99000"/>
              </a:schemeClr>
            </a:solidFill>
          </a:ln>
        </p:spPr>
      </p:pic>
    </p:spTree>
    <p:extLst>
      <p:ext uri="{BB962C8B-B14F-4D97-AF65-F5344CB8AC3E}">
        <p14:creationId xmlns:p14="http://schemas.microsoft.com/office/powerpoint/2010/main" val="214770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291" descr="A white circle with black border&#10;&#10;Description automatically generated">
            <a:extLst>
              <a:ext uri="{FF2B5EF4-FFF2-40B4-BE49-F238E27FC236}">
                <a16:creationId xmlns:a16="http://schemas.microsoft.com/office/drawing/2014/main" id="{1062E96F-22C0-89DE-E1EA-CF48E2B779DE}"/>
              </a:ext>
            </a:extLst>
          </p:cNvPr>
          <p:cNvPicPr>
            <a:picLocks noChangeAspect="1"/>
          </p:cNvPicPr>
          <p:nvPr/>
        </p:nvPicPr>
        <p:blipFill>
          <a:blip r:embed="rId2"/>
          <a:srcRect l="12790" r="12566" b="19973"/>
          <a:stretch/>
        </p:blipFill>
        <p:spPr>
          <a:xfrm>
            <a:off x="6308203" y="2866981"/>
            <a:ext cx="5185458" cy="3364075"/>
          </a:xfrm>
          <a:prstGeom prst="rect">
            <a:avLst/>
          </a:prstGeom>
        </p:spPr>
      </p:pic>
      <p:sp>
        <p:nvSpPr>
          <p:cNvPr id="3" name="Content Placeholder 2">
            <a:extLst>
              <a:ext uri="{FF2B5EF4-FFF2-40B4-BE49-F238E27FC236}">
                <a16:creationId xmlns:a16="http://schemas.microsoft.com/office/drawing/2014/main" id="{3EA98852-1472-0A01-7074-0C866BA0A60B}"/>
              </a:ext>
            </a:extLst>
          </p:cNvPr>
          <p:cNvSpPr>
            <a:spLocks noGrp="1"/>
          </p:cNvSpPr>
          <p:nvPr>
            <p:ph sz="quarter" idx="12"/>
          </p:nvPr>
        </p:nvSpPr>
        <p:spPr>
          <a:xfrm>
            <a:off x="620184" y="1425600"/>
            <a:ext cx="4971760" cy="4525200"/>
          </a:xfrm>
        </p:spPr>
        <p:txBody>
          <a:bodyPr/>
          <a:lstStyle/>
          <a:p>
            <a:r>
              <a:rPr lang="en-GB" noProof="0" dirty="0"/>
              <a:t>TKIs block phosphorylation of the tyrosine kinase residues, inhibiting cell proliferation</a:t>
            </a:r>
          </a:p>
          <a:p>
            <a:r>
              <a:rPr lang="en-GB" noProof="0" dirty="0"/>
              <a:t>Monoclonal antibodies bind to the extracellular domain of HER2 to block homo and heterodimerisation</a:t>
            </a:r>
          </a:p>
          <a:p>
            <a:r>
              <a:rPr lang="en-GB" noProof="0" dirty="0"/>
              <a:t>ADCs incorporate the HER2-targeted actions of trastuzumab with a cytotoxic component (microtubule inhibitor or topoisomerase I inhibitor) connected by a cleavable tetrapeptide-based linker</a:t>
            </a:r>
          </a:p>
          <a:p>
            <a:endParaRPr lang="en-GB" noProof="0" dirty="0"/>
          </a:p>
        </p:txBody>
      </p:sp>
      <p:sp>
        <p:nvSpPr>
          <p:cNvPr id="2" name="Title 1">
            <a:extLst>
              <a:ext uri="{FF2B5EF4-FFF2-40B4-BE49-F238E27FC236}">
                <a16:creationId xmlns:a16="http://schemas.microsoft.com/office/drawing/2014/main" id="{A32C5BE3-8668-B83E-19F2-C9295A7D631C}"/>
              </a:ext>
            </a:extLst>
          </p:cNvPr>
          <p:cNvSpPr>
            <a:spLocks noGrp="1"/>
          </p:cNvSpPr>
          <p:nvPr>
            <p:ph type="title"/>
          </p:nvPr>
        </p:nvSpPr>
        <p:spPr/>
        <p:txBody>
          <a:bodyPr/>
          <a:lstStyle/>
          <a:p>
            <a:r>
              <a:rPr lang="en-GB" noProof="0" dirty="0"/>
              <a:t>Her2 family and targets</a:t>
            </a:r>
          </a:p>
        </p:txBody>
      </p:sp>
      <p:sp>
        <p:nvSpPr>
          <p:cNvPr id="5" name="Slide Number Placeholder 4">
            <a:extLst>
              <a:ext uri="{FF2B5EF4-FFF2-40B4-BE49-F238E27FC236}">
                <a16:creationId xmlns:a16="http://schemas.microsoft.com/office/drawing/2014/main" id="{459C1907-1B35-0D1A-9855-1C0A8308FC17}"/>
              </a:ext>
            </a:extLst>
          </p:cNvPr>
          <p:cNvSpPr>
            <a:spLocks noGrp="1"/>
          </p:cNvSpPr>
          <p:nvPr>
            <p:ph type="sldNum" sz="quarter" idx="4"/>
          </p:nvPr>
        </p:nvSpPr>
        <p:spPr>
          <a:xfrm>
            <a:off x="10800523" y="6277278"/>
            <a:ext cx="781877" cy="365125"/>
          </a:xfrm>
        </p:spPr>
        <p:txBody>
          <a:bodyPr/>
          <a:lstStyle/>
          <a:p>
            <a:fld id="{FCE43C0F-8A7B-3A4B-9DB5-B3472E36E833}" type="slidenum">
              <a:rPr lang="en-GB" noProof="0" smtClean="0"/>
              <a:pPr/>
              <a:t>32</a:t>
            </a:fld>
            <a:endParaRPr lang="en-GB" noProof="0" dirty="0"/>
          </a:p>
        </p:txBody>
      </p:sp>
      <p:sp>
        <p:nvSpPr>
          <p:cNvPr id="4" name="Content Placeholder 3">
            <a:extLst>
              <a:ext uri="{FF2B5EF4-FFF2-40B4-BE49-F238E27FC236}">
                <a16:creationId xmlns:a16="http://schemas.microsoft.com/office/drawing/2014/main" id="{7F7767A2-3D74-0564-2CF2-40FCCD01F0D2}"/>
              </a:ext>
            </a:extLst>
          </p:cNvPr>
          <p:cNvSpPr>
            <a:spLocks noGrp="1"/>
          </p:cNvSpPr>
          <p:nvPr>
            <p:ph sz="quarter" idx="15"/>
          </p:nvPr>
        </p:nvSpPr>
        <p:spPr/>
        <p:txBody>
          <a:bodyPr anchor="b"/>
          <a:lstStyle/>
          <a:p>
            <a:r>
              <a:rPr lang="en-GB" sz="1200" noProof="0" dirty="0">
                <a:solidFill>
                  <a:schemeClr val="tx2"/>
                </a:solidFill>
              </a:rPr>
              <a:t>ADC, antibody-drug conjugate; T-DM1, trastuzumab emtansine; T-DXd</a:t>
            </a:r>
            <a:r>
              <a:rPr lang="en-GB" noProof="0" dirty="0">
                <a:solidFill>
                  <a:schemeClr val="tx2"/>
                </a:solidFill>
              </a:rPr>
              <a:t>, trastuzumab deruxtecan; </a:t>
            </a:r>
            <a:r>
              <a:rPr lang="en-GB" sz="1200" noProof="0" dirty="0">
                <a:solidFill>
                  <a:schemeClr val="tx2"/>
                </a:solidFill>
              </a:rPr>
              <a:t>TKI, tyrosine kinase inhibitor</a:t>
            </a:r>
          </a:p>
          <a:p>
            <a:r>
              <a:rPr lang="en-GB" sz="1200" noProof="0" dirty="0">
                <a:solidFill>
                  <a:schemeClr val="tx2"/>
                </a:solidFill>
              </a:rPr>
              <a:t>Uy NF, et al. Cancers (Basel)</a:t>
            </a:r>
            <a:r>
              <a:rPr lang="en-GB" noProof="0" dirty="0">
                <a:solidFill>
                  <a:schemeClr val="tx2"/>
                </a:solidFill>
              </a:rPr>
              <a:t>.</a:t>
            </a:r>
            <a:r>
              <a:rPr lang="en-GB" sz="1200" noProof="0" dirty="0">
                <a:solidFill>
                  <a:schemeClr val="tx2"/>
                </a:solidFill>
              </a:rPr>
              <a:t> 2022;14:4155</a:t>
            </a:r>
          </a:p>
        </p:txBody>
      </p:sp>
      <p:sp>
        <p:nvSpPr>
          <p:cNvPr id="7" name="Content Placeholder 2">
            <a:extLst>
              <a:ext uri="{FF2B5EF4-FFF2-40B4-BE49-F238E27FC236}">
                <a16:creationId xmlns:a16="http://schemas.microsoft.com/office/drawing/2014/main" id="{9CA25E86-8849-E385-BC9E-B25DB5641AB7}"/>
              </a:ext>
            </a:extLst>
          </p:cNvPr>
          <p:cNvSpPr txBox="1">
            <a:spLocks/>
          </p:cNvSpPr>
          <p:nvPr/>
        </p:nvSpPr>
        <p:spPr>
          <a:xfrm>
            <a:off x="6421826" y="620688"/>
            <a:ext cx="5160574"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Non-small cell lung cancer HER2 tumorigenesis pathways and targeted therapy mechanisms</a:t>
            </a:r>
          </a:p>
        </p:txBody>
      </p:sp>
      <p:sp>
        <p:nvSpPr>
          <p:cNvPr id="15" name="Rectangle 14">
            <a:extLst>
              <a:ext uri="{FF2B5EF4-FFF2-40B4-BE49-F238E27FC236}">
                <a16:creationId xmlns:a16="http://schemas.microsoft.com/office/drawing/2014/main" id="{C19D91B6-8FF6-F81B-08BE-B5B9F3EA414B}"/>
              </a:ext>
            </a:extLst>
          </p:cNvPr>
          <p:cNvSpPr/>
          <p:nvPr/>
        </p:nvSpPr>
        <p:spPr>
          <a:xfrm>
            <a:off x="7658467" y="3815711"/>
            <a:ext cx="386334" cy="21602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PI3K</a:t>
            </a:r>
          </a:p>
        </p:txBody>
      </p:sp>
      <p:sp>
        <p:nvSpPr>
          <p:cNvPr id="16" name="Rectangle 15">
            <a:extLst>
              <a:ext uri="{FF2B5EF4-FFF2-40B4-BE49-F238E27FC236}">
                <a16:creationId xmlns:a16="http://schemas.microsoft.com/office/drawing/2014/main" id="{45A35343-6A52-5329-6828-E8ACBF034142}"/>
              </a:ext>
            </a:extLst>
          </p:cNvPr>
          <p:cNvSpPr/>
          <p:nvPr/>
        </p:nvSpPr>
        <p:spPr>
          <a:xfrm>
            <a:off x="7658467" y="4221262"/>
            <a:ext cx="386334" cy="21602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AKT</a:t>
            </a:r>
          </a:p>
        </p:txBody>
      </p:sp>
      <p:sp>
        <p:nvSpPr>
          <p:cNvPr id="17" name="Rectangle 16">
            <a:extLst>
              <a:ext uri="{FF2B5EF4-FFF2-40B4-BE49-F238E27FC236}">
                <a16:creationId xmlns:a16="http://schemas.microsoft.com/office/drawing/2014/main" id="{E8D73283-6D96-0267-5246-ED0AE476C431}"/>
              </a:ext>
            </a:extLst>
          </p:cNvPr>
          <p:cNvSpPr/>
          <p:nvPr/>
        </p:nvSpPr>
        <p:spPr>
          <a:xfrm>
            <a:off x="7658467" y="4626813"/>
            <a:ext cx="386334" cy="21602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mTOR</a:t>
            </a:r>
          </a:p>
        </p:txBody>
      </p:sp>
      <p:sp>
        <p:nvSpPr>
          <p:cNvPr id="19" name="Freeform 18">
            <a:extLst>
              <a:ext uri="{FF2B5EF4-FFF2-40B4-BE49-F238E27FC236}">
                <a16:creationId xmlns:a16="http://schemas.microsoft.com/office/drawing/2014/main" id="{16647C05-C41C-D725-B1BE-6ED66647CE5F}"/>
              </a:ext>
            </a:extLst>
          </p:cNvPr>
          <p:cNvSpPr/>
          <p:nvPr/>
        </p:nvSpPr>
        <p:spPr>
          <a:xfrm>
            <a:off x="7836061" y="4913968"/>
            <a:ext cx="474562" cy="884901"/>
          </a:xfrm>
          <a:custGeom>
            <a:avLst/>
            <a:gdLst>
              <a:gd name="connsiteX0" fmla="*/ 0 w 474562"/>
              <a:gd name="connsiteY0" fmla="*/ 0 h 844952"/>
              <a:gd name="connsiteX1" fmla="*/ 0 w 474562"/>
              <a:gd name="connsiteY1" fmla="*/ 844952 h 844952"/>
              <a:gd name="connsiteX2" fmla="*/ 474562 w 474562"/>
              <a:gd name="connsiteY2" fmla="*/ 844952 h 844952"/>
            </a:gdLst>
            <a:ahLst/>
            <a:cxnLst>
              <a:cxn ang="0">
                <a:pos x="connsiteX0" y="connsiteY0"/>
              </a:cxn>
              <a:cxn ang="0">
                <a:pos x="connsiteX1" y="connsiteY1"/>
              </a:cxn>
              <a:cxn ang="0">
                <a:pos x="connsiteX2" y="connsiteY2"/>
              </a:cxn>
            </a:cxnLst>
            <a:rect l="l" t="t" r="r" b="b"/>
            <a:pathLst>
              <a:path w="474562" h="844952">
                <a:moveTo>
                  <a:pt x="0" y="0"/>
                </a:moveTo>
                <a:lnTo>
                  <a:pt x="0" y="844952"/>
                </a:lnTo>
                <a:lnTo>
                  <a:pt x="474562" y="844952"/>
                </a:lnTo>
              </a:path>
            </a:pathLst>
          </a:custGeom>
          <a:noFill/>
          <a:ln w="15875">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 name="Freeform 19">
            <a:extLst>
              <a:ext uri="{FF2B5EF4-FFF2-40B4-BE49-F238E27FC236}">
                <a16:creationId xmlns:a16="http://schemas.microsoft.com/office/drawing/2014/main" id="{6DA6CC70-9450-7E5B-1733-2D93A94D2373}"/>
              </a:ext>
            </a:extLst>
          </p:cNvPr>
          <p:cNvSpPr/>
          <p:nvPr/>
        </p:nvSpPr>
        <p:spPr>
          <a:xfrm>
            <a:off x="8490111" y="5294143"/>
            <a:ext cx="474562" cy="504726"/>
          </a:xfrm>
          <a:custGeom>
            <a:avLst/>
            <a:gdLst>
              <a:gd name="connsiteX0" fmla="*/ 0 w 474562"/>
              <a:gd name="connsiteY0" fmla="*/ 0 h 844952"/>
              <a:gd name="connsiteX1" fmla="*/ 0 w 474562"/>
              <a:gd name="connsiteY1" fmla="*/ 844952 h 844952"/>
              <a:gd name="connsiteX2" fmla="*/ 474562 w 474562"/>
              <a:gd name="connsiteY2" fmla="*/ 844952 h 844952"/>
            </a:gdLst>
            <a:ahLst/>
            <a:cxnLst>
              <a:cxn ang="0">
                <a:pos x="connsiteX0" y="connsiteY0"/>
              </a:cxn>
              <a:cxn ang="0">
                <a:pos x="connsiteX1" y="connsiteY1"/>
              </a:cxn>
              <a:cxn ang="0">
                <a:pos x="connsiteX2" y="connsiteY2"/>
              </a:cxn>
            </a:cxnLst>
            <a:rect l="l" t="t" r="r" b="b"/>
            <a:pathLst>
              <a:path w="474562" h="844952">
                <a:moveTo>
                  <a:pt x="0" y="0"/>
                </a:moveTo>
                <a:lnTo>
                  <a:pt x="0" y="844952"/>
                </a:lnTo>
                <a:lnTo>
                  <a:pt x="474562" y="844952"/>
                </a:lnTo>
              </a:path>
            </a:pathLst>
          </a:custGeom>
          <a:noFill/>
          <a:ln w="15875">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23" name="Straight Connector 22">
            <a:extLst>
              <a:ext uri="{FF2B5EF4-FFF2-40B4-BE49-F238E27FC236}">
                <a16:creationId xmlns:a16="http://schemas.microsoft.com/office/drawing/2014/main" id="{26E6ED6D-771D-F397-D65F-02FD71054520}"/>
              </a:ext>
            </a:extLst>
          </p:cNvPr>
          <p:cNvCxnSpPr>
            <a:cxnSpLocks/>
          </p:cNvCxnSpPr>
          <p:nvPr/>
        </p:nvCxnSpPr>
        <p:spPr>
          <a:xfrm>
            <a:off x="7842994" y="4460178"/>
            <a:ext cx="0" cy="143743"/>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7874FF9-49A4-FE53-6B58-A5DF58330377}"/>
              </a:ext>
            </a:extLst>
          </p:cNvPr>
          <p:cNvCxnSpPr>
            <a:cxnSpLocks/>
          </p:cNvCxnSpPr>
          <p:nvPr/>
        </p:nvCxnSpPr>
        <p:spPr>
          <a:xfrm>
            <a:off x="7842994" y="4054627"/>
            <a:ext cx="0" cy="143743"/>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Freeform 25">
            <a:extLst>
              <a:ext uri="{FF2B5EF4-FFF2-40B4-BE49-F238E27FC236}">
                <a16:creationId xmlns:a16="http://schemas.microsoft.com/office/drawing/2014/main" id="{E659C656-C13B-E61F-1BCD-AD38AEB577A9}"/>
              </a:ext>
            </a:extLst>
          </p:cNvPr>
          <p:cNvSpPr/>
          <p:nvPr/>
        </p:nvSpPr>
        <p:spPr>
          <a:xfrm rot="5400000">
            <a:off x="7815634" y="3591032"/>
            <a:ext cx="238125" cy="183405"/>
          </a:xfrm>
          <a:custGeom>
            <a:avLst/>
            <a:gdLst>
              <a:gd name="connsiteX0" fmla="*/ 0 w 474562"/>
              <a:gd name="connsiteY0" fmla="*/ 0 h 844952"/>
              <a:gd name="connsiteX1" fmla="*/ 0 w 474562"/>
              <a:gd name="connsiteY1" fmla="*/ 844952 h 844952"/>
              <a:gd name="connsiteX2" fmla="*/ 474562 w 474562"/>
              <a:gd name="connsiteY2" fmla="*/ 844952 h 844952"/>
            </a:gdLst>
            <a:ahLst/>
            <a:cxnLst>
              <a:cxn ang="0">
                <a:pos x="connsiteX0" y="connsiteY0"/>
              </a:cxn>
              <a:cxn ang="0">
                <a:pos x="connsiteX1" y="connsiteY1"/>
              </a:cxn>
              <a:cxn ang="0">
                <a:pos x="connsiteX2" y="connsiteY2"/>
              </a:cxn>
            </a:cxnLst>
            <a:rect l="l" t="t" r="r" b="b"/>
            <a:pathLst>
              <a:path w="474562" h="844952">
                <a:moveTo>
                  <a:pt x="0" y="0"/>
                </a:moveTo>
                <a:lnTo>
                  <a:pt x="0" y="844952"/>
                </a:lnTo>
                <a:lnTo>
                  <a:pt x="474562" y="844952"/>
                </a:lnTo>
              </a:path>
            </a:pathLst>
          </a:custGeom>
          <a:noFill/>
          <a:ln w="15875">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Rectangle 26">
            <a:extLst>
              <a:ext uri="{FF2B5EF4-FFF2-40B4-BE49-F238E27FC236}">
                <a16:creationId xmlns:a16="http://schemas.microsoft.com/office/drawing/2014/main" id="{3F3A7F07-05D0-BC9B-8651-78C47233E318}"/>
              </a:ext>
            </a:extLst>
          </p:cNvPr>
          <p:cNvSpPr/>
          <p:nvPr/>
        </p:nvSpPr>
        <p:spPr>
          <a:xfrm>
            <a:off x="8299817" y="3815711"/>
            <a:ext cx="386334" cy="21602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RAS</a:t>
            </a:r>
          </a:p>
        </p:txBody>
      </p:sp>
      <p:sp>
        <p:nvSpPr>
          <p:cNvPr id="28" name="Rectangle 27">
            <a:extLst>
              <a:ext uri="{FF2B5EF4-FFF2-40B4-BE49-F238E27FC236}">
                <a16:creationId xmlns:a16="http://schemas.microsoft.com/office/drawing/2014/main" id="{F8048948-5B1B-BF38-E765-FCEAFA0E2DAD}"/>
              </a:ext>
            </a:extLst>
          </p:cNvPr>
          <p:cNvSpPr/>
          <p:nvPr/>
        </p:nvSpPr>
        <p:spPr>
          <a:xfrm>
            <a:off x="8299817" y="4221262"/>
            <a:ext cx="386334" cy="21602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RAF</a:t>
            </a:r>
          </a:p>
        </p:txBody>
      </p:sp>
      <p:sp>
        <p:nvSpPr>
          <p:cNvPr id="29" name="Rectangle 28">
            <a:extLst>
              <a:ext uri="{FF2B5EF4-FFF2-40B4-BE49-F238E27FC236}">
                <a16:creationId xmlns:a16="http://schemas.microsoft.com/office/drawing/2014/main" id="{669E9B48-4897-8B8F-AF95-8F67A1367561}"/>
              </a:ext>
            </a:extLst>
          </p:cNvPr>
          <p:cNvSpPr/>
          <p:nvPr/>
        </p:nvSpPr>
        <p:spPr>
          <a:xfrm>
            <a:off x="8299817" y="4626813"/>
            <a:ext cx="386334" cy="21602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MEK</a:t>
            </a:r>
          </a:p>
        </p:txBody>
      </p:sp>
      <p:cxnSp>
        <p:nvCxnSpPr>
          <p:cNvPr id="30" name="Straight Connector 29">
            <a:extLst>
              <a:ext uri="{FF2B5EF4-FFF2-40B4-BE49-F238E27FC236}">
                <a16:creationId xmlns:a16="http://schemas.microsoft.com/office/drawing/2014/main" id="{A246581B-1357-0265-71F1-E22ED0404349}"/>
              </a:ext>
            </a:extLst>
          </p:cNvPr>
          <p:cNvCxnSpPr>
            <a:cxnSpLocks/>
          </p:cNvCxnSpPr>
          <p:nvPr/>
        </p:nvCxnSpPr>
        <p:spPr>
          <a:xfrm>
            <a:off x="8484344" y="4460178"/>
            <a:ext cx="0" cy="143743"/>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5A782FA-D6BF-8754-755A-FBB4689EB98D}"/>
              </a:ext>
            </a:extLst>
          </p:cNvPr>
          <p:cNvCxnSpPr>
            <a:cxnSpLocks/>
          </p:cNvCxnSpPr>
          <p:nvPr/>
        </p:nvCxnSpPr>
        <p:spPr>
          <a:xfrm>
            <a:off x="8484344" y="4054627"/>
            <a:ext cx="0" cy="143743"/>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4C889F7-748C-8E44-ECF3-5485ECD831D9}"/>
              </a:ext>
            </a:extLst>
          </p:cNvPr>
          <p:cNvCxnSpPr>
            <a:cxnSpLocks/>
          </p:cNvCxnSpPr>
          <p:nvPr/>
        </p:nvCxnSpPr>
        <p:spPr>
          <a:xfrm>
            <a:off x="8484344" y="3658054"/>
            <a:ext cx="0" cy="143743"/>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C7409177-430B-D86F-BFE2-D3AAA5C823E3}"/>
              </a:ext>
            </a:extLst>
          </p:cNvPr>
          <p:cNvSpPr/>
          <p:nvPr/>
        </p:nvSpPr>
        <p:spPr>
          <a:xfrm>
            <a:off x="8299817" y="5030038"/>
            <a:ext cx="386334" cy="216024"/>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noProof="0" dirty="0">
                <a:solidFill>
                  <a:schemeClr val="tx1"/>
                </a:solidFill>
                <a:latin typeface="Arial" panose="020B0604020202020204" pitchFamily="34" charset="0"/>
                <a:cs typeface="Arial" panose="020B0604020202020204" pitchFamily="34" charset="0"/>
              </a:rPr>
              <a:t>ERK</a:t>
            </a:r>
          </a:p>
        </p:txBody>
      </p:sp>
      <p:cxnSp>
        <p:nvCxnSpPr>
          <p:cNvPr id="35" name="Straight Connector 34">
            <a:extLst>
              <a:ext uri="{FF2B5EF4-FFF2-40B4-BE49-F238E27FC236}">
                <a16:creationId xmlns:a16="http://schemas.microsoft.com/office/drawing/2014/main" id="{138C0B6F-5792-06C8-1DCB-D40D2C35CF92}"/>
              </a:ext>
            </a:extLst>
          </p:cNvPr>
          <p:cNvCxnSpPr>
            <a:cxnSpLocks/>
          </p:cNvCxnSpPr>
          <p:nvPr/>
        </p:nvCxnSpPr>
        <p:spPr>
          <a:xfrm>
            <a:off x="8484344" y="4863403"/>
            <a:ext cx="0" cy="143743"/>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EE70E0B-471B-7318-6A6C-1B99A9FFB963}"/>
              </a:ext>
            </a:extLst>
          </p:cNvPr>
          <p:cNvCxnSpPr>
            <a:cxnSpLocks/>
          </p:cNvCxnSpPr>
          <p:nvPr/>
        </p:nvCxnSpPr>
        <p:spPr>
          <a:xfrm>
            <a:off x="10109200" y="4509819"/>
            <a:ext cx="95250" cy="374650"/>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E14CE1B-0F83-D6C8-26E0-60DC54FCAA7E}"/>
              </a:ext>
            </a:extLst>
          </p:cNvPr>
          <p:cNvCxnSpPr>
            <a:cxnSpLocks/>
          </p:cNvCxnSpPr>
          <p:nvPr/>
        </p:nvCxnSpPr>
        <p:spPr>
          <a:xfrm flipH="1">
            <a:off x="10097244" y="5325794"/>
            <a:ext cx="65931" cy="170302"/>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9AF7790-40AD-2D45-B2B8-69F4B7B9EAF9}"/>
              </a:ext>
            </a:extLst>
          </p:cNvPr>
          <p:cNvCxnSpPr>
            <a:cxnSpLocks/>
          </p:cNvCxnSpPr>
          <p:nvPr/>
        </p:nvCxnSpPr>
        <p:spPr>
          <a:xfrm>
            <a:off x="9347200" y="5208319"/>
            <a:ext cx="61069" cy="249677"/>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A7C3A1A-34E5-EF23-7EC1-CCDF59EB92C3}"/>
              </a:ext>
            </a:extLst>
          </p:cNvPr>
          <p:cNvCxnSpPr>
            <a:cxnSpLocks/>
          </p:cNvCxnSpPr>
          <p:nvPr/>
        </p:nvCxnSpPr>
        <p:spPr>
          <a:xfrm flipH="1">
            <a:off x="9786094" y="2954069"/>
            <a:ext cx="316756" cy="875152"/>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CC4892E0-7AD2-2D41-4AD3-51C6EA71D5AB}"/>
              </a:ext>
            </a:extLst>
          </p:cNvPr>
          <p:cNvSpPr txBox="1"/>
          <p:nvPr/>
        </p:nvSpPr>
        <p:spPr>
          <a:xfrm>
            <a:off x="9274483" y="3736398"/>
            <a:ext cx="352661" cy="249299"/>
          </a:xfrm>
          <a:prstGeom prst="rect">
            <a:avLst/>
          </a:prstGeom>
          <a:noFill/>
        </p:spPr>
        <p:txBody>
          <a:bodyPr wrap="none" lIns="0" tIns="0" rIns="0" bIns="0" rtlCol="0">
            <a:spAutoFit/>
          </a:bodyPr>
          <a:lstStyle/>
          <a:p>
            <a:pPr>
              <a:lnSpc>
                <a:spcPct val="90000"/>
              </a:lnSpc>
            </a:pPr>
            <a:r>
              <a:rPr lang="en-GB" sz="900" b="1" noProof="0" dirty="0">
                <a:latin typeface="Arial" panose="020B0604020202020204" pitchFamily="34" charset="0"/>
                <a:ea typeface="Aileron" charset="0"/>
                <a:cs typeface="Arial" panose="020B0604020202020204" pitchFamily="34" charset="0"/>
              </a:rPr>
              <a:t>T-DM1</a:t>
            </a:r>
            <a:br>
              <a:rPr lang="en-GB" sz="900" b="1" noProof="0" dirty="0">
                <a:latin typeface="Arial" panose="020B0604020202020204" pitchFamily="34" charset="0"/>
                <a:ea typeface="Aileron" charset="0"/>
                <a:cs typeface="Arial" panose="020B0604020202020204" pitchFamily="34" charset="0"/>
              </a:rPr>
            </a:br>
            <a:r>
              <a:rPr lang="en-GB" sz="900" b="1" noProof="0" dirty="0">
                <a:latin typeface="Arial" panose="020B0604020202020204" pitchFamily="34" charset="0"/>
                <a:ea typeface="Aileron" charset="0"/>
                <a:cs typeface="Arial" panose="020B0604020202020204" pitchFamily="34" charset="0"/>
              </a:rPr>
              <a:t>T-DXd</a:t>
            </a:r>
          </a:p>
        </p:txBody>
      </p:sp>
      <p:sp>
        <p:nvSpPr>
          <p:cNvPr id="47" name="TextBox 46">
            <a:extLst>
              <a:ext uri="{FF2B5EF4-FFF2-40B4-BE49-F238E27FC236}">
                <a16:creationId xmlns:a16="http://schemas.microsoft.com/office/drawing/2014/main" id="{A882F278-E7A3-A027-9184-FDBDC3322ED6}"/>
              </a:ext>
            </a:extLst>
          </p:cNvPr>
          <p:cNvSpPr txBox="1"/>
          <p:nvPr/>
        </p:nvSpPr>
        <p:spPr>
          <a:xfrm>
            <a:off x="9907699" y="3787094"/>
            <a:ext cx="307777" cy="124650"/>
          </a:xfrm>
          <a:prstGeom prst="rect">
            <a:avLst/>
          </a:prstGeom>
          <a:noFill/>
        </p:spPr>
        <p:txBody>
          <a:bodyPr wrap="none" lIns="0" tIns="0" rIns="0" bIns="0" rtlCol="0">
            <a:spAutoFit/>
          </a:bodyPr>
          <a:lstStyle/>
          <a:p>
            <a:pPr>
              <a:lnSpc>
                <a:spcPct val="90000"/>
              </a:lnSpc>
            </a:pPr>
            <a:r>
              <a:rPr lang="en-GB" sz="900" b="1" noProof="0" dirty="0">
                <a:solidFill>
                  <a:schemeClr val="accent1"/>
                </a:solidFill>
                <a:latin typeface="Arial" panose="020B0604020202020204" pitchFamily="34" charset="0"/>
                <a:ea typeface="Aileron" charset="0"/>
                <a:cs typeface="Arial" panose="020B0604020202020204" pitchFamily="34" charset="0"/>
              </a:rPr>
              <a:t>HER2</a:t>
            </a:r>
          </a:p>
        </p:txBody>
      </p:sp>
      <p:sp>
        <p:nvSpPr>
          <p:cNvPr id="48" name="TextBox 47">
            <a:extLst>
              <a:ext uri="{FF2B5EF4-FFF2-40B4-BE49-F238E27FC236}">
                <a16:creationId xmlns:a16="http://schemas.microsoft.com/office/drawing/2014/main" id="{6FCCA32F-0356-1FDA-D0B8-8F49FF8BDAB4}"/>
              </a:ext>
            </a:extLst>
          </p:cNvPr>
          <p:cNvSpPr txBox="1"/>
          <p:nvPr/>
        </p:nvSpPr>
        <p:spPr>
          <a:xfrm>
            <a:off x="8105427" y="3498537"/>
            <a:ext cx="589905" cy="117725"/>
          </a:xfrm>
          <a:prstGeom prst="rect">
            <a:avLst/>
          </a:prstGeom>
          <a:noFill/>
        </p:spPr>
        <p:txBody>
          <a:bodyPr wrap="none" lIns="0" tIns="0" rIns="0" bIns="0" rtlCol="0">
            <a:spAutoFit/>
          </a:bodyPr>
          <a:lstStyle/>
          <a:p>
            <a:pPr>
              <a:lnSpc>
                <a:spcPct val="90000"/>
              </a:lnSpc>
            </a:pPr>
            <a:r>
              <a:rPr lang="en-GB" sz="850" noProof="0" dirty="0">
                <a:latin typeface="Arial" panose="020B0604020202020204" pitchFamily="34" charset="0"/>
                <a:ea typeface="Aileron" charset="0"/>
                <a:cs typeface="Arial" panose="020B0604020202020204" pitchFamily="34" charset="0"/>
              </a:rPr>
              <a:t>dimerization</a:t>
            </a:r>
          </a:p>
        </p:txBody>
      </p:sp>
      <p:sp>
        <p:nvSpPr>
          <p:cNvPr id="50" name="TextBox 49">
            <a:extLst>
              <a:ext uri="{FF2B5EF4-FFF2-40B4-BE49-F238E27FC236}">
                <a16:creationId xmlns:a16="http://schemas.microsoft.com/office/drawing/2014/main" id="{486E3FB7-162A-3DCF-586C-A979FA7D8FE0}"/>
              </a:ext>
            </a:extLst>
          </p:cNvPr>
          <p:cNvSpPr txBox="1"/>
          <p:nvPr/>
        </p:nvSpPr>
        <p:spPr>
          <a:xfrm>
            <a:off x="8758114" y="4608717"/>
            <a:ext cx="1203855" cy="346249"/>
          </a:xfrm>
          <a:prstGeom prst="rect">
            <a:avLst/>
          </a:prstGeom>
          <a:noFill/>
        </p:spPr>
        <p:txBody>
          <a:bodyPr wrap="none" lIns="0" tIns="0" rIns="0" bIns="0" rtlCol="0">
            <a:spAutoFit/>
          </a:bodyPr>
          <a:lstStyle/>
          <a:p>
            <a:pPr algn="ctr">
              <a:lnSpc>
                <a:spcPct val="90000"/>
              </a:lnSpc>
            </a:pPr>
            <a:r>
              <a:rPr lang="en-GB" sz="900" b="1" noProof="0" dirty="0">
                <a:latin typeface="Arial" panose="020B0604020202020204" pitchFamily="34" charset="0"/>
                <a:ea typeface="Aileron" charset="0"/>
                <a:cs typeface="Arial" panose="020B0604020202020204" pitchFamily="34" charset="0"/>
              </a:rPr>
              <a:t>DM1</a:t>
            </a:r>
          </a:p>
          <a:p>
            <a:pPr algn="ctr">
              <a:lnSpc>
                <a:spcPct val="90000"/>
              </a:lnSpc>
            </a:pPr>
            <a:r>
              <a:rPr lang="en-GB" sz="800" noProof="0" dirty="0">
                <a:latin typeface="Arial" panose="020B0604020202020204" pitchFamily="34" charset="0"/>
                <a:ea typeface="Aileron" charset="0"/>
                <a:cs typeface="Arial" panose="020B0604020202020204" pitchFamily="34" charset="0"/>
              </a:rPr>
              <a:t>(microtubule inhibition and</a:t>
            </a:r>
            <a:br>
              <a:rPr lang="en-GB" sz="800" noProof="0" dirty="0">
                <a:latin typeface="Arial" panose="020B0604020202020204" pitchFamily="34" charset="0"/>
                <a:ea typeface="Aileron" charset="0"/>
                <a:cs typeface="Arial" panose="020B0604020202020204" pitchFamily="34" charset="0"/>
              </a:rPr>
            </a:br>
            <a:r>
              <a:rPr lang="en-GB" sz="800" noProof="0" dirty="0">
                <a:latin typeface="Arial" panose="020B0604020202020204" pitchFamily="34" charset="0"/>
                <a:ea typeface="Aileron" charset="0"/>
                <a:cs typeface="Arial" panose="020B0604020202020204" pitchFamily="34" charset="0"/>
              </a:rPr>
              <a:t>DNA damage)</a:t>
            </a:r>
          </a:p>
        </p:txBody>
      </p:sp>
      <p:sp>
        <p:nvSpPr>
          <p:cNvPr id="51" name="TextBox 50">
            <a:extLst>
              <a:ext uri="{FF2B5EF4-FFF2-40B4-BE49-F238E27FC236}">
                <a16:creationId xmlns:a16="http://schemas.microsoft.com/office/drawing/2014/main" id="{3A7A3490-EF4E-2C87-74A8-D2F284681988}"/>
              </a:ext>
            </a:extLst>
          </p:cNvPr>
          <p:cNvSpPr txBox="1"/>
          <p:nvPr/>
        </p:nvSpPr>
        <p:spPr>
          <a:xfrm>
            <a:off x="9855502" y="4972462"/>
            <a:ext cx="1348126" cy="346249"/>
          </a:xfrm>
          <a:prstGeom prst="rect">
            <a:avLst/>
          </a:prstGeom>
          <a:noFill/>
        </p:spPr>
        <p:txBody>
          <a:bodyPr wrap="none" lIns="0" tIns="0" rIns="0" bIns="0" rtlCol="0">
            <a:spAutoFit/>
          </a:bodyPr>
          <a:lstStyle/>
          <a:p>
            <a:pPr algn="ctr">
              <a:lnSpc>
                <a:spcPct val="90000"/>
              </a:lnSpc>
            </a:pPr>
            <a:r>
              <a:rPr lang="en-GB" sz="900" b="1" noProof="0" dirty="0">
                <a:latin typeface="Arial" panose="020B0604020202020204" pitchFamily="34" charset="0"/>
                <a:ea typeface="Aileron" charset="0"/>
                <a:cs typeface="Arial" panose="020B0604020202020204" pitchFamily="34" charset="0"/>
              </a:rPr>
              <a:t>DXd</a:t>
            </a:r>
          </a:p>
          <a:p>
            <a:pPr algn="ctr">
              <a:lnSpc>
                <a:spcPct val="90000"/>
              </a:lnSpc>
            </a:pPr>
            <a:r>
              <a:rPr lang="en-GB" sz="800" noProof="0" dirty="0">
                <a:latin typeface="Arial" panose="020B0604020202020204" pitchFamily="34" charset="0"/>
                <a:ea typeface="Aileron" charset="0"/>
                <a:cs typeface="Arial" panose="020B0604020202020204" pitchFamily="34" charset="0"/>
              </a:rPr>
              <a:t>(topoisomerase inhibition and</a:t>
            </a:r>
            <a:br>
              <a:rPr lang="en-GB" sz="800" noProof="0" dirty="0">
                <a:latin typeface="Arial" panose="020B0604020202020204" pitchFamily="34" charset="0"/>
                <a:ea typeface="Aileron" charset="0"/>
                <a:cs typeface="Arial" panose="020B0604020202020204" pitchFamily="34" charset="0"/>
              </a:rPr>
            </a:br>
            <a:r>
              <a:rPr lang="en-GB" sz="800" noProof="0" dirty="0">
                <a:latin typeface="Arial" panose="020B0604020202020204" pitchFamily="34" charset="0"/>
                <a:ea typeface="Aileron" charset="0"/>
                <a:cs typeface="Arial" panose="020B0604020202020204" pitchFamily="34" charset="0"/>
              </a:rPr>
              <a:t>bystander antitumour effect)</a:t>
            </a:r>
          </a:p>
        </p:txBody>
      </p:sp>
      <p:sp>
        <p:nvSpPr>
          <p:cNvPr id="56" name="Rectangle 55">
            <a:extLst>
              <a:ext uri="{FF2B5EF4-FFF2-40B4-BE49-F238E27FC236}">
                <a16:creationId xmlns:a16="http://schemas.microsoft.com/office/drawing/2014/main" id="{B33CD838-3F2B-A8AE-C9EE-C999AB1E021A}"/>
              </a:ext>
            </a:extLst>
          </p:cNvPr>
          <p:cNvSpPr/>
          <p:nvPr/>
        </p:nvSpPr>
        <p:spPr>
          <a:xfrm>
            <a:off x="6727031" y="1260151"/>
            <a:ext cx="1025153" cy="1316093"/>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5" name="TextBox 54">
            <a:extLst>
              <a:ext uri="{FF2B5EF4-FFF2-40B4-BE49-F238E27FC236}">
                <a16:creationId xmlns:a16="http://schemas.microsoft.com/office/drawing/2014/main" id="{33FECDB5-6B84-EE33-9B7D-0E7326F12432}"/>
              </a:ext>
            </a:extLst>
          </p:cNvPr>
          <p:cNvSpPr txBox="1"/>
          <p:nvPr/>
        </p:nvSpPr>
        <p:spPr>
          <a:xfrm>
            <a:off x="6999920" y="1391059"/>
            <a:ext cx="724557" cy="1121846"/>
          </a:xfrm>
          <a:prstGeom prst="rect">
            <a:avLst/>
          </a:prstGeom>
          <a:noFill/>
        </p:spPr>
        <p:txBody>
          <a:bodyPr wrap="none" lIns="0" tIns="0" rIns="0" bIns="0" rtlCol="0">
            <a:spAutoFit/>
          </a:bodyPr>
          <a:lstStyle/>
          <a:p>
            <a:pPr>
              <a:lnSpc>
                <a:spcPct val="90000"/>
              </a:lnSpc>
            </a:pPr>
            <a:r>
              <a:rPr lang="en-GB" sz="900" b="1" noProof="0" dirty="0">
                <a:latin typeface="Arial" panose="020B0604020202020204" pitchFamily="34" charset="0"/>
                <a:ea typeface="Aileron" charset="0"/>
                <a:cs typeface="Arial" panose="020B0604020202020204" pitchFamily="34" charset="0"/>
              </a:rPr>
              <a:t>afatinib</a:t>
            </a:r>
          </a:p>
          <a:p>
            <a:pPr>
              <a:lnSpc>
                <a:spcPct val="90000"/>
              </a:lnSpc>
            </a:pPr>
            <a:r>
              <a:rPr lang="en-GB" sz="900" b="1" noProof="0" dirty="0">
                <a:latin typeface="Arial" panose="020B0604020202020204" pitchFamily="34" charset="0"/>
                <a:ea typeface="Aileron" charset="0"/>
                <a:cs typeface="Arial" panose="020B0604020202020204" pitchFamily="34" charset="0"/>
              </a:rPr>
              <a:t>dacomitinib</a:t>
            </a:r>
          </a:p>
          <a:p>
            <a:pPr>
              <a:lnSpc>
                <a:spcPct val="90000"/>
              </a:lnSpc>
            </a:pPr>
            <a:r>
              <a:rPr lang="en-GB" sz="900" b="1" noProof="0" dirty="0">
                <a:latin typeface="Arial" panose="020B0604020202020204" pitchFamily="34" charset="0"/>
                <a:ea typeface="Aileron" charset="0"/>
                <a:cs typeface="Arial" panose="020B0604020202020204" pitchFamily="34" charset="0"/>
              </a:rPr>
              <a:t>pyrotinib</a:t>
            </a:r>
          </a:p>
          <a:p>
            <a:pPr>
              <a:lnSpc>
                <a:spcPct val="90000"/>
              </a:lnSpc>
            </a:pPr>
            <a:r>
              <a:rPr lang="en-GB" sz="900" b="1" noProof="0" dirty="0">
                <a:latin typeface="Arial" panose="020B0604020202020204" pitchFamily="34" charset="0"/>
                <a:ea typeface="Aileron" charset="0"/>
                <a:cs typeface="Arial" panose="020B0604020202020204" pitchFamily="34" charset="0"/>
              </a:rPr>
              <a:t>poziotinib</a:t>
            </a:r>
          </a:p>
          <a:p>
            <a:pPr>
              <a:lnSpc>
                <a:spcPct val="90000"/>
              </a:lnSpc>
            </a:pPr>
            <a:r>
              <a:rPr lang="en-GB" sz="900" b="1" noProof="0" dirty="0">
                <a:latin typeface="Arial" panose="020B0604020202020204" pitchFamily="34" charset="0"/>
                <a:ea typeface="Aileron" charset="0"/>
                <a:cs typeface="Arial" panose="020B0604020202020204" pitchFamily="34" charset="0"/>
              </a:rPr>
              <a:t>Tarloxotinib</a:t>
            </a:r>
          </a:p>
          <a:p>
            <a:pPr>
              <a:lnSpc>
                <a:spcPct val="90000"/>
              </a:lnSpc>
            </a:pPr>
            <a:r>
              <a:rPr lang="en-GB" sz="900" b="1" noProof="0" dirty="0">
                <a:latin typeface="Arial" panose="020B0604020202020204" pitchFamily="34" charset="0"/>
                <a:ea typeface="Aileron" charset="0"/>
                <a:cs typeface="Arial" panose="020B0604020202020204" pitchFamily="34" charset="0"/>
              </a:rPr>
              <a:t>neratinib</a:t>
            </a:r>
          </a:p>
          <a:p>
            <a:pPr>
              <a:lnSpc>
                <a:spcPct val="90000"/>
              </a:lnSpc>
            </a:pPr>
            <a:r>
              <a:rPr lang="en-GB" sz="900" b="1" noProof="0" dirty="0">
                <a:latin typeface="Arial" panose="020B0604020202020204" pitchFamily="34" charset="0"/>
                <a:ea typeface="Aileron" charset="0"/>
                <a:cs typeface="Arial" panose="020B0604020202020204" pitchFamily="34" charset="0"/>
              </a:rPr>
              <a:t>mobocertinib</a:t>
            </a:r>
          </a:p>
          <a:p>
            <a:pPr>
              <a:lnSpc>
                <a:spcPct val="90000"/>
              </a:lnSpc>
            </a:pPr>
            <a:endParaRPr lang="en-GB" sz="900" b="1" noProof="0" dirty="0">
              <a:latin typeface="Arial" panose="020B0604020202020204" pitchFamily="34" charset="0"/>
              <a:ea typeface="Aileron" charset="0"/>
              <a:cs typeface="Arial" panose="020B0604020202020204" pitchFamily="34" charset="0"/>
            </a:endParaRPr>
          </a:p>
          <a:p>
            <a:pPr>
              <a:lnSpc>
                <a:spcPct val="90000"/>
              </a:lnSpc>
            </a:pPr>
            <a:r>
              <a:rPr lang="en-GB" sz="900" b="1" noProof="0" dirty="0">
                <a:latin typeface="Arial" panose="020B0604020202020204" pitchFamily="34" charset="0"/>
                <a:ea typeface="Aileron" charset="0"/>
                <a:cs typeface="Arial" panose="020B0604020202020204" pitchFamily="34" charset="0"/>
              </a:rPr>
              <a:t>lapatinib</a:t>
            </a:r>
          </a:p>
        </p:txBody>
      </p:sp>
      <p:sp>
        <p:nvSpPr>
          <p:cNvPr id="63" name="5-point Star 62">
            <a:extLst>
              <a:ext uri="{FF2B5EF4-FFF2-40B4-BE49-F238E27FC236}">
                <a16:creationId xmlns:a16="http://schemas.microsoft.com/office/drawing/2014/main" id="{9CBF6B17-CFDB-F508-B13A-3AD35F459D7E}"/>
              </a:ext>
            </a:extLst>
          </p:cNvPr>
          <p:cNvSpPr/>
          <p:nvPr/>
        </p:nvSpPr>
        <p:spPr>
          <a:xfrm>
            <a:off x="6797774" y="1345510"/>
            <a:ext cx="132184" cy="132184"/>
          </a:xfrm>
          <a:prstGeom prst="star5">
            <a:avLst/>
          </a:prstGeom>
          <a:solidFill>
            <a:srgbClr val="FFA402"/>
          </a:solidFill>
          <a:ln>
            <a:solidFill>
              <a:srgbClr val="FFA4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4" name="5-point Star 63">
            <a:extLst>
              <a:ext uri="{FF2B5EF4-FFF2-40B4-BE49-F238E27FC236}">
                <a16:creationId xmlns:a16="http://schemas.microsoft.com/office/drawing/2014/main" id="{C7B0B820-C4C8-49C1-E812-80750F84BF0E}"/>
              </a:ext>
            </a:extLst>
          </p:cNvPr>
          <p:cNvSpPr/>
          <p:nvPr/>
        </p:nvSpPr>
        <p:spPr>
          <a:xfrm>
            <a:off x="6797774" y="2367860"/>
            <a:ext cx="132184" cy="132184"/>
          </a:xfrm>
          <a:prstGeom prst="star5">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5" name="Oval 64">
            <a:extLst>
              <a:ext uri="{FF2B5EF4-FFF2-40B4-BE49-F238E27FC236}">
                <a16:creationId xmlns:a16="http://schemas.microsoft.com/office/drawing/2014/main" id="{095D3A7E-2F0A-D3CF-1548-CF3CA73F2976}"/>
              </a:ext>
            </a:extLst>
          </p:cNvPr>
          <p:cNvSpPr/>
          <p:nvPr/>
        </p:nvSpPr>
        <p:spPr>
          <a:xfrm>
            <a:off x="9007475" y="5481368"/>
            <a:ext cx="1407574" cy="600075"/>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2" name="TextBox 51">
            <a:extLst>
              <a:ext uri="{FF2B5EF4-FFF2-40B4-BE49-F238E27FC236}">
                <a16:creationId xmlns:a16="http://schemas.microsoft.com/office/drawing/2014/main" id="{13248EF8-9DFE-021A-784F-DE4FB1A1619D}"/>
              </a:ext>
            </a:extLst>
          </p:cNvPr>
          <p:cNvSpPr txBox="1"/>
          <p:nvPr/>
        </p:nvSpPr>
        <p:spPr>
          <a:xfrm>
            <a:off x="9230520" y="5637549"/>
            <a:ext cx="376706" cy="117725"/>
          </a:xfrm>
          <a:prstGeom prst="rect">
            <a:avLst/>
          </a:prstGeom>
          <a:noFill/>
        </p:spPr>
        <p:txBody>
          <a:bodyPr wrap="none" lIns="0" tIns="0" rIns="0" bIns="0" rtlCol="0">
            <a:spAutoFit/>
          </a:bodyPr>
          <a:lstStyle/>
          <a:p>
            <a:pPr>
              <a:lnSpc>
                <a:spcPct val="90000"/>
              </a:lnSpc>
            </a:pPr>
            <a:r>
              <a:rPr lang="en-GB" sz="850" noProof="0" dirty="0">
                <a:solidFill>
                  <a:schemeClr val="tx2"/>
                </a:solidFill>
                <a:latin typeface="Arial" panose="020B0604020202020204" pitchFamily="34" charset="0"/>
                <a:ea typeface="Aileron" charset="0"/>
                <a:cs typeface="Arial" panose="020B0604020202020204" pitchFamily="34" charset="0"/>
              </a:rPr>
              <a:t>nucleus</a:t>
            </a:r>
          </a:p>
        </p:txBody>
      </p:sp>
      <p:pic>
        <p:nvPicPr>
          <p:cNvPr id="54" name="Picture 53" descr="A dna strand on a black background&#10;&#10;Description automatically generated">
            <a:extLst>
              <a:ext uri="{FF2B5EF4-FFF2-40B4-BE49-F238E27FC236}">
                <a16:creationId xmlns:a16="http://schemas.microsoft.com/office/drawing/2014/main" id="{6A397F37-E13F-7314-B567-8CE5CEF59860}"/>
              </a:ext>
            </a:extLst>
          </p:cNvPr>
          <p:cNvPicPr>
            <a:picLocks noChangeAspect="1"/>
          </p:cNvPicPr>
          <p:nvPr/>
        </p:nvPicPr>
        <p:blipFill>
          <a:blip r:embed="rId3"/>
          <a:stretch>
            <a:fillRect/>
          </a:stretch>
        </p:blipFill>
        <p:spPr>
          <a:xfrm rot="4983872" flipH="1">
            <a:off x="9686586" y="5493612"/>
            <a:ext cx="180189" cy="671954"/>
          </a:xfrm>
          <a:prstGeom prst="rect">
            <a:avLst/>
          </a:prstGeom>
        </p:spPr>
      </p:pic>
      <p:sp>
        <p:nvSpPr>
          <p:cNvPr id="67" name="5-point Star 66">
            <a:extLst>
              <a:ext uri="{FF2B5EF4-FFF2-40B4-BE49-F238E27FC236}">
                <a16:creationId xmlns:a16="http://schemas.microsoft.com/office/drawing/2014/main" id="{3819C111-223E-9204-FCC5-872272281FB2}"/>
              </a:ext>
            </a:extLst>
          </p:cNvPr>
          <p:cNvSpPr/>
          <p:nvPr/>
        </p:nvSpPr>
        <p:spPr>
          <a:xfrm>
            <a:off x="8591850" y="3340133"/>
            <a:ext cx="132184" cy="132184"/>
          </a:xfrm>
          <a:prstGeom prst="star5">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0" name="5-point Star 69">
            <a:extLst>
              <a:ext uri="{FF2B5EF4-FFF2-40B4-BE49-F238E27FC236}">
                <a16:creationId xmlns:a16="http://schemas.microsoft.com/office/drawing/2014/main" id="{4E9FD484-96D0-0850-C8C7-BC536B1A1E0F}"/>
              </a:ext>
            </a:extLst>
          </p:cNvPr>
          <p:cNvSpPr/>
          <p:nvPr/>
        </p:nvSpPr>
        <p:spPr>
          <a:xfrm>
            <a:off x="8442625" y="3308383"/>
            <a:ext cx="132184" cy="132184"/>
          </a:xfrm>
          <a:prstGeom prst="star5">
            <a:avLst/>
          </a:prstGeom>
          <a:solidFill>
            <a:srgbClr val="FFA402"/>
          </a:solidFill>
          <a:ln>
            <a:solidFill>
              <a:srgbClr val="FFA4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1" name="5-point Star 70">
            <a:extLst>
              <a:ext uri="{FF2B5EF4-FFF2-40B4-BE49-F238E27FC236}">
                <a16:creationId xmlns:a16="http://schemas.microsoft.com/office/drawing/2014/main" id="{A5D7591C-FDFF-A7DF-0A86-0752DE6A93DB}"/>
              </a:ext>
            </a:extLst>
          </p:cNvPr>
          <p:cNvSpPr/>
          <p:nvPr/>
        </p:nvSpPr>
        <p:spPr>
          <a:xfrm>
            <a:off x="6928150" y="4003708"/>
            <a:ext cx="132184" cy="132184"/>
          </a:xfrm>
          <a:prstGeom prst="star5">
            <a:avLst/>
          </a:prstGeom>
          <a:solidFill>
            <a:schemeClr val="tx2">
              <a:lumMod val="75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2" name="5-point Star 71">
            <a:extLst>
              <a:ext uri="{FF2B5EF4-FFF2-40B4-BE49-F238E27FC236}">
                <a16:creationId xmlns:a16="http://schemas.microsoft.com/office/drawing/2014/main" id="{56C626CF-7BF8-D5D4-866A-1361B1D0762E}"/>
              </a:ext>
            </a:extLst>
          </p:cNvPr>
          <p:cNvSpPr/>
          <p:nvPr/>
        </p:nvSpPr>
        <p:spPr>
          <a:xfrm>
            <a:off x="6763050" y="3991008"/>
            <a:ext cx="132184" cy="132184"/>
          </a:xfrm>
          <a:prstGeom prst="star5">
            <a:avLst/>
          </a:prstGeom>
          <a:solidFill>
            <a:srgbClr val="FFA402"/>
          </a:solidFill>
          <a:ln>
            <a:solidFill>
              <a:srgbClr val="FFA4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80" name="Group 79">
            <a:extLst>
              <a:ext uri="{FF2B5EF4-FFF2-40B4-BE49-F238E27FC236}">
                <a16:creationId xmlns:a16="http://schemas.microsoft.com/office/drawing/2014/main" id="{70B27C89-8FCC-DC4F-058E-A2A8B4C49090}"/>
              </a:ext>
            </a:extLst>
          </p:cNvPr>
          <p:cNvGrpSpPr/>
          <p:nvPr/>
        </p:nvGrpSpPr>
        <p:grpSpPr>
          <a:xfrm rot="305571">
            <a:off x="7152369" y="2576768"/>
            <a:ext cx="109751" cy="1255265"/>
            <a:chOff x="6117280" y="2420888"/>
            <a:chExt cx="109751" cy="759989"/>
          </a:xfrm>
        </p:grpSpPr>
        <p:cxnSp>
          <p:nvCxnSpPr>
            <p:cNvPr id="75" name="Straight Connector 74">
              <a:extLst>
                <a:ext uri="{FF2B5EF4-FFF2-40B4-BE49-F238E27FC236}">
                  <a16:creationId xmlns:a16="http://schemas.microsoft.com/office/drawing/2014/main" id="{B13F1FAD-70C4-2368-0B73-04659F1E9D0C}"/>
                </a:ext>
              </a:extLst>
            </p:cNvPr>
            <p:cNvCxnSpPr>
              <a:cxnSpLocks/>
            </p:cNvCxnSpPr>
            <p:nvPr/>
          </p:nvCxnSpPr>
          <p:spPr>
            <a:xfrm>
              <a:off x="6172156" y="2420888"/>
              <a:ext cx="0" cy="759088"/>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4A0ADC8-EE98-D075-D188-F78189EB2AB2}"/>
                </a:ext>
              </a:extLst>
            </p:cNvPr>
            <p:cNvCxnSpPr>
              <a:cxnSpLocks/>
            </p:cNvCxnSpPr>
            <p:nvPr/>
          </p:nvCxnSpPr>
          <p:spPr>
            <a:xfrm rot="16200000">
              <a:off x="6172156" y="3126001"/>
              <a:ext cx="0" cy="109751"/>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E0033AD5-9810-5D1D-7787-06D6FAB585D3}"/>
              </a:ext>
            </a:extLst>
          </p:cNvPr>
          <p:cNvGrpSpPr/>
          <p:nvPr/>
        </p:nvGrpSpPr>
        <p:grpSpPr>
          <a:xfrm rot="305571">
            <a:off x="9247890" y="2149696"/>
            <a:ext cx="109751" cy="468000"/>
            <a:chOff x="6117280" y="2420888"/>
            <a:chExt cx="109751" cy="759989"/>
          </a:xfrm>
        </p:grpSpPr>
        <p:cxnSp>
          <p:nvCxnSpPr>
            <p:cNvPr id="82" name="Straight Connector 81">
              <a:extLst>
                <a:ext uri="{FF2B5EF4-FFF2-40B4-BE49-F238E27FC236}">
                  <a16:creationId xmlns:a16="http://schemas.microsoft.com/office/drawing/2014/main" id="{72E21CEA-D367-7098-9CF0-785DE7F0A8DB}"/>
                </a:ext>
              </a:extLst>
            </p:cNvPr>
            <p:cNvCxnSpPr>
              <a:cxnSpLocks/>
            </p:cNvCxnSpPr>
            <p:nvPr/>
          </p:nvCxnSpPr>
          <p:spPr>
            <a:xfrm>
              <a:off x="6172156" y="2420888"/>
              <a:ext cx="0" cy="759088"/>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A55578B-79CD-9C3D-0129-7BDB51441FBD}"/>
                </a:ext>
              </a:extLst>
            </p:cNvPr>
            <p:cNvCxnSpPr>
              <a:cxnSpLocks/>
            </p:cNvCxnSpPr>
            <p:nvPr/>
          </p:nvCxnSpPr>
          <p:spPr>
            <a:xfrm rot="16200000">
              <a:off x="6172156" y="3126001"/>
              <a:ext cx="0" cy="109751"/>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84" name="Group 83">
            <a:extLst>
              <a:ext uri="{FF2B5EF4-FFF2-40B4-BE49-F238E27FC236}">
                <a16:creationId xmlns:a16="http://schemas.microsoft.com/office/drawing/2014/main" id="{7853CB3A-0E7C-D7F7-3A3D-CB3CC00610FD}"/>
              </a:ext>
            </a:extLst>
          </p:cNvPr>
          <p:cNvGrpSpPr/>
          <p:nvPr/>
        </p:nvGrpSpPr>
        <p:grpSpPr>
          <a:xfrm rot="21291226">
            <a:off x="10606604" y="2218135"/>
            <a:ext cx="109751" cy="756000"/>
            <a:chOff x="6117280" y="2420888"/>
            <a:chExt cx="109751" cy="759989"/>
          </a:xfrm>
        </p:grpSpPr>
        <p:cxnSp>
          <p:nvCxnSpPr>
            <p:cNvPr id="85" name="Straight Connector 84">
              <a:extLst>
                <a:ext uri="{FF2B5EF4-FFF2-40B4-BE49-F238E27FC236}">
                  <a16:creationId xmlns:a16="http://schemas.microsoft.com/office/drawing/2014/main" id="{AAC80B5E-9A68-7372-EA1A-0CF00180E2F5}"/>
                </a:ext>
              </a:extLst>
            </p:cNvPr>
            <p:cNvCxnSpPr>
              <a:cxnSpLocks/>
            </p:cNvCxnSpPr>
            <p:nvPr/>
          </p:nvCxnSpPr>
          <p:spPr>
            <a:xfrm>
              <a:off x="6172156" y="2420888"/>
              <a:ext cx="0" cy="759088"/>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B6452BEE-0AC6-70C0-2B61-920C9EE1CCC5}"/>
                </a:ext>
              </a:extLst>
            </p:cNvPr>
            <p:cNvCxnSpPr>
              <a:cxnSpLocks/>
            </p:cNvCxnSpPr>
            <p:nvPr/>
          </p:nvCxnSpPr>
          <p:spPr>
            <a:xfrm rot="16200000">
              <a:off x="6172156" y="3126001"/>
              <a:ext cx="0" cy="109751"/>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87" name="Rectangle 86">
            <a:extLst>
              <a:ext uri="{FF2B5EF4-FFF2-40B4-BE49-F238E27FC236}">
                <a16:creationId xmlns:a16="http://schemas.microsoft.com/office/drawing/2014/main" id="{85F704EF-618C-AECE-DD3E-04966848BF65}"/>
              </a:ext>
            </a:extLst>
          </p:cNvPr>
          <p:cNvSpPr/>
          <p:nvPr/>
        </p:nvSpPr>
        <p:spPr>
          <a:xfrm>
            <a:off x="8893175" y="1306450"/>
            <a:ext cx="752475" cy="777669"/>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8" name="TextBox 87">
            <a:extLst>
              <a:ext uri="{FF2B5EF4-FFF2-40B4-BE49-F238E27FC236}">
                <a16:creationId xmlns:a16="http://schemas.microsoft.com/office/drawing/2014/main" id="{9CB4C8CB-3BAA-C038-BFA5-2E9876FA9D95}"/>
              </a:ext>
            </a:extLst>
          </p:cNvPr>
          <p:cNvSpPr txBox="1"/>
          <p:nvPr/>
        </p:nvSpPr>
        <p:spPr>
          <a:xfrm>
            <a:off x="8964673" y="1440561"/>
            <a:ext cx="610745" cy="221599"/>
          </a:xfrm>
          <a:prstGeom prst="rect">
            <a:avLst/>
          </a:prstGeom>
          <a:noFill/>
        </p:spPr>
        <p:txBody>
          <a:bodyPr wrap="none" lIns="0" tIns="0" rIns="0" bIns="0" rtlCol="0">
            <a:spAutoFit/>
          </a:bodyPr>
          <a:lstStyle/>
          <a:p>
            <a:pPr>
              <a:lnSpc>
                <a:spcPct val="90000"/>
              </a:lnSpc>
            </a:pPr>
            <a:r>
              <a:rPr lang="en-GB" sz="800" b="1" noProof="0" dirty="0">
                <a:latin typeface="Arial" panose="020B0604020202020204" pitchFamily="34" charset="0"/>
                <a:ea typeface="Aileron" charset="0"/>
                <a:cs typeface="Arial" panose="020B0604020202020204" pitchFamily="34" charset="0"/>
              </a:rPr>
              <a:t>trastuzumab</a:t>
            </a:r>
          </a:p>
          <a:p>
            <a:pPr>
              <a:lnSpc>
                <a:spcPct val="90000"/>
              </a:lnSpc>
            </a:pPr>
            <a:r>
              <a:rPr lang="en-GB" sz="800" b="1" noProof="0" dirty="0">
                <a:latin typeface="Arial" panose="020B0604020202020204" pitchFamily="34" charset="0"/>
                <a:ea typeface="Aileron" charset="0"/>
                <a:cs typeface="Arial" panose="020B0604020202020204" pitchFamily="34" charset="0"/>
              </a:rPr>
              <a:t>pertuzumab</a:t>
            </a:r>
          </a:p>
        </p:txBody>
      </p:sp>
      <p:sp>
        <p:nvSpPr>
          <p:cNvPr id="89" name="Rectangle 88">
            <a:extLst>
              <a:ext uri="{FF2B5EF4-FFF2-40B4-BE49-F238E27FC236}">
                <a16:creationId xmlns:a16="http://schemas.microsoft.com/office/drawing/2014/main" id="{F38CDEEA-2C98-D753-EEF5-AF7255C11EAE}"/>
              </a:ext>
            </a:extLst>
          </p:cNvPr>
          <p:cNvSpPr/>
          <p:nvPr/>
        </p:nvSpPr>
        <p:spPr>
          <a:xfrm>
            <a:off x="9721850" y="1306450"/>
            <a:ext cx="1095375" cy="777669"/>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0" name="TextBox 89">
            <a:extLst>
              <a:ext uri="{FF2B5EF4-FFF2-40B4-BE49-F238E27FC236}">
                <a16:creationId xmlns:a16="http://schemas.microsoft.com/office/drawing/2014/main" id="{E3F369D4-50C4-56F8-4028-181B3B4295A1}"/>
              </a:ext>
            </a:extLst>
          </p:cNvPr>
          <p:cNvSpPr txBox="1"/>
          <p:nvPr/>
        </p:nvSpPr>
        <p:spPr>
          <a:xfrm>
            <a:off x="10156825" y="1434306"/>
            <a:ext cx="312586" cy="110800"/>
          </a:xfrm>
          <a:prstGeom prst="rect">
            <a:avLst/>
          </a:prstGeom>
          <a:noFill/>
        </p:spPr>
        <p:txBody>
          <a:bodyPr wrap="none" lIns="0" tIns="0" rIns="0" bIns="0" rtlCol="0">
            <a:spAutoFit/>
          </a:bodyPr>
          <a:lstStyle/>
          <a:p>
            <a:pPr>
              <a:lnSpc>
                <a:spcPct val="90000"/>
              </a:lnSpc>
            </a:pPr>
            <a:r>
              <a:rPr lang="en-GB" sz="800" b="1" noProof="0" dirty="0">
                <a:latin typeface="Arial" panose="020B0604020202020204" pitchFamily="34" charset="0"/>
                <a:ea typeface="Aileron" charset="0"/>
                <a:cs typeface="Arial" panose="020B0604020202020204" pitchFamily="34" charset="0"/>
              </a:rPr>
              <a:t>T-DM1</a:t>
            </a:r>
          </a:p>
        </p:txBody>
      </p:sp>
      <p:sp>
        <p:nvSpPr>
          <p:cNvPr id="91" name="TextBox 90">
            <a:extLst>
              <a:ext uri="{FF2B5EF4-FFF2-40B4-BE49-F238E27FC236}">
                <a16:creationId xmlns:a16="http://schemas.microsoft.com/office/drawing/2014/main" id="{CCE1F5C8-54DC-EEB3-CB2A-368B7F447D59}"/>
              </a:ext>
            </a:extLst>
          </p:cNvPr>
          <p:cNvSpPr txBox="1"/>
          <p:nvPr/>
        </p:nvSpPr>
        <p:spPr>
          <a:xfrm>
            <a:off x="10463190" y="1751898"/>
            <a:ext cx="301365" cy="110800"/>
          </a:xfrm>
          <a:prstGeom prst="rect">
            <a:avLst/>
          </a:prstGeom>
          <a:noFill/>
        </p:spPr>
        <p:txBody>
          <a:bodyPr wrap="none" lIns="0" tIns="0" rIns="0" bIns="0" rtlCol="0">
            <a:spAutoFit/>
          </a:bodyPr>
          <a:lstStyle/>
          <a:p>
            <a:pPr>
              <a:lnSpc>
                <a:spcPct val="90000"/>
              </a:lnSpc>
            </a:pPr>
            <a:r>
              <a:rPr lang="en-GB" sz="800" b="1" noProof="0" dirty="0">
                <a:latin typeface="Arial" panose="020B0604020202020204" pitchFamily="34" charset="0"/>
                <a:ea typeface="Aileron" charset="0"/>
                <a:cs typeface="Arial" panose="020B0604020202020204" pitchFamily="34" charset="0"/>
              </a:rPr>
              <a:t>T-DXd</a:t>
            </a:r>
          </a:p>
        </p:txBody>
      </p:sp>
      <p:sp>
        <p:nvSpPr>
          <p:cNvPr id="92" name="Oval 91">
            <a:extLst>
              <a:ext uri="{FF2B5EF4-FFF2-40B4-BE49-F238E27FC236}">
                <a16:creationId xmlns:a16="http://schemas.microsoft.com/office/drawing/2014/main" id="{B072DF55-E5E2-139A-336E-DB3D0BB44E56}"/>
              </a:ext>
            </a:extLst>
          </p:cNvPr>
          <p:cNvSpPr/>
          <p:nvPr/>
        </p:nvSpPr>
        <p:spPr>
          <a:xfrm>
            <a:off x="9907699" y="1588651"/>
            <a:ext cx="93551" cy="93551"/>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3" name="Oval 92">
            <a:extLst>
              <a:ext uri="{FF2B5EF4-FFF2-40B4-BE49-F238E27FC236}">
                <a16:creationId xmlns:a16="http://schemas.microsoft.com/office/drawing/2014/main" id="{8BF9BEA1-3CCD-6A2B-6F89-73E74C472441}"/>
              </a:ext>
            </a:extLst>
          </p:cNvPr>
          <p:cNvSpPr/>
          <p:nvPr/>
        </p:nvSpPr>
        <p:spPr>
          <a:xfrm>
            <a:off x="10256949" y="1874401"/>
            <a:ext cx="93551" cy="93551"/>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4" name="Oval 93">
            <a:extLst>
              <a:ext uri="{FF2B5EF4-FFF2-40B4-BE49-F238E27FC236}">
                <a16:creationId xmlns:a16="http://schemas.microsoft.com/office/drawing/2014/main" id="{8AB2C727-A6D0-5CBC-E22D-FB1EF4E078CA}"/>
              </a:ext>
            </a:extLst>
          </p:cNvPr>
          <p:cNvSpPr/>
          <p:nvPr/>
        </p:nvSpPr>
        <p:spPr>
          <a:xfrm>
            <a:off x="10460149" y="2344301"/>
            <a:ext cx="93551" cy="93551"/>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114" name="Group 113">
            <a:extLst>
              <a:ext uri="{FF2B5EF4-FFF2-40B4-BE49-F238E27FC236}">
                <a16:creationId xmlns:a16="http://schemas.microsoft.com/office/drawing/2014/main" id="{04A27633-120E-B241-4515-1417091CDF11}"/>
              </a:ext>
            </a:extLst>
          </p:cNvPr>
          <p:cNvGrpSpPr/>
          <p:nvPr/>
        </p:nvGrpSpPr>
        <p:grpSpPr>
          <a:xfrm rot="7032007">
            <a:off x="9215509" y="1694344"/>
            <a:ext cx="299763" cy="318225"/>
            <a:chOff x="9689373" y="1499897"/>
            <a:chExt cx="309401" cy="328456"/>
          </a:xfrm>
        </p:grpSpPr>
        <p:sp>
          <p:nvSpPr>
            <p:cNvPr id="97" name="Freeform 96">
              <a:extLst>
                <a:ext uri="{FF2B5EF4-FFF2-40B4-BE49-F238E27FC236}">
                  <a16:creationId xmlns:a16="http://schemas.microsoft.com/office/drawing/2014/main" id="{2027A113-C46B-02CD-05F5-116FF938D53C}"/>
                </a:ext>
              </a:extLst>
            </p:cNvPr>
            <p:cNvSpPr/>
            <p:nvPr/>
          </p:nvSpPr>
          <p:spPr>
            <a:xfrm rot="2674460">
              <a:off x="9839148" y="1663444"/>
              <a:ext cx="21215" cy="6935"/>
            </a:xfrm>
            <a:custGeom>
              <a:avLst/>
              <a:gdLst>
                <a:gd name="connsiteX0" fmla="*/ 0 w 21215"/>
                <a:gd name="connsiteY0" fmla="*/ 0 h 6935"/>
                <a:gd name="connsiteX1" fmla="*/ 21216 w 21215"/>
                <a:gd name="connsiteY1" fmla="*/ 0 h 6935"/>
                <a:gd name="connsiteX2" fmla="*/ 21216 w 21215"/>
                <a:gd name="connsiteY2" fmla="*/ 6935 h 6935"/>
                <a:gd name="connsiteX3" fmla="*/ 0 w 21215"/>
                <a:gd name="connsiteY3" fmla="*/ 6935 h 6935"/>
              </a:gdLst>
              <a:ahLst/>
              <a:cxnLst>
                <a:cxn ang="0">
                  <a:pos x="connsiteX0" y="connsiteY0"/>
                </a:cxn>
                <a:cxn ang="0">
                  <a:pos x="connsiteX1" y="connsiteY1"/>
                </a:cxn>
                <a:cxn ang="0">
                  <a:pos x="connsiteX2" y="connsiteY2"/>
                </a:cxn>
                <a:cxn ang="0">
                  <a:pos x="connsiteX3" y="connsiteY3"/>
                </a:cxn>
              </a:cxnLst>
              <a:rect l="l" t="t" r="r" b="b"/>
              <a:pathLst>
                <a:path w="21215" h="6935">
                  <a:moveTo>
                    <a:pt x="0" y="0"/>
                  </a:moveTo>
                  <a:lnTo>
                    <a:pt x="21216" y="0"/>
                  </a:lnTo>
                  <a:lnTo>
                    <a:pt x="21216" y="6935"/>
                  </a:lnTo>
                  <a:lnTo>
                    <a:pt x="0" y="6935"/>
                  </a:lnTo>
                  <a:close/>
                </a:path>
              </a:pathLst>
            </a:custGeom>
            <a:solidFill>
              <a:srgbClr val="888589"/>
            </a:solidFill>
            <a:ln w="2868" cap="flat">
              <a:noFill/>
              <a:prstDash val="solid"/>
              <a:miter/>
            </a:ln>
          </p:spPr>
          <p:txBody>
            <a:bodyPr rtlCol="0" anchor="ctr"/>
            <a:lstStyle/>
            <a:p>
              <a:endParaRPr lang="en-GB" noProof="0" dirty="0"/>
            </a:p>
          </p:txBody>
        </p:sp>
        <p:sp>
          <p:nvSpPr>
            <p:cNvPr id="98" name="Freeform 97">
              <a:extLst>
                <a:ext uri="{FF2B5EF4-FFF2-40B4-BE49-F238E27FC236}">
                  <a16:creationId xmlns:a16="http://schemas.microsoft.com/office/drawing/2014/main" id="{113641DC-1C7C-3537-4760-6D91B7C787DC}"/>
                </a:ext>
              </a:extLst>
            </p:cNvPr>
            <p:cNvSpPr/>
            <p:nvPr/>
          </p:nvSpPr>
          <p:spPr>
            <a:xfrm rot="2674460">
              <a:off x="9897488" y="1526315"/>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99" name="Freeform 98">
              <a:extLst>
                <a:ext uri="{FF2B5EF4-FFF2-40B4-BE49-F238E27FC236}">
                  <a16:creationId xmlns:a16="http://schemas.microsoft.com/office/drawing/2014/main" id="{ED8FE296-AFCE-E643-659F-7EE66BAB4305}"/>
                </a:ext>
              </a:extLst>
            </p:cNvPr>
            <p:cNvSpPr/>
            <p:nvPr/>
          </p:nvSpPr>
          <p:spPr>
            <a:xfrm rot="2674460">
              <a:off x="9784780" y="1703236"/>
              <a:ext cx="99064" cy="111834"/>
            </a:xfrm>
            <a:custGeom>
              <a:avLst/>
              <a:gdLst>
                <a:gd name="connsiteX0" fmla="*/ 24854 w 99064"/>
                <a:gd name="connsiteY0" fmla="*/ 0 h 111834"/>
                <a:gd name="connsiteX1" fmla="*/ 0 w 99064"/>
                <a:gd name="connsiteY1" fmla="*/ 13870 h 111834"/>
                <a:gd name="connsiteX2" fmla="*/ 76889 w 99064"/>
                <a:gd name="connsiteY2" fmla="*/ 111834 h 111834"/>
                <a:gd name="connsiteX3" fmla="*/ 99065 w 99064"/>
                <a:gd name="connsiteY3" fmla="*/ 94176 h 111834"/>
                <a:gd name="connsiteX4" fmla="*/ 24854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24854" y="0"/>
                  </a:moveTo>
                  <a:lnTo>
                    <a:pt x="0" y="13870"/>
                  </a:lnTo>
                  <a:lnTo>
                    <a:pt x="76889" y="111834"/>
                  </a:lnTo>
                  <a:lnTo>
                    <a:pt x="99065" y="94176"/>
                  </a:lnTo>
                  <a:lnTo>
                    <a:pt x="24854" y="0"/>
                  </a:lnTo>
                  <a:close/>
                </a:path>
              </a:pathLst>
            </a:custGeom>
            <a:solidFill>
              <a:schemeClr val="tx1"/>
            </a:solidFill>
            <a:ln w="2868" cap="flat">
              <a:noFill/>
              <a:prstDash val="solid"/>
              <a:miter/>
            </a:ln>
          </p:spPr>
          <p:txBody>
            <a:bodyPr rtlCol="0" anchor="ctr"/>
            <a:lstStyle/>
            <a:p>
              <a:endParaRPr lang="en-GB" noProof="0" dirty="0"/>
            </a:p>
          </p:txBody>
        </p:sp>
        <p:sp>
          <p:nvSpPr>
            <p:cNvPr id="100" name="Freeform 99">
              <a:extLst>
                <a:ext uri="{FF2B5EF4-FFF2-40B4-BE49-F238E27FC236}">
                  <a16:creationId xmlns:a16="http://schemas.microsoft.com/office/drawing/2014/main" id="{75C363FA-EC1F-84A8-BE35-2D80EF331A6D}"/>
                </a:ext>
              </a:extLst>
            </p:cNvPr>
            <p:cNvSpPr/>
            <p:nvPr/>
          </p:nvSpPr>
          <p:spPr>
            <a:xfrm rot="2674460">
              <a:off x="9827226" y="1713524"/>
              <a:ext cx="93448" cy="108949"/>
            </a:xfrm>
            <a:custGeom>
              <a:avLst/>
              <a:gdLst>
                <a:gd name="connsiteX0" fmla="*/ 22176 w 93448"/>
                <a:gd name="connsiteY0" fmla="*/ 0 h 108949"/>
                <a:gd name="connsiteX1" fmla="*/ 0 w 93448"/>
                <a:gd name="connsiteY1" fmla="*/ 17658 h 108949"/>
                <a:gd name="connsiteX2" fmla="*/ 71243 w 93448"/>
                <a:gd name="connsiteY2" fmla="*/ 108949 h 108949"/>
                <a:gd name="connsiteX3" fmla="*/ 93448 w 93448"/>
                <a:gd name="connsiteY3" fmla="*/ 91291 h 108949"/>
                <a:gd name="connsiteX4" fmla="*/ 22176 w 9344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48" h="108949">
                  <a:moveTo>
                    <a:pt x="22176" y="0"/>
                  </a:moveTo>
                  <a:lnTo>
                    <a:pt x="0" y="17658"/>
                  </a:lnTo>
                  <a:lnTo>
                    <a:pt x="71243" y="108949"/>
                  </a:lnTo>
                  <a:lnTo>
                    <a:pt x="93448" y="91291"/>
                  </a:lnTo>
                  <a:lnTo>
                    <a:pt x="22176" y="0"/>
                  </a:lnTo>
                  <a:close/>
                </a:path>
              </a:pathLst>
            </a:custGeom>
            <a:solidFill>
              <a:schemeClr val="tx1"/>
            </a:solidFill>
            <a:ln w="2868" cap="flat">
              <a:noFill/>
              <a:prstDash val="solid"/>
              <a:miter/>
            </a:ln>
          </p:spPr>
          <p:txBody>
            <a:bodyPr rtlCol="0" anchor="ctr"/>
            <a:lstStyle/>
            <a:p>
              <a:endParaRPr lang="en-GB" noProof="0" dirty="0"/>
            </a:p>
          </p:txBody>
        </p:sp>
        <p:sp>
          <p:nvSpPr>
            <p:cNvPr id="101" name="Freeform 100">
              <a:extLst>
                <a:ext uri="{FF2B5EF4-FFF2-40B4-BE49-F238E27FC236}">
                  <a16:creationId xmlns:a16="http://schemas.microsoft.com/office/drawing/2014/main" id="{476552A8-C77C-6CB2-214A-2F49B5253907}"/>
                </a:ext>
              </a:extLst>
            </p:cNvPr>
            <p:cNvSpPr/>
            <p:nvPr/>
          </p:nvSpPr>
          <p:spPr>
            <a:xfrm rot="2674460">
              <a:off x="9841517" y="1764715"/>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02" name="Freeform 101">
              <a:extLst>
                <a:ext uri="{FF2B5EF4-FFF2-40B4-BE49-F238E27FC236}">
                  <a16:creationId xmlns:a16="http://schemas.microsoft.com/office/drawing/2014/main" id="{13ACB21C-0712-3E8E-19F9-06F931E95325}"/>
                </a:ext>
              </a:extLst>
            </p:cNvPr>
            <p:cNvSpPr/>
            <p:nvPr/>
          </p:nvSpPr>
          <p:spPr>
            <a:xfrm rot="2674460">
              <a:off x="9802846" y="1758849"/>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03" name="Freeform 102">
              <a:extLst>
                <a:ext uri="{FF2B5EF4-FFF2-40B4-BE49-F238E27FC236}">
                  <a16:creationId xmlns:a16="http://schemas.microsoft.com/office/drawing/2014/main" id="{B896EDA9-9C03-7595-DA39-1FB991927B61}"/>
                </a:ext>
              </a:extLst>
            </p:cNvPr>
            <p:cNvSpPr/>
            <p:nvPr/>
          </p:nvSpPr>
          <p:spPr>
            <a:xfrm rot="2674460">
              <a:off x="9928542" y="1596633"/>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04" name="Freeform 103">
              <a:extLst>
                <a:ext uri="{FF2B5EF4-FFF2-40B4-BE49-F238E27FC236}">
                  <a16:creationId xmlns:a16="http://schemas.microsoft.com/office/drawing/2014/main" id="{8F1A812D-8A09-29F1-11D9-03189D87A72B}"/>
                </a:ext>
              </a:extLst>
            </p:cNvPr>
            <p:cNvSpPr/>
            <p:nvPr/>
          </p:nvSpPr>
          <p:spPr>
            <a:xfrm rot="2674460">
              <a:off x="9872487" y="1501683"/>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105" name="Freeform 104">
              <a:extLst>
                <a:ext uri="{FF2B5EF4-FFF2-40B4-BE49-F238E27FC236}">
                  <a16:creationId xmlns:a16="http://schemas.microsoft.com/office/drawing/2014/main" id="{A41A3D56-3EAD-4AE5-C157-4785569B7861}"/>
                </a:ext>
              </a:extLst>
            </p:cNvPr>
            <p:cNvSpPr/>
            <p:nvPr/>
          </p:nvSpPr>
          <p:spPr>
            <a:xfrm rot="2674460">
              <a:off x="9706874" y="1626479"/>
              <a:ext cx="99064" cy="111834"/>
            </a:xfrm>
            <a:custGeom>
              <a:avLst/>
              <a:gdLst>
                <a:gd name="connsiteX0" fmla="*/ 74240 w 99064"/>
                <a:gd name="connsiteY0" fmla="*/ 0 h 111834"/>
                <a:gd name="connsiteX1" fmla="*/ 99065 w 99064"/>
                <a:gd name="connsiteY1" fmla="*/ 13870 h 111834"/>
                <a:gd name="connsiteX2" fmla="*/ 22176 w 99064"/>
                <a:gd name="connsiteY2" fmla="*/ 111834 h 111834"/>
                <a:gd name="connsiteX3" fmla="*/ 0 w 99064"/>
                <a:gd name="connsiteY3" fmla="*/ 94176 h 111834"/>
                <a:gd name="connsiteX4" fmla="*/ 74240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74240" y="0"/>
                  </a:moveTo>
                  <a:lnTo>
                    <a:pt x="99065" y="13870"/>
                  </a:lnTo>
                  <a:lnTo>
                    <a:pt x="22176" y="111834"/>
                  </a:lnTo>
                  <a:lnTo>
                    <a:pt x="0" y="94176"/>
                  </a:lnTo>
                  <a:lnTo>
                    <a:pt x="74240" y="0"/>
                  </a:lnTo>
                  <a:close/>
                </a:path>
              </a:pathLst>
            </a:custGeom>
            <a:solidFill>
              <a:schemeClr val="tx1"/>
            </a:solidFill>
            <a:ln w="2868" cap="flat">
              <a:noFill/>
              <a:prstDash val="solid"/>
              <a:miter/>
            </a:ln>
          </p:spPr>
          <p:txBody>
            <a:bodyPr rtlCol="0" anchor="ctr"/>
            <a:lstStyle/>
            <a:p>
              <a:endParaRPr lang="en-GB" noProof="0" dirty="0"/>
            </a:p>
          </p:txBody>
        </p:sp>
        <p:sp>
          <p:nvSpPr>
            <p:cNvPr id="106" name="Freeform 105">
              <a:extLst>
                <a:ext uri="{FF2B5EF4-FFF2-40B4-BE49-F238E27FC236}">
                  <a16:creationId xmlns:a16="http://schemas.microsoft.com/office/drawing/2014/main" id="{7B0A2E3A-721D-8E2E-294A-D58E5816880F}"/>
                </a:ext>
              </a:extLst>
            </p:cNvPr>
            <p:cNvSpPr/>
            <p:nvPr/>
          </p:nvSpPr>
          <p:spPr>
            <a:xfrm rot="2674460">
              <a:off x="9700275" y="1588430"/>
              <a:ext cx="93418" cy="108949"/>
            </a:xfrm>
            <a:custGeom>
              <a:avLst/>
              <a:gdLst>
                <a:gd name="connsiteX0" fmla="*/ 71243 w 93418"/>
                <a:gd name="connsiteY0" fmla="*/ 0 h 108949"/>
                <a:gd name="connsiteX1" fmla="*/ 93419 w 93418"/>
                <a:gd name="connsiteY1" fmla="*/ 17658 h 108949"/>
                <a:gd name="connsiteX2" fmla="*/ 22176 w 93418"/>
                <a:gd name="connsiteY2" fmla="*/ 108949 h 108949"/>
                <a:gd name="connsiteX3" fmla="*/ 0 w 93418"/>
                <a:gd name="connsiteY3" fmla="*/ 91291 h 108949"/>
                <a:gd name="connsiteX4" fmla="*/ 71243 w 9341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8" h="108949">
                  <a:moveTo>
                    <a:pt x="71243" y="0"/>
                  </a:moveTo>
                  <a:lnTo>
                    <a:pt x="93419" y="17658"/>
                  </a:lnTo>
                  <a:lnTo>
                    <a:pt x="22176" y="108949"/>
                  </a:lnTo>
                  <a:lnTo>
                    <a:pt x="0" y="91291"/>
                  </a:lnTo>
                  <a:lnTo>
                    <a:pt x="71243" y="0"/>
                  </a:lnTo>
                  <a:close/>
                </a:path>
              </a:pathLst>
            </a:custGeom>
            <a:solidFill>
              <a:schemeClr val="tx1"/>
            </a:solidFill>
            <a:ln w="2868" cap="flat">
              <a:noFill/>
              <a:prstDash val="solid"/>
              <a:miter/>
            </a:ln>
          </p:spPr>
          <p:txBody>
            <a:bodyPr rtlCol="0" anchor="ctr"/>
            <a:lstStyle/>
            <a:p>
              <a:endParaRPr lang="en-GB" noProof="0" dirty="0"/>
            </a:p>
          </p:txBody>
        </p:sp>
        <p:sp>
          <p:nvSpPr>
            <p:cNvPr id="107" name="Freeform 106">
              <a:extLst>
                <a:ext uri="{FF2B5EF4-FFF2-40B4-BE49-F238E27FC236}">
                  <a16:creationId xmlns:a16="http://schemas.microsoft.com/office/drawing/2014/main" id="{F417A736-363B-B243-D78C-FB4F23416F1B}"/>
                </a:ext>
              </a:extLst>
            </p:cNvPr>
            <p:cNvSpPr/>
            <p:nvPr/>
          </p:nvSpPr>
          <p:spPr>
            <a:xfrm rot="2674460">
              <a:off x="9689373" y="1614816"/>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08" name="Freeform 107">
              <a:extLst>
                <a:ext uri="{FF2B5EF4-FFF2-40B4-BE49-F238E27FC236}">
                  <a16:creationId xmlns:a16="http://schemas.microsoft.com/office/drawing/2014/main" id="{7AE6277D-CBCD-544E-5FB5-BDE9C9888193}"/>
                </a:ext>
              </a:extLst>
            </p:cNvPr>
            <p:cNvSpPr/>
            <p:nvPr/>
          </p:nvSpPr>
          <p:spPr>
            <a:xfrm rot="2674460">
              <a:off x="9695813" y="1653395"/>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09" name="Freeform 108">
              <a:extLst>
                <a:ext uri="{FF2B5EF4-FFF2-40B4-BE49-F238E27FC236}">
                  <a16:creationId xmlns:a16="http://schemas.microsoft.com/office/drawing/2014/main" id="{6F9D7464-C029-DEBA-7234-0D49749B425C}"/>
                </a:ext>
              </a:extLst>
            </p:cNvPr>
            <p:cNvSpPr/>
            <p:nvPr/>
          </p:nvSpPr>
          <p:spPr>
            <a:xfrm rot="2674460">
              <a:off x="9903496" y="157197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10" name="Freeform 109">
              <a:extLst>
                <a:ext uri="{FF2B5EF4-FFF2-40B4-BE49-F238E27FC236}">
                  <a16:creationId xmlns:a16="http://schemas.microsoft.com/office/drawing/2014/main" id="{2BF424AA-C12F-9F90-D0E7-ED1E207892A4}"/>
                </a:ext>
              </a:extLst>
            </p:cNvPr>
            <p:cNvSpPr/>
            <p:nvPr/>
          </p:nvSpPr>
          <p:spPr>
            <a:xfrm rot="2674460">
              <a:off x="9882570" y="1643294"/>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11" name="Freeform 110">
              <a:extLst>
                <a:ext uri="{FF2B5EF4-FFF2-40B4-BE49-F238E27FC236}">
                  <a16:creationId xmlns:a16="http://schemas.microsoft.com/office/drawing/2014/main" id="{557A795B-9358-98F9-4642-F395171FE60B}"/>
                </a:ext>
              </a:extLst>
            </p:cNvPr>
            <p:cNvSpPr/>
            <p:nvPr/>
          </p:nvSpPr>
          <p:spPr>
            <a:xfrm rot="2674460">
              <a:off x="9857523" y="161863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12" name="Freeform 111">
              <a:extLst>
                <a:ext uri="{FF2B5EF4-FFF2-40B4-BE49-F238E27FC236}">
                  <a16:creationId xmlns:a16="http://schemas.microsoft.com/office/drawing/2014/main" id="{BB7E81F8-019A-07B5-7EA5-D95D7738C0C1}"/>
                </a:ext>
              </a:extLst>
            </p:cNvPr>
            <p:cNvSpPr/>
            <p:nvPr/>
          </p:nvSpPr>
          <p:spPr>
            <a:xfrm rot="2674460">
              <a:off x="9727103" y="1499897"/>
              <a:ext cx="271671" cy="304615"/>
            </a:xfrm>
            <a:custGeom>
              <a:avLst/>
              <a:gdLst>
                <a:gd name="connsiteX0" fmla="*/ 217742 w 271671"/>
                <a:gd name="connsiteY0" fmla="*/ 304555 h 304615"/>
                <a:gd name="connsiteX1" fmla="*/ 140853 w 271671"/>
                <a:gd name="connsiteY1" fmla="*/ 206562 h 304615"/>
                <a:gd name="connsiteX2" fmla="*/ 140853 w 271671"/>
                <a:gd name="connsiteY2" fmla="*/ 206562 h 304615"/>
                <a:gd name="connsiteX3" fmla="*/ 140853 w 271671"/>
                <a:gd name="connsiteY3" fmla="*/ -60 h 304615"/>
                <a:gd name="connsiteX4" fmla="*/ 165590 w 271671"/>
                <a:gd name="connsiteY4" fmla="*/ -60 h 304615"/>
                <a:gd name="connsiteX5" fmla="*/ 165590 w 271671"/>
                <a:gd name="connsiteY5" fmla="*/ 192634 h 304615"/>
                <a:gd name="connsiteX6" fmla="*/ 165590 w 271671"/>
                <a:gd name="connsiteY6" fmla="*/ 192634 h 304615"/>
                <a:gd name="connsiteX7" fmla="*/ 239831 w 271671"/>
                <a:gd name="connsiteY7" fmla="*/ 286810 h 304615"/>
                <a:gd name="connsiteX8" fmla="*/ 249347 w 271671"/>
                <a:gd name="connsiteY8" fmla="*/ 281594 h 304615"/>
                <a:gd name="connsiteX9" fmla="*/ 178104 w 271671"/>
                <a:gd name="connsiteY9" fmla="*/ 190302 h 304615"/>
                <a:gd name="connsiteX10" fmla="*/ 200280 w 271671"/>
                <a:gd name="connsiteY10" fmla="*/ 172644 h 304615"/>
                <a:gd name="connsiteX11" fmla="*/ 271552 w 271671"/>
                <a:gd name="connsiteY11" fmla="*/ 263761 h 304615"/>
                <a:gd name="connsiteX12" fmla="*/ 53662 w 271671"/>
                <a:gd name="connsiteY12" fmla="*/ 304555 h 304615"/>
                <a:gd name="connsiteX13" fmla="*/ 31486 w 271671"/>
                <a:gd name="connsiteY13" fmla="*/ 286897 h 304615"/>
                <a:gd name="connsiteX14" fmla="*/ 105726 w 271671"/>
                <a:gd name="connsiteY14" fmla="*/ 192721 h 304615"/>
                <a:gd name="connsiteX15" fmla="*/ 105726 w 271671"/>
                <a:gd name="connsiteY15" fmla="*/ 192721 h 304615"/>
                <a:gd name="connsiteX16" fmla="*/ 105726 w 271671"/>
                <a:gd name="connsiteY16" fmla="*/ -60 h 304615"/>
                <a:gd name="connsiteX17" fmla="*/ 130463 w 271671"/>
                <a:gd name="connsiteY17" fmla="*/ -60 h 304615"/>
                <a:gd name="connsiteX18" fmla="*/ 130463 w 271671"/>
                <a:gd name="connsiteY18" fmla="*/ 206416 h 304615"/>
                <a:gd name="connsiteX19" fmla="*/ 130463 w 271671"/>
                <a:gd name="connsiteY19" fmla="*/ 206416 h 304615"/>
                <a:gd name="connsiteX20" fmla="*/ -119 w 271671"/>
                <a:gd name="connsiteY20" fmla="*/ 263761 h 304615"/>
                <a:gd name="connsiteX21" fmla="*/ 71124 w 271671"/>
                <a:gd name="connsiteY21" fmla="*/ 172499 h 304615"/>
                <a:gd name="connsiteX22" fmla="*/ 93300 w 271671"/>
                <a:gd name="connsiteY22" fmla="*/ 190157 h 304615"/>
                <a:gd name="connsiteX23" fmla="*/ 22057 w 271671"/>
                <a:gd name="connsiteY23" fmla="*/ 281477 h 30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671" h="304615">
                  <a:moveTo>
                    <a:pt x="217742" y="304555"/>
                  </a:moveTo>
                  <a:lnTo>
                    <a:pt x="140853" y="206562"/>
                  </a:lnTo>
                  <a:lnTo>
                    <a:pt x="140853" y="206562"/>
                  </a:lnTo>
                  <a:lnTo>
                    <a:pt x="140853" y="-60"/>
                  </a:lnTo>
                  <a:lnTo>
                    <a:pt x="165590" y="-60"/>
                  </a:lnTo>
                  <a:lnTo>
                    <a:pt x="165590" y="192634"/>
                  </a:lnTo>
                  <a:lnTo>
                    <a:pt x="165590" y="192634"/>
                  </a:lnTo>
                  <a:lnTo>
                    <a:pt x="239831" y="286810"/>
                  </a:lnTo>
                  <a:close/>
                  <a:moveTo>
                    <a:pt x="249347" y="281594"/>
                  </a:moveTo>
                  <a:lnTo>
                    <a:pt x="178104" y="190302"/>
                  </a:lnTo>
                  <a:lnTo>
                    <a:pt x="200280" y="172644"/>
                  </a:lnTo>
                  <a:lnTo>
                    <a:pt x="271552" y="263761"/>
                  </a:lnTo>
                  <a:close/>
                  <a:moveTo>
                    <a:pt x="53662" y="304555"/>
                  </a:moveTo>
                  <a:lnTo>
                    <a:pt x="31486" y="286897"/>
                  </a:lnTo>
                  <a:lnTo>
                    <a:pt x="105726" y="192721"/>
                  </a:lnTo>
                  <a:lnTo>
                    <a:pt x="105726" y="192721"/>
                  </a:lnTo>
                  <a:lnTo>
                    <a:pt x="105726" y="-60"/>
                  </a:lnTo>
                  <a:lnTo>
                    <a:pt x="130463" y="-60"/>
                  </a:lnTo>
                  <a:lnTo>
                    <a:pt x="130463" y="206416"/>
                  </a:lnTo>
                  <a:lnTo>
                    <a:pt x="130463" y="206416"/>
                  </a:lnTo>
                  <a:close/>
                  <a:moveTo>
                    <a:pt x="-119" y="263761"/>
                  </a:moveTo>
                  <a:lnTo>
                    <a:pt x="71124" y="172499"/>
                  </a:lnTo>
                  <a:lnTo>
                    <a:pt x="93300" y="190157"/>
                  </a:lnTo>
                  <a:lnTo>
                    <a:pt x="22057" y="281477"/>
                  </a:lnTo>
                  <a:close/>
                </a:path>
              </a:pathLst>
            </a:custGeom>
            <a:noFill/>
            <a:ln w="2868" cap="flat">
              <a:noFill/>
              <a:prstDash val="solid"/>
              <a:miter/>
            </a:ln>
          </p:spPr>
          <p:txBody>
            <a:bodyPr rtlCol="0" anchor="ctr"/>
            <a:lstStyle/>
            <a:p>
              <a:endParaRPr lang="en-GB" noProof="0" dirty="0"/>
            </a:p>
          </p:txBody>
        </p:sp>
      </p:grpSp>
      <p:grpSp>
        <p:nvGrpSpPr>
          <p:cNvPr id="115" name="Group 114">
            <a:extLst>
              <a:ext uri="{FF2B5EF4-FFF2-40B4-BE49-F238E27FC236}">
                <a16:creationId xmlns:a16="http://schemas.microsoft.com/office/drawing/2014/main" id="{1F55E812-031F-ED14-3BED-084C45EFE1F9}"/>
              </a:ext>
            </a:extLst>
          </p:cNvPr>
          <p:cNvGrpSpPr/>
          <p:nvPr/>
        </p:nvGrpSpPr>
        <p:grpSpPr>
          <a:xfrm rot="9022427">
            <a:off x="9723407" y="1395147"/>
            <a:ext cx="282517" cy="299916"/>
            <a:chOff x="9689373" y="1499897"/>
            <a:chExt cx="309401" cy="328456"/>
          </a:xfrm>
        </p:grpSpPr>
        <p:sp>
          <p:nvSpPr>
            <p:cNvPr id="116" name="Freeform 115">
              <a:extLst>
                <a:ext uri="{FF2B5EF4-FFF2-40B4-BE49-F238E27FC236}">
                  <a16:creationId xmlns:a16="http://schemas.microsoft.com/office/drawing/2014/main" id="{0603CCEB-A673-5B36-8FE2-796F3FBEC6F3}"/>
                </a:ext>
              </a:extLst>
            </p:cNvPr>
            <p:cNvSpPr/>
            <p:nvPr/>
          </p:nvSpPr>
          <p:spPr>
            <a:xfrm rot="2674460">
              <a:off x="9839148" y="1663444"/>
              <a:ext cx="21215" cy="6935"/>
            </a:xfrm>
            <a:custGeom>
              <a:avLst/>
              <a:gdLst>
                <a:gd name="connsiteX0" fmla="*/ 0 w 21215"/>
                <a:gd name="connsiteY0" fmla="*/ 0 h 6935"/>
                <a:gd name="connsiteX1" fmla="*/ 21216 w 21215"/>
                <a:gd name="connsiteY1" fmla="*/ 0 h 6935"/>
                <a:gd name="connsiteX2" fmla="*/ 21216 w 21215"/>
                <a:gd name="connsiteY2" fmla="*/ 6935 h 6935"/>
                <a:gd name="connsiteX3" fmla="*/ 0 w 21215"/>
                <a:gd name="connsiteY3" fmla="*/ 6935 h 6935"/>
              </a:gdLst>
              <a:ahLst/>
              <a:cxnLst>
                <a:cxn ang="0">
                  <a:pos x="connsiteX0" y="connsiteY0"/>
                </a:cxn>
                <a:cxn ang="0">
                  <a:pos x="connsiteX1" y="connsiteY1"/>
                </a:cxn>
                <a:cxn ang="0">
                  <a:pos x="connsiteX2" y="connsiteY2"/>
                </a:cxn>
                <a:cxn ang="0">
                  <a:pos x="connsiteX3" y="connsiteY3"/>
                </a:cxn>
              </a:cxnLst>
              <a:rect l="l" t="t" r="r" b="b"/>
              <a:pathLst>
                <a:path w="21215" h="6935">
                  <a:moveTo>
                    <a:pt x="0" y="0"/>
                  </a:moveTo>
                  <a:lnTo>
                    <a:pt x="21216" y="0"/>
                  </a:lnTo>
                  <a:lnTo>
                    <a:pt x="21216" y="6935"/>
                  </a:lnTo>
                  <a:lnTo>
                    <a:pt x="0" y="6935"/>
                  </a:lnTo>
                  <a:close/>
                </a:path>
              </a:pathLst>
            </a:custGeom>
            <a:solidFill>
              <a:srgbClr val="888589"/>
            </a:solidFill>
            <a:ln w="2868" cap="flat">
              <a:noFill/>
              <a:prstDash val="solid"/>
              <a:miter/>
            </a:ln>
          </p:spPr>
          <p:txBody>
            <a:bodyPr rtlCol="0" anchor="ctr"/>
            <a:lstStyle/>
            <a:p>
              <a:endParaRPr lang="en-GB" noProof="0" dirty="0"/>
            </a:p>
          </p:txBody>
        </p:sp>
        <p:sp>
          <p:nvSpPr>
            <p:cNvPr id="117" name="Freeform 116">
              <a:extLst>
                <a:ext uri="{FF2B5EF4-FFF2-40B4-BE49-F238E27FC236}">
                  <a16:creationId xmlns:a16="http://schemas.microsoft.com/office/drawing/2014/main" id="{0FF46329-E950-B601-C279-D01A3FFE291C}"/>
                </a:ext>
              </a:extLst>
            </p:cNvPr>
            <p:cNvSpPr/>
            <p:nvPr/>
          </p:nvSpPr>
          <p:spPr>
            <a:xfrm rot="2674460">
              <a:off x="9897488" y="1526315"/>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118" name="Freeform 117">
              <a:extLst>
                <a:ext uri="{FF2B5EF4-FFF2-40B4-BE49-F238E27FC236}">
                  <a16:creationId xmlns:a16="http://schemas.microsoft.com/office/drawing/2014/main" id="{F00399B0-7EB9-7825-A700-08B61BE3680D}"/>
                </a:ext>
              </a:extLst>
            </p:cNvPr>
            <p:cNvSpPr/>
            <p:nvPr/>
          </p:nvSpPr>
          <p:spPr>
            <a:xfrm rot="2674460">
              <a:off x="9784780" y="1703236"/>
              <a:ext cx="99064" cy="111834"/>
            </a:xfrm>
            <a:custGeom>
              <a:avLst/>
              <a:gdLst>
                <a:gd name="connsiteX0" fmla="*/ 24854 w 99064"/>
                <a:gd name="connsiteY0" fmla="*/ 0 h 111834"/>
                <a:gd name="connsiteX1" fmla="*/ 0 w 99064"/>
                <a:gd name="connsiteY1" fmla="*/ 13870 h 111834"/>
                <a:gd name="connsiteX2" fmla="*/ 76889 w 99064"/>
                <a:gd name="connsiteY2" fmla="*/ 111834 h 111834"/>
                <a:gd name="connsiteX3" fmla="*/ 99065 w 99064"/>
                <a:gd name="connsiteY3" fmla="*/ 94176 h 111834"/>
                <a:gd name="connsiteX4" fmla="*/ 24854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24854" y="0"/>
                  </a:moveTo>
                  <a:lnTo>
                    <a:pt x="0" y="13870"/>
                  </a:lnTo>
                  <a:lnTo>
                    <a:pt x="76889" y="111834"/>
                  </a:lnTo>
                  <a:lnTo>
                    <a:pt x="99065" y="94176"/>
                  </a:lnTo>
                  <a:lnTo>
                    <a:pt x="24854" y="0"/>
                  </a:lnTo>
                  <a:close/>
                </a:path>
              </a:pathLst>
            </a:custGeom>
            <a:solidFill>
              <a:schemeClr val="tx1"/>
            </a:solidFill>
            <a:ln w="2868" cap="flat">
              <a:noFill/>
              <a:prstDash val="solid"/>
              <a:miter/>
            </a:ln>
          </p:spPr>
          <p:txBody>
            <a:bodyPr rtlCol="0" anchor="ctr"/>
            <a:lstStyle/>
            <a:p>
              <a:endParaRPr lang="en-GB" noProof="0" dirty="0"/>
            </a:p>
          </p:txBody>
        </p:sp>
        <p:sp>
          <p:nvSpPr>
            <p:cNvPr id="119" name="Freeform 118">
              <a:extLst>
                <a:ext uri="{FF2B5EF4-FFF2-40B4-BE49-F238E27FC236}">
                  <a16:creationId xmlns:a16="http://schemas.microsoft.com/office/drawing/2014/main" id="{DA31DEAD-14D8-F9E8-0A6A-B1AEBD0AF298}"/>
                </a:ext>
              </a:extLst>
            </p:cNvPr>
            <p:cNvSpPr/>
            <p:nvPr/>
          </p:nvSpPr>
          <p:spPr>
            <a:xfrm rot="2674460">
              <a:off x="9827226" y="1713524"/>
              <a:ext cx="93448" cy="108949"/>
            </a:xfrm>
            <a:custGeom>
              <a:avLst/>
              <a:gdLst>
                <a:gd name="connsiteX0" fmla="*/ 22176 w 93448"/>
                <a:gd name="connsiteY0" fmla="*/ 0 h 108949"/>
                <a:gd name="connsiteX1" fmla="*/ 0 w 93448"/>
                <a:gd name="connsiteY1" fmla="*/ 17658 h 108949"/>
                <a:gd name="connsiteX2" fmla="*/ 71243 w 93448"/>
                <a:gd name="connsiteY2" fmla="*/ 108949 h 108949"/>
                <a:gd name="connsiteX3" fmla="*/ 93448 w 93448"/>
                <a:gd name="connsiteY3" fmla="*/ 91291 h 108949"/>
                <a:gd name="connsiteX4" fmla="*/ 22176 w 9344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48" h="108949">
                  <a:moveTo>
                    <a:pt x="22176" y="0"/>
                  </a:moveTo>
                  <a:lnTo>
                    <a:pt x="0" y="17658"/>
                  </a:lnTo>
                  <a:lnTo>
                    <a:pt x="71243" y="108949"/>
                  </a:lnTo>
                  <a:lnTo>
                    <a:pt x="93448" y="91291"/>
                  </a:lnTo>
                  <a:lnTo>
                    <a:pt x="22176" y="0"/>
                  </a:lnTo>
                  <a:close/>
                </a:path>
              </a:pathLst>
            </a:custGeom>
            <a:solidFill>
              <a:schemeClr val="tx1"/>
            </a:solidFill>
            <a:ln w="2868" cap="flat">
              <a:noFill/>
              <a:prstDash val="solid"/>
              <a:miter/>
            </a:ln>
          </p:spPr>
          <p:txBody>
            <a:bodyPr rtlCol="0" anchor="ctr"/>
            <a:lstStyle/>
            <a:p>
              <a:endParaRPr lang="en-GB" noProof="0" dirty="0"/>
            </a:p>
          </p:txBody>
        </p:sp>
        <p:sp>
          <p:nvSpPr>
            <p:cNvPr id="120" name="Freeform 119">
              <a:extLst>
                <a:ext uri="{FF2B5EF4-FFF2-40B4-BE49-F238E27FC236}">
                  <a16:creationId xmlns:a16="http://schemas.microsoft.com/office/drawing/2014/main" id="{F4A7C407-4ABB-76EE-DEE9-209D9179083B}"/>
                </a:ext>
              </a:extLst>
            </p:cNvPr>
            <p:cNvSpPr/>
            <p:nvPr/>
          </p:nvSpPr>
          <p:spPr>
            <a:xfrm rot="2674460">
              <a:off x="9841517" y="1764715"/>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21" name="Freeform 120">
              <a:extLst>
                <a:ext uri="{FF2B5EF4-FFF2-40B4-BE49-F238E27FC236}">
                  <a16:creationId xmlns:a16="http://schemas.microsoft.com/office/drawing/2014/main" id="{DF4874D7-4493-F3A3-4AAC-604AC0452C84}"/>
                </a:ext>
              </a:extLst>
            </p:cNvPr>
            <p:cNvSpPr/>
            <p:nvPr/>
          </p:nvSpPr>
          <p:spPr>
            <a:xfrm rot="2674460">
              <a:off x="9802846" y="1758849"/>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22" name="Freeform 121">
              <a:extLst>
                <a:ext uri="{FF2B5EF4-FFF2-40B4-BE49-F238E27FC236}">
                  <a16:creationId xmlns:a16="http://schemas.microsoft.com/office/drawing/2014/main" id="{F7217C35-7005-9538-F80A-C1E997DE7B1E}"/>
                </a:ext>
              </a:extLst>
            </p:cNvPr>
            <p:cNvSpPr/>
            <p:nvPr/>
          </p:nvSpPr>
          <p:spPr>
            <a:xfrm rot="2674460">
              <a:off x="9928542" y="1596633"/>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23" name="Freeform 122">
              <a:extLst>
                <a:ext uri="{FF2B5EF4-FFF2-40B4-BE49-F238E27FC236}">
                  <a16:creationId xmlns:a16="http://schemas.microsoft.com/office/drawing/2014/main" id="{CD9BAA10-C1E3-F33D-EC87-15A07579A2F0}"/>
                </a:ext>
              </a:extLst>
            </p:cNvPr>
            <p:cNvSpPr/>
            <p:nvPr/>
          </p:nvSpPr>
          <p:spPr>
            <a:xfrm rot="2674460">
              <a:off x="9872487" y="1501683"/>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124" name="Freeform 123">
              <a:extLst>
                <a:ext uri="{FF2B5EF4-FFF2-40B4-BE49-F238E27FC236}">
                  <a16:creationId xmlns:a16="http://schemas.microsoft.com/office/drawing/2014/main" id="{6EF75C97-C43D-E280-1BCF-BD2A3A0F25E8}"/>
                </a:ext>
              </a:extLst>
            </p:cNvPr>
            <p:cNvSpPr/>
            <p:nvPr/>
          </p:nvSpPr>
          <p:spPr>
            <a:xfrm rot="2674460">
              <a:off x="9706874" y="1626479"/>
              <a:ext cx="99064" cy="111834"/>
            </a:xfrm>
            <a:custGeom>
              <a:avLst/>
              <a:gdLst>
                <a:gd name="connsiteX0" fmla="*/ 74240 w 99064"/>
                <a:gd name="connsiteY0" fmla="*/ 0 h 111834"/>
                <a:gd name="connsiteX1" fmla="*/ 99065 w 99064"/>
                <a:gd name="connsiteY1" fmla="*/ 13870 h 111834"/>
                <a:gd name="connsiteX2" fmla="*/ 22176 w 99064"/>
                <a:gd name="connsiteY2" fmla="*/ 111834 h 111834"/>
                <a:gd name="connsiteX3" fmla="*/ 0 w 99064"/>
                <a:gd name="connsiteY3" fmla="*/ 94176 h 111834"/>
                <a:gd name="connsiteX4" fmla="*/ 74240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74240" y="0"/>
                  </a:moveTo>
                  <a:lnTo>
                    <a:pt x="99065" y="13870"/>
                  </a:lnTo>
                  <a:lnTo>
                    <a:pt x="22176" y="111834"/>
                  </a:lnTo>
                  <a:lnTo>
                    <a:pt x="0" y="94176"/>
                  </a:lnTo>
                  <a:lnTo>
                    <a:pt x="74240" y="0"/>
                  </a:lnTo>
                  <a:close/>
                </a:path>
              </a:pathLst>
            </a:custGeom>
            <a:solidFill>
              <a:schemeClr val="tx1"/>
            </a:solidFill>
            <a:ln w="2868" cap="flat">
              <a:noFill/>
              <a:prstDash val="solid"/>
              <a:miter/>
            </a:ln>
          </p:spPr>
          <p:txBody>
            <a:bodyPr rtlCol="0" anchor="ctr"/>
            <a:lstStyle/>
            <a:p>
              <a:endParaRPr lang="en-GB" noProof="0" dirty="0"/>
            </a:p>
          </p:txBody>
        </p:sp>
        <p:sp>
          <p:nvSpPr>
            <p:cNvPr id="125" name="Freeform 124">
              <a:extLst>
                <a:ext uri="{FF2B5EF4-FFF2-40B4-BE49-F238E27FC236}">
                  <a16:creationId xmlns:a16="http://schemas.microsoft.com/office/drawing/2014/main" id="{6115653B-F426-D059-922A-26CD2B231572}"/>
                </a:ext>
              </a:extLst>
            </p:cNvPr>
            <p:cNvSpPr/>
            <p:nvPr/>
          </p:nvSpPr>
          <p:spPr>
            <a:xfrm rot="2674460">
              <a:off x="9700275" y="1588430"/>
              <a:ext cx="93418" cy="108949"/>
            </a:xfrm>
            <a:custGeom>
              <a:avLst/>
              <a:gdLst>
                <a:gd name="connsiteX0" fmla="*/ 71243 w 93418"/>
                <a:gd name="connsiteY0" fmla="*/ 0 h 108949"/>
                <a:gd name="connsiteX1" fmla="*/ 93419 w 93418"/>
                <a:gd name="connsiteY1" fmla="*/ 17658 h 108949"/>
                <a:gd name="connsiteX2" fmla="*/ 22176 w 93418"/>
                <a:gd name="connsiteY2" fmla="*/ 108949 h 108949"/>
                <a:gd name="connsiteX3" fmla="*/ 0 w 93418"/>
                <a:gd name="connsiteY3" fmla="*/ 91291 h 108949"/>
                <a:gd name="connsiteX4" fmla="*/ 71243 w 9341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8" h="108949">
                  <a:moveTo>
                    <a:pt x="71243" y="0"/>
                  </a:moveTo>
                  <a:lnTo>
                    <a:pt x="93419" y="17658"/>
                  </a:lnTo>
                  <a:lnTo>
                    <a:pt x="22176" y="108949"/>
                  </a:lnTo>
                  <a:lnTo>
                    <a:pt x="0" y="91291"/>
                  </a:lnTo>
                  <a:lnTo>
                    <a:pt x="71243" y="0"/>
                  </a:lnTo>
                  <a:close/>
                </a:path>
              </a:pathLst>
            </a:custGeom>
            <a:solidFill>
              <a:schemeClr val="tx1"/>
            </a:solidFill>
            <a:ln w="2868" cap="flat">
              <a:noFill/>
              <a:prstDash val="solid"/>
              <a:miter/>
            </a:ln>
          </p:spPr>
          <p:txBody>
            <a:bodyPr rtlCol="0" anchor="ctr"/>
            <a:lstStyle/>
            <a:p>
              <a:endParaRPr lang="en-GB" noProof="0" dirty="0"/>
            </a:p>
          </p:txBody>
        </p:sp>
        <p:sp>
          <p:nvSpPr>
            <p:cNvPr id="126" name="Freeform 125">
              <a:extLst>
                <a:ext uri="{FF2B5EF4-FFF2-40B4-BE49-F238E27FC236}">
                  <a16:creationId xmlns:a16="http://schemas.microsoft.com/office/drawing/2014/main" id="{D463A262-1331-BBA5-B6A5-50FBEAA5D024}"/>
                </a:ext>
              </a:extLst>
            </p:cNvPr>
            <p:cNvSpPr/>
            <p:nvPr/>
          </p:nvSpPr>
          <p:spPr>
            <a:xfrm rot="2674460">
              <a:off x="9689373" y="1614816"/>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27" name="Freeform 126">
              <a:extLst>
                <a:ext uri="{FF2B5EF4-FFF2-40B4-BE49-F238E27FC236}">
                  <a16:creationId xmlns:a16="http://schemas.microsoft.com/office/drawing/2014/main" id="{3D3C153A-59A6-D06C-D442-2EF8B67C9B91}"/>
                </a:ext>
              </a:extLst>
            </p:cNvPr>
            <p:cNvSpPr/>
            <p:nvPr/>
          </p:nvSpPr>
          <p:spPr>
            <a:xfrm rot="2674460">
              <a:off x="9695813" y="1653395"/>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28" name="Freeform 127">
              <a:extLst>
                <a:ext uri="{FF2B5EF4-FFF2-40B4-BE49-F238E27FC236}">
                  <a16:creationId xmlns:a16="http://schemas.microsoft.com/office/drawing/2014/main" id="{3ECD6D1E-B23E-3560-7842-A05C7CAFDB46}"/>
                </a:ext>
              </a:extLst>
            </p:cNvPr>
            <p:cNvSpPr/>
            <p:nvPr/>
          </p:nvSpPr>
          <p:spPr>
            <a:xfrm rot="2674460">
              <a:off x="9903496" y="157197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29" name="Freeform 128">
              <a:extLst>
                <a:ext uri="{FF2B5EF4-FFF2-40B4-BE49-F238E27FC236}">
                  <a16:creationId xmlns:a16="http://schemas.microsoft.com/office/drawing/2014/main" id="{C325BEAB-23DF-69BA-FE72-81C42251B26A}"/>
                </a:ext>
              </a:extLst>
            </p:cNvPr>
            <p:cNvSpPr/>
            <p:nvPr/>
          </p:nvSpPr>
          <p:spPr>
            <a:xfrm rot="2674460">
              <a:off x="9882570" y="1643294"/>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30" name="Freeform 129">
              <a:extLst>
                <a:ext uri="{FF2B5EF4-FFF2-40B4-BE49-F238E27FC236}">
                  <a16:creationId xmlns:a16="http://schemas.microsoft.com/office/drawing/2014/main" id="{64B87486-D91D-8A75-91BD-EB02932C5FBE}"/>
                </a:ext>
              </a:extLst>
            </p:cNvPr>
            <p:cNvSpPr/>
            <p:nvPr/>
          </p:nvSpPr>
          <p:spPr>
            <a:xfrm rot="2674460">
              <a:off x="9857523" y="161863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31" name="Freeform 130">
              <a:extLst>
                <a:ext uri="{FF2B5EF4-FFF2-40B4-BE49-F238E27FC236}">
                  <a16:creationId xmlns:a16="http://schemas.microsoft.com/office/drawing/2014/main" id="{E96EB907-9826-C60B-923A-E9D670C3E8FD}"/>
                </a:ext>
              </a:extLst>
            </p:cNvPr>
            <p:cNvSpPr/>
            <p:nvPr/>
          </p:nvSpPr>
          <p:spPr>
            <a:xfrm rot="2674460">
              <a:off x="9727103" y="1499897"/>
              <a:ext cx="271671" cy="304615"/>
            </a:xfrm>
            <a:custGeom>
              <a:avLst/>
              <a:gdLst>
                <a:gd name="connsiteX0" fmla="*/ 217742 w 271671"/>
                <a:gd name="connsiteY0" fmla="*/ 304555 h 304615"/>
                <a:gd name="connsiteX1" fmla="*/ 140853 w 271671"/>
                <a:gd name="connsiteY1" fmla="*/ 206562 h 304615"/>
                <a:gd name="connsiteX2" fmla="*/ 140853 w 271671"/>
                <a:gd name="connsiteY2" fmla="*/ 206562 h 304615"/>
                <a:gd name="connsiteX3" fmla="*/ 140853 w 271671"/>
                <a:gd name="connsiteY3" fmla="*/ -60 h 304615"/>
                <a:gd name="connsiteX4" fmla="*/ 165590 w 271671"/>
                <a:gd name="connsiteY4" fmla="*/ -60 h 304615"/>
                <a:gd name="connsiteX5" fmla="*/ 165590 w 271671"/>
                <a:gd name="connsiteY5" fmla="*/ 192634 h 304615"/>
                <a:gd name="connsiteX6" fmla="*/ 165590 w 271671"/>
                <a:gd name="connsiteY6" fmla="*/ 192634 h 304615"/>
                <a:gd name="connsiteX7" fmla="*/ 239831 w 271671"/>
                <a:gd name="connsiteY7" fmla="*/ 286810 h 304615"/>
                <a:gd name="connsiteX8" fmla="*/ 249347 w 271671"/>
                <a:gd name="connsiteY8" fmla="*/ 281594 h 304615"/>
                <a:gd name="connsiteX9" fmla="*/ 178104 w 271671"/>
                <a:gd name="connsiteY9" fmla="*/ 190302 h 304615"/>
                <a:gd name="connsiteX10" fmla="*/ 200280 w 271671"/>
                <a:gd name="connsiteY10" fmla="*/ 172644 h 304615"/>
                <a:gd name="connsiteX11" fmla="*/ 271552 w 271671"/>
                <a:gd name="connsiteY11" fmla="*/ 263761 h 304615"/>
                <a:gd name="connsiteX12" fmla="*/ 53662 w 271671"/>
                <a:gd name="connsiteY12" fmla="*/ 304555 h 304615"/>
                <a:gd name="connsiteX13" fmla="*/ 31486 w 271671"/>
                <a:gd name="connsiteY13" fmla="*/ 286897 h 304615"/>
                <a:gd name="connsiteX14" fmla="*/ 105726 w 271671"/>
                <a:gd name="connsiteY14" fmla="*/ 192721 h 304615"/>
                <a:gd name="connsiteX15" fmla="*/ 105726 w 271671"/>
                <a:gd name="connsiteY15" fmla="*/ 192721 h 304615"/>
                <a:gd name="connsiteX16" fmla="*/ 105726 w 271671"/>
                <a:gd name="connsiteY16" fmla="*/ -60 h 304615"/>
                <a:gd name="connsiteX17" fmla="*/ 130463 w 271671"/>
                <a:gd name="connsiteY17" fmla="*/ -60 h 304615"/>
                <a:gd name="connsiteX18" fmla="*/ 130463 w 271671"/>
                <a:gd name="connsiteY18" fmla="*/ 206416 h 304615"/>
                <a:gd name="connsiteX19" fmla="*/ 130463 w 271671"/>
                <a:gd name="connsiteY19" fmla="*/ 206416 h 304615"/>
                <a:gd name="connsiteX20" fmla="*/ -119 w 271671"/>
                <a:gd name="connsiteY20" fmla="*/ 263761 h 304615"/>
                <a:gd name="connsiteX21" fmla="*/ 71124 w 271671"/>
                <a:gd name="connsiteY21" fmla="*/ 172499 h 304615"/>
                <a:gd name="connsiteX22" fmla="*/ 93300 w 271671"/>
                <a:gd name="connsiteY22" fmla="*/ 190157 h 304615"/>
                <a:gd name="connsiteX23" fmla="*/ 22057 w 271671"/>
                <a:gd name="connsiteY23" fmla="*/ 281477 h 30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671" h="304615">
                  <a:moveTo>
                    <a:pt x="217742" y="304555"/>
                  </a:moveTo>
                  <a:lnTo>
                    <a:pt x="140853" y="206562"/>
                  </a:lnTo>
                  <a:lnTo>
                    <a:pt x="140853" y="206562"/>
                  </a:lnTo>
                  <a:lnTo>
                    <a:pt x="140853" y="-60"/>
                  </a:lnTo>
                  <a:lnTo>
                    <a:pt x="165590" y="-60"/>
                  </a:lnTo>
                  <a:lnTo>
                    <a:pt x="165590" y="192634"/>
                  </a:lnTo>
                  <a:lnTo>
                    <a:pt x="165590" y="192634"/>
                  </a:lnTo>
                  <a:lnTo>
                    <a:pt x="239831" y="286810"/>
                  </a:lnTo>
                  <a:close/>
                  <a:moveTo>
                    <a:pt x="249347" y="281594"/>
                  </a:moveTo>
                  <a:lnTo>
                    <a:pt x="178104" y="190302"/>
                  </a:lnTo>
                  <a:lnTo>
                    <a:pt x="200280" y="172644"/>
                  </a:lnTo>
                  <a:lnTo>
                    <a:pt x="271552" y="263761"/>
                  </a:lnTo>
                  <a:close/>
                  <a:moveTo>
                    <a:pt x="53662" y="304555"/>
                  </a:moveTo>
                  <a:lnTo>
                    <a:pt x="31486" y="286897"/>
                  </a:lnTo>
                  <a:lnTo>
                    <a:pt x="105726" y="192721"/>
                  </a:lnTo>
                  <a:lnTo>
                    <a:pt x="105726" y="192721"/>
                  </a:lnTo>
                  <a:lnTo>
                    <a:pt x="105726" y="-60"/>
                  </a:lnTo>
                  <a:lnTo>
                    <a:pt x="130463" y="-60"/>
                  </a:lnTo>
                  <a:lnTo>
                    <a:pt x="130463" y="206416"/>
                  </a:lnTo>
                  <a:lnTo>
                    <a:pt x="130463" y="206416"/>
                  </a:lnTo>
                  <a:close/>
                  <a:moveTo>
                    <a:pt x="-119" y="263761"/>
                  </a:moveTo>
                  <a:lnTo>
                    <a:pt x="71124" y="172499"/>
                  </a:lnTo>
                  <a:lnTo>
                    <a:pt x="93300" y="190157"/>
                  </a:lnTo>
                  <a:lnTo>
                    <a:pt x="22057" y="281477"/>
                  </a:lnTo>
                  <a:close/>
                </a:path>
              </a:pathLst>
            </a:custGeom>
            <a:noFill/>
            <a:ln w="2868" cap="flat">
              <a:noFill/>
              <a:prstDash val="solid"/>
              <a:miter/>
            </a:ln>
          </p:spPr>
          <p:txBody>
            <a:bodyPr rtlCol="0" anchor="ctr"/>
            <a:lstStyle/>
            <a:p>
              <a:endParaRPr lang="en-GB" noProof="0" dirty="0"/>
            </a:p>
          </p:txBody>
        </p:sp>
      </p:grpSp>
      <p:grpSp>
        <p:nvGrpSpPr>
          <p:cNvPr id="149" name="Group 148">
            <a:extLst>
              <a:ext uri="{FF2B5EF4-FFF2-40B4-BE49-F238E27FC236}">
                <a16:creationId xmlns:a16="http://schemas.microsoft.com/office/drawing/2014/main" id="{0AFF1CF4-28F7-D73B-BA5C-3842FB41E68C}"/>
              </a:ext>
            </a:extLst>
          </p:cNvPr>
          <p:cNvGrpSpPr/>
          <p:nvPr/>
        </p:nvGrpSpPr>
        <p:grpSpPr>
          <a:xfrm rot="9022427">
            <a:off x="10063132" y="1680897"/>
            <a:ext cx="282517" cy="299916"/>
            <a:chOff x="9689373" y="1499897"/>
            <a:chExt cx="309401" cy="328456"/>
          </a:xfrm>
        </p:grpSpPr>
        <p:sp>
          <p:nvSpPr>
            <p:cNvPr id="150" name="Freeform 149">
              <a:extLst>
                <a:ext uri="{FF2B5EF4-FFF2-40B4-BE49-F238E27FC236}">
                  <a16:creationId xmlns:a16="http://schemas.microsoft.com/office/drawing/2014/main" id="{E3ADC1AF-B5A8-AA2D-D8F6-E2641A7C92C7}"/>
                </a:ext>
              </a:extLst>
            </p:cNvPr>
            <p:cNvSpPr/>
            <p:nvPr/>
          </p:nvSpPr>
          <p:spPr>
            <a:xfrm rot="2674460">
              <a:off x="9839148" y="1663444"/>
              <a:ext cx="21215" cy="6935"/>
            </a:xfrm>
            <a:custGeom>
              <a:avLst/>
              <a:gdLst>
                <a:gd name="connsiteX0" fmla="*/ 0 w 21215"/>
                <a:gd name="connsiteY0" fmla="*/ 0 h 6935"/>
                <a:gd name="connsiteX1" fmla="*/ 21216 w 21215"/>
                <a:gd name="connsiteY1" fmla="*/ 0 h 6935"/>
                <a:gd name="connsiteX2" fmla="*/ 21216 w 21215"/>
                <a:gd name="connsiteY2" fmla="*/ 6935 h 6935"/>
                <a:gd name="connsiteX3" fmla="*/ 0 w 21215"/>
                <a:gd name="connsiteY3" fmla="*/ 6935 h 6935"/>
              </a:gdLst>
              <a:ahLst/>
              <a:cxnLst>
                <a:cxn ang="0">
                  <a:pos x="connsiteX0" y="connsiteY0"/>
                </a:cxn>
                <a:cxn ang="0">
                  <a:pos x="connsiteX1" y="connsiteY1"/>
                </a:cxn>
                <a:cxn ang="0">
                  <a:pos x="connsiteX2" y="connsiteY2"/>
                </a:cxn>
                <a:cxn ang="0">
                  <a:pos x="connsiteX3" y="connsiteY3"/>
                </a:cxn>
              </a:cxnLst>
              <a:rect l="l" t="t" r="r" b="b"/>
              <a:pathLst>
                <a:path w="21215" h="6935">
                  <a:moveTo>
                    <a:pt x="0" y="0"/>
                  </a:moveTo>
                  <a:lnTo>
                    <a:pt x="21216" y="0"/>
                  </a:lnTo>
                  <a:lnTo>
                    <a:pt x="21216" y="6935"/>
                  </a:lnTo>
                  <a:lnTo>
                    <a:pt x="0" y="6935"/>
                  </a:lnTo>
                  <a:close/>
                </a:path>
              </a:pathLst>
            </a:custGeom>
            <a:solidFill>
              <a:srgbClr val="888589"/>
            </a:solidFill>
            <a:ln w="2868" cap="flat">
              <a:noFill/>
              <a:prstDash val="solid"/>
              <a:miter/>
            </a:ln>
          </p:spPr>
          <p:txBody>
            <a:bodyPr rtlCol="0" anchor="ctr"/>
            <a:lstStyle/>
            <a:p>
              <a:endParaRPr lang="en-GB" noProof="0" dirty="0"/>
            </a:p>
          </p:txBody>
        </p:sp>
        <p:sp>
          <p:nvSpPr>
            <p:cNvPr id="151" name="Freeform 150">
              <a:extLst>
                <a:ext uri="{FF2B5EF4-FFF2-40B4-BE49-F238E27FC236}">
                  <a16:creationId xmlns:a16="http://schemas.microsoft.com/office/drawing/2014/main" id="{FA373DE0-53BB-19E5-7A01-3E051C793A22}"/>
                </a:ext>
              </a:extLst>
            </p:cNvPr>
            <p:cNvSpPr/>
            <p:nvPr/>
          </p:nvSpPr>
          <p:spPr>
            <a:xfrm rot="2674460">
              <a:off x="9897488" y="1526315"/>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152" name="Freeform 151">
              <a:extLst>
                <a:ext uri="{FF2B5EF4-FFF2-40B4-BE49-F238E27FC236}">
                  <a16:creationId xmlns:a16="http://schemas.microsoft.com/office/drawing/2014/main" id="{BAF0B491-F3D1-0890-1E69-8B499BAFDFD1}"/>
                </a:ext>
              </a:extLst>
            </p:cNvPr>
            <p:cNvSpPr/>
            <p:nvPr/>
          </p:nvSpPr>
          <p:spPr>
            <a:xfrm rot="2674460">
              <a:off x="9784780" y="1703236"/>
              <a:ext cx="99064" cy="111834"/>
            </a:xfrm>
            <a:custGeom>
              <a:avLst/>
              <a:gdLst>
                <a:gd name="connsiteX0" fmla="*/ 24854 w 99064"/>
                <a:gd name="connsiteY0" fmla="*/ 0 h 111834"/>
                <a:gd name="connsiteX1" fmla="*/ 0 w 99064"/>
                <a:gd name="connsiteY1" fmla="*/ 13870 h 111834"/>
                <a:gd name="connsiteX2" fmla="*/ 76889 w 99064"/>
                <a:gd name="connsiteY2" fmla="*/ 111834 h 111834"/>
                <a:gd name="connsiteX3" fmla="*/ 99065 w 99064"/>
                <a:gd name="connsiteY3" fmla="*/ 94176 h 111834"/>
                <a:gd name="connsiteX4" fmla="*/ 24854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24854" y="0"/>
                  </a:moveTo>
                  <a:lnTo>
                    <a:pt x="0" y="13870"/>
                  </a:lnTo>
                  <a:lnTo>
                    <a:pt x="76889" y="111834"/>
                  </a:lnTo>
                  <a:lnTo>
                    <a:pt x="99065" y="94176"/>
                  </a:lnTo>
                  <a:lnTo>
                    <a:pt x="24854" y="0"/>
                  </a:lnTo>
                  <a:close/>
                </a:path>
              </a:pathLst>
            </a:custGeom>
            <a:solidFill>
              <a:schemeClr val="tx1"/>
            </a:solidFill>
            <a:ln w="2868" cap="flat">
              <a:noFill/>
              <a:prstDash val="solid"/>
              <a:miter/>
            </a:ln>
          </p:spPr>
          <p:txBody>
            <a:bodyPr rtlCol="0" anchor="ctr"/>
            <a:lstStyle/>
            <a:p>
              <a:endParaRPr lang="en-GB" noProof="0" dirty="0"/>
            </a:p>
          </p:txBody>
        </p:sp>
        <p:sp>
          <p:nvSpPr>
            <p:cNvPr id="153" name="Freeform 152">
              <a:extLst>
                <a:ext uri="{FF2B5EF4-FFF2-40B4-BE49-F238E27FC236}">
                  <a16:creationId xmlns:a16="http://schemas.microsoft.com/office/drawing/2014/main" id="{92DDE086-5ADB-9595-890E-AA299FC55869}"/>
                </a:ext>
              </a:extLst>
            </p:cNvPr>
            <p:cNvSpPr/>
            <p:nvPr/>
          </p:nvSpPr>
          <p:spPr>
            <a:xfrm rot="2674460">
              <a:off x="9827226" y="1713524"/>
              <a:ext cx="93448" cy="108949"/>
            </a:xfrm>
            <a:custGeom>
              <a:avLst/>
              <a:gdLst>
                <a:gd name="connsiteX0" fmla="*/ 22176 w 93448"/>
                <a:gd name="connsiteY0" fmla="*/ 0 h 108949"/>
                <a:gd name="connsiteX1" fmla="*/ 0 w 93448"/>
                <a:gd name="connsiteY1" fmla="*/ 17658 h 108949"/>
                <a:gd name="connsiteX2" fmla="*/ 71243 w 93448"/>
                <a:gd name="connsiteY2" fmla="*/ 108949 h 108949"/>
                <a:gd name="connsiteX3" fmla="*/ 93448 w 93448"/>
                <a:gd name="connsiteY3" fmla="*/ 91291 h 108949"/>
                <a:gd name="connsiteX4" fmla="*/ 22176 w 9344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48" h="108949">
                  <a:moveTo>
                    <a:pt x="22176" y="0"/>
                  </a:moveTo>
                  <a:lnTo>
                    <a:pt x="0" y="17658"/>
                  </a:lnTo>
                  <a:lnTo>
                    <a:pt x="71243" y="108949"/>
                  </a:lnTo>
                  <a:lnTo>
                    <a:pt x="93448" y="91291"/>
                  </a:lnTo>
                  <a:lnTo>
                    <a:pt x="22176" y="0"/>
                  </a:lnTo>
                  <a:close/>
                </a:path>
              </a:pathLst>
            </a:custGeom>
            <a:solidFill>
              <a:schemeClr val="tx1"/>
            </a:solidFill>
            <a:ln w="2868" cap="flat">
              <a:noFill/>
              <a:prstDash val="solid"/>
              <a:miter/>
            </a:ln>
          </p:spPr>
          <p:txBody>
            <a:bodyPr rtlCol="0" anchor="ctr"/>
            <a:lstStyle/>
            <a:p>
              <a:endParaRPr lang="en-GB" noProof="0" dirty="0"/>
            </a:p>
          </p:txBody>
        </p:sp>
        <p:sp>
          <p:nvSpPr>
            <p:cNvPr id="154" name="Freeform 153">
              <a:extLst>
                <a:ext uri="{FF2B5EF4-FFF2-40B4-BE49-F238E27FC236}">
                  <a16:creationId xmlns:a16="http://schemas.microsoft.com/office/drawing/2014/main" id="{4CB64D58-D81A-6857-E56B-4F2A4228CE81}"/>
                </a:ext>
              </a:extLst>
            </p:cNvPr>
            <p:cNvSpPr/>
            <p:nvPr/>
          </p:nvSpPr>
          <p:spPr>
            <a:xfrm rot="2674460">
              <a:off x="9841517" y="1764715"/>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55" name="Freeform 154">
              <a:extLst>
                <a:ext uri="{FF2B5EF4-FFF2-40B4-BE49-F238E27FC236}">
                  <a16:creationId xmlns:a16="http://schemas.microsoft.com/office/drawing/2014/main" id="{46ED62FD-C17E-AFF3-6E01-65F540BBF49E}"/>
                </a:ext>
              </a:extLst>
            </p:cNvPr>
            <p:cNvSpPr/>
            <p:nvPr/>
          </p:nvSpPr>
          <p:spPr>
            <a:xfrm rot="2674460">
              <a:off x="9802846" y="1758849"/>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56" name="Freeform 155">
              <a:extLst>
                <a:ext uri="{FF2B5EF4-FFF2-40B4-BE49-F238E27FC236}">
                  <a16:creationId xmlns:a16="http://schemas.microsoft.com/office/drawing/2014/main" id="{8CD2A38E-455F-B3E5-8C7E-E406D445D336}"/>
                </a:ext>
              </a:extLst>
            </p:cNvPr>
            <p:cNvSpPr/>
            <p:nvPr/>
          </p:nvSpPr>
          <p:spPr>
            <a:xfrm rot="2674460">
              <a:off x="9928542" y="1596633"/>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57" name="Freeform 156">
              <a:extLst>
                <a:ext uri="{FF2B5EF4-FFF2-40B4-BE49-F238E27FC236}">
                  <a16:creationId xmlns:a16="http://schemas.microsoft.com/office/drawing/2014/main" id="{C98FC8B8-7E82-4721-3B68-C1714E032A40}"/>
                </a:ext>
              </a:extLst>
            </p:cNvPr>
            <p:cNvSpPr/>
            <p:nvPr/>
          </p:nvSpPr>
          <p:spPr>
            <a:xfrm rot="2674460">
              <a:off x="9872487" y="1501683"/>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158" name="Freeform 157">
              <a:extLst>
                <a:ext uri="{FF2B5EF4-FFF2-40B4-BE49-F238E27FC236}">
                  <a16:creationId xmlns:a16="http://schemas.microsoft.com/office/drawing/2014/main" id="{31F3E0C3-1D31-D35D-B7C5-9279A882077A}"/>
                </a:ext>
              </a:extLst>
            </p:cNvPr>
            <p:cNvSpPr/>
            <p:nvPr/>
          </p:nvSpPr>
          <p:spPr>
            <a:xfrm rot="2674460">
              <a:off x="9706874" y="1626479"/>
              <a:ext cx="99064" cy="111834"/>
            </a:xfrm>
            <a:custGeom>
              <a:avLst/>
              <a:gdLst>
                <a:gd name="connsiteX0" fmla="*/ 74240 w 99064"/>
                <a:gd name="connsiteY0" fmla="*/ 0 h 111834"/>
                <a:gd name="connsiteX1" fmla="*/ 99065 w 99064"/>
                <a:gd name="connsiteY1" fmla="*/ 13870 h 111834"/>
                <a:gd name="connsiteX2" fmla="*/ 22176 w 99064"/>
                <a:gd name="connsiteY2" fmla="*/ 111834 h 111834"/>
                <a:gd name="connsiteX3" fmla="*/ 0 w 99064"/>
                <a:gd name="connsiteY3" fmla="*/ 94176 h 111834"/>
                <a:gd name="connsiteX4" fmla="*/ 74240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74240" y="0"/>
                  </a:moveTo>
                  <a:lnTo>
                    <a:pt x="99065" y="13870"/>
                  </a:lnTo>
                  <a:lnTo>
                    <a:pt x="22176" y="111834"/>
                  </a:lnTo>
                  <a:lnTo>
                    <a:pt x="0" y="94176"/>
                  </a:lnTo>
                  <a:lnTo>
                    <a:pt x="74240" y="0"/>
                  </a:lnTo>
                  <a:close/>
                </a:path>
              </a:pathLst>
            </a:custGeom>
            <a:solidFill>
              <a:schemeClr val="tx1"/>
            </a:solidFill>
            <a:ln w="2868" cap="flat">
              <a:noFill/>
              <a:prstDash val="solid"/>
              <a:miter/>
            </a:ln>
          </p:spPr>
          <p:txBody>
            <a:bodyPr rtlCol="0" anchor="ctr"/>
            <a:lstStyle/>
            <a:p>
              <a:endParaRPr lang="en-GB" noProof="0" dirty="0"/>
            </a:p>
          </p:txBody>
        </p:sp>
        <p:sp>
          <p:nvSpPr>
            <p:cNvPr id="159" name="Freeform 158">
              <a:extLst>
                <a:ext uri="{FF2B5EF4-FFF2-40B4-BE49-F238E27FC236}">
                  <a16:creationId xmlns:a16="http://schemas.microsoft.com/office/drawing/2014/main" id="{5BC01C03-902C-9E40-5DA5-CAEF4338FA16}"/>
                </a:ext>
              </a:extLst>
            </p:cNvPr>
            <p:cNvSpPr/>
            <p:nvPr/>
          </p:nvSpPr>
          <p:spPr>
            <a:xfrm rot="2674460">
              <a:off x="9700275" y="1588430"/>
              <a:ext cx="93418" cy="108949"/>
            </a:xfrm>
            <a:custGeom>
              <a:avLst/>
              <a:gdLst>
                <a:gd name="connsiteX0" fmla="*/ 71243 w 93418"/>
                <a:gd name="connsiteY0" fmla="*/ 0 h 108949"/>
                <a:gd name="connsiteX1" fmla="*/ 93419 w 93418"/>
                <a:gd name="connsiteY1" fmla="*/ 17658 h 108949"/>
                <a:gd name="connsiteX2" fmla="*/ 22176 w 93418"/>
                <a:gd name="connsiteY2" fmla="*/ 108949 h 108949"/>
                <a:gd name="connsiteX3" fmla="*/ 0 w 93418"/>
                <a:gd name="connsiteY3" fmla="*/ 91291 h 108949"/>
                <a:gd name="connsiteX4" fmla="*/ 71243 w 9341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8" h="108949">
                  <a:moveTo>
                    <a:pt x="71243" y="0"/>
                  </a:moveTo>
                  <a:lnTo>
                    <a:pt x="93419" y="17658"/>
                  </a:lnTo>
                  <a:lnTo>
                    <a:pt x="22176" y="108949"/>
                  </a:lnTo>
                  <a:lnTo>
                    <a:pt x="0" y="91291"/>
                  </a:lnTo>
                  <a:lnTo>
                    <a:pt x="71243" y="0"/>
                  </a:lnTo>
                  <a:close/>
                </a:path>
              </a:pathLst>
            </a:custGeom>
            <a:solidFill>
              <a:schemeClr val="tx1"/>
            </a:solidFill>
            <a:ln w="2868" cap="flat">
              <a:noFill/>
              <a:prstDash val="solid"/>
              <a:miter/>
            </a:ln>
          </p:spPr>
          <p:txBody>
            <a:bodyPr rtlCol="0" anchor="ctr"/>
            <a:lstStyle/>
            <a:p>
              <a:endParaRPr lang="en-GB" noProof="0" dirty="0"/>
            </a:p>
          </p:txBody>
        </p:sp>
        <p:sp>
          <p:nvSpPr>
            <p:cNvPr id="160" name="Freeform 159">
              <a:extLst>
                <a:ext uri="{FF2B5EF4-FFF2-40B4-BE49-F238E27FC236}">
                  <a16:creationId xmlns:a16="http://schemas.microsoft.com/office/drawing/2014/main" id="{C7E3B1DE-1B4E-A041-29FF-2EABFD90D845}"/>
                </a:ext>
              </a:extLst>
            </p:cNvPr>
            <p:cNvSpPr/>
            <p:nvPr/>
          </p:nvSpPr>
          <p:spPr>
            <a:xfrm rot="2674460">
              <a:off x="9689373" y="1614816"/>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61" name="Freeform 160">
              <a:extLst>
                <a:ext uri="{FF2B5EF4-FFF2-40B4-BE49-F238E27FC236}">
                  <a16:creationId xmlns:a16="http://schemas.microsoft.com/office/drawing/2014/main" id="{D843ADB2-72C0-0EC4-745D-7DC9188F72CC}"/>
                </a:ext>
              </a:extLst>
            </p:cNvPr>
            <p:cNvSpPr/>
            <p:nvPr/>
          </p:nvSpPr>
          <p:spPr>
            <a:xfrm rot="2674460">
              <a:off x="9695813" y="1653395"/>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62" name="Freeform 161">
              <a:extLst>
                <a:ext uri="{FF2B5EF4-FFF2-40B4-BE49-F238E27FC236}">
                  <a16:creationId xmlns:a16="http://schemas.microsoft.com/office/drawing/2014/main" id="{4EBE3061-FBE3-56D6-34C8-F9708DE92B2E}"/>
                </a:ext>
              </a:extLst>
            </p:cNvPr>
            <p:cNvSpPr/>
            <p:nvPr/>
          </p:nvSpPr>
          <p:spPr>
            <a:xfrm rot="2674460">
              <a:off x="9903496" y="157197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63" name="Freeform 162">
              <a:extLst>
                <a:ext uri="{FF2B5EF4-FFF2-40B4-BE49-F238E27FC236}">
                  <a16:creationId xmlns:a16="http://schemas.microsoft.com/office/drawing/2014/main" id="{5F06C80B-C3A7-4116-AF1F-E4D7EE47CB45}"/>
                </a:ext>
              </a:extLst>
            </p:cNvPr>
            <p:cNvSpPr/>
            <p:nvPr/>
          </p:nvSpPr>
          <p:spPr>
            <a:xfrm rot="2674460">
              <a:off x="9882570" y="1643294"/>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64" name="Freeform 163">
              <a:extLst>
                <a:ext uri="{FF2B5EF4-FFF2-40B4-BE49-F238E27FC236}">
                  <a16:creationId xmlns:a16="http://schemas.microsoft.com/office/drawing/2014/main" id="{641B892F-F3BC-52B7-C054-101CCFC9CB4A}"/>
                </a:ext>
              </a:extLst>
            </p:cNvPr>
            <p:cNvSpPr/>
            <p:nvPr/>
          </p:nvSpPr>
          <p:spPr>
            <a:xfrm rot="2674460">
              <a:off x="9857523" y="161863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65" name="Freeform 164">
              <a:extLst>
                <a:ext uri="{FF2B5EF4-FFF2-40B4-BE49-F238E27FC236}">
                  <a16:creationId xmlns:a16="http://schemas.microsoft.com/office/drawing/2014/main" id="{DA6C0737-975D-A6FD-D1C2-B3FCBECA23F3}"/>
                </a:ext>
              </a:extLst>
            </p:cNvPr>
            <p:cNvSpPr/>
            <p:nvPr/>
          </p:nvSpPr>
          <p:spPr>
            <a:xfrm rot="2674460">
              <a:off x="9727103" y="1499897"/>
              <a:ext cx="271671" cy="304615"/>
            </a:xfrm>
            <a:custGeom>
              <a:avLst/>
              <a:gdLst>
                <a:gd name="connsiteX0" fmla="*/ 217742 w 271671"/>
                <a:gd name="connsiteY0" fmla="*/ 304555 h 304615"/>
                <a:gd name="connsiteX1" fmla="*/ 140853 w 271671"/>
                <a:gd name="connsiteY1" fmla="*/ 206562 h 304615"/>
                <a:gd name="connsiteX2" fmla="*/ 140853 w 271671"/>
                <a:gd name="connsiteY2" fmla="*/ 206562 h 304615"/>
                <a:gd name="connsiteX3" fmla="*/ 140853 w 271671"/>
                <a:gd name="connsiteY3" fmla="*/ -60 h 304615"/>
                <a:gd name="connsiteX4" fmla="*/ 165590 w 271671"/>
                <a:gd name="connsiteY4" fmla="*/ -60 h 304615"/>
                <a:gd name="connsiteX5" fmla="*/ 165590 w 271671"/>
                <a:gd name="connsiteY5" fmla="*/ 192634 h 304615"/>
                <a:gd name="connsiteX6" fmla="*/ 165590 w 271671"/>
                <a:gd name="connsiteY6" fmla="*/ 192634 h 304615"/>
                <a:gd name="connsiteX7" fmla="*/ 239831 w 271671"/>
                <a:gd name="connsiteY7" fmla="*/ 286810 h 304615"/>
                <a:gd name="connsiteX8" fmla="*/ 249347 w 271671"/>
                <a:gd name="connsiteY8" fmla="*/ 281594 h 304615"/>
                <a:gd name="connsiteX9" fmla="*/ 178104 w 271671"/>
                <a:gd name="connsiteY9" fmla="*/ 190302 h 304615"/>
                <a:gd name="connsiteX10" fmla="*/ 200280 w 271671"/>
                <a:gd name="connsiteY10" fmla="*/ 172644 h 304615"/>
                <a:gd name="connsiteX11" fmla="*/ 271552 w 271671"/>
                <a:gd name="connsiteY11" fmla="*/ 263761 h 304615"/>
                <a:gd name="connsiteX12" fmla="*/ 53662 w 271671"/>
                <a:gd name="connsiteY12" fmla="*/ 304555 h 304615"/>
                <a:gd name="connsiteX13" fmla="*/ 31486 w 271671"/>
                <a:gd name="connsiteY13" fmla="*/ 286897 h 304615"/>
                <a:gd name="connsiteX14" fmla="*/ 105726 w 271671"/>
                <a:gd name="connsiteY14" fmla="*/ 192721 h 304615"/>
                <a:gd name="connsiteX15" fmla="*/ 105726 w 271671"/>
                <a:gd name="connsiteY15" fmla="*/ 192721 h 304615"/>
                <a:gd name="connsiteX16" fmla="*/ 105726 w 271671"/>
                <a:gd name="connsiteY16" fmla="*/ -60 h 304615"/>
                <a:gd name="connsiteX17" fmla="*/ 130463 w 271671"/>
                <a:gd name="connsiteY17" fmla="*/ -60 h 304615"/>
                <a:gd name="connsiteX18" fmla="*/ 130463 w 271671"/>
                <a:gd name="connsiteY18" fmla="*/ 206416 h 304615"/>
                <a:gd name="connsiteX19" fmla="*/ 130463 w 271671"/>
                <a:gd name="connsiteY19" fmla="*/ 206416 h 304615"/>
                <a:gd name="connsiteX20" fmla="*/ -119 w 271671"/>
                <a:gd name="connsiteY20" fmla="*/ 263761 h 304615"/>
                <a:gd name="connsiteX21" fmla="*/ 71124 w 271671"/>
                <a:gd name="connsiteY21" fmla="*/ 172499 h 304615"/>
                <a:gd name="connsiteX22" fmla="*/ 93300 w 271671"/>
                <a:gd name="connsiteY22" fmla="*/ 190157 h 304615"/>
                <a:gd name="connsiteX23" fmla="*/ 22057 w 271671"/>
                <a:gd name="connsiteY23" fmla="*/ 281477 h 30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671" h="304615">
                  <a:moveTo>
                    <a:pt x="217742" y="304555"/>
                  </a:moveTo>
                  <a:lnTo>
                    <a:pt x="140853" y="206562"/>
                  </a:lnTo>
                  <a:lnTo>
                    <a:pt x="140853" y="206562"/>
                  </a:lnTo>
                  <a:lnTo>
                    <a:pt x="140853" y="-60"/>
                  </a:lnTo>
                  <a:lnTo>
                    <a:pt x="165590" y="-60"/>
                  </a:lnTo>
                  <a:lnTo>
                    <a:pt x="165590" y="192634"/>
                  </a:lnTo>
                  <a:lnTo>
                    <a:pt x="165590" y="192634"/>
                  </a:lnTo>
                  <a:lnTo>
                    <a:pt x="239831" y="286810"/>
                  </a:lnTo>
                  <a:close/>
                  <a:moveTo>
                    <a:pt x="249347" y="281594"/>
                  </a:moveTo>
                  <a:lnTo>
                    <a:pt x="178104" y="190302"/>
                  </a:lnTo>
                  <a:lnTo>
                    <a:pt x="200280" y="172644"/>
                  </a:lnTo>
                  <a:lnTo>
                    <a:pt x="271552" y="263761"/>
                  </a:lnTo>
                  <a:close/>
                  <a:moveTo>
                    <a:pt x="53662" y="304555"/>
                  </a:moveTo>
                  <a:lnTo>
                    <a:pt x="31486" y="286897"/>
                  </a:lnTo>
                  <a:lnTo>
                    <a:pt x="105726" y="192721"/>
                  </a:lnTo>
                  <a:lnTo>
                    <a:pt x="105726" y="192721"/>
                  </a:lnTo>
                  <a:lnTo>
                    <a:pt x="105726" y="-60"/>
                  </a:lnTo>
                  <a:lnTo>
                    <a:pt x="130463" y="-60"/>
                  </a:lnTo>
                  <a:lnTo>
                    <a:pt x="130463" y="206416"/>
                  </a:lnTo>
                  <a:lnTo>
                    <a:pt x="130463" y="206416"/>
                  </a:lnTo>
                  <a:close/>
                  <a:moveTo>
                    <a:pt x="-119" y="263761"/>
                  </a:moveTo>
                  <a:lnTo>
                    <a:pt x="71124" y="172499"/>
                  </a:lnTo>
                  <a:lnTo>
                    <a:pt x="93300" y="190157"/>
                  </a:lnTo>
                  <a:lnTo>
                    <a:pt x="22057" y="281477"/>
                  </a:lnTo>
                  <a:close/>
                </a:path>
              </a:pathLst>
            </a:custGeom>
            <a:noFill/>
            <a:ln w="2868" cap="flat">
              <a:noFill/>
              <a:prstDash val="solid"/>
              <a:miter/>
            </a:ln>
          </p:spPr>
          <p:txBody>
            <a:bodyPr rtlCol="0" anchor="ctr"/>
            <a:lstStyle/>
            <a:p>
              <a:endParaRPr lang="en-GB" noProof="0" dirty="0"/>
            </a:p>
          </p:txBody>
        </p:sp>
      </p:grpSp>
      <p:grpSp>
        <p:nvGrpSpPr>
          <p:cNvPr id="166" name="Group 165">
            <a:extLst>
              <a:ext uri="{FF2B5EF4-FFF2-40B4-BE49-F238E27FC236}">
                <a16:creationId xmlns:a16="http://schemas.microsoft.com/office/drawing/2014/main" id="{A2E73876-EF80-B1BC-6DAD-91E89C9B7F3A}"/>
              </a:ext>
            </a:extLst>
          </p:cNvPr>
          <p:cNvGrpSpPr/>
          <p:nvPr/>
        </p:nvGrpSpPr>
        <p:grpSpPr>
          <a:xfrm rot="19993178">
            <a:off x="10256866" y="2251992"/>
            <a:ext cx="282517" cy="299916"/>
            <a:chOff x="9689373" y="1499897"/>
            <a:chExt cx="309401" cy="328456"/>
          </a:xfrm>
        </p:grpSpPr>
        <p:sp>
          <p:nvSpPr>
            <p:cNvPr id="167" name="Freeform 166">
              <a:extLst>
                <a:ext uri="{FF2B5EF4-FFF2-40B4-BE49-F238E27FC236}">
                  <a16:creationId xmlns:a16="http://schemas.microsoft.com/office/drawing/2014/main" id="{4C0E003E-CEA6-06D8-0043-C46A7422A680}"/>
                </a:ext>
              </a:extLst>
            </p:cNvPr>
            <p:cNvSpPr/>
            <p:nvPr/>
          </p:nvSpPr>
          <p:spPr>
            <a:xfrm rot="2674460">
              <a:off x="9839148" y="1663444"/>
              <a:ext cx="21215" cy="6935"/>
            </a:xfrm>
            <a:custGeom>
              <a:avLst/>
              <a:gdLst>
                <a:gd name="connsiteX0" fmla="*/ 0 w 21215"/>
                <a:gd name="connsiteY0" fmla="*/ 0 h 6935"/>
                <a:gd name="connsiteX1" fmla="*/ 21216 w 21215"/>
                <a:gd name="connsiteY1" fmla="*/ 0 h 6935"/>
                <a:gd name="connsiteX2" fmla="*/ 21216 w 21215"/>
                <a:gd name="connsiteY2" fmla="*/ 6935 h 6935"/>
                <a:gd name="connsiteX3" fmla="*/ 0 w 21215"/>
                <a:gd name="connsiteY3" fmla="*/ 6935 h 6935"/>
              </a:gdLst>
              <a:ahLst/>
              <a:cxnLst>
                <a:cxn ang="0">
                  <a:pos x="connsiteX0" y="connsiteY0"/>
                </a:cxn>
                <a:cxn ang="0">
                  <a:pos x="connsiteX1" y="connsiteY1"/>
                </a:cxn>
                <a:cxn ang="0">
                  <a:pos x="connsiteX2" y="connsiteY2"/>
                </a:cxn>
                <a:cxn ang="0">
                  <a:pos x="connsiteX3" y="connsiteY3"/>
                </a:cxn>
              </a:cxnLst>
              <a:rect l="l" t="t" r="r" b="b"/>
              <a:pathLst>
                <a:path w="21215" h="6935">
                  <a:moveTo>
                    <a:pt x="0" y="0"/>
                  </a:moveTo>
                  <a:lnTo>
                    <a:pt x="21216" y="0"/>
                  </a:lnTo>
                  <a:lnTo>
                    <a:pt x="21216" y="6935"/>
                  </a:lnTo>
                  <a:lnTo>
                    <a:pt x="0" y="6935"/>
                  </a:lnTo>
                  <a:close/>
                </a:path>
              </a:pathLst>
            </a:custGeom>
            <a:solidFill>
              <a:srgbClr val="888589"/>
            </a:solidFill>
            <a:ln w="2868" cap="flat">
              <a:noFill/>
              <a:prstDash val="solid"/>
              <a:miter/>
            </a:ln>
          </p:spPr>
          <p:txBody>
            <a:bodyPr rtlCol="0" anchor="ctr"/>
            <a:lstStyle/>
            <a:p>
              <a:endParaRPr lang="en-GB" noProof="0" dirty="0"/>
            </a:p>
          </p:txBody>
        </p:sp>
        <p:sp>
          <p:nvSpPr>
            <p:cNvPr id="168" name="Freeform 167">
              <a:extLst>
                <a:ext uri="{FF2B5EF4-FFF2-40B4-BE49-F238E27FC236}">
                  <a16:creationId xmlns:a16="http://schemas.microsoft.com/office/drawing/2014/main" id="{B907556A-61A0-643E-6DD4-DBCCE9483B85}"/>
                </a:ext>
              </a:extLst>
            </p:cNvPr>
            <p:cNvSpPr/>
            <p:nvPr/>
          </p:nvSpPr>
          <p:spPr>
            <a:xfrm rot="2674460">
              <a:off x="9897488" y="1526315"/>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169" name="Freeform 168">
              <a:extLst>
                <a:ext uri="{FF2B5EF4-FFF2-40B4-BE49-F238E27FC236}">
                  <a16:creationId xmlns:a16="http://schemas.microsoft.com/office/drawing/2014/main" id="{76DDFB19-37AF-8BD6-1DE8-A684C1ADFD70}"/>
                </a:ext>
              </a:extLst>
            </p:cNvPr>
            <p:cNvSpPr/>
            <p:nvPr/>
          </p:nvSpPr>
          <p:spPr>
            <a:xfrm rot="2674460">
              <a:off x="9784780" y="1703236"/>
              <a:ext cx="99064" cy="111834"/>
            </a:xfrm>
            <a:custGeom>
              <a:avLst/>
              <a:gdLst>
                <a:gd name="connsiteX0" fmla="*/ 24854 w 99064"/>
                <a:gd name="connsiteY0" fmla="*/ 0 h 111834"/>
                <a:gd name="connsiteX1" fmla="*/ 0 w 99064"/>
                <a:gd name="connsiteY1" fmla="*/ 13870 h 111834"/>
                <a:gd name="connsiteX2" fmla="*/ 76889 w 99064"/>
                <a:gd name="connsiteY2" fmla="*/ 111834 h 111834"/>
                <a:gd name="connsiteX3" fmla="*/ 99065 w 99064"/>
                <a:gd name="connsiteY3" fmla="*/ 94176 h 111834"/>
                <a:gd name="connsiteX4" fmla="*/ 24854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24854" y="0"/>
                  </a:moveTo>
                  <a:lnTo>
                    <a:pt x="0" y="13870"/>
                  </a:lnTo>
                  <a:lnTo>
                    <a:pt x="76889" y="111834"/>
                  </a:lnTo>
                  <a:lnTo>
                    <a:pt x="99065" y="94176"/>
                  </a:lnTo>
                  <a:lnTo>
                    <a:pt x="24854" y="0"/>
                  </a:lnTo>
                  <a:close/>
                </a:path>
              </a:pathLst>
            </a:custGeom>
            <a:solidFill>
              <a:schemeClr val="tx1"/>
            </a:solidFill>
            <a:ln w="2868" cap="flat">
              <a:noFill/>
              <a:prstDash val="solid"/>
              <a:miter/>
            </a:ln>
          </p:spPr>
          <p:txBody>
            <a:bodyPr rtlCol="0" anchor="ctr"/>
            <a:lstStyle/>
            <a:p>
              <a:endParaRPr lang="en-GB" noProof="0" dirty="0"/>
            </a:p>
          </p:txBody>
        </p:sp>
        <p:sp>
          <p:nvSpPr>
            <p:cNvPr id="170" name="Freeform 169">
              <a:extLst>
                <a:ext uri="{FF2B5EF4-FFF2-40B4-BE49-F238E27FC236}">
                  <a16:creationId xmlns:a16="http://schemas.microsoft.com/office/drawing/2014/main" id="{AA59C551-0D25-4EF1-C4AD-495FF0BAE8F5}"/>
                </a:ext>
              </a:extLst>
            </p:cNvPr>
            <p:cNvSpPr/>
            <p:nvPr/>
          </p:nvSpPr>
          <p:spPr>
            <a:xfrm rot="2674460">
              <a:off x="9827226" y="1713524"/>
              <a:ext cx="93448" cy="108949"/>
            </a:xfrm>
            <a:custGeom>
              <a:avLst/>
              <a:gdLst>
                <a:gd name="connsiteX0" fmla="*/ 22176 w 93448"/>
                <a:gd name="connsiteY0" fmla="*/ 0 h 108949"/>
                <a:gd name="connsiteX1" fmla="*/ 0 w 93448"/>
                <a:gd name="connsiteY1" fmla="*/ 17658 h 108949"/>
                <a:gd name="connsiteX2" fmla="*/ 71243 w 93448"/>
                <a:gd name="connsiteY2" fmla="*/ 108949 h 108949"/>
                <a:gd name="connsiteX3" fmla="*/ 93448 w 93448"/>
                <a:gd name="connsiteY3" fmla="*/ 91291 h 108949"/>
                <a:gd name="connsiteX4" fmla="*/ 22176 w 9344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48" h="108949">
                  <a:moveTo>
                    <a:pt x="22176" y="0"/>
                  </a:moveTo>
                  <a:lnTo>
                    <a:pt x="0" y="17658"/>
                  </a:lnTo>
                  <a:lnTo>
                    <a:pt x="71243" y="108949"/>
                  </a:lnTo>
                  <a:lnTo>
                    <a:pt x="93448" y="91291"/>
                  </a:lnTo>
                  <a:lnTo>
                    <a:pt x="22176" y="0"/>
                  </a:lnTo>
                  <a:close/>
                </a:path>
              </a:pathLst>
            </a:custGeom>
            <a:solidFill>
              <a:schemeClr val="tx1"/>
            </a:solidFill>
            <a:ln w="2868" cap="flat">
              <a:noFill/>
              <a:prstDash val="solid"/>
              <a:miter/>
            </a:ln>
          </p:spPr>
          <p:txBody>
            <a:bodyPr rtlCol="0" anchor="ctr"/>
            <a:lstStyle/>
            <a:p>
              <a:endParaRPr lang="en-GB" noProof="0" dirty="0"/>
            </a:p>
          </p:txBody>
        </p:sp>
        <p:sp>
          <p:nvSpPr>
            <p:cNvPr id="171" name="Freeform 170">
              <a:extLst>
                <a:ext uri="{FF2B5EF4-FFF2-40B4-BE49-F238E27FC236}">
                  <a16:creationId xmlns:a16="http://schemas.microsoft.com/office/drawing/2014/main" id="{2DF844AE-E58A-31B3-D2DB-65E54ADECCF8}"/>
                </a:ext>
              </a:extLst>
            </p:cNvPr>
            <p:cNvSpPr/>
            <p:nvPr/>
          </p:nvSpPr>
          <p:spPr>
            <a:xfrm rot="2674460">
              <a:off x="9841517" y="1764715"/>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72" name="Freeform 171">
              <a:extLst>
                <a:ext uri="{FF2B5EF4-FFF2-40B4-BE49-F238E27FC236}">
                  <a16:creationId xmlns:a16="http://schemas.microsoft.com/office/drawing/2014/main" id="{42C56F56-04F5-D459-7136-43BCB45DC152}"/>
                </a:ext>
              </a:extLst>
            </p:cNvPr>
            <p:cNvSpPr/>
            <p:nvPr/>
          </p:nvSpPr>
          <p:spPr>
            <a:xfrm rot="2674460">
              <a:off x="9802846" y="1758849"/>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73" name="Freeform 172">
              <a:extLst>
                <a:ext uri="{FF2B5EF4-FFF2-40B4-BE49-F238E27FC236}">
                  <a16:creationId xmlns:a16="http://schemas.microsoft.com/office/drawing/2014/main" id="{7D447044-A20D-4E00-1297-B6AE3BDA36BF}"/>
                </a:ext>
              </a:extLst>
            </p:cNvPr>
            <p:cNvSpPr/>
            <p:nvPr/>
          </p:nvSpPr>
          <p:spPr>
            <a:xfrm rot="2674460">
              <a:off x="9928542" y="1596633"/>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74" name="Freeform 173">
              <a:extLst>
                <a:ext uri="{FF2B5EF4-FFF2-40B4-BE49-F238E27FC236}">
                  <a16:creationId xmlns:a16="http://schemas.microsoft.com/office/drawing/2014/main" id="{E053C63E-B169-770A-7FC3-E6FA18FEA868}"/>
                </a:ext>
              </a:extLst>
            </p:cNvPr>
            <p:cNvSpPr/>
            <p:nvPr/>
          </p:nvSpPr>
          <p:spPr>
            <a:xfrm rot="2674460">
              <a:off x="9872487" y="1501683"/>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175" name="Freeform 174">
              <a:extLst>
                <a:ext uri="{FF2B5EF4-FFF2-40B4-BE49-F238E27FC236}">
                  <a16:creationId xmlns:a16="http://schemas.microsoft.com/office/drawing/2014/main" id="{775919E6-C57B-2C6E-B044-767FD0D7806E}"/>
                </a:ext>
              </a:extLst>
            </p:cNvPr>
            <p:cNvSpPr/>
            <p:nvPr/>
          </p:nvSpPr>
          <p:spPr>
            <a:xfrm rot="2674460">
              <a:off x="9706874" y="1626479"/>
              <a:ext cx="99064" cy="111834"/>
            </a:xfrm>
            <a:custGeom>
              <a:avLst/>
              <a:gdLst>
                <a:gd name="connsiteX0" fmla="*/ 74240 w 99064"/>
                <a:gd name="connsiteY0" fmla="*/ 0 h 111834"/>
                <a:gd name="connsiteX1" fmla="*/ 99065 w 99064"/>
                <a:gd name="connsiteY1" fmla="*/ 13870 h 111834"/>
                <a:gd name="connsiteX2" fmla="*/ 22176 w 99064"/>
                <a:gd name="connsiteY2" fmla="*/ 111834 h 111834"/>
                <a:gd name="connsiteX3" fmla="*/ 0 w 99064"/>
                <a:gd name="connsiteY3" fmla="*/ 94176 h 111834"/>
                <a:gd name="connsiteX4" fmla="*/ 74240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74240" y="0"/>
                  </a:moveTo>
                  <a:lnTo>
                    <a:pt x="99065" y="13870"/>
                  </a:lnTo>
                  <a:lnTo>
                    <a:pt x="22176" y="111834"/>
                  </a:lnTo>
                  <a:lnTo>
                    <a:pt x="0" y="94176"/>
                  </a:lnTo>
                  <a:lnTo>
                    <a:pt x="74240" y="0"/>
                  </a:lnTo>
                  <a:close/>
                </a:path>
              </a:pathLst>
            </a:custGeom>
            <a:solidFill>
              <a:schemeClr val="tx1"/>
            </a:solidFill>
            <a:ln w="2868" cap="flat">
              <a:noFill/>
              <a:prstDash val="solid"/>
              <a:miter/>
            </a:ln>
          </p:spPr>
          <p:txBody>
            <a:bodyPr rtlCol="0" anchor="ctr"/>
            <a:lstStyle/>
            <a:p>
              <a:endParaRPr lang="en-GB" noProof="0" dirty="0"/>
            </a:p>
          </p:txBody>
        </p:sp>
        <p:sp>
          <p:nvSpPr>
            <p:cNvPr id="176" name="Freeform 175">
              <a:extLst>
                <a:ext uri="{FF2B5EF4-FFF2-40B4-BE49-F238E27FC236}">
                  <a16:creationId xmlns:a16="http://schemas.microsoft.com/office/drawing/2014/main" id="{889479B8-C210-64E5-63FC-AD090E4F9F34}"/>
                </a:ext>
              </a:extLst>
            </p:cNvPr>
            <p:cNvSpPr/>
            <p:nvPr/>
          </p:nvSpPr>
          <p:spPr>
            <a:xfrm rot="2674460">
              <a:off x="9700275" y="1588430"/>
              <a:ext cx="93418" cy="108949"/>
            </a:xfrm>
            <a:custGeom>
              <a:avLst/>
              <a:gdLst>
                <a:gd name="connsiteX0" fmla="*/ 71243 w 93418"/>
                <a:gd name="connsiteY0" fmla="*/ 0 h 108949"/>
                <a:gd name="connsiteX1" fmla="*/ 93419 w 93418"/>
                <a:gd name="connsiteY1" fmla="*/ 17658 h 108949"/>
                <a:gd name="connsiteX2" fmla="*/ 22176 w 93418"/>
                <a:gd name="connsiteY2" fmla="*/ 108949 h 108949"/>
                <a:gd name="connsiteX3" fmla="*/ 0 w 93418"/>
                <a:gd name="connsiteY3" fmla="*/ 91291 h 108949"/>
                <a:gd name="connsiteX4" fmla="*/ 71243 w 9341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8" h="108949">
                  <a:moveTo>
                    <a:pt x="71243" y="0"/>
                  </a:moveTo>
                  <a:lnTo>
                    <a:pt x="93419" y="17658"/>
                  </a:lnTo>
                  <a:lnTo>
                    <a:pt x="22176" y="108949"/>
                  </a:lnTo>
                  <a:lnTo>
                    <a:pt x="0" y="91291"/>
                  </a:lnTo>
                  <a:lnTo>
                    <a:pt x="71243" y="0"/>
                  </a:lnTo>
                  <a:close/>
                </a:path>
              </a:pathLst>
            </a:custGeom>
            <a:solidFill>
              <a:schemeClr val="tx1"/>
            </a:solidFill>
            <a:ln w="2868" cap="flat">
              <a:noFill/>
              <a:prstDash val="solid"/>
              <a:miter/>
            </a:ln>
          </p:spPr>
          <p:txBody>
            <a:bodyPr rtlCol="0" anchor="ctr"/>
            <a:lstStyle/>
            <a:p>
              <a:endParaRPr lang="en-GB" noProof="0" dirty="0"/>
            </a:p>
          </p:txBody>
        </p:sp>
        <p:sp>
          <p:nvSpPr>
            <p:cNvPr id="177" name="Freeform 176">
              <a:extLst>
                <a:ext uri="{FF2B5EF4-FFF2-40B4-BE49-F238E27FC236}">
                  <a16:creationId xmlns:a16="http://schemas.microsoft.com/office/drawing/2014/main" id="{BFFE7527-4A22-3350-BB00-703EC7A80E68}"/>
                </a:ext>
              </a:extLst>
            </p:cNvPr>
            <p:cNvSpPr/>
            <p:nvPr/>
          </p:nvSpPr>
          <p:spPr>
            <a:xfrm rot="2674460">
              <a:off x="9689373" y="1614816"/>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78" name="Freeform 177">
              <a:extLst>
                <a:ext uri="{FF2B5EF4-FFF2-40B4-BE49-F238E27FC236}">
                  <a16:creationId xmlns:a16="http://schemas.microsoft.com/office/drawing/2014/main" id="{F43305E2-CA75-18C0-B497-E629BC56CE6F}"/>
                </a:ext>
              </a:extLst>
            </p:cNvPr>
            <p:cNvSpPr/>
            <p:nvPr/>
          </p:nvSpPr>
          <p:spPr>
            <a:xfrm rot="2674460">
              <a:off x="9695813" y="1653395"/>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79" name="Freeform 178">
              <a:extLst>
                <a:ext uri="{FF2B5EF4-FFF2-40B4-BE49-F238E27FC236}">
                  <a16:creationId xmlns:a16="http://schemas.microsoft.com/office/drawing/2014/main" id="{565D9FAD-F08C-9554-FF9F-14F751291EA0}"/>
                </a:ext>
              </a:extLst>
            </p:cNvPr>
            <p:cNvSpPr/>
            <p:nvPr/>
          </p:nvSpPr>
          <p:spPr>
            <a:xfrm rot="2674460">
              <a:off x="9903496" y="157197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80" name="Freeform 179">
              <a:extLst>
                <a:ext uri="{FF2B5EF4-FFF2-40B4-BE49-F238E27FC236}">
                  <a16:creationId xmlns:a16="http://schemas.microsoft.com/office/drawing/2014/main" id="{4761B022-9973-7BCB-63D0-788C8B87B6A5}"/>
                </a:ext>
              </a:extLst>
            </p:cNvPr>
            <p:cNvSpPr/>
            <p:nvPr/>
          </p:nvSpPr>
          <p:spPr>
            <a:xfrm rot="2674460">
              <a:off x="9882570" y="1643294"/>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81" name="Freeform 180">
              <a:extLst>
                <a:ext uri="{FF2B5EF4-FFF2-40B4-BE49-F238E27FC236}">
                  <a16:creationId xmlns:a16="http://schemas.microsoft.com/office/drawing/2014/main" id="{DF470A24-9CF5-089E-40CA-5D055471FE36}"/>
                </a:ext>
              </a:extLst>
            </p:cNvPr>
            <p:cNvSpPr/>
            <p:nvPr/>
          </p:nvSpPr>
          <p:spPr>
            <a:xfrm rot="2674460">
              <a:off x="9857523" y="161863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82" name="Freeform 181">
              <a:extLst>
                <a:ext uri="{FF2B5EF4-FFF2-40B4-BE49-F238E27FC236}">
                  <a16:creationId xmlns:a16="http://schemas.microsoft.com/office/drawing/2014/main" id="{66A7BE1D-DD9A-B01B-0E04-39AFA32B24C0}"/>
                </a:ext>
              </a:extLst>
            </p:cNvPr>
            <p:cNvSpPr/>
            <p:nvPr/>
          </p:nvSpPr>
          <p:spPr>
            <a:xfrm rot="2674460">
              <a:off x="9727103" y="1499897"/>
              <a:ext cx="271671" cy="304615"/>
            </a:xfrm>
            <a:custGeom>
              <a:avLst/>
              <a:gdLst>
                <a:gd name="connsiteX0" fmla="*/ 217742 w 271671"/>
                <a:gd name="connsiteY0" fmla="*/ 304555 h 304615"/>
                <a:gd name="connsiteX1" fmla="*/ 140853 w 271671"/>
                <a:gd name="connsiteY1" fmla="*/ 206562 h 304615"/>
                <a:gd name="connsiteX2" fmla="*/ 140853 w 271671"/>
                <a:gd name="connsiteY2" fmla="*/ 206562 h 304615"/>
                <a:gd name="connsiteX3" fmla="*/ 140853 w 271671"/>
                <a:gd name="connsiteY3" fmla="*/ -60 h 304615"/>
                <a:gd name="connsiteX4" fmla="*/ 165590 w 271671"/>
                <a:gd name="connsiteY4" fmla="*/ -60 h 304615"/>
                <a:gd name="connsiteX5" fmla="*/ 165590 w 271671"/>
                <a:gd name="connsiteY5" fmla="*/ 192634 h 304615"/>
                <a:gd name="connsiteX6" fmla="*/ 165590 w 271671"/>
                <a:gd name="connsiteY6" fmla="*/ 192634 h 304615"/>
                <a:gd name="connsiteX7" fmla="*/ 239831 w 271671"/>
                <a:gd name="connsiteY7" fmla="*/ 286810 h 304615"/>
                <a:gd name="connsiteX8" fmla="*/ 249347 w 271671"/>
                <a:gd name="connsiteY8" fmla="*/ 281594 h 304615"/>
                <a:gd name="connsiteX9" fmla="*/ 178104 w 271671"/>
                <a:gd name="connsiteY9" fmla="*/ 190302 h 304615"/>
                <a:gd name="connsiteX10" fmla="*/ 200280 w 271671"/>
                <a:gd name="connsiteY10" fmla="*/ 172644 h 304615"/>
                <a:gd name="connsiteX11" fmla="*/ 271552 w 271671"/>
                <a:gd name="connsiteY11" fmla="*/ 263761 h 304615"/>
                <a:gd name="connsiteX12" fmla="*/ 53662 w 271671"/>
                <a:gd name="connsiteY12" fmla="*/ 304555 h 304615"/>
                <a:gd name="connsiteX13" fmla="*/ 31486 w 271671"/>
                <a:gd name="connsiteY13" fmla="*/ 286897 h 304615"/>
                <a:gd name="connsiteX14" fmla="*/ 105726 w 271671"/>
                <a:gd name="connsiteY14" fmla="*/ 192721 h 304615"/>
                <a:gd name="connsiteX15" fmla="*/ 105726 w 271671"/>
                <a:gd name="connsiteY15" fmla="*/ 192721 h 304615"/>
                <a:gd name="connsiteX16" fmla="*/ 105726 w 271671"/>
                <a:gd name="connsiteY16" fmla="*/ -60 h 304615"/>
                <a:gd name="connsiteX17" fmla="*/ 130463 w 271671"/>
                <a:gd name="connsiteY17" fmla="*/ -60 h 304615"/>
                <a:gd name="connsiteX18" fmla="*/ 130463 w 271671"/>
                <a:gd name="connsiteY18" fmla="*/ 206416 h 304615"/>
                <a:gd name="connsiteX19" fmla="*/ 130463 w 271671"/>
                <a:gd name="connsiteY19" fmla="*/ 206416 h 304615"/>
                <a:gd name="connsiteX20" fmla="*/ -119 w 271671"/>
                <a:gd name="connsiteY20" fmla="*/ 263761 h 304615"/>
                <a:gd name="connsiteX21" fmla="*/ 71124 w 271671"/>
                <a:gd name="connsiteY21" fmla="*/ 172499 h 304615"/>
                <a:gd name="connsiteX22" fmla="*/ 93300 w 271671"/>
                <a:gd name="connsiteY22" fmla="*/ 190157 h 304615"/>
                <a:gd name="connsiteX23" fmla="*/ 22057 w 271671"/>
                <a:gd name="connsiteY23" fmla="*/ 281477 h 30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671" h="304615">
                  <a:moveTo>
                    <a:pt x="217742" y="304555"/>
                  </a:moveTo>
                  <a:lnTo>
                    <a:pt x="140853" y="206562"/>
                  </a:lnTo>
                  <a:lnTo>
                    <a:pt x="140853" y="206562"/>
                  </a:lnTo>
                  <a:lnTo>
                    <a:pt x="140853" y="-60"/>
                  </a:lnTo>
                  <a:lnTo>
                    <a:pt x="165590" y="-60"/>
                  </a:lnTo>
                  <a:lnTo>
                    <a:pt x="165590" y="192634"/>
                  </a:lnTo>
                  <a:lnTo>
                    <a:pt x="165590" y="192634"/>
                  </a:lnTo>
                  <a:lnTo>
                    <a:pt x="239831" y="286810"/>
                  </a:lnTo>
                  <a:close/>
                  <a:moveTo>
                    <a:pt x="249347" y="281594"/>
                  </a:moveTo>
                  <a:lnTo>
                    <a:pt x="178104" y="190302"/>
                  </a:lnTo>
                  <a:lnTo>
                    <a:pt x="200280" y="172644"/>
                  </a:lnTo>
                  <a:lnTo>
                    <a:pt x="271552" y="263761"/>
                  </a:lnTo>
                  <a:close/>
                  <a:moveTo>
                    <a:pt x="53662" y="304555"/>
                  </a:moveTo>
                  <a:lnTo>
                    <a:pt x="31486" y="286897"/>
                  </a:lnTo>
                  <a:lnTo>
                    <a:pt x="105726" y="192721"/>
                  </a:lnTo>
                  <a:lnTo>
                    <a:pt x="105726" y="192721"/>
                  </a:lnTo>
                  <a:lnTo>
                    <a:pt x="105726" y="-60"/>
                  </a:lnTo>
                  <a:lnTo>
                    <a:pt x="130463" y="-60"/>
                  </a:lnTo>
                  <a:lnTo>
                    <a:pt x="130463" y="206416"/>
                  </a:lnTo>
                  <a:lnTo>
                    <a:pt x="130463" y="206416"/>
                  </a:lnTo>
                  <a:close/>
                  <a:moveTo>
                    <a:pt x="-119" y="263761"/>
                  </a:moveTo>
                  <a:lnTo>
                    <a:pt x="71124" y="172499"/>
                  </a:lnTo>
                  <a:lnTo>
                    <a:pt x="93300" y="190157"/>
                  </a:lnTo>
                  <a:lnTo>
                    <a:pt x="22057" y="281477"/>
                  </a:lnTo>
                  <a:close/>
                </a:path>
              </a:pathLst>
            </a:custGeom>
            <a:noFill/>
            <a:ln w="2868" cap="flat">
              <a:noFill/>
              <a:prstDash val="solid"/>
              <a:miter/>
            </a:ln>
          </p:spPr>
          <p:txBody>
            <a:bodyPr rtlCol="0" anchor="ctr"/>
            <a:lstStyle/>
            <a:p>
              <a:endParaRPr lang="en-GB" noProof="0" dirty="0"/>
            </a:p>
          </p:txBody>
        </p:sp>
      </p:grpSp>
      <p:grpSp>
        <p:nvGrpSpPr>
          <p:cNvPr id="183" name="Group 182">
            <a:extLst>
              <a:ext uri="{FF2B5EF4-FFF2-40B4-BE49-F238E27FC236}">
                <a16:creationId xmlns:a16="http://schemas.microsoft.com/office/drawing/2014/main" id="{73507785-F423-86F1-E137-CC07D938E223}"/>
              </a:ext>
            </a:extLst>
          </p:cNvPr>
          <p:cNvGrpSpPr/>
          <p:nvPr/>
        </p:nvGrpSpPr>
        <p:grpSpPr>
          <a:xfrm rot="17738503">
            <a:off x="9964766" y="2359942"/>
            <a:ext cx="282517" cy="299916"/>
            <a:chOff x="9689373" y="1499897"/>
            <a:chExt cx="309401" cy="328456"/>
          </a:xfrm>
        </p:grpSpPr>
        <p:sp>
          <p:nvSpPr>
            <p:cNvPr id="184" name="Freeform 183">
              <a:extLst>
                <a:ext uri="{FF2B5EF4-FFF2-40B4-BE49-F238E27FC236}">
                  <a16:creationId xmlns:a16="http://schemas.microsoft.com/office/drawing/2014/main" id="{48CBDE6F-6F34-9D22-1085-52AE43A00DF7}"/>
                </a:ext>
              </a:extLst>
            </p:cNvPr>
            <p:cNvSpPr/>
            <p:nvPr/>
          </p:nvSpPr>
          <p:spPr>
            <a:xfrm rot="2674460">
              <a:off x="9839148" y="1663444"/>
              <a:ext cx="21215" cy="6935"/>
            </a:xfrm>
            <a:custGeom>
              <a:avLst/>
              <a:gdLst>
                <a:gd name="connsiteX0" fmla="*/ 0 w 21215"/>
                <a:gd name="connsiteY0" fmla="*/ 0 h 6935"/>
                <a:gd name="connsiteX1" fmla="*/ 21216 w 21215"/>
                <a:gd name="connsiteY1" fmla="*/ 0 h 6935"/>
                <a:gd name="connsiteX2" fmla="*/ 21216 w 21215"/>
                <a:gd name="connsiteY2" fmla="*/ 6935 h 6935"/>
                <a:gd name="connsiteX3" fmla="*/ 0 w 21215"/>
                <a:gd name="connsiteY3" fmla="*/ 6935 h 6935"/>
              </a:gdLst>
              <a:ahLst/>
              <a:cxnLst>
                <a:cxn ang="0">
                  <a:pos x="connsiteX0" y="connsiteY0"/>
                </a:cxn>
                <a:cxn ang="0">
                  <a:pos x="connsiteX1" y="connsiteY1"/>
                </a:cxn>
                <a:cxn ang="0">
                  <a:pos x="connsiteX2" y="connsiteY2"/>
                </a:cxn>
                <a:cxn ang="0">
                  <a:pos x="connsiteX3" y="connsiteY3"/>
                </a:cxn>
              </a:cxnLst>
              <a:rect l="l" t="t" r="r" b="b"/>
              <a:pathLst>
                <a:path w="21215" h="6935">
                  <a:moveTo>
                    <a:pt x="0" y="0"/>
                  </a:moveTo>
                  <a:lnTo>
                    <a:pt x="21216" y="0"/>
                  </a:lnTo>
                  <a:lnTo>
                    <a:pt x="21216" y="6935"/>
                  </a:lnTo>
                  <a:lnTo>
                    <a:pt x="0" y="6935"/>
                  </a:lnTo>
                  <a:close/>
                </a:path>
              </a:pathLst>
            </a:custGeom>
            <a:solidFill>
              <a:srgbClr val="888589"/>
            </a:solidFill>
            <a:ln w="2868" cap="flat">
              <a:noFill/>
              <a:prstDash val="solid"/>
              <a:miter/>
            </a:ln>
          </p:spPr>
          <p:txBody>
            <a:bodyPr rtlCol="0" anchor="ctr"/>
            <a:lstStyle/>
            <a:p>
              <a:endParaRPr lang="en-GB" noProof="0" dirty="0"/>
            </a:p>
          </p:txBody>
        </p:sp>
        <p:sp>
          <p:nvSpPr>
            <p:cNvPr id="185" name="Freeform 184">
              <a:extLst>
                <a:ext uri="{FF2B5EF4-FFF2-40B4-BE49-F238E27FC236}">
                  <a16:creationId xmlns:a16="http://schemas.microsoft.com/office/drawing/2014/main" id="{52AFE215-AD77-A5EC-1DC5-B56654C4D9BE}"/>
                </a:ext>
              </a:extLst>
            </p:cNvPr>
            <p:cNvSpPr/>
            <p:nvPr/>
          </p:nvSpPr>
          <p:spPr>
            <a:xfrm rot="2674460">
              <a:off x="9897488" y="1526315"/>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186" name="Freeform 185">
              <a:extLst>
                <a:ext uri="{FF2B5EF4-FFF2-40B4-BE49-F238E27FC236}">
                  <a16:creationId xmlns:a16="http://schemas.microsoft.com/office/drawing/2014/main" id="{4362AF74-52E0-3615-B8F4-5336A0FBE6B6}"/>
                </a:ext>
              </a:extLst>
            </p:cNvPr>
            <p:cNvSpPr/>
            <p:nvPr/>
          </p:nvSpPr>
          <p:spPr>
            <a:xfrm rot="2674460">
              <a:off x="9784780" y="1703236"/>
              <a:ext cx="99064" cy="111834"/>
            </a:xfrm>
            <a:custGeom>
              <a:avLst/>
              <a:gdLst>
                <a:gd name="connsiteX0" fmla="*/ 24854 w 99064"/>
                <a:gd name="connsiteY0" fmla="*/ 0 h 111834"/>
                <a:gd name="connsiteX1" fmla="*/ 0 w 99064"/>
                <a:gd name="connsiteY1" fmla="*/ 13870 h 111834"/>
                <a:gd name="connsiteX2" fmla="*/ 76889 w 99064"/>
                <a:gd name="connsiteY2" fmla="*/ 111834 h 111834"/>
                <a:gd name="connsiteX3" fmla="*/ 99065 w 99064"/>
                <a:gd name="connsiteY3" fmla="*/ 94176 h 111834"/>
                <a:gd name="connsiteX4" fmla="*/ 24854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24854" y="0"/>
                  </a:moveTo>
                  <a:lnTo>
                    <a:pt x="0" y="13870"/>
                  </a:lnTo>
                  <a:lnTo>
                    <a:pt x="76889" y="111834"/>
                  </a:lnTo>
                  <a:lnTo>
                    <a:pt x="99065" y="94176"/>
                  </a:lnTo>
                  <a:lnTo>
                    <a:pt x="24854" y="0"/>
                  </a:lnTo>
                  <a:close/>
                </a:path>
              </a:pathLst>
            </a:custGeom>
            <a:solidFill>
              <a:schemeClr val="tx1"/>
            </a:solidFill>
            <a:ln w="2868" cap="flat">
              <a:noFill/>
              <a:prstDash val="solid"/>
              <a:miter/>
            </a:ln>
          </p:spPr>
          <p:txBody>
            <a:bodyPr rtlCol="0" anchor="ctr"/>
            <a:lstStyle/>
            <a:p>
              <a:endParaRPr lang="en-GB" noProof="0" dirty="0"/>
            </a:p>
          </p:txBody>
        </p:sp>
        <p:sp>
          <p:nvSpPr>
            <p:cNvPr id="187" name="Freeform 186">
              <a:extLst>
                <a:ext uri="{FF2B5EF4-FFF2-40B4-BE49-F238E27FC236}">
                  <a16:creationId xmlns:a16="http://schemas.microsoft.com/office/drawing/2014/main" id="{EDB32141-6DB7-64E1-3447-280011BB7B5B}"/>
                </a:ext>
              </a:extLst>
            </p:cNvPr>
            <p:cNvSpPr/>
            <p:nvPr/>
          </p:nvSpPr>
          <p:spPr>
            <a:xfrm rot="2674460">
              <a:off x="9827226" y="1713524"/>
              <a:ext cx="93448" cy="108949"/>
            </a:xfrm>
            <a:custGeom>
              <a:avLst/>
              <a:gdLst>
                <a:gd name="connsiteX0" fmla="*/ 22176 w 93448"/>
                <a:gd name="connsiteY0" fmla="*/ 0 h 108949"/>
                <a:gd name="connsiteX1" fmla="*/ 0 w 93448"/>
                <a:gd name="connsiteY1" fmla="*/ 17658 h 108949"/>
                <a:gd name="connsiteX2" fmla="*/ 71243 w 93448"/>
                <a:gd name="connsiteY2" fmla="*/ 108949 h 108949"/>
                <a:gd name="connsiteX3" fmla="*/ 93448 w 93448"/>
                <a:gd name="connsiteY3" fmla="*/ 91291 h 108949"/>
                <a:gd name="connsiteX4" fmla="*/ 22176 w 9344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48" h="108949">
                  <a:moveTo>
                    <a:pt x="22176" y="0"/>
                  </a:moveTo>
                  <a:lnTo>
                    <a:pt x="0" y="17658"/>
                  </a:lnTo>
                  <a:lnTo>
                    <a:pt x="71243" y="108949"/>
                  </a:lnTo>
                  <a:lnTo>
                    <a:pt x="93448" y="91291"/>
                  </a:lnTo>
                  <a:lnTo>
                    <a:pt x="22176" y="0"/>
                  </a:lnTo>
                  <a:close/>
                </a:path>
              </a:pathLst>
            </a:custGeom>
            <a:solidFill>
              <a:schemeClr val="tx1"/>
            </a:solidFill>
            <a:ln w="2868" cap="flat">
              <a:noFill/>
              <a:prstDash val="solid"/>
              <a:miter/>
            </a:ln>
          </p:spPr>
          <p:txBody>
            <a:bodyPr rtlCol="0" anchor="ctr"/>
            <a:lstStyle/>
            <a:p>
              <a:endParaRPr lang="en-GB" noProof="0" dirty="0"/>
            </a:p>
          </p:txBody>
        </p:sp>
        <p:sp>
          <p:nvSpPr>
            <p:cNvPr id="188" name="Freeform 187">
              <a:extLst>
                <a:ext uri="{FF2B5EF4-FFF2-40B4-BE49-F238E27FC236}">
                  <a16:creationId xmlns:a16="http://schemas.microsoft.com/office/drawing/2014/main" id="{1139EC97-2C49-18BB-7925-2A9CCD0E0520}"/>
                </a:ext>
              </a:extLst>
            </p:cNvPr>
            <p:cNvSpPr/>
            <p:nvPr/>
          </p:nvSpPr>
          <p:spPr>
            <a:xfrm rot="2674460">
              <a:off x="9841517" y="1764715"/>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89" name="Freeform 188">
              <a:extLst>
                <a:ext uri="{FF2B5EF4-FFF2-40B4-BE49-F238E27FC236}">
                  <a16:creationId xmlns:a16="http://schemas.microsoft.com/office/drawing/2014/main" id="{28BEEA12-2C30-51D1-3304-95C4E3382577}"/>
                </a:ext>
              </a:extLst>
            </p:cNvPr>
            <p:cNvSpPr/>
            <p:nvPr/>
          </p:nvSpPr>
          <p:spPr>
            <a:xfrm rot="2674460">
              <a:off x="9802846" y="1758849"/>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190" name="Freeform 189">
              <a:extLst>
                <a:ext uri="{FF2B5EF4-FFF2-40B4-BE49-F238E27FC236}">
                  <a16:creationId xmlns:a16="http://schemas.microsoft.com/office/drawing/2014/main" id="{278F4C17-368C-414C-7AF2-770DF5B925DE}"/>
                </a:ext>
              </a:extLst>
            </p:cNvPr>
            <p:cNvSpPr/>
            <p:nvPr/>
          </p:nvSpPr>
          <p:spPr>
            <a:xfrm rot="2674460">
              <a:off x="9928542" y="1596633"/>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91" name="Freeform 190">
              <a:extLst>
                <a:ext uri="{FF2B5EF4-FFF2-40B4-BE49-F238E27FC236}">
                  <a16:creationId xmlns:a16="http://schemas.microsoft.com/office/drawing/2014/main" id="{C5D11B13-094B-FEA0-D293-1BAEA3AABDD8}"/>
                </a:ext>
              </a:extLst>
            </p:cNvPr>
            <p:cNvSpPr/>
            <p:nvPr/>
          </p:nvSpPr>
          <p:spPr>
            <a:xfrm rot="2674460">
              <a:off x="9872487" y="1501683"/>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192" name="Freeform 191">
              <a:extLst>
                <a:ext uri="{FF2B5EF4-FFF2-40B4-BE49-F238E27FC236}">
                  <a16:creationId xmlns:a16="http://schemas.microsoft.com/office/drawing/2014/main" id="{B7FB7981-1F7B-BBB8-BD99-5DDA558898CC}"/>
                </a:ext>
              </a:extLst>
            </p:cNvPr>
            <p:cNvSpPr/>
            <p:nvPr/>
          </p:nvSpPr>
          <p:spPr>
            <a:xfrm rot="2674460">
              <a:off x="9706874" y="1626479"/>
              <a:ext cx="99064" cy="111834"/>
            </a:xfrm>
            <a:custGeom>
              <a:avLst/>
              <a:gdLst>
                <a:gd name="connsiteX0" fmla="*/ 74240 w 99064"/>
                <a:gd name="connsiteY0" fmla="*/ 0 h 111834"/>
                <a:gd name="connsiteX1" fmla="*/ 99065 w 99064"/>
                <a:gd name="connsiteY1" fmla="*/ 13870 h 111834"/>
                <a:gd name="connsiteX2" fmla="*/ 22176 w 99064"/>
                <a:gd name="connsiteY2" fmla="*/ 111834 h 111834"/>
                <a:gd name="connsiteX3" fmla="*/ 0 w 99064"/>
                <a:gd name="connsiteY3" fmla="*/ 94176 h 111834"/>
                <a:gd name="connsiteX4" fmla="*/ 74240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74240" y="0"/>
                  </a:moveTo>
                  <a:lnTo>
                    <a:pt x="99065" y="13870"/>
                  </a:lnTo>
                  <a:lnTo>
                    <a:pt x="22176" y="111834"/>
                  </a:lnTo>
                  <a:lnTo>
                    <a:pt x="0" y="94176"/>
                  </a:lnTo>
                  <a:lnTo>
                    <a:pt x="74240" y="0"/>
                  </a:lnTo>
                  <a:close/>
                </a:path>
              </a:pathLst>
            </a:custGeom>
            <a:solidFill>
              <a:schemeClr val="tx1"/>
            </a:solidFill>
            <a:ln w="2868" cap="flat">
              <a:noFill/>
              <a:prstDash val="solid"/>
              <a:miter/>
            </a:ln>
          </p:spPr>
          <p:txBody>
            <a:bodyPr rtlCol="0" anchor="ctr"/>
            <a:lstStyle/>
            <a:p>
              <a:endParaRPr lang="en-GB" noProof="0" dirty="0"/>
            </a:p>
          </p:txBody>
        </p:sp>
        <p:sp>
          <p:nvSpPr>
            <p:cNvPr id="193" name="Freeform 192">
              <a:extLst>
                <a:ext uri="{FF2B5EF4-FFF2-40B4-BE49-F238E27FC236}">
                  <a16:creationId xmlns:a16="http://schemas.microsoft.com/office/drawing/2014/main" id="{BB866979-4AB3-DBE8-EA78-0B03E030CEE5}"/>
                </a:ext>
              </a:extLst>
            </p:cNvPr>
            <p:cNvSpPr/>
            <p:nvPr/>
          </p:nvSpPr>
          <p:spPr>
            <a:xfrm rot="2674460">
              <a:off x="9700275" y="1588430"/>
              <a:ext cx="93418" cy="108949"/>
            </a:xfrm>
            <a:custGeom>
              <a:avLst/>
              <a:gdLst>
                <a:gd name="connsiteX0" fmla="*/ 71243 w 93418"/>
                <a:gd name="connsiteY0" fmla="*/ 0 h 108949"/>
                <a:gd name="connsiteX1" fmla="*/ 93419 w 93418"/>
                <a:gd name="connsiteY1" fmla="*/ 17658 h 108949"/>
                <a:gd name="connsiteX2" fmla="*/ 22176 w 93418"/>
                <a:gd name="connsiteY2" fmla="*/ 108949 h 108949"/>
                <a:gd name="connsiteX3" fmla="*/ 0 w 93418"/>
                <a:gd name="connsiteY3" fmla="*/ 91291 h 108949"/>
                <a:gd name="connsiteX4" fmla="*/ 71243 w 9341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8" h="108949">
                  <a:moveTo>
                    <a:pt x="71243" y="0"/>
                  </a:moveTo>
                  <a:lnTo>
                    <a:pt x="93419" y="17658"/>
                  </a:lnTo>
                  <a:lnTo>
                    <a:pt x="22176" y="108949"/>
                  </a:lnTo>
                  <a:lnTo>
                    <a:pt x="0" y="91291"/>
                  </a:lnTo>
                  <a:lnTo>
                    <a:pt x="71243" y="0"/>
                  </a:lnTo>
                  <a:close/>
                </a:path>
              </a:pathLst>
            </a:custGeom>
            <a:solidFill>
              <a:schemeClr val="tx1"/>
            </a:solidFill>
            <a:ln w="2868" cap="flat">
              <a:noFill/>
              <a:prstDash val="solid"/>
              <a:miter/>
            </a:ln>
          </p:spPr>
          <p:txBody>
            <a:bodyPr rtlCol="0" anchor="ctr"/>
            <a:lstStyle/>
            <a:p>
              <a:endParaRPr lang="en-GB" noProof="0" dirty="0"/>
            </a:p>
          </p:txBody>
        </p:sp>
        <p:sp>
          <p:nvSpPr>
            <p:cNvPr id="194" name="Freeform 193">
              <a:extLst>
                <a:ext uri="{FF2B5EF4-FFF2-40B4-BE49-F238E27FC236}">
                  <a16:creationId xmlns:a16="http://schemas.microsoft.com/office/drawing/2014/main" id="{150CAA01-4C74-9483-C8D4-794D310E00DF}"/>
                </a:ext>
              </a:extLst>
            </p:cNvPr>
            <p:cNvSpPr/>
            <p:nvPr/>
          </p:nvSpPr>
          <p:spPr>
            <a:xfrm rot="2674460">
              <a:off x="9689373" y="1614816"/>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95" name="Freeform 194">
              <a:extLst>
                <a:ext uri="{FF2B5EF4-FFF2-40B4-BE49-F238E27FC236}">
                  <a16:creationId xmlns:a16="http://schemas.microsoft.com/office/drawing/2014/main" id="{A9B2EB6C-5F03-024D-5418-A948D250F75D}"/>
                </a:ext>
              </a:extLst>
            </p:cNvPr>
            <p:cNvSpPr/>
            <p:nvPr/>
          </p:nvSpPr>
          <p:spPr>
            <a:xfrm rot="2674460">
              <a:off x="9695813" y="1653395"/>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196" name="Freeform 195">
              <a:extLst>
                <a:ext uri="{FF2B5EF4-FFF2-40B4-BE49-F238E27FC236}">
                  <a16:creationId xmlns:a16="http://schemas.microsoft.com/office/drawing/2014/main" id="{AE300148-6CBC-2E82-B51F-4F5675B28DCE}"/>
                </a:ext>
              </a:extLst>
            </p:cNvPr>
            <p:cNvSpPr/>
            <p:nvPr/>
          </p:nvSpPr>
          <p:spPr>
            <a:xfrm rot="2674460">
              <a:off x="9903496" y="157197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97" name="Freeform 196">
              <a:extLst>
                <a:ext uri="{FF2B5EF4-FFF2-40B4-BE49-F238E27FC236}">
                  <a16:creationId xmlns:a16="http://schemas.microsoft.com/office/drawing/2014/main" id="{0E452C4C-F71F-5F59-2885-A71440B64D9B}"/>
                </a:ext>
              </a:extLst>
            </p:cNvPr>
            <p:cNvSpPr/>
            <p:nvPr/>
          </p:nvSpPr>
          <p:spPr>
            <a:xfrm rot="2674460">
              <a:off x="9882570" y="1643294"/>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198" name="Freeform 197">
              <a:extLst>
                <a:ext uri="{FF2B5EF4-FFF2-40B4-BE49-F238E27FC236}">
                  <a16:creationId xmlns:a16="http://schemas.microsoft.com/office/drawing/2014/main" id="{E51C87D2-1CB8-1BD1-E6E3-66EBF7AEB922}"/>
                </a:ext>
              </a:extLst>
            </p:cNvPr>
            <p:cNvSpPr/>
            <p:nvPr/>
          </p:nvSpPr>
          <p:spPr>
            <a:xfrm rot="2674460">
              <a:off x="9857523" y="161863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199" name="Freeform 198">
              <a:extLst>
                <a:ext uri="{FF2B5EF4-FFF2-40B4-BE49-F238E27FC236}">
                  <a16:creationId xmlns:a16="http://schemas.microsoft.com/office/drawing/2014/main" id="{F9AC5EBE-EF70-687D-7E4A-249D951E02D7}"/>
                </a:ext>
              </a:extLst>
            </p:cNvPr>
            <p:cNvSpPr/>
            <p:nvPr/>
          </p:nvSpPr>
          <p:spPr>
            <a:xfrm rot="2674460">
              <a:off x="9727103" y="1499897"/>
              <a:ext cx="271671" cy="304615"/>
            </a:xfrm>
            <a:custGeom>
              <a:avLst/>
              <a:gdLst>
                <a:gd name="connsiteX0" fmla="*/ 217742 w 271671"/>
                <a:gd name="connsiteY0" fmla="*/ 304555 h 304615"/>
                <a:gd name="connsiteX1" fmla="*/ 140853 w 271671"/>
                <a:gd name="connsiteY1" fmla="*/ 206562 h 304615"/>
                <a:gd name="connsiteX2" fmla="*/ 140853 w 271671"/>
                <a:gd name="connsiteY2" fmla="*/ 206562 h 304615"/>
                <a:gd name="connsiteX3" fmla="*/ 140853 w 271671"/>
                <a:gd name="connsiteY3" fmla="*/ -60 h 304615"/>
                <a:gd name="connsiteX4" fmla="*/ 165590 w 271671"/>
                <a:gd name="connsiteY4" fmla="*/ -60 h 304615"/>
                <a:gd name="connsiteX5" fmla="*/ 165590 w 271671"/>
                <a:gd name="connsiteY5" fmla="*/ 192634 h 304615"/>
                <a:gd name="connsiteX6" fmla="*/ 165590 w 271671"/>
                <a:gd name="connsiteY6" fmla="*/ 192634 h 304615"/>
                <a:gd name="connsiteX7" fmla="*/ 239831 w 271671"/>
                <a:gd name="connsiteY7" fmla="*/ 286810 h 304615"/>
                <a:gd name="connsiteX8" fmla="*/ 249347 w 271671"/>
                <a:gd name="connsiteY8" fmla="*/ 281594 h 304615"/>
                <a:gd name="connsiteX9" fmla="*/ 178104 w 271671"/>
                <a:gd name="connsiteY9" fmla="*/ 190302 h 304615"/>
                <a:gd name="connsiteX10" fmla="*/ 200280 w 271671"/>
                <a:gd name="connsiteY10" fmla="*/ 172644 h 304615"/>
                <a:gd name="connsiteX11" fmla="*/ 271552 w 271671"/>
                <a:gd name="connsiteY11" fmla="*/ 263761 h 304615"/>
                <a:gd name="connsiteX12" fmla="*/ 53662 w 271671"/>
                <a:gd name="connsiteY12" fmla="*/ 304555 h 304615"/>
                <a:gd name="connsiteX13" fmla="*/ 31486 w 271671"/>
                <a:gd name="connsiteY13" fmla="*/ 286897 h 304615"/>
                <a:gd name="connsiteX14" fmla="*/ 105726 w 271671"/>
                <a:gd name="connsiteY14" fmla="*/ 192721 h 304615"/>
                <a:gd name="connsiteX15" fmla="*/ 105726 w 271671"/>
                <a:gd name="connsiteY15" fmla="*/ 192721 h 304615"/>
                <a:gd name="connsiteX16" fmla="*/ 105726 w 271671"/>
                <a:gd name="connsiteY16" fmla="*/ -60 h 304615"/>
                <a:gd name="connsiteX17" fmla="*/ 130463 w 271671"/>
                <a:gd name="connsiteY17" fmla="*/ -60 h 304615"/>
                <a:gd name="connsiteX18" fmla="*/ 130463 w 271671"/>
                <a:gd name="connsiteY18" fmla="*/ 206416 h 304615"/>
                <a:gd name="connsiteX19" fmla="*/ 130463 w 271671"/>
                <a:gd name="connsiteY19" fmla="*/ 206416 h 304615"/>
                <a:gd name="connsiteX20" fmla="*/ -119 w 271671"/>
                <a:gd name="connsiteY20" fmla="*/ 263761 h 304615"/>
                <a:gd name="connsiteX21" fmla="*/ 71124 w 271671"/>
                <a:gd name="connsiteY21" fmla="*/ 172499 h 304615"/>
                <a:gd name="connsiteX22" fmla="*/ 93300 w 271671"/>
                <a:gd name="connsiteY22" fmla="*/ 190157 h 304615"/>
                <a:gd name="connsiteX23" fmla="*/ 22057 w 271671"/>
                <a:gd name="connsiteY23" fmla="*/ 281477 h 30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671" h="304615">
                  <a:moveTo>
                    <a:pt x="217742" y="304555"/>
                  </a:moveTo>
                  <a:lnTo>
                    <a:pt x="140853" y="206562"/>
                  </a:lnTo>
                  <a:lnTo>
                    <a:pt x="140853" y="206562"/>
                  </a:lnTo>
                  <a:lnTo>
                    <a:pt x="140853" y="-60"/>
                  </a:lnTo>
                  <a:lnTo>
                    <a:pt x="165590" y="-60"/>
                  </a:lnTo>
                  <a:lnTo>
                    <a:pt x="165590" y="192634"/>
                  </a:lnTo>
                  <a:lnTo>
                    <a:pt x="165590" y="192634"/>
                  </a:lnTo>
                  <a:lnTo>
                    <a:pt x="239831" y="286810"/>
                  </a:lnTo>
                  <a:close/>
                  <a:moveTo>
                    <a:pt x="249347" y="281594"/>
                  </a:moveTo>
                  <a:lnTo>
                    <a:pt x="178104" y="190302"/>
                  </a:lnTo>
                  <a:lnTo>
                    <a:pt x="200280" y="172644"/>
                  </a:lnTo>
                  <a:lnTo>
                    <a:pt x="271552" y="263761"/>
                  </a:lnTo>
                  <a:close/>
                  <a:moveTo>
                    <a:pt x="53662" y="304555"/>
                  </a:moveTo>
                  <a:lnTo>
                    <a:pt x="31486" y="286897"/>
                  </a:lnTo>
                  <a:lnTo>
                    <a:pt x="105726" y="192721"/>
                  </a:lnTo>
                  <a:lnTo>
                    <a:pt x="105726" y="192721"/>
                  </a:lnTo>
                  <a:lnTo>
                    <a:pt x="105726" y="-60"/>
                  </a:lnTo>
                  <a:lnTo>
                    <a:pt x="130463" y="-60"/>
                  </a:lnTo>
                  <a:lnTo>
                    <a:pt x="130463" y="206416"/>
                  </a:lnTo>
                  <a:lnTo>
                    <a:pt x="130463" y="206416"/>
                  </a:lnTo>
                  <a:close/>
                  <a:moveTo>
                    <a:pt x="-119" y="263761"/>
                  </a:moveTo>
                  <a:lnTo>
                    <a:pt x="71124" y="172499"/>
                  </a:lnTo>
                  <a:lnTo>
                    <a:pt x="93300" y="190157"/>
                  </a:lnTo>
                  <a:lnTo>
                    <a:pt x="22057" y="281477"/>
                  </a:lnTo>
                  <a:close/>
                </a:path>
              </a:pathLst>
            </a:custGeom>
            <a:noFill/>
            <a:ln w="2868" cap="flat">
              <a:noFill/>
              <a:prstDash val="solid"/>
              <a:miter/>
            </a:ln>
          </p:spPr>
          <p:txBody>
            <a:bodyPr rtlCol="0" anchor="ctr"/>
            <a:lstStyle/>
            <a:p>
              <a:endParaRPr lang="en-GB" noProof="0" dirty="0"/>
            </a:p>
          </p:txBody>
        </p:sp>
      </p:grpSp>
      <p:sp>
        <p:nvSpPr>
          <p:cNvPr id="237" name="Oval 236">
            <a:extLst>
              <a:ext uri="{FF2B5EF4-FFF2-40B4-BE49-F238E27FC236}">
                <a16:creationId xmlns:a16="http://schemas.microsoft.com/office/drawing/2014/main" id="{8B3EEE82-C591-4482-9F22-853AE23BC29D}"/>
              </a:ext>
            </a:extLst>
          </p:cNvPr>
          <p:cNvSpPr/>
          <p:nvPr/>
        </p:nvSpPr>
        <p:spPr>
          <a:xfrm>
            <a:off x="9141733" y="5042172"/>
            <a:ext cx="93551" cy="93551"/>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8" name="Oval 237">
            <a:extLst>
              <a:ext uri="{FF2B5EF4-FFF2-40B4-BE49-F238E27FC236}">
                <a16:creationId xmlns:a16="http://schemas.microsoft.com/office/drawing/2014/main" id="{B5B74DBD-0D08-1FD5-5CBD-2EE77FAB6C55}"/>
              </a:ext>
            </a:extLst>
          </p:cNvPr>
          <p:cNvSpPr/>
          <p:nvPr/>
        </p:nvSpPr>
        <p:spPr>
          <a:xfrm>
            <a:off x="10187401" y="4922056"/>
            <a:ext cx="93551" cy="93551"/>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0" name="Oval 239">
            <a:extLst>
              <a:ext uri="{FF2B5EF4-FFF2-40B4-BE49-F238E27FC236}">
                <a16:creationId xmlns:a16="http://schemas.microsoft.com/office/drawing/2014/main" id="{6C683BCD-250B-D144-7A55-64D5A3256070}"/>
              </a:ext>
            </a:extLst>
          </p:cNvPr>
          <p:cNvSpPr/>
          <p:nvPr/>
        </p:nvSpPr>
        <p:spPr>
          <a:xfrm>
            <a:off x="7230234" y="3778458"/>
            <a:ext cx="171230" cy="171230"/>
          </a:xfrm>
          <a:prstGeom prst="ellipse">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noProof="0" dirty="0">
                <a:solidFill>
                  <a:srgbClr val="C00000"/>
                </a:solidFill>
                <a:latin typeface="Arial" panose="020B0604020202020204" pitchFamily="34" charset="0"/>
                <a:cs typeface="Arial" panose="020B0604020202020204" pitchFamily="34" charset="0"/>
              </a:rPr>
              <a:t>1</a:t>
            </a:r>
          </a:p>
        </p:txBody>
      </p:sp>
      <p:sp>
        <p:nvSpPr>
          <p:cNvPr id="241" name="Oval 240">
            <a:extLst>
              <a:ext uri="{FF2B5EF4-FFF2-40B4-BE49-F238E27FC236}">
                <a16:creationId xmlns:a16="http://schemas.microsoft.com/office/drawing/2014/main" id="{AD24583A-5913-920D-5FD6-51FF08DDAF0E}"/>
              </a:ext>
            </a:extLst>
          </p:cNvPr>
          <p:cNvSpPr/>
          <p:nvPr/>
        </p:nvSpPr>
        <p:spPr>
          <a:xfrm>
            <a:off x="9157190" y="2672912"/>
            <a:ext cx="171230" cy="171230"/>
          </a:xfrm>
          <a:prstGeom prst="ellipse">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noProof="0" dirty="0">
                <a:solidFill>
                  <a:srgbClr val="C00000"/>
                </a:solidFill>
                <a:latin typeface="Arial" panose="020B0604020202020204" pitchFamily="34" charset="0"/>
                <a:cs typeface="Arial" panose="020B0604020202020204" pitchFamily="34" charset="0"/>
              </a:rPr>
              <a:t>2</a:t>
            </a:r>
          </a:p>
        </p:txBody>
      </p:sp>
      <p:sp>
        <p:nvSpPr>
          <p:cNvPr id="242" name="Oval 241">
            <a:extLst>
              <a:ext uri="{FF2B5EF4-FFF2-40B4-BE49-F238E27FC236}">
                <a16:creationId xmlns:a16="http://schemas.microsoft.com/office/drawing/2014/main" id="{A62D30F0-4B5F-3222-071B-9304FCAED340}"/>
              </a:ext>
            </a:extLst>
          </p:cNvPr>
          <p:cNvSpPr/>
          <p:nvPr/>
        </p:nvSpPr>
        <p:spPr>
          <a:xfrm>
            <a:off x="10598532" y="3024206"/>
            <a:ext cx="171230" cy="171230"/>
          </a:xfrm>
          <a:prstGeom prst="ellipse">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noProof="0" dirty="0">
                <a:solidFill>
                  <a:srgbClr val="C00000"/>
                </a:solidFill>
                <a:latin typeface="Arial" panose="020B0604020202020204" pitchFamily="34" charset="0"/>
                <a:cs typeface="Arial" panose="020B0604020202020204" pitchFamily="34" charset="0"/>
              </a:rPr>
              <a:t>3</a:t>
            </a:r>
          </a:p>
        </p:txBody>
      </p:sp>
      <p:sp>
        <p:nvSpPr>
          <p:cNvPr id="243" name="Oval 242">
            <a:extLst>
              <a:ext uri="{FF2B5EF4-FFF2-40B4-BE49-F238E27FC236}">
                <a16:creationId xmlns:a16="http://schemas.microsoft.com/office/drawing/2014/main" id="{2D09CFA2-70C3-B4FF-D000-9D695D911C63}"/>
              </a:ext>
            </a:extLst>
          </p:cNvPr>
          <p:cNvSpPr/>
          <p:nvPr/>
        </p:nvSpPr>
        <p:spPr>
          <a:xfrm>
            <a:off x="9193455" y="3998950"/>
            <a:ext cx="1022021" cy="362430"/>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36" name="Straight Connector 35">
            <a:extLst>
              <a:ext uri="{FF2B5EF4-FFF2-40B4-BE49-F238E27FC236}">
                <a16:creationId xmlns:a16="http://schemas.microsoft.com/office/drawing/2014/main" id="{0FDC9C2A-A949-A4FA-9392-F5DE526843BC}"/>
              </a:ext>
            </a:extLst>
          </p:cNvPr>
          <p:cNvCxnSpPr>
            <a:cxnSpLocks/>
          </p:cNvCxnSpPr>
          <p:nvPr/>
        </p:nvCxnSpPr>
        <p:spPr>
          <a:xfrm flipH="1">
            <a:off x="9338419" y="4373294"/>
            <a:ext cx="81806" cy="217927"/>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FE1B530-8045-5533-1412-4097E7D69029}"/>
              </a:ext>
            </a:extLst>
          </p:cNvPr>
          <p:cNvSpPr txBox="1"/>
          <p:nvPr/>
        </p:nvSpPr>
        <p:spPr>
          <a:xfrm>
            <a:off x="9907699" y="4376737"/>
            <a:ext cx="1014701" cy="117725"/>
          </a:xfrm>
          <a:prstGeom prst="rect">
            <a:avLst/>
          </a:prstGeom>
          <a:noFill/>
        </p:spPr>
        <p:txBody>
          <a:bodyPr wrap="none" lIns="0" tIns="0" rIns="0" bIns="0" rtlCol="0">
            <a:spAutoFit/>
          </a:bodyPr>
          <a:lstStyle/>
          <a:p>
            <a:pPr>
              <a:lnSpc>
                <a:spcPct val="90000"/>
              </a:lnSpc>
            </a:pPr>
            <a:r>
              <a:rPr lang="en-GB" sz="850" noProof="0" dirty="0">
                <a:latin typeface="Arial" panose="020B0604020202020204" pitchFamily="34" charset="0"/>
                <a:ea typeface="Aileron" charset="0"/>
                <a:cs typeface="Arial" panose="020B0604020202020204" pitchFamily="34" charset="0"/>
              </a:rPr>
              <a:t>Endosome/lysosome</a:t>
            </a:r>
          </a:p>
        </p:txBody>
      </p:sp>
      <p:sp>
        <p:nvSpPr>
          <p:cNvPr id="66" name="5-point Star 65">
            <a:extLst>
              <a:ext uri="{FF2B5EF4-FFF2-40B4-BE49-F238E27FC236}">
                <a16:creationId xmlns:a16="http://schemas.microsoft.com/office/drawing/2014/main" id="{CADB4E7D-0353-E266-0E19-3661717B07D5}"/>
              </a:ext>
            </a:extLst>
          </p:cNvPr>
          <p:cNvSpPr/>
          <p:nvPr/>
        </p:nvSpPr>
        <p:spPr>
          <a:xfrm>
            <a:off x="10814189" y="4053986"/>
            <a:ext cx="132184" cy="132184"/>
          </a:xfrm>
          <a:prstGeom prst="star5">
            <a:avLst/>
          </a:prstGeom>
          <a:solidFill>
            <a:srgbClr val="FFA402"/>
          </a:solidFill>
          <a:ln>
            <a:solidFill>
              <a:srgbClr val="FFA4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200" name="Group 199">
            <a:extLst>
              <a:ext uri="{FF2B5EF4-FFF2-40B4-BE49-F238E27FC236}">
                <a16:creationId xmlns:a16="http://schemas.microsoft.com/office/drawing/2014/main" id="{CAE01814-50A0-BC50-D7F6-EBD10E096DF3}"/>
              </a:ext>
            </a:extLst>
          </p:cNvPr>
          <p:cNvGrpSpPr/>
          <p:nvPr/>
        </p:nvGrpSpPr>
        <p:grpSpPr>
          <a:xfrm rot="8123175">
            <a:off x="9323877" y="4081042"/>
            <a:ext cx="189991" cy="201692"/>
            <a:chOff x="9689373" y="1499897"/>
            <a:chExt cx="309401" cy="328456"/>
          </a:xfrm>
        </p:grpSpPr>
        <p:sp>
          <p:nvSpPr>
            <p:cNvPr id="201" name="Freeform 200">
              <a:extLst>
                <a:ext uri="{FF2B5EF4-FFF2-40B4-BE49-F238E27FC236}">
                  <a16:creationId xmlns:a16="http://schemas.microsoft.com/office/drawing/2014/main" id="{265CB831-A4D4-F3CF-2085-0BB53BF988E5}"/>
                </a:ext>
              </a:extLst>
            </p:cNvPr>
            <p:cNvSpPr/>
            <p:nvPr/>
          </p:nvSpPr>
          <p:spPr>
            <a:xfrm rot="2674460">
              <a:off x="9839148" y="1663444"/>
              <a:ext cx="21215" cy="6935"/>
            </a:xfrm>
            <a:custGeom>
              <a:avLst/>
              <a:gdLst>
                <a:gd name="connsiteX0" fmla="*/ 0 w 21215"/>
                <a:gd name="connsiteY0" fmla="*/ 0 h 6935"/>
                <a:gd name="connsiteX1" fmla="*/ 21216 w 21215"/>
                <a:gd name="connsiteY1" fmla="*/ 0 h 6935"/>
                <a:gd name="connsiteX2" fmla="*/ 21216 w 21215"/>
                <a:gd name="connsiteY2" fmla="*/ 6935 h 6935"/>
                <a:gd name="connsiteX3" fmla="*/ 0 w 21215"/>
                <a:gd name="connsiteY3" fmla="*/ 6935 h 6935"/>
              </a:gdLst>
              <a:ahLst/>
              <a:cxnLst>
                <a:cxn ang="0">
                  <a:pos x="connsiteX0" y="connsiteY0"/>
                </a:cxn>
                <a:cxn ang="0">
                  <a:pos x="connsiteX1" y="connsiteY1"/>
                </a:cxn>
                <a:cxn ang="0">
                  <a:pos x="connsiteX2" y="connsiteY2"/>
                </a:cxn>
                <a:cxn ang="0">
                  <a:pos x="connsiteX3" y="connsiteY3"/>
                </a:cxn>
              </a:cxnLst>
              <a:rect l="l" t="t" r="r" b="b"/>
              <a:pathLst>
                <a:path w="21215" h="6935">
                  <a:moveTo>
                    <a:pt x="0" y="0"/>
                  </a:moveTo>
                  <a:lnTo>
                    <a:pt x="21216" y="0"/>
                  </a:lnTo>
                  <a:lnTo>
                    <a:pt x="21216" y="6935"/>
                  </a:lnTo>
                  <a:lnTo>
                    <a:pt x="0" y="6935"/>
                  </a:lnTo>
                  <a:close/>
                </a:path>
              </a:pathLst>
            </a:custGeom>
            <a:solidFill>
              <a:srgbClr val="888589"/>
            </a:solidFill>
            <a:ln w="2868" cap="flat">
              <a:noFill/>
              <a:prstDash val="solid"/>
              <a:miter/>
            </a:ln>
          </p:spPr>
          <p:txBody>
            <a:bodyPr rtlCol="0" anchor="ctr"/>
            <a:lstStyle/>
            <a:p>
              <a:endParaRPr lang="en-GB" noProof="0" dirty="0"/>
            </a:p>
          </p:txBody>
        </p:sp>
        <p:sp>
          <p:nvSpPr>
            <p:cNvPr id="202" name="Freeform 201">
              <a:extLst>
                <a:ext uri="{FF2B5EF4-FFF2-40B4-BE49-F238E27FC236}">
                  <a16:creationId xmlns:a16="http://schemas.microsoft.com/office/drawing/2014/main" id="{EBA0D082-5117-C6ED-0536-CEEDC58EBB11}"/>
                </a:ext>
              </a:extLst>
            </p:cNvPr>
            <p:cNvSpPr/>
            <p:nvPr/>
          </p:nvSpPr>
          <p:spPr>
            <a:xfrm rot="2674460">
              <a:off x="9897488" y="1526315"/>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203" name="Freeform 202">
              <a:extLst>
                <a:ext uri="{FF2B5EF4-FFF2-40B4-BE49-F238E27FC236}">
                  <a16:creationId xmlns:a16="http://schemas.microsoft.com/office/drawing/2014/main" id="{2E2D6EE6-07C9-0376-8E5A-7096FA1BE1E1}"/>
                </a:ext>
              </a:extLst>
            </p:cNvPr>
            <p:cNvSpPr/>
            <p:nvPr/>
          </p:nvSpPr>
          <p:spPr>
            <a:xfrm rot="2674460">
              <a:off x="9784780" y="1703236"/>
              <a:ext cx="99064" cy="111834"/>
            </a:xfrm>
            <a:custGeom>
              <a:avLst/>
              <a:gdLst>
                <a:gd name="connsiteX0" fmla="*/ 24854 w 99064"/>
                <a:gd name="connsiteY0" fmla="*/ 0 h 111834"/>
                <a:gd name="connsiteX1" fmla="*/ 0 w 99064"/>
                <a:gd name="connsiteY1" fmla="*/ 13870 h 111834"/>
                <a:gd name="connsiteX2" fmla="*/ 76889 w 99064"/>
                <a:gd name="connsiteY2" fmla="*/ 111834 h 111834"/>
                <a:gd name="connsiteX3" fmla="*/ 99065 w 99064"/>
                <a:gd name="connsiteY3" fmla="*/ 94176 h 111834"/>
                <a:gd name="connsiteX4" fmla="*/ 24854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24854" y="0"/>
                  </a:moveTo>
                  <a:lnTo>
                    <a:pt x="0" y="13870"/>
                  </a:lnTo>
                  <a:lnTo>
                    <a:pt x="76889" y="111834"/>
                  </a:lnTo>
                  <a:lnTo>
                    <a:pt x="99065" y="94176"/>
                  </a:lnTo>
                  <a:lnTo>
                    <a:pt x="24854" y="0"/>
                  </a:lnTo>
                  <a:close/>
                </a:path>
              </a:pathLst>
            </a:custGeom>
            <a:solidFill>
              <a:schemeClr val="tx1"/>
            </a:solidFill>
            <a:ln w="2868" cap="flat">
              <a:noFill/>
              <a:prstDash val="solid"/>
              <a:miter/>
            </a:ln>
          </p:spPr>
          <p:txBody>
            <a:bodyPr rtlCol="0" anchor="ctr"/>
            <a:lstStyle/>
            <a:p>
              <a:endParaRPr lang="en-GB" noProof="0" dirty="0"/>
            </a:p>
          </p:txBody>
        </p:sp>
        <p:sp>
          <p:nvSpPr>
            <p:cNvPr id="204" name="Freeform 203">
              <a:extLst>
                <a:ext uri="{FF2B5EF4-FFF2-40B4-BE49-F238E27FC236}">
                  <a16:creationId xmlns:a16="http://schemas.microsoft.com/office/drawing/2014/main" id="{03038469-2FAB-43B5-74E7-60D3980EE34A}"/>
                </a:ext>
              </a:extLst>
            </p:cNvPr>
            <p:cNvSpPr/>
            <p:nvPr/>
          </p:nvSpPr>
          <p:spPr>
            <a:xfrm rot="2674460">
              <a:off x="9827226" y="1713524"/>
              <a:ext cx="93448" cy="108949"/>
            </a:xfrm>
            <a:custGeom>
              <a:avLst/>
              <a:gdLst>
                <a:gd name="connsiteX0" fmla="*/ 22176 w 93448"/>
                <a:gd name="connsiteY0" fmla="*/ 0 h 108949"/>
                <a:gd name="connsiteX1" fmla="*/ 0 w 93448"/>
                <a:gd name="connsiteY1" fmla="*/ 17658 h 108949"/>
                <a:gd name="connsiteX2" fmla="*/ 71243 w 93448"/>
                <a:gd name="connsiteY2" fmla="*/ 108949 h 108949"/>
                <a:gd name="connsiteX3" fmla="*/ 93448 w 93448"/>
                <a:gd name="connsiteY3" fmla="*/ 91291 h 108949"/>
                <a:gd name="connsiteX4" fmla="*/ 22176 w 9344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48" h="108949">
                  <a:moveTo>
                    <a:pt x="22176" y="0"/>
                  </a:moveTo>
                  <a:lnTo>
                    <a:pt x="0" y="17658"/>
                  </a:lnTo>
                  <a:lnTo>
                    <a:pt x="71243" y="108949"/>
                  </a:lnTo>
                  <a:lnTo>
                    <a:pt x="93448" y="91291"/>
                  </a:lnTo>
                  <a:lnTo>
                    <a:pt x="22176" y="0"/>
                  </a:lnTo>
                  <a:close/>
                </a:path>
              </a:pathLst>
            </a:custGeom>
            <a:solidFill>
              <a:schemeClr val="tx1"/>
            </a:solidFill>
            <a:ln w="2868" cap="flat">
              <a:noFill/>
              <a:prstDash val="solid"/>
              <a:miter/>
            </a:ln>
          </p:spPr>
          <p:txBody>
            <a:bodyPr rtlCol="0" anchor="ctr"/>
            <a:lstStyle/>
            <a:p>
              <a:endParaRPr lang="en-GB" noProof="0" dirty="0"/>
            </a:p>
          </p:txBody>
        </p:sp>
        <p:sp>
          <p:nvSpPr>
            <p:cNvPr id="205" name="Freeform 204">
              <a:extLst>
                <a:ext uri="{FF2B5EF4-FFF2-40B4-BE49-F238E27FC236}">
                  <a16:creationId xmlns:a16="http://schemas.microsoft.com/office/drawing/2014/main" id="{CEC9EE27-C313-44B1-A1EC-1BF43B30F862}"/>
                </a:ext>
              </a:extLst>
            </p:cNvPr>
            <p:cNvSpPr/>
            <p:nvPr/>
          </p:nvSpPr>
          <p:spPr>
            <a:xfrm rot="2674460">
              <a:off x="9841517" y="1764715"/>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206" name="Freeform 205">
              <a:extLst>
                <a:ext uri="{FF2B5EF4-FFF2-40B4-BE49-F238E27FC236}">
                  <a16:creationId xmlns:a16="http://schemas.microsoft.com/office/drawing/2014/main" id="{DFD3587B-6FF3-888C-75A7-AE94C177DB47}"/>
                </a:ext>
              </a:extLst>
            </p:cNvPr>
            <p:cNvSpPr/>
            <p:nvPr/>
          </p:nvSpPr>
          <p:spPr>
            <a:xfrm rot="2674460">
              <a:off x="9802846" y="1758849"/>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207" name="Freeform 206">
              <a:extLst>
                <a:ext uri="{FF2B5EF4-FFF2-40B4-BE49-F238E27FC236}">
                  <a16:creationId xmlns:a16="http://schemas.microsoft.com/office/drawing/2014/main" id="{39A63A07-ED24-70E0-1BCE-61C618BC65DF}"/>
                </a:ext>
              </a:extLst>
            </p:cNvPr>
            <p:cNvSpPr/>
            <p:nvPr/>
          </p:nvSpPr>
          <p:spPr>
            <a:xfrm rot="2674460">
              <a:off x="9928542" y="1596633"/>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208" name="Freeform 207">
              <a:extLst>
                <a:ext uri="{FF2B5EF4-FFF2-40B4-BE49-F238E27FC236}">
                  <a16:creationId xmlns:a16="http://schemas.microsoft.com/office/drawing/2014/main" id="{C9815898-6C35-4BCE-5491-3B4CAFBF63C1}"/>
                </a:ext>
              </a:extLst>
            </p:cNvPr>
            <p:cNvSpPr/>
            <p:nvPr/>
          </p:nvSpPr>
          <p:spPr>
            <a:xfrm rot="2674460">
              <a:off x="9872487" y="1501683"/>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209" name="Freeform 208">
              <a:extLst>
                <a:ext uri="{FF2B5EF4-FFF2-40B4-BE49-F238E27FC236}">
                  <a16:creationId xmlns:a16="http://schemas.microsoft.com/office/drawing/2014/main" id="{6587039A-1E92-53A3-67BF-9A70B12B25EC}"/>
                </a:ext>
              </a:extLst>
            </p:cNvPr>
            <p:cNvSpPr/>
            <p:nvPr/>
          </p:nvSpPr>
          <p:spPr>
            <a:xfrm rot="2674460">
              <a:off x="9706874" y="1626479"/>
              <a:ext cx="99064" cy="111834"/>
            </a:xfrm>
            <a:custGeom>
              <a:avLst/>
              <a:gdLst>
                <a:gd name="connsiteX0" fmla="*/ 74240 w 99064"/>
                <a:gd name="connsiteY0" fmla="*/ 0 h 111834"/>
                <a:gd name="connsiteX1" fmla="*/ 99065 w 99064"/>
                <a:gd name="connsiteY1" fmla="*/ 13870 h 111834"/>
                <a:gd name="connsiteX2" fmla="*/ 22176 w 99064"/>
                <a:gd name="connsiteY2" fmla="*/ 111834 h 111834"/>
                <a:gd name="connsiteX3" fmla="*/ 0 w 99064"/>
                <a:gd name="connsiteY3" fmla="*/ 94176 h 111834"/>
                <a:gd name="connsiteX4" fmla="*/ 74240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74240" y="0"/>
                  </a:moveTo>
                  <a:lnTo>
                    <a:pt x="99065" y="13870"/>
                  </a:lnTo>
                  <a:lnTo>
                    <a:pt x="22176" y="111834"/>
                  </a:lnTo>
                  <a:lnTo>
                    <a:pt x="0" y="94176"/>
                  </a:lnTo>
                  <a:lnTo>
                    <a:pt x="74240" y="0"/>
                  </a:lnTo>
                  <a:close/>
                </a:path>
              </a:pathLst>
            </a:custGeom>
            <a:solidFill>
              <a:schemeClr val="tx1"/>
            </a:solidFill>
            <a:ln w="2868" cap="flat">
              <a:noFill/>
              <a:prstDash val="solid"/>
              <a:miter/>
            </a:ln>
          </p:spPr>
          <p:txBody>
            <a:bodyPr rtlCol="0" anchor="ctr"/>
            <a:lstStyle/>
            <a:p>
              <a:endParaRPr lang="en-GB" noProof="0" dirty="0"/>
            </a:p>
          </p:txBody>
        </p:sp>
        <p:sp>
          <p:nvSpPr>
            <p:cNvPr id="210" name="Freeform 209">
              <a:extLst>
                <a:ext uri="{FF2B5EF4-FFF2-40B4-BE49-F238E27FC236}">
                  <a16:creationId xmlns:a16="http://schemas.microsoft.com/office/drawing/2014/main" id="{44FD54E8-86A3-FDE7-9E50-E7708A3D5589}"/>
                </a:ext>
              </a:extLst>
            </p:cNvPr>
            <p:cNvSpPr/>
            <p:nvPr/>
          </p:nvSpPr>
          <p:spPr>
            <a:xfrm rot="2674460">
              <a:off x="9700275" y="1588430"/>
              <a:ext cx="93418" cy="108949"/>
            </a:xfrm>
            <a:custGeom>
              <a:avLst/>
              <a:gdLst>
                <a:gd name="connsiteX0" fmla="*/ 71243 w 93418"/>
                <a:gd name="connsiteY0" fmla="*/ 0 h 108949"/>
                <a:gd name="connsiteX1" fmla="*/ 93419 w 93418"/>
                <a:gd name="connsiteY1" fmla="*/ 17658 h 108949"/>
                <a:gd name="connsiteX2" fmla="*/ 22176 w 93418"/>
                <a:gd name="connsiteY2" fmla="*/ 108949 h 108949"/>
                <a:gd name="connsiteX3" fmla="*/ 0 w 93418"/>
                <a:gd name="connsiteY3" fmla="*/ 91291 h 108949"/>
                <a:gd name="connsiteX4" fmla="*/ 71243 w 9341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8" h="108949">
                  <a:moveTo>
                    <a:pt x="71243" y="0"/>
                  </a:moveTo>
                  <a:lnTo>
                    <a:pt x="93419" y="17658"/>
                  </a:lnTo>
                  <a:lnTo>
                    <a:pt x="22176" y="108949"/>
                  </a:lnTo>
                  <a:lnTo>
                    <a:pt x="0" y="91291"/>
                  </a:lnTo>
                  <a:lnTo>
                    <a:pt x="71243" y="0"/>
                  </a:lnTo>
                  <a:close/>
                </a:path>
              </a:pathLst>
            </a:custGeom>
            <a:solidFill>
              <a:schemeClr val="tx1"/>
            </a:solidFill>
            <a:ln w="2868" cap="flat">
              <a:noFill/>
              <a:prstDash val="solid"/>
              <a:miter/>
            </a:ln>
          </p:spPr>
          <p:txBody>
            <a:bodyPr rtlCol="0" anchor="ctr"/>
            <a:lstStyle/>
            <a:p>
              <a:endParaRPr lang="en-GB" noProof="0" dirty="0"/>
            </a:p>
          </p:txBody>
        </p:sp>
        <p:sp>
          <p:nvSpPr>
            <p:cNvPr id="211" name="Freeform 210">
              <a:extLst>
                <a:ext uri="{FF2B5EF4-FFF2-40B4-BE49-F238E27FC236}">
                  <a16:creationId xmlns:a16="http://schemas.microsoft.com/office/drawing/2014/main" id="{953F9C5A-F9A9-0FA9-5C41-454EE771C3DC}"/>
                </a:ext>
              </a:extLst>
            </p:cNvPr>
            <p:cNvSpPr/>
            <p:nvPr/>
          </p:nvSpPr>
          <p:spPr>
            <a:xfrm rot="2674460">
              <a:off x="9689373" y="1614816"/>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212" name="Freeform 211">
              <a:extLst>
                <a:ext uri="{FF2B5EF4-FFF2-40B4-BE49-F238E27FC236}">
                  <a16:creationId xmlns:a16="http://schemas.microsoft.com/office/drawing/2014/main" id="{E330204E-E2FE-1FAF-4A85-CA8A5223701A}"/>
                </a:ext>
              </a:extLst>
            </p:cNvPr>
            <p:cNvSpPr/>
            <p:nvPr/>
          </p:nvSpPr>
          <p:spPr>
            <a:xfrm rot="2674460">
              <a:off x="9695813" y="1653395"/>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213" name="Freeform 212">
              <a:extLst>
                <a:ext uri="{FF2B5EF4-FFF2-40B4-BE49-F238E27FC236}">
                  <a16:creationId xmlns:a16="http://schemas.microsoft.com/office/drawing/2014/main" id="{7C0ED7C2-DDD2-37C2-53EA-D944EB1BD801}"/>
                </a:ext>
              </a:extLst>
            </p:cNvPr>
            <p:cNvSpPr/>
            <p:nvPr/>
          </p:nvSpPr>
          <p:spPr>
            <a:xfrm rot="2674460">
              <a:off x="9903496" y="157197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214" name="Freeform 213">
              <a:extLst>
                <a:ext uri="{FF2B5EF4-FFF2-40B4-BE49-F238E27FC236}">
                  <a16:creationId xmlns:a16="http://schemas.microsoft.com/office/drawing/2014/main" id="{1F304AD1-E3C7-A0A7-ABA4-83421423AEFA}"/>
                </a:ext>
              </a:extLst>
            </p:cNvPr>
            <p:cNvSpPr/>
            <p:nvPr/>
          </p:nvSpPr>
          <p:spPr>
            <a:xfrm rot="2674460">
              <a:off x="9882570" y="1643294"/>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215" name="Freeform 214">
              <a:extLst>
                <a:ext uri="{FF2B5EF4-FFF2-40B4-BE49-F238E27FC236}">
                  <a16:creationId xmlns:a16="http://schemas.microsoft.com/office/drawing/2014/main" id="{B4D392A5-B4FD-F666-9A2D-30DF7747BA39}"/>
                </a:ext>
              </a:extLst>
            </p:cNvPr>
            <p:cNvSpPr/>
            <p:nvPr/>
          </p:nvSpPr>
          <p:spPr>
            <a:xfrm rot="2674460">
              <a:off x="9857523" y="161863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216" name="Freeform 215">
              <a:extLst>
                <a:ext uri="{FF2B5EF4-FFF2-40B4-BE49-F238E27FC236}">
                  <a16:creationId xmlns:a16="http://schemas.microsoft.com/office/drawing/2014/main" id="{C71F711D-80D3-A996-868C-799F8AED16FE}"/>
                </a:ext>
              </a:extLst>
            </p:cNvPr>
            <p:cNvSpPr/>
            <p:nvPr/>
          </p:nvSpPr>
          <p:spPr>
            <a:xfrm rot="2674460">
              <a:off x="9727103" y="1499897"/>
              <a:ext cx="271671" cy="304615"/>
            </a:xfrm>
            <a:custGeom>
              <a:avLst/>
              <a:gdLst>
                <a:gd name="connsiteX0" fmla="*/ 217742 w 271671"/>
                <a:gd name="connsiteY0" fmla="*/ 304555 h 304615"/>
                <a:gd name="connsiteX1" fmla="*/ 140853 w 271671"/>
                <a:gd name="connsiteY1" fmla="*/ 206562 h 304615"/>
                <a:gd name="connsiteX2" fmla="*/ 140853 w 271671"/>
                <a:gd name="connsiteY2" fmla="*/ 206562 h 304615"/>
                <a:gd name="connsiteX3" fmla="*/ 140853 w 271671"/>
                <a:gd name="connsiteY3" fmla="*/ -60 h 304615"/>
                <a:gd name="connsiteX4" fmla="*/ 165590 w 271671"/>
                <a:gd name="connsiteY4" fmla="*/ -60 h 304615"/>
                <a:gd name="connsiteX5" fmla="*/ 165590 w 271671"/>
                <a:gd name="connsiteY5" fmla="*/ 192634 h 304615"/>
                <a:gd name="connsiteX6" fmla="*/ 165590 w 271671"/>
                <a:gd name="connsiteY6" fmla="*/ 192634 h 304615"/>
                <a:gd name="connsiteX7" fmla="*/ 239831 w 271671"/>
                <a:gd name="connsiteY7" fmla="*/ 286810 h 304615"/>
                <a:gd name="connsiteX8" fmla="*/ 249347 w 271671"/>
                <a:gd name="connsiteY8" fmla="*/ 281594 h 304615"/>
                <a:gd name="connsiteX9" fmla="*/ 178104 w 271671"/>
                <a:gd name="connsiteY9" fmla="*/ 190302 h 304615"/>
                <a:gd name="connsiteX10" fmla="*/ 200280 w 271671"/>
                <a:gd name="connsiteY10" fmla="*/ 172644 h 304615"/>
                <a:gd name="connsiteX11" fmla="*/ 271552 w 271671"/>
                <a:gd name="connsiteY11" fmla="*/ 263761 h 304615"/>
                <a:gd name="connsiteX12" fmla="*/ 53662 w 271671"/>
                <a:gd name="connsiteY12" fmla="*/ 304555 h 304615"/>
                <a:gd name="connsiteX13" fmla="*/ 31486 w 271671"/>
                <a:gd name="connsiteY13" fmla="*/ 286897 h 304615"/>
                <a:gd name="connsiteX14" fmla="*/ 105726 w 271671"/>
                <a:gd name="connsiteY14" fmla="*/ 192721 h 304615"/>
                <a:gd name="connsiteX15" fmla="*/ 105726 w 271671"/>
                <a:gd name="connsiteY15" fmla="*/ 192721 h 304615"/>
                <a:gd name="connsiteX16" fmla="*/ 105726 w 271671"/>
                <a:gd name="connsiteY16" fmla="*/ -60 h 304615"/>
                <a:gd name="connsiteX17" fmla="*/ 130463 w 271671"/>
                <a:gd name="connsiteY17" fmla="*/ -60 h 304615"/>
                <a:gd name="connsiteX18" fmla="*/ 130463 w 271671"/>
                <a:gd name="connsiteY18" fmla="*/ 206416 h 304615"/>
                <a:gd name="connsiteX19" fmla="*/ 130463 w 271671"/>
                <a:gd name="connsiteY19" fmla="*/ 206416 h 304615"/>
                <a:gd name="connsiteX20" fmla="*/ -119 w 271671"/>
                <a:gd name="connsiteY20" fmla="*/ 263761 h 304615"/>
                <a:gd name="connsiteX21" fmla="*/ 71124 w 271671"/>
                <a:gd name="connsiteY21" fmla="*/ 172499 h 304615"/>
                <a:gd name="connsiteX22" fmla="*/ 93300 w 271671"/>
                <a:gd name="connsiteY22" fmla="*/ 190157 h 304615"/>
                <a:gd name="connsiteX23" fmla="*/ 22057 w 271671"/>
                <a:gd name="connsiteY23" fmla="*/ 281477 h 30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671" h="304615">
                  <a:moveTo>
                    <a:pt x="217742" y="304555"/>
                  </a:moveTo>
                  <a:lnTo>
                    <a:pt x="140853" y="206562"/>
                  </a:lnTo>
                  <a:lnTo>
                    <a:pt x="140853" y="206562"/>
                  </a:lnTo>
                  <a:lnTo>
                    <a:pt x="140853" y="-60"/>
                  </a:lnTo>
                  <a:lnTo>
                    <a:pt x="165590" y="-60"/>
                  </a:lnTo>
                  <a:lnTo>
                    <a:pt x="165590" y="192634"/>
                  </a:lnTo>
                  <a:lnTo>
                    <a:pt x="165590" y="192634"/>
                  </a:lnTo>
                  <a:lnTo>
                    <a:pt x="239831" y="286810"/>
                  </a:lnTo>
                  <a:close/>
                  <a:moveTo>
                    <a:pt x="249347" y="281594"/>
                  </a:moveTo>
                  <a:lnTo>
                    <a:pt x="178104" y="190302"/>
                  </a:lnTo>
                  <a:lnTo>
                    <a:pt x="200280" y="172644"/>
                  </a:lnTo>
                  <a:lnTo>
                    <a:pt x="271552" y="263761"/>
                  </a:lnTo>
                  <a:close/>
                  <a:moveTo>
                    <a:pt x="53662" y="304555"/>
                  </a:moveTo>
                  <a:lnTo>
                    <a:pt x="31486" y="286897"/>
                  </a:lnTo>
                  <a:lnTo>
                    <a:pt x="105726" y="192721"/>
                  </a:lnTo>
                  <a:lnTo>
                    <a:pt x="105726" y="192721"/>
                  </a:lnTo>
                  <a:lnTo>
                    <a:pt x="105726" y="-60"/>
                  </a:lnTo>
                  <a:lnTo>
                    <a:pt x="130463" y="-60"/>
                  </a:lnTo>
                  <a:lnTo>
                    <a:pt x="130463" y="206416"/>
                  </a:lnTo>
                  <a:lnTo>
                    <a:pt x="130463" y="206416"/>
                  </a:lnTo>
                  <a:close/>
                  <a:moveTo>
                    <a:pt x="-119" y="263761"/>
                  </a:moveTo>
                  <a:lnTo>
                    <a:pt x="71124" y="172499"/>
                  </a:lnTo>
                  <a:lnTo>
                    <a:pt x="93300" y="190157"/>
                  </a:lnTo>
                  <a:lnTo>
                    <a:pt x="22057" y="281477"/>
                  </a:lnTo>
                  <a:close/>
                </a:path>
              </a:pathLst>
            </a:custGeom>
            <a:noFill/>
            <a:ln w="2868" cap="flat">
              <a:noFill/>
              <a:prstDash val="solid"/>
              <a:miter/>
            </a:ln>
          </p:spPr>
          <p:txBody>
            <a:bodyPr rtlCol="0" anchor="ctr"/>
            <a:lstStyle/>
            <a:p>
              <a:endParaRPr lang="en-GB" noProof="0" dirty="0"/>
            </a:p>
          </p:txBody>
        </p:sp>
      </p:grpSp>
      <p:sp>
        <p:nvSpPr>
          <p:cNvPr id="217" name="Oval 216">
            <a:extLst>
              <a:ext uri="{FF2B5EF4-FFF2-40B4-BE49-F238E27FC236}">
                <a16:creationId xmlns:a16="http://schemas.microsoft.com/office/drawing/2014/main" id="{0955A454-DC25-15F5-21A5-5C3EC550874F}"/>
              </a:ext>
            </a:extLst>
          </p:cNvPr>
          <p:cNvSpPr/>
          <p:nvPr/>
        </p:nvSpPr>
        <p:spPr>
          <a:xfrm>
            <a:off x="9459233" y="4194447"/>
            <a:ext cx="93551" cy="93551"/>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219" name="Group 218">
            <a:extLst>
              <a:ext uri="{FF2B5EF4-FFF2-40B4-BE49-F238E27FC236}">
                <a16:creationId xmlns:a16="http://schemas.microsoft.com/office/drawing/2014/main" id="{AC4A6434-89FB-D3C3-D376-0B0162FC710A}"/>
              </a:ext>
            </a:extLst>
          </p:cNvPr>
          <p:cNvGrpSpPr/>
          <p:nvPr/>
        </p:nvGrpSpPr>
        <p:grpSpPr>
          <a:xfrm rot="8123175">
            <a:off x="9628677" y="4039766"/>
            <a:ext cx="189991" cy="201692"/>
            <a:chOff x="9689373" y="1499897"/>
            <a:chExt cx="309401" cy="328456"/>
          </a:xfrm>
        </p:grpSpPr>
        <p:sp>
          <p:nvSpPr>
            <p:cNvPr id="220" name="Freeform 219">
              <a:extLst>
                <a:ext uri="{FF2B5EF4-FFF2-40B4-BE49-F238E27FC236}">
                  <a16:creationId xmlns:a16="http://schemas.microsoft.com/office/drawing/2014/main" id="{6DEB0700-CA21-F938-05E6-2B428BF40CEF}"/>
                </a:ext>
              </a:extLst>
            </p:cNvPr>
            <p:cNvSpPr/>
            <p:nvPr/>
          </p:nvSpPr>
          <p:spPr>
            <a:xfrm rot="2674460">
              <a:off x="9839148" y="1663444"/>
              <a:ext cx="21215" cy="6935"/>
            </a:xfrm>
            <a:custGeom>
              <a:avLst/>
              <a:gdLst>
                <a:gd name="connsiteX0" fmla="*/ 0 w 21215"/>
                <a:gd name="connsiteY0" fmla="*/ 0 h 6935"/>
                <a:gd name="connsiteX1" fmla="*/ 21216 w 21215"/>
                <a:gd name="connsiteY1" fmla="*/ 0 h 6935"/>
                <a:gd name="connsiteX2" fmla="*/ 21216 w 21215"/>
                <a:gd name="connsiteY2" fmla="*/ 6935 h 6935"/>
                <a:gd name="connsiteX3" fmla="*/ 0 w 21215"/>
                <a:gd name="connsiteY3" fmla="*/ 6935 h 6935"/>
              </a:gdLst>
              <a:ahLst/>
              <a:cxnLst>
                <a:cxn ang="0">
                  <a:pos x="connsiteX0" y="connsiteY0"/>
                </a:cxn>
                <a:cxn ang="0">
                  <a:pos x="connsiteX1" y="connsiteY1"/>
                </a:cxn>
                <a:cxn ang="0">
                  <a:pos x="connsiteX2" y="connsiteY2"/>
                </a:cxn>
                <a:cxn ang="0">
                  <a:pos x="connsiteX3" y="connsiteY3"/>
                </a:cxn>
              </a:cxnLst>
              <a:rect l="l" t="t" r="r" b="b"/>
              <a:pathLst>
                <a:path w="21215" h="6935">
                  <a:moveTo>
                    <a:pt x="0" y="0"/>
                  </a:moveTo>
                  <a:lnTo>
                    <a:pt x="21216" y="0"/>
                  </a:lnTo>
                  <a:lnTo>
                    <a:pt x="21216" y="6935"/>
                  </a:lnTo>
                  <a:lnTo>
                    <a:pt x="0" y="6935"/>
                  </a:lnTo>
                  <a:close/>
                </a:path>
              </a:pathLst>
            </a:custGeom>
            <a:solidFill>
              <a:srgbClr val="888589"/>
            </a:solidFill>
            <a:ln w="2868" cap="flat">
              <a:noFill/>
              <a:prstDash val="solid"/>
              <a:miter/>
            </a:ln>
          </p:spPr>
          <p:txBody>
            <a:bodyPr rtlCol="0" anchor="ctr"/>
            <a:lstStyle/>
            <a:p>
              <a:endParaRPr lang="en-GB" noProof="0" dirty="0"/>
            </a:p>
          </p:txBody>
        </p:sp>
        <p:sp>
          <p:nvSpPr>
            <p:cNvPr id="221" name="Freeform 220">
              <a:extLst>
                <a:ext uri="{FF2B5EF4-FFF2-40B4-BE49-F238E27FC236}">
                  <a16:creationId xmlns:a16="http://schemas.microsoft.com/office/drawing/2014/main" id="{70614D0C-13C5-4565-611B-0842F453D70C}"/>
                </a:ext>
              </a:extLst>
            </p:cNvPr>
            <p:cNvSpPr/>
            <p:nvPr/>
          </p:nvSpPr>
          <p:spPr>
            <a:xfrm rot="2674460">
              <a:off x="9897488" y="1526315"/>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222" name="Freeform 221">
              <a:extLst>
                <a:ext uri="{FF2B5EF4-FFF2-40B4-BE49-F238E27FC236}">
                  <a16:creationId xmlns:a16="http://schemas.microsoft.com/office/drawing/2014/main" id="{1A1D5592-21F3-B94A-D166-09CAD6B02201}"/>
                </a:ext>
              </a:extLst>
            </p:cNvPr>
            <p:cNvSpPr/>
            <p:nvPr/>
          </p:nvSpPr>
          <p:spPr>
            <a:xfrm rot="2674460">
              <a:off x="9784780" y="1703236"/>
              <a:ext cx="99064" cy="111834"/>
            </a:xfrm>
            <a:custGeom>
              <a:avLst/>
              <a:gdLst>
                <a:gd name="connsiteX0" fmla="*/ 24854 w 99064"/>
                <a:gd name="connsiteY0" fmla="*/ 0 h 111834"/>
                <a:gd name="connsiteX1" fmla="*/ 0 w 99064"/>
                <a:gd name="connsiteY1" fmla="*/ 13870 h 111834"/>
                <a:gd name="connsiteX2" fmla="*/ 76889 w 99064"/>
                <a:gd name="connsiteY2" fmla="*/ 111834 h 111834"/>
                <a:gd name="connsiteX3" fmla="*/ 99065 w 99064"/>
                <a:gd name="connsiteY3" fmla="*/ 94176 h 111834"/>
                <a:gd name="connsiteX4" fmla="*/ 24854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24854" y="0"/>
                  </a:moveTo>
                  <a:lnTo>
                    <a:pt x="0" y="13870"/>
                  </a:lnTo>
                  <a:lnTo>
                    <a:pt x="76889" y="111834"/>
                  </a:lnTo>
                  <a:lnTo>
                    <a:pt x="99065" y="94176"/>
                  </a:lnTo>
                  <a:lnTo>
                    <a:pt x="24854" y="0"/>
                  </a:lnTo>
                  <a:close/>
                </a:path>
              </a:pathLst>
            </a:custGeom>
            <a:solidFill>
              <a:schemeClr val="tx1"/>
            </a:solidFill>
            <a:ln w="2868" cap="flat">
              <a:noFill/>
              <a:prstDash val="solid"/>
              <a:miter/>
            </a:ln>
          </p:spPr>
          <p:txBody>
            <a:bodyPr rtlCol="0" anchor="ctr"/>
            <a:lstStyle/>
            <a:p>
              <a:endParaRPr lang="en-GB" noProof="0" dirty="0"/>
            </a:p>
          </p:txBody>
        </p:sp>
        <p:sp>
          <p:nvSpPr>
            <p:cNvPr id="223" name="Freeform 222">
              <a:extLst>
                <a:ext uri="{FF2B5EF4-FFF2-40B4-BE49-F238E27FC236}">
                  <a16:creationId xmlns:a16="http://schemas.microsoft.com/office/drawing/2014/main" id="{5BE6C6DB-1310-63A7-5EA7-24768B623C65}"/>
                </a:ext>
              </a:extLst>
            </p:cNvPr>
            <p:cNvSpPr/>
            <p:nvPr/>
          </p:nvSpPr>
          <p:spPr>
            <a:xfrm rot="2674460">
              <a:off x="9827226" y="1713524"/>
              <a:ext cx="93448" cy="108949"/>
            </a:xfrm>
            <a:custGeom>
              <a:avLst/>
              <a:gdLst>
                <a:gd name="connsiteX0" fmla="*/ 22176 w 93448"/>
                <a:gd name="connsiteY0" fmla="*/ 0 h 108949"/>
                <a:gd name="connsiteX1" fmla="*/ 0 w 93448"/>
                <a:gd name="connsiteY1" fmla="*/ 17658 h 108949"/>
                <a:gd name="connsiteX2" fmla="*/ 71243 w 93448"/>
                <a:gd name="connsiteY2" fmla="*/ 108949 h 108949"/>
                <a:gd name="connsiteX3" fmla="*/ 93448 w 93448"/>
                <a:gd name="connsiteY3" fmla="*/ 91291 h 108949"/>
                <a:gd name="connsiteX4" fmla="*/ 22176 w 9344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48" h="108949">
                  <a:moveTo>
                    <a:pt x="22176" y="0"/>
                  </a:moveTo>
                  <a:lnTo>
                    <a:pt x="0" y="17658"/>
                  </a:lnTo>
                  <a:lnTo>
                    <a:pt x="71243" y="108949"/>
                  </a:lnTo>
                  <a:lnTo>
                    <a:pt x="93448" y="91291"/>
                  </a:lnTo>
                  <a:lnTo>
                    <a:pt x="22176" y="0"/>
                  </a:lnTo>
                  <a:close/>
                </a:path>
              </a:pathLst>
            </a:custGeom>
            <a:solidFill>
              <a:schemeClr val="tx1"/>
            </a:solidFill>
            <a:ln w="2868" cap="flat">
              <a:noFill/>
              <a:prstDash val="solid"/>
              <a:miter/>
            </a:ln>
          </p:spPr>
          <p:txBody>
            <a:bodyPr rtlCol="0" anchor="ctr"/>
            <a:lstStyle/>
            <a:p>
              <a:endParaRPr lang="en-GB" noProof="0" dirty="0"/>
            </a:p>
          </p:txBody>
        </p:sp>
        <p:sp>
          <p:nvSpPr>
            <p:cNvPr id="224" name="Freeform 223">
              <a:extLst>
                <a:ext uri="{FF2B5EF4-FFF2-40B4-BE49-F238E27FC236}">
                  <a16:creationId xmlns:a16="http://schemas.microsoft.com/office/drawing/2014/main" id="{692BA2A3-5AD3-2901-9518-7969988C4BAD}"/>
                </a:ext>
              </a:extLst>
            </p:cNvPr>
            <p:cNvSpPr/>
            <p:nvPr/>
          </p:nvSpPr>
          <p:spPr>
            <a:xfrm rot="2674460">
              <a:off x="9841517" y="1764715"/>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225" name="Freeform 224">
              <a:extLst>
                <a:ext uri="{FF2B5EF4-FFF2-40B4-BE49-F238E27FC236}">
                  <a16:creationId xmlns:a16="http://schemas.microsoft.com/office/drawing/2014/main" id="{336AAA24-2C06-3981-5346-CEF1EA13ADA1}"/>
                </a:ext>
              </a:extLst>
            </p:cNvPr>
            <p:cNvSpPr/>
            <p:nvPr/>
          </p:nvSpPr>
          <p:spPr>
            <a:xfrm rot="2674460">
              <a:off x="9802846" y="1758849"/>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solidFill>
              <a:schemeClr val="tx1"/>
            </a:solidFill>
            <a:ln w="2868" cap="flat">
              <a:noFill/>
              <a:prstDash val="solid"/>
              <a:miter/>
            </a:ln>
          </p:spPr>
          <p:txBody>
            <a:bodyPr rtlCol="0" anchor="ctr"/>
            <a:lstStyle/>
            <a:p>
              <a:endParaRPr lang="en-GB" noProof="0" dirty="0"/>
            </a:p>
          </p:txBody>
        </p:sp>
        <p:sp>
          <p:nvSpPr>
            <p:cNvPr id="226" name="Freeform 225">
              <a:extLst>
                <a:ext uri="{FF2B5EF4-FFF2-40B4-BE49-F238E27FC236}">
                  <a16:creationId xmlns:a16="http://schemas.microsoft.com/office/drawing/2014/main" id="{1AF9364D-DCE7-DC4C-8BFE-B38E2F01F8B5}"/>
                </a:ext>
              </a:extLst>
            </p:cNvPr>
            <p:cNvSpPr/>
            <p:nvPr/>
          </p:nvSpPr>
          <p:spPr>
            <a:xfrm rot="2674460">
              <a:off x="9928542" y="1596633"/>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227" name="Freeform 226">
              <a:extLst>
                <a:ext uri="{FF2B5EF4-FFF2-40B4-BE49-F238E27FC236}">
                  <a16:creationId xmlns:a16="http://schemas.microsoft.com/office/drawing/2014/main" id="{C2532731-1479-DE62-58E3-7121EC5F52FC}"/>
                </a:ext>
              </a:extLst>
            </p:cNvPr>
            <p:cNvSpPr/>
            <p:nvPr/>
          </p:nvSpPr>
          <p:spPr>
            <a:xfrm rot="2674460">
              <a:off x="9872487" y="1501683"/>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solidFill>
              <a:schemeClr val="tx1"/>
            </a:solidFill>
            <a:ln w="2868" cap="flat">
              <a:noFill/>
              <a:prstDash val="solid"/>
              <a:miter/>
            </a:ln>
          </p:spPr>
          <p:txBody>
            <a:bodyPr rtlCol="0" anchor="ctr"/>
            <a:lstStyle/>
            <a:p>
              <a:endParaRPr lang="en-GB" noProof="0" dirty="0"/>
            </a:p>
          </p:txBody>
        </p:sp>
        <p:sp>
          <p:nvSpPr>
            <p:cNvPr id="228" name="Freeform 227">
              <a:extLst>
                <a:ext uri="{FF2B5EF4-FFF2-40B4-BE49-F238E27FC236}">
                  <a16:creationId xmlns:a16="http://schemas.microsoft.com/office/drawing/2014/main" id="{2553A3FA-C0CD-FFC9-8201-C2F3E02563F5}"/>
                </a:ext>
              </a:extLst>
            </p:cNvPr>
            <p:cNvSpPr/>
            <p:nvPr/>
          </p:nvSpPr>
          <p:spPr>
            <a:xfrm rot="2674460">
              <a:off x="9706874" y="1626479"/>
              <a:ext cx="99064" cy="111834"/>
            </a:xfrm>
            <a:custGeom>
              <a:avLst/>
              <a:gdLst>
                <a:gd name="connsiteX0" fmla="*/ 74240 w 99064"/>
                <a:gd name="connsiteY0" fmla="*/ 0 h 111834"/>
                <a:gd name="connsiteX1" fmla="*/ 99065 w 99064"/>
                <a:gd name="connsiteY1" fmla="*/ 13870 h 111834"/>
                <a:gd name="connsiteX2" fmla="*/ 22176 w 99064"/>
                <a:gd name="connsiteY2" fmla="*/ 111834 h 111834"/>
                <a:gd name="connsiteX3" fmla="*/ 0 w 99064"/>
                <a:gd name="connsiteY3" fmla="*/ 94176 h 111834"/>
                <a:gd name="connsiteX4" fmla="*/ 74240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74240" y="0"/>
                  </a:moveTo>
                  <a:lnTo>
                    <a:pt x="99065" y="13870"/>
                  </a:lnTo>
                  <a:lnTo>
                    <a:pt x="22176" y="111834"/>
                  </a:lnTo>
                  <a:lnTo>
                    <a:pt x="0" y="94176"/>
                  </a:lnTo>
                  <a:lnTo>
                    <a:pt x="74240" y="0"/>
                  </a:lnTo>
                  <a:close/>
                </a:path>
              </a:pathLst>
            </a:custGeom>
            <a:solidFill>
              <a:schemeClr val="tx1"/>
            </a:solidFill>
            <a:ln w="2868" cap="flat">
              <a:noFill/>
              <a:prstDash val="solid"/>
              <a:miter/>
            </a:ln>
          </p:spPr>
          <p:txBody>
            <a:bodyPr rtlCol="0" anchor="ctr"/>
            <a:lstStyle/>
            <a:p>
              <a:endParaRPr lang="en-GB" noProof="0" dirty="0"/>
            </a:p>
          </p:txBody>
        </p:sp>
        <p:sp>
          <p:nvSpPr>
            <p:cNvPr id="229" name="Freeform 228">
              <a:extLst>
                <a:ext uri="{FF2B5EF4-FFF2-40B4-BE49-F238E27FC236}">
                  <a16:creationId xmlns:a16="http://schemas.microsoft.com/office/drawing/2014/main" id="{DF675AAE-E045-A817-4677-0AF867D8C1CE}"/>
                </a:ext>
              </a:extLst>
            </p:cNvPr>
            <p:cNvSpPr/>
            <p:nvPr/>
          </p:nvSpPr>
          <p:spPr>
            <a:xfrm rot="2674460">
              <a:off x="9700275" y="1588430"/>
              <a:ext cx="93418" cy="108949"/>
            </a:xfrm>
            <a:custGeom>
              <a:avLst/>
              <a:gdLst>
                <a:gd name="connsiteX0" fmla="*/ 71243 w 93418"/>
                <a:gd name="connsiteY0" fmla="*/ 0 h 108949"/>
                <a:gd name="connsiteX1" fmla="*/ 93419 w 93418"/>
                <a:gd name="connsiteY1" fmla="*/ 17658 h 108949"/>
                <a:gd name="connsiteX2" fmla="*/ 22176 w 93418"/>
                <a:gd name="connsiteY2" fmla="*/ 108949 h 108949"/>
                <a:gd name="connsiteX3" fmla="*/ 0 w 93418"/>
                <a:gd name="connsiteY3" fmla="*/ 91291 h 108949"/>
                <a:gd name="connsiteX4" fmla="*/ 71243 w 9341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8" h="108949">
                  <a:moveTo>
                    <a:pt x="71243" y="0"/>
                  </a:moveTo>
                  <a:lnTo>
                    <a:pt x="93419" y="17658"/>
                  </a:lnTo>
                  <a:lnTo>
                    <a:pt x="22176" y="108949"/>
                  </a:lnTo>
                  <a:lnTo>
                    <a:pt x="0" y="91291"/>
                  </a:lnTo>
                  <a:lnTo>
                    <a:pt x="71243" y="0"/>
                  </a:lnTo>
                  <a:close/>
                </a:path>
              </a:pathLst>
            </a:custGeom>
            <a:solidFill>
              <a:schemeClr val="tx1"/>
            </a:solidFill>
            <a:ln w="2868" cap="flat">
              <a:noFill/>
              <a:prstDash val="solid"/>
              <a:miter/>
            </a:ln>
          </p:spPr>
          <p:txBody>
            <a:bodyPr rtlCol="0" anchor="ctr"/>
            <a:lstStyle/>
            <a:p>
              <a:endParaRPr lang="en-GB" noProof="0" dirty="0"/>
            </a:p>
          </p:txBody>
        </p:sp>
        <p:sp>
          <p:nvSpPr>
            <p:cNvPr id="230" name="Freeform 229">
              <a:extLst>
                <a:ext uri="{FF2B5EF4-FFF2-40B4-BE49-F238E27FC236}">
                  <a16:creationId xmlns:a16="http://schemas.microsoft.com/office/drawing/2014/main" id="{0976BDFD-BEAB-2771-146F-FE0BB7413ED0}"/>
                </a:ext>
              </a:extLst>
            </p:cNvPr>
            <p:cNvSpPr/>
            <p:nvPr/>
          </p:nvSpPr>
          <p:spPr>
            <a:xfrm rot="2674460">
              <a:off x="9689373" y="1614816"/>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231" name="Freeform 230">
              <a:extLst>
                <a:ext uri="{FF2B5EF4-FFF2-40B4-BE49-F238E27FC236}">
                  <a16:creationId xmlns:a16="http://schemas.microsoft.com/office/drawing/2014/main" id="{EBEBA278-0AD3-D0C1-C51B-17C11D66165E}"/>
                </a:ext>
              </a:extLst>
            </p:cNvPr>
            <p:cNvSpPr/>
            <p:nvPr/>
          </p:nvSpPr>
          <p:spPr>
            <a:xfrm rot="2674460">
              <a:off x="9695813" y="1653395"/>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solidFill>
              <a:schemeClr val="tx1"/>
            </a:solidFill>
            <a:ln w="2868" cap="flat">
              <a:noFill/>
              <a:prstDash val="solid"/>
              <a:miter/>
            </a:ln>
          </p:spPr>
          <p:txBody>
            <a:bodyPr rtlCol="0" anchor="ctr"/>
            <a:lstStyle/>
            <a:p>
              <a:endParaRPr lang="en-GB" noProof="0" dirty="0"/>
            </a:p>
          </p:txBody>
        </p:sp>
        <p:sp>
          <p:nvSpPr>
            <p:cNvPr id="232" name="Freeform 231">
              <a:extLst>
                <a:ext uri="{FF2B5EF4-FFF2-40B4-BE49-F238E27FC236}">
                  <a16:creationId xmlns:a16="http://schemas.microsoft.com/office/drawing/2014/main" id="{2D59CDAC-ECC6-4755-094C-EBD7C347266D}"/>
                </a:ext>
              </a:extLst>
            </p:cNvPr>
            <p:cNvSpPr/>
            <p:nvPr/>
          </p:nvSpPr>
          <p:spPr>
            <a:xfrm rot="2674460">
              <a:off x="9903496" y="157197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233" name="Freeform 232">
              <a:extLst>
                <a:ext uri="{FF2B5EF4-FFF2-40B4-BE49-F238E27FC236}">
                  <a16:creationId xmlns:a16="http://schemas.microsoft.com/office/drawing/2014/main" id="{456CB191-9BC9-77BC-4194-8DCD63750057}"/>
                </a:ext>
              </a:extLst>
            </p:cNvPr>
            <p:cNvSpPr/>
            <p:nvPr/>
          </p:nvSpPr>
          <p:spPr>
            <a:xfrm rot="2674460">
              <a:off x="9882570" y="1643294"/>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ln w="2868" cap="flat">
              <a:solidFill>
                <a:srgbClr val="1F1E21"/>
              </a:solidFill>
              <a:prstDash val="solid"/>
              <a:miter/>
            </a:ln>
          </p:spPr>
          <p:txBody>
            <a:bodyPr rtlCol="0" anchor="ctr"/>
            <a:lstStyle/>
            <a:p>
              <a:endParaRPr lang="en-GB" noProof="0" dirty="0"/>
            </a:p>
          </p:txBody>
        </p:sp>
        <p:sp>
          <p:nvSpPr>
            <p:cNvPr id="234" name="Freeform 233">
              <a:extLst>
                <a:ext uri="{FF2B5EF4-FFF2-40B4-BE49-F238E27FC236}">
                  <a16:creationId xmlns:a16="http://schemas.microsoft.com/office/drawing/2014/main" id="{B29FFC68-14B5-5F53-ED27-E73DC600212C}"/>
                </a:ext>
              </a:extLst>
            </p:cNvPr>
            <p:cNvSpPr/>
            <p:nvPr/>
          </p:nvSpPr>
          <p:spPr>
            <a:xfrm rot="2674460">
              <a:off x="9857523" y="161863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ln w="2868" cap="flat">
              <a:solidFill>
                <a:srgbClr val="1F1E21"/>
              </a:solidFill>
              <a:prstDash val="solid"/>
              <a:miter/>
            </a:ln>
          </p:spPr>
          <p:txBody>
            <a:bodyPr rtlCol="0" anchor="ctr"/>
            <a:lstStyle/>
            <a:p>
              <a:endParaRPr lang="en-GB" noProof="0" dirty="0"/>
            </a:p>
          </p:txBody>
        </p:sp>
        <p:sp>
          <p:nvSpPr>
            <p:cNvPr id="235" name="Freeform 234">
              <a:extLst>
                <a:ext uri="{FF2B5EF4-FFF2-40B4-BE49-F238E27FC236}">
                  <a16:creationId xmlns:a16="http://schemas.microsoft.com/office/drawing/2014/main" id="{3CAC73D9-025B-7434-E3E3-896E30B7D355}"/>
                </a:ext>
              </a:extLst>
            </p:cNvPr>
            <p:cNvSpPr/>
            <p:nvPr/>
          </p:nvSpPr>
          <p:spPr>
            <a:xfrm rot="2674460">
              <a:off x="9727103" y="1499897"/>
              <a:ext cx="271671" cy="304615"/>
            </a:xfrm>
            <a:custGeom>
              <a:avLst/>
              <a:gdLst>
                <a:gd name="connsiteX0" fmla="*/ 217742 w 271671"/>
                <a:gd name="connsiteY0" fmla="*/ 304555 h 304615"/>
                <a:gd name="connsiteX1" fmla="*/ 140853 w 271671"/>
                <a:gd name="connsiteY1" fmla="*/ 206562 h 304615"/>
                <a:gd name="connsiteX2" fmla="*/ 140853 w 271671"/>
                <a:gd name="connsiteY2" fmla="*/ 206562 h 304615"/>
                <a:gd name="connsiteX3" fmla="*/ 140853 w 271671"/>
                <a:gd name="connsiteY3" fmla="*/ -60 h 304615"/>
                <a:gd name="connsiteX4" fmla="*/ 165590 w 271671"/>
                <a:gd name="connsiteY4" fmla="*/ -60 h 304615"/>
                <a:gd name="connsiteX5" fmla="*/ 165590 w 271671"/>
                <a:gd name="connsiteY5" fmla="*/ 192634 h 304615"/>
                <a:gd name="connsiteX6" fmla="*/ 165590 w 271671"/>
                <a:gd name="connsiteY6" fmla="*/ 192634 h 304615"/>
                <a:gd name="connsiteX7" fmla="*/ 239831 w 271671"/>
                <a:gd name="connsiteY7" fmla="*/ 286810 h 304615"/>
                <a:gd name="connsiteX8" fmla="*/ 249347 w 271671"/>
                <a:gd name="connsiteY8" fmla="*/ 281594 h 304615"/>
                <a:gd name="connsiteX9" fmla="*/ 178104 w 271671"/>
                <a:gd name="connsiteY9" fmla="*/ 190302 h 304615"/>
                <a:gd name="connsiteX10" fmla="*/ 200280 w 271671"/>
                <a:gd name="connsiteY10" fmla="*/ 172644 h 304615"/>
                <a:gd name="connsiteX11" fmla="*/ 271552 w 271671"/>
                <a:gd name="connsiteY11" fmla="*/ 263761 h 304615"/>
                <a:gd name="connsiteX12" fmla="*/ 53662 w 271671"/>
                <a:gd name="connsiteY12" fmla="*/ 304555 h 304615"/>
                <a:gd name="connsiteX13" fmla="*/ 31486 w 271671"/>
                <a:gd name="connsiteY13" fmla="*/ 286897 h 304615"/>
                <a:gd name="connsiteX14" fmla="*/ 105726 w 271671"/>
                <a:gd name="connsiteY14" fmla="*/ 192721 h 304615"/>
                <a:gd name="connsiteX15" fmla="*/ 105726 w 271671"/>
                <a:gd name="connsiteY15" fmla="*/ 192721 h 304615"/>
                <a:gd name="connsiteX16" fmla="*/ 105726 w 271671"/>
                <a:gd name="connsiteY16" fmla="*/ -60 h 304615"/>
                <a:gd name="connsiteX17" fmla="*/ 130463 w 271671"/>
                <a:gd name="connsiteY17" fmla="*/ -60 h 304615"/>
                <a:gd name="connsiteX18" fmla="*/ 130463 w 271671"/>
                <a:gd name="connsiteY18" fmla="*/ 206416 h 304615"/>
                <a:gd name="connsiteX19" fmla="*/ 130463 w 271671"/>
                <a:gd name="connsiteY19" fmla="*/ 206416 h 304615"/>
                <a:gd name="connsiteX20" fmla="*/ -119 w 271671"/>
                <a:gd name="connsiteY20" fmla="*/ 263761 h 304615"/>
                <a:gd name="connsiteX21" fmla="*/ 71124 w 271671"/>
                <a:gd name="connsiteY21" fmla="*/ 172499 h 304615"/>
                <a:gd name="connsiteX22" fmla="*/ 93300 w 271671"/>
                <a:gd name="connsiteY22" fmla="*/ 190157 h 304615"/>
                <a:gd name="connsiteX23" fmla="*/ 22057 w 271671"/>
                <a:gd name="connsiteY23" fmla="*/ 281477 h 30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671" h="304615">
                  <a:moveTo>
                    <a:pt x="217742" y="304555"/>
                  </a:moveTo>
                  <a:lnTo>
                    <a:pt x="140853" y="206562"/>
                  </a:lnTo>
                  <a:lnTo>
                    <a:pt x="140853" y="206562"/>
                  </a:lnTo>
                  <a:lnTo>
                    <a:pt x="140853" y="-60"/>
                  </a:lnTo>
                  <a:lnTo>
                    <a:pt x="165590" y="-60"/>
                  </a:lnTo>
                  <a:lnTo>
                    <a:pt x="165590" y="192634"/>
                  </a:lnTo>
                  <a:lnTo>
                    <a:pt x="165590" y="192634"/>
                  </a:lnTo>
                  <a:lnTo>
                    <a:pt x="239831" y="286810"/>
                  </a:lnTo>
                  <a:close/>
                  <a:moveTo>
                    <a:pt x="249347" y="281594"/>
                  </a:moveTo>
                  <a:lnTo>
                    <a:pt x="178104" y="190302"/>
                  </a:lnTo>
                  <a:lnTo>
                    <a:pt x="200280" y="172644"/>
                  </a:lnTo>
                  <a:lnTo>
                    <a:pt x="271552" y="263761"/>
                  </a:lnTo>
                  <a:close/>
                  <a:moveTo>
                    <a:pt x="53662" y="304555"/>
                  </a:moveTo>
                  <a:lnTo>
                    <a:pt x="31486" y="286897"/>
                  </a:lnTo>
                  <a:lnTo>
                    <a:pt x="105726" y="192721"/>
                  </a:lnTo>
                  <a:lnTo>
                    <a:pt x="105726" y="192721"/>
                  </a:lnTo>
                  <a:lnTo>
                    <a:pt x="105726" y="-60"/>
                  </a:lnTo>
                  <a:lnTo>
                    <a:pt x="130463" y="-60"/>
                  </a:lnTo>
                  <a:lnTo>
                    <a:pt x="130463" y="206416"/>
                  </a:lnTo>
                  <a:lnTo>
                    <a:pt x="130463" y="206416"/>
                  </a:lnTo>
                  <a:close/>
                  <a:moveTo>
                    <a:pt x="-119" y="263761"/>
                  </a:moveTo>
                  <a:lnTo>
                    <a:pt x="71124" y="172499"/>
                  </a:lnTo>
                  <a:lnTo>
                    <a:pt x="93300" y="190157"/>
                  </a:lnTo>
                  <a:lnTo>
                    <a:pt x="22057" y="281477"/>
                  </a:lnTo>
                  <a:close/>
                </a:path>
              </a:pathLst>
            </a:custGeom>
            <a:noFill/>
            <a:ln w="2868" cap="flat">
              <a:noFill/>
              <a:prstDash val="solid"/>
              <a:miter/>
            </a:ln>
          </p:spPr>
          <p:txBody>
            <a:bodyPr rtlCol="0" anchor="ctr"/>
            <a:lstStyle/>
            <a:p>
              <a:endParaRPr lang="en-GB" noProof="0" dirty="0"/>
            </a:p>
          </p:txBody>
        </p:sp>
      </p:grpSp>
      <p:sp>
        <p:nvSpPr>
          <p:cNvPr id="236" name="Oval 235">
            <a:extLst>
              <a:ext uri="{FF2B5EF4-FFF2-40B4-BE49-F238E27FC236}">
                <a16:creationId xmlns:a16="http://schemas.microsoft.com/office/drawing/2014/main" id="{9494DC97-E09B-F4B7-D1D3-3A18A8CC3F8E}"/>
              </a:ext>
            </a:extLst>
          </p:cNvPr>
          <p:cNvSpPr/>
          <p:nvPr/>
        </p:nvSpPr>
        <p:spPr>
          <a:xfrm>
            <a:off x="9761951" y="4156881"/>
            <a:ext cx="93551" cy="93551"/>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4" name="TextBox 243">
            <a:extLst>
              <a:ext uri="{FF2B5EF4-FFF2-40B4-BE49-F238E27FC236}">
                <a16:creationId xmlns:a16="http://schemas.microsoft.com/office/drawing/2014/main" id="{EAC6EF4B-2273-6A91-16F8-0BEBCC13C3DA}"/>
              </a:ext>
            </a:extLst>
          </p:cNvPr>
          <p:cNvSpPr txBox="1"/>
          <p:nvPr/>
        </p:nvSpPr>
        <p:spPr>
          <a:xfrm rot="1302569">
            <a:off x="10934538" y="2879661"/>
            <a:ext cx="307777" cy="124650"/>
          </a:xfrm>
          <a:prstGeom prst="rect">
            <a:avLst/>
          </a:prstGeom>
          <a:noFill/>
        </p:spPr>
        <p:txBody>
          <a:bodyPr wrap="none" lIns="0" tIns="0" rIns="0" bIns="0" rtlCol="0">
            <a:spAutoFit/>
          </a:bodyPr>
          <a:lstStyle/>
          <a:p>
            <a:pPr>
              <a:lnSpc>
                <a:spcPct val="90000"/>
              </a:lnSpc>
            </a:pPr>
            <a:r>
              <a:rPr lang="en-GB" sz="900" b="1" noProof="0" dirty="0">
                <a:solidFill>
                  <a:srgbClr val="00B050"/>
                </a:solidFill>
                <a:latin typeface="Arial" panose="020B0604020202020204" pitchFamily="34" charset="0"/>
                <a:ea typeface="Aileron" charset="0"/>
                <a:cs typeface="Arial" panose="020B0604020202020204" pitchFamily="34" charset="0"/>
              </a:rPr>
              <a:t>HER4</a:t>
            </a:r>
          </a:p>
        </p:txBody>
      </p:sp>
      <p:sp>
        <p:nvSpPr>
          <p:cNvPr id="245" name="TextBox 244">
            <a:extLst>
              <a:ext uri="{FF2B5EF4-FFF2-40B4-BE49-F238E27FC236}">
                <a16:creationId xmlns:a16="http://schemas.microsoft.com/office/drawing/2014/main" id="{29815CAA-DF71-B18D-2D7C-70571CCE909D}"/>
              </a:ext>
            </a:extLst>
          </p:cNvPr>
          <p:cNvSpPr txBox="1"/>
          <p:nvPr/>
        </p:nvSpPr>
        <p:spPr>
          <a:xfrm rot="555599">
            <a:off x="9544856" y="2378549"/>
            <a:ext cx="307777" cy="124650"/>
          </a:xfrm>
          <a:prstGeom prst="rect">
            <a:avLst/>
          </a:prstGeom>
          <a:noFill/>
        </p:spPr>
        <p:txBody>
          <a:bodyPr wrap="none" lIns="0" tIns="0" rIns="0" bIns="0" rtlCol="0">
            <a:spAutoFit/>
          </a:bodyPr>
          <a:lstStyle/>
          <a:p>
            <a:pPr>
              <a:lnSpc>
                <a:spcPct val="90000"/>
              </a:lnSpc>
            </a:pPr>
            <a:r>
              <a:rPr lang="en-GB" sz="900" b="1" noProof="0" dirty="0">
                <a:solidFill>
                  <a:srgbClr val="7030A0"/>
                </a:solidFill>
                <a:latin typeface="Arial" panose="020B0604020202020204" pitchFamily="34" charset="0"/>
                <a:ea typeface="Aileron" charset="0"/>
                <a:cs typeface="Arial" panose="020B0604020202020204" pitchFamily="34" charset="0"/>
              </a:rPr>
              <a:t>HER3</a:t>
            </a:r>
          </a:p>
        </p:txBody>
      </p:sp>
      <p:sp>
        <p:nvSpPr>
          <p:cNvPr id="246" name="TextBox 245">
            <a:extLst>
              <a:ext uri="{FF2B5EF4-FFF2-40B4-BE49-F238E27FC236}">
                <a16:creationId xmlns:a16="http://schemas.microsoft.com/office/drawing/2014/main" id="{30086B5B-4519-9206-F090-7AE7680F759D}"/>
              </a:ext>
            </a:extLst>
          </p:cNvPr>
          <p:cNvSpPr txBox="1"/>
          <p:nvPr/>
        </p:nvSpPr>
        <p:spPr>
          <a:xfrm rot="20706822">
            <a:off x="7846424" y="2366416"/>
            <a:ext cx="307777" cy="124650"/>
          </a:xfrm>
          <a:prstGeom prst="rect">
            <a:avLst/>
          </a:prstGeom>
          <a:noFill/>
        </p:spPr>
        <p:txBody>
          <a:bodyPr wrap="none" lIns="0" tIns="0" rIns="0" bIns="0" rtlCol="0">
            <a:spAutoFit/>
          </a:bodyPr>
          <a:lstStyle/>
          <a:p>
            <a:pPr>
              <a:lnSpc>
                <a:spcPct val="90000"/>
              </a:lnSpc>
            </a:pPr>
            <a:r>
              <a:rPr lang="en-GB" sz="900" b="1" noProof="0" dirty="0">
                <a:solidFill>
                  <a:schemeClr val="accent1"/>
                </a:solidFill>
                <a:latin typeface="Arial" panose="020B0604020202020204" pitchFamily="34" charset="0"/>
                <a:ea typeface="Aileron" charset="0"/>
                <a:cs typeface="Arial" panose="020B0604020202020204" pitchFamily="34" charset="0"/>
              </a:rPr>
              <a:t>HER2</a:t>
            </a:r>
          </a:p>
        </p:txBody>
      </p:sp>
      <p:sp>
        <p:nvSpPr>
          <p:cNvPr id="247" name="TextBox 246">
            <a:extLst>
              <a:ext uri="{FF2B5EF4-FFF2-40B4-BE49-F238E27FC236}">
                <a16:creationId xmlns:a16="http://schemas.microsoft.com/office/drawing/2014/main" id="{357A5EA3-38AC-FC8F-CCBA-AE29FEC5E8B9}"/>
              </a:ext>
            </a:extLst>
          </p:cNvPr>
          <p:cNvSpPr txBox="1"/>
          <p:nvPr/>
        </p:nvSpPr>
        <p:spPr>
          <a:xfrm rot="20121539">
            <a:off x="6323785" y="2899339"/>
            <a:ext cx="660437" cy="124650"/>
          </a:xfrm>
          <a:prstGeom prst="rect">
            <a:avLst/>
          </a:prstGeom>
          <a:noFill/>
        </p:spPr>
        <p:txBody>
          <a:bodyPr wrap="none" lIns="0" tIns="0" rIns="0" bIns="0" rtlCol="0">
            <a:spAutoFit/>
          </a:bodyPr>
          <a:lstStyle/>
          <a:p>
            <a:pPr>
              <a:lnSpc>
                <a:spcPct val="90000"/>
              </a:lnSpc>
            </a:pPr>
            <a:r>
              <a:rPr lang="en-GB" sz="900" b="1" noProof="0" dirty="0">
                <a:solidFill>
                  <a:schemeClr val="tx2"/>
                </a:solidFill>
                <a:latin typeface="Arial" panose="020B0604020202020204" pitchFamily="34" charset="0"/>
                <a:ea typeface="Aileron" charset="0"/>
                <a:cs typeface="Arial" panose="020B0604020202020204" pitchFamily="34" charset="0"/>
              </a:rPr>
              <a:t>HER1/EFGR</a:t>
            </a:r>
          </a:p>
        </p:txBody>
      </p:sp>
      <p:grpSp>
        <p:nvGrpSpPr>
          <p:cNvPr id="260" name="Group 259">
            <a:extLst>
              <a:ext uri="{FF2B5EF4-FFF2-40B4-BE49-F238E27FC236}">
                <a16:creationId xmlns:a16="http://schemas.microsoft.com/office/drawing/2014/main" id="{E5731ADE-E4D6-EA3F-CB85-AF0773E6090F}"/>
              </a:ext>
            </a:extLst>
          </p:cNvPr>
          <p:cNvGrpSpPr/>
          <p:nvPr/>
        </p:nvGrpSpPr>
        <p:grpSpPr>
          <a:xfrm rot="21196058">
            <a:off x="7863605" y="2284111"/>
            <a:ext cx="783574" cy="1099238"/>
            <a:chOff x="3214642" y="4438823"/>
            <a:chExt cx="783574" cy="1099238"/>
          </a:xfrm>
        </p:grpSpPr>
        <p:grpSp>
          <p:nvGrpSpPr>
            <p:cNvPr id="254" name="Group 253">
              <a:extLst>
                <a:ext uri="{FF2B5EF4-FFF2-40B4-BE49-F238E27FC236}">
                  <a16:creationId xmlns:a16="http://schemas.microsoft.com/office/drawing/2014/main" id="{6FD8F715-CE8E-FBC0-9754-9F719484F1D5}"/>
                </a:ext>
              </a:extLst>
            </p:cNvPr>
            <p:cNvGrpSpPr/>
            <p:nvPr/>
          </p:nvGrpSpPr>
          <p:grpSpPr>
            <a:xfrm rot="1353095">
              <a:off x="3214642" y="4438823"/>
              <a:ext cx="582442" cy="1099238"/>
              <a:chOff x="3436785" y="3271284"/>
              <a:chExt cx="582442" cy="1099238"/>
            </a:xfrm>
          </p:grpSpPr>
          <p:sp>
            <p:nvSpPr>
              <p:cNvPr id="255" name="Freeform 254">
                <a:extLst>
                  <a:ext uri="{FF2B5EF4-FFF2-40B4-BE49-F238E27FC236}">
                    <a16:creationId xmlns:a16="http://schemas.microsoft.com/office/drawing/2014/main" id="{476A3CF5-6667-3004-D985-162D824850C1}"/>
                  </a:ext>
                </a:extLst>
              </p:cNvPr>
              <p:cNvSpPr/>
              <p:nvPr/>
            </p:nvSpPr>
            <p:spPr>
              <a:xfrm>
                <a:off x="3740258" y="3698929"/>
                <a:ext cx="278969" cy="671593"/>
              </a:xfrm>
              <a:custGeom>
                <a:avLst/>
                <a:gdLst>
                  <a:gd name="connsiteX0" fmla="*/ 278969 w 278969"/>
                  <a:gd name="connsiteY0" fmla="*/ 671593 h 671593"/>
                  <a:gd name="connsiteX1" fmla="*/ 0 w 278969"/>
                  <a:gd name="connsiteY1" fmla="*/ 0 h 671593"/>
                  <a:gd name="connsiteX2" fmla="*/ 0 w 278969"/>
                  <a:gd name="connsiteY2" fmla="*/ 0 h 671593"/>
                </a:gdLst>
                <a:ahLst/>
                <a:cxnLst>
                  <a:cxn ang="0">
                    <a:pos x="connsiteX0" y="connsiteY0"/>
                  </a:cxn>
                  <a:cxn ang="0">
                    <a:pos x="connsiteX1" y="connsiteY1"/>
                  </a:cxn>
                  <a:cxn ang="0">
                    <a:pos x="connsiteX2" y="connsiteY2"/>
                  </a:cxn>
                </a:cxnLst>
                <a:rect l="l" t="t" r="r" b="b"/>
                <a:pathLst>
                  <a:path w="278969" h="671593">
                    <a:moveTo>
                      <a:pt x="278969" y="671593"/>
                    </a:moveTo>
                    <a:lnTo>
                      <a:pt x="0" y="0"/>
                    </a:lnTo>
                    <a:lnTo>
                      <a:pt x="0" y="0"/>
                    </a:lnTo>
                  </a:path>
                </a:pathLst>
              </a:custGeom>
              <a:noFill/>
              <a:ln w="635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6" name="Arc 255">
                <a:extLst>
                  <a:ext uri="{FF2B5EF4-FFF2-40B4-BE49-F238E27FC236}">
                    <a16:creationId xmlns:a16="http://schemas.microsoft.com/office/drawing/2014/main" id="{4732F35C-A201-058D-F7D8-F2FEA590D280}"/>
                  </a:ext>
                </a:extLst>
              </p:cNvPr>
              <p:cNvSpPr/>
              <p:nvPr/>
            </p:nvSpPr>
            <p:spPr>
              <a:xfrm rot="10385112">
                <a:off x="3436785" y="3271284"/>
                <a:ext cx="448889" cy="448889"/>
              </a:xfrm>
              <a:prstGeom prst="arc">
                <a:avLst>
                  <a:gd name="adj1" fmla="val 14889119"/>
                  <a:gd name="adj2" fmla="val 21237654"/>
                </a:avLst>
              </a:prstGeom>
              <a:ln w="6350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grpSp>
          <p:nvGrpSpPr>
            <p:cNvPr id="257" name="Group 256">
              <a:extLst>
                <a:ext uri="{FF2B5EF4-FFF2-40B4-BE49-F238E27FC236}">
                  <a16:creationId xmlns:a16="http://schemas.microsoft.com/office/drawing/2014/main" id="{EFF72DDF-3BEE-FB1E-8890-B15E9AFD2151}"/>
                </a:ext>
              </a:extLst>
            </p:cNvPr>
            <p:cNvGrpSpPr/>
            <p:nvPr/>
          </p:nvGrpSpPr>
          <p:grpSpPr>
            <a:xfrm rot="20246905" flipH="1">
              <a:off x="3415774" y="4438823"/>
              <a:ext cx="582442" cy="1099238"/>
              <a:chOff x="3436785" y="3271284"/>
              <a:chExt cx="582442" cy="1099238"/>
            </a:xfrm>
          </p:grpSpPr>
          <p:sp>
            <p:nvSpPr>
              <p:cNvPr id="258" name="Freeform 257">
                <a:extLst>
                  <a:ext uri="{FF2B5EF4-FFF2-40B4-BE49-F238E27FC236}">
                    <a16:creationId xmlns:a16="http://schemas.microsoft.com/office/drawing/2014/main" id="{CD6D4B8E-BD6F-4A86-CBC4-766C84DFD24A}"/>
                  </a:ext>
                </a:extLst>
              </p:cNvPr>
              <p:cNvSpPr/>
              <p:nvPr/>
            </p:nvSpPr>
            <p:spPr>
              <a:xfrm>
                <a:off x="3740258" y="3698929"/>
                <a:ext cx="278969" cy="671593"/>
              </a:xfrm>
              <a:custGeom>
                <a:avLst/>
                <a:gdLst>
                  <a:gd name="connsiteX0" fmla="*/ 278969 w 278969"/>
                  <a:gd name="connsiteY0" fmla="*/ 671593 h 671593"/>
                  <a:gd name="connsiteX1" fmla="*/ 0 w 278969"/>
                  <a:gd name="connsiteY1" fmla="*/ 0 h 671593"/>
                  <a:gd name="connsiteX2" fmla="*/ 0 w 278969"/>
                  <a:gd name="connsiteY2" fmla="*/ 0 h 671593"/>
                </a:gdLst>
                <a:ahLst/>
                <a:cxnLst>
                  <a:cxn ang="0">
                    <a:pos x="connsiteX0" y="connsiteY0"/>
                  </a:cxn>
                  <a:cxn ang="0">
                    <a:pos x="connsiteX1" y="connsiteY1"/>
                  </a:cxn>
                  <a:cxn ang="0">
                    <a:pos x="connsiteX2" y="connsiteY2"/>
                  </a:cxn>
                </a:cxnLst>
                <a:rect l="l" t="t" r="r" b="b"/>
                <a:pathLst>
                  <a:path w="278969" h="671593">
                    <a:moveTo>
                      <a:pt x="278969" y="671593"/>
                    </a:moveTo>
                    <a:lnTo>
                      <a:pt x="0" y="0"/>
                    </a:lnTo>
                    <a:lnTo>
                      <a:pt x="0" y="0"/>
                    </a:lnTo>
                  </a:path>
                </a:pathLst>
              </a:custGeom>
              <a:noFill/>
              <a:ln w="635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9" name="Arc 258">
                <a:extLst>
                  <a:ext uri="{FF2B5EF4-FFF2-40B4-BE49-F238E27FC236}">
                    <a16:creationId xmlns:a16="http://schemas.microsoft.com/office/drawing/2014/main" id="{2BF7B44F-7B16-99D8-F3C4-FC5D1B601D4E}"/>
                  </a:ext>
                </a:extLst>
              </p:cNvPr>
              <p:cNvSpPr/>
              <p:nvPr/>
            </p:nvSpPr>
            <p:spPr>
              <a:xfrm rot="10385112">
                <a:off x="3436785" y="3271284"/>
                <a:ext cx="448889" cy="448889"/>
              </a:xfrm>
              <a:prstGeom prst="arc">
                <a:avLst>
                  <a:gd name="adj1" fmla="val 14872308"/>
                  <a:gd name="adj2" fmla="val 21237654"/>
                </a:avLst>
              </a:prstGeom>
              <a:ln w="6350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grpSp>
      <p:grpSp>
        <p:nvGrpSpPr>
          <p:cNvPr id="261" name="Group 260">
            <a:extLst>
              <a:ext uri="{FF2B5EF4-FFF2-40B4-BE49-F238E27FC236}">
                <a16:creationId xmlns:a16="http://schemas.microsoft.com/office/drawing/2014/main" id="{55F404E2-3E8A-374A-4E62-51194A6E0F89}"/>
              </a:ext>
            </a:extLst>
          </p:cNvPr>
          <p:cNvGrpSpPr/>
          <p:nvPr/>
        </p:nvGrpSpPr>
        <p:grpSpPr>
          <a:xfrm rot="20225283">
            <a:off x="6360445" y="2837164"/>
            <a:ext cx="783574" cy="1099238"/>
            <a:chOff x="3214642" y="4438823"/>
            <a:chExt cx="783574" cy="1099238"/>
          </a:xfrm>
        </p:grpSpPr>
        <p:grpSp>
          <p:nvGrpSpPr>
            <p:cNvPr id="262" name="Group 261">
              <a:extLst>
                <a:ext uri="{FF2B5EF4-FFF2-40B4-BE49-F238E27FC236}">
                  <a16:creationId xmlns:a16="http://schemas.microsoft.com/office/drawing/2014/main" id="{7890E31F-588C-5E93-BAAB-6ED9E0EE8713}"/>
                </a:ext>
              </a:extLst>
            </p:cNvPr>
            <p:cNvGrpSpPr/>
            <p:nvPr/>
          </p:nvGrpSpPr>
          <p:grpSpPr>
            <a:xfrm rot="1353095">
              <a:off x="3214642" y="4438823"/>
              <a:ext cx="582442" cy="1099238"/>
              <a:chOff x="3436785" y="3271284"/>
              <a:chExt cx="582442" cy="1099238"/>
            </a:xfrm>
          </p:grpSpPr>
          <p:sp>
            <p:nvSpPr>
              <p:cNvPr id="266" name="Freeform 265">
                <a:extLst>
                  <a:ext uri="{FF2B5EF4-FFF2-40B4-BE49-F238E27FC236}">
                    <a16:creationId xmlns:a16="http://schemas.microsoft.com/office/drawing/2014/main" id="{85A6C580-C30D-8683-3052-67B6783A6577}"/>
                  </a:ext>
                </a:extLst>
              </p:cNvPr>
              <p:cNvSpPr/>
              <p:nvPr/>
            </p:nvSpPr>
            <p:spPr>
              <a:xfrm>
                <a:off x="3740258" y="3698929"/>
                <a:ext cx="278969" cy="671593"/>
              </a:xfrm>
              <a:custGeom>
                <a:avLst/>
                <a:gdLst>
                  <a:gd name="connsiteX0" fmla="*/ 278969 w 278969"/>
                  <a:gd name="connsiteY0" fmla="*/ 671593 h 671593"/>
                  <a:gd name="connsiteX1" fmla="*/ 0 w 278969"/>
                  <a:gd name="connsiteY1" fmla="*/ 0 h 671593"/>
                  <a:gd name="connsiteX2" fmla="*/ 0 w 278969"/>
                  <a:gd name="connsiteY2" fmla="*/ 0 h 671593"/>
                </a:gdLst>
                <a:ahLst/>
                <a:cxnLst>
                  <a:cxn ang="0">
                    <a:pos x="connsiteX0" y="connsiteY0"/>
                  </a:cxn>
                  <a:cxn ang="0">
                    <a:pos x="connsiteX1" y="connsiteY1"/>
                  </a:cxn>
                  <a:cxn ang="0">
                    <a:pos x="connsiteX2" y="connsiteY2"/>
                  </a:cxn>
                </a:cxnLst>
                <a:rect l="l" t="t" r="r" b="b"/>
                <a:pathLst>
                  <a:path w="278969" h="671593">
                    <a:moveTo>
                      <a:pt x="278969" y="671593"/>
                    </a:moveTo>
                    <a:lnTo>
                      <a:pt x="0" y="0"/>
                    </a:lnTo>
                    <a:lnTo>
                      <a:pt x="0" y="0"/>
                    </a:lnTo>
                  </a:path>
                </a:pathLst>
              </a:cu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67" name="Arc 266">
                <a:extLst>
                  <a:ext uri="{FF2B5EF4-FFF2-40B4-BE49-F238E27FC236}">
                    <a16:creationId xmlns:a16="http://schemas.microsoft.com/office/drawing/2014/main" id="{2995B8F2-091A-073F-D3BB-78465904573F}"/>
                  </a:ext>
                </a:extLst>
              </p:cNvPr>
              <p:cNvSpPr/>
              <p:nvPr/>
            </p:nvSpPr>
            <p:spPr>
              <a:xfrm rot="10385112">
                <a:off x="3436785" y="3271284"/>
                <a:ext cx="448889" cy="448889"/>
              </a:xfrm>
              <a:prstGeom prst="arc">
                <a:avLst>
                  <a:gd name="adj1" fmla="val 14889119"/>
                  <a:gd name="adj2" fmla="val 21237654"/>
                </a:avLst>
              </a:prstGeom>
              <a:ln w="635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grpSp>
          <p:nvGrpSpPr>
            <p:cNvPr id="263" name="Group 262">
              <a:extLst>
                <a:ext uri="{FF2B5EF4-FFF2-40B4-BE49-F238E27FC236}">
                  <a16:creationId xmlns:a16="http://schemas.microsoft.com/office/drawing/2014/main" id="{ECA53461-33EE-4666-E0DC-491F5B2129EC}"/>
                </a:ext>
              </a:extLst>
            </p:cNvPr>
            <p:cNvGrpSpPr/>
            <p:nvPr/>
          </p:nvGrpSpPr>
          <p:grpSpPr>
            <a:xfrm rot="20246905" flipH="1">
              <a:off x="3415774" y="4438823"/>
              <a:ext cx="582442" cy="1099238"/>
              <a:chOff x="3436785" y="3271284"/>
              <a:chExt cx="582442" cy="1099238"/>
            </a:xfrm>
          </p:grpSpPr>
          <p:sp>
            <p:nvSpPr>
              <p:cNvPr id="264" name="Freeform 263">
                <a:extLst>
                  <a:ext uri="{FF2B5EF4-FFF2-40B4-BE49-F238E27FC236}">
                    <a16:creationId xmlns:a16="http://schemas.microsoft.com/office/drawing/2014/main" id="{799A64D8-DAF8-66EE-5260-935BB49EB06B}"/>
                  </a:ext>
                </a:extLst>
              </p:cNvPr>
              <p:cNvSpPr/>
              <p:nvPr/>
            </p:nvSpPr>
            <p:spPr>
              <a:xfrm>
                <a:off x="3740258" y="3698929"/>
                <a:ext cx="278969" cy="671593"/>
              </a:xfrm>
              <a:custGeom>
                <a:avLst/>
                <a:gdLst>
                  <a:gd name="connsiteX0" fmla="*/ 278969 w 278969"/>
                  <a:gd name="connsiteY0" fmla="*/ 671593 h 671593"/>
                  <a:gd name="connsiteX1" fmla="*/ 0 w 278969"/>
                  <a:gd name="connsiteY1" fmla="*/ 0 h 671593"/>
                  <a:gd name="connsiteX2" fmla="*/ 0 w 278969"/>
                  <a:gd name="connsiteY2" fmla="*/ 0 h 671593"/>
                </a:gdLst>
                <a:ahLst/>
                <a:cxnLst>
                  <a:cxn ang="0">
                    <a:pos x="connsiteX0" y="connsiteY0"/>
                  </a:cxn>
                  <a:cxn ang="0">
                    <a:pos x="connsiteX1" y="connsiteY1"/>
                  </a:cxn>
                  <a:cxn ang="0">
                    <a:pos x="connsiteX2" y="connsiteY2"/>
                  </a:cxn>
                </a:cxnLst>
                <a:rect l="l" t="t" r="r" b="b"/>
                <a:pathLst>
                  <a:path w="278969" h="671593">
                    <a:moveTo>
                      <a:pt x="278969" y="671593"/>
                    </a:moveTo>
                    <a:lnTo>
                      <a:pt x="0" y="0"/>
                    </a:lnTo>
                    <a:lnTo>
                      <a:pt x="0" y="0"/>
                    </a:lnTo>
                  </a:path>
                </a:pathLst>
              </a:custGeom>
              <a:noFill/>
              <a:ln w="635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65" name="Arc 264">
                <a:extLst>
                  <a:ext uri="{FF2B5EF4-FFF2-40B4-BE49-F238E27FC236}">
                    <a16:creationId xmlns:a16="http://schemas.microsoft.com/office/drawing/2014/main" id="{A823F752-D0E5-B62E-C01D-BFE4B6D1D5AA}"/>
                  </a:ext>
                </a:extLst>
              </p:cNvPr>
              <p:cNvSpPr/>
              <p:nvPr/>
            </p:nvSpPr>
            <p:spPr>
              <a:xfrm rot="10385112">
                <a:off x="3436785" y="3271284"/>
                <a:ext cx="448889" cy="448889"/>
              </a:xfrm>
              <a:prstGeom prst="arc">
                <a:avLst>
                  <a:gd name="adj1" fmla="val 14872308"/>
                  <a:gd name="adj2" fmla="val 21237654"/>
                </a:avLst>
              </a:prstGeom>
              <a:ln w="6350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grpSp>
      <p:grpSp>
        <p:nvGrpSpPr>
          <p:cNvPr id="268" name="Group 267">
            <a:extLst>
              <a:ext uri="{FF2B5EF4-FFF2-40B4-BE49-F238E27FC236}">
                <a16:creationId xmlns:a16="http://schemas.microsoft.com/office/drawing/2014/main" id="{CA629404-A22D-3D64-2A34-92A27F7ACA66}"/>
              </a:ext>
            </a:extLst>
          </p:cNvPr>
          <p:cNvGrpSpPr/>
          <p:nvPr/>
        </p:nvGrpSpPr>
        <p:grpSpPr>
          <a:xfrm rot="725502">
            <a:off x="9427724" y="2377540"/>
            <a:ext cx="783574" cy="1099238"/>
            <a:chOff x="3214642" y="4438823"/>
            <a:chExt cx="783574" cy="1099238"/>
          </a:xfrm>
        </p:grpSpPr>
        <p:grpSp>
          <p:nvGrpSpPr>
            <p:cNvPr id="269" name="Group 268">
              <a:extLst>
                <a:ext uri="{FF2B5EF4-FFF2-40B4-BE49-F238E27FC236}">
                  <a16:creationId xmlns:a16="http://schemas.microsoft.com/office/drawing/2014/main" id="{EC8C10C1-05DE-6EA4-5BDA-E436D48E1F3A}"/>
                </a:ext>
              </a:extLst>
            </p:cNvPr>
            <p:cNvGrpSpPr/>
            <p:nvPr/>
          </p:nvGrpSpPr>
          <p:grpSpPr>
            <a:xfrm rot="1353095">
              <a:off x="3214642" y="4438823"/>
              <a:ext cx="582442" cy="1099238"/>
              <a:chOff x="3436785" y="3271284"/>
              <a:chExt cx="582442" cy="1099238"/>
            </a:xfrm>
          </p:grpSpPr>
          <p:sp>
            <p:nvSpPr>
              <p:cNvPr id="273" name="Freeform 272">
                <a:extLst>
                  <a:ext uri="{FF2B5EF4-FFF2-40B4-BE49-F238E27FC236}">
                    <a16:creationId xmlns:a16="http://schemas.microsoft.com/office/drawing/2014/main" id="{FC21878E-31D6-BBC7-6D07-3C1B0B997C76}"/>
                  </a:ext>
                </a:extLst>
              </p:cNvPr>
              <p:cNvSpPr/>
              <p:nvPr/>
            </p:nvSpPr>
            <p:spPr>
              <a:xfrm>
                <a:off x="3740258" y="3698929"/>
                <a:ext cx="278969" cy="671593"/>
              </a:xfrm>
              <a:custGeom>
                <a:avLst/>
                <a:gdLst>
                  <a:gd name="connsiteX0" fmla="*/ 278969 w 278969"/>
                  <a:gd name="connsiteY0" fmla="*/ 671593 h 671593"/>
                  <a:gd name="connsiteX1" fmla="*/ 0 w 278969"/>
                  <a:gd name="connsiteY1" fmla="*/ 0 h 671593"/>
                  <a:gd name="connsiteX2" fmla="*/ 0 w 278969"/>
                  <a:gd name="connsiteY2" fmla="*/ 0 h 671593"/>
                </a:gdLst>
                <a:ahLst/>
                <a:cxnLst>
                  <a:cxn ang="0">
                    <a:pos x="connsiteX0" y="connsiteY0"/>
                  </a:cxn>
                  <a:cxn ang="0">
                    <a:pos x="connsiteX1" y="connsiteY1"/>
                  </a:cxn>
                  <a:cxn ang="0">
                    <a:pos x="connsiteX2" y="connsiteY2"/>
                  </a:cxn>
                </a:cxnLst>
                <a:rect l="l" t="t" r="r" b="b"/>
                <a:pathLst>
                  <a:path w="278969" h="671593">
                    <a:moveTo>
                      <a:pt x="278969" y="671593"/>
                    </a:moveTo>
                    <a:lnTo>
                      <a:pt x="0" y="0"/>
                    </a:lnTo>
                    <a:lnTo>
                      <a:pt x="0" y="0"/>
                    </a:lnTo>
                  </a:path>
                </a:pathLst>
              </a:custGeom>
              <a:noFill/>
              <a:ln w="635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4" name="Arc 273">
                <a:extLst>
                  <a:ext uri="{FF2B5EF4-FFF2-40B4-BE49-F238E27FC236}">
                    <a16:creationId xmlns:a16="http://schemas.microsoft.com/office/drawing/2014/main" id="{9D0B5CA9-7190-36AE-BDDB-257B19728D7D}"/>
                  </a:ext>
                </a:extLst>
              </p:cNvPr>
              <p:cNvSpPr/>
              <p:nvPr/>
            </p:nvSpPr>
            <p:spPr>
              <a:xfrm rot="10385112">
                <a:off x="3436785" y="3271284"/>
                <a:ext cx="448889" cy="448889"/>
              </a:xfrm>
              <a:prstGeom prst="arc">
                <a:avLst>
                  <a:gd name="adj1" fmla="val 14889119"/>
                  <a:gd name="adj2" fmla="val 21237654"/>
                </a:avLst>
              </a:prstGeom>
              <a:ln w="63500">
                <a:solidFill>
                  <a:srgbClr val="7030A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grpSp>
          <p:nvGrpSpPr>
            <p:cNvPr id="270" name="Group 269">
              <a:extLst>
                <a:ext uri="{FF2B5EF4-FFF2-40B4-BE49-F238E27FC236}">
                  <a16:creationId xmlns:a16="http://schemas.microsoft.com/office/drawing/2014/main" id="{EECD08DC-B91D-1AAA-28BA-19FD67118F0D}"/>
                </a:ext>
              </a:extLst>
            </p:cNvPr>
            <p:cNvGrpSpPr/>
            <p:nvPr/>
          </p:nvGrpSpPr>
          <p:grpSpPr>
            <a:xfrm rot="20246905" flipH="1">
              <a:off x="3415774" y="4438823"/>
              <a:ext cx="582442" cy="1099238"/>
              <a:chOff x="3436785" y="3271284"/>
              <a:chExt cx="582442" cy="1099238"/>
            </a:xfrm>
          </p:grpSpPr>
          <p:sp>
            <p:nvSpPr>
              <p:cNvPr id="271" name="Freeform 270">
                <a:extLst>
                  <a:ext uri="{FF2B5EF4-FFF2-40B4-BE49-F238E27FC236}">
                    <a16:creationId xmlns:a16="http://schemas.microsoft.com/office/drawing/2014/main" id="{2A0C7850-4576-A168-2464-B33B3AB4C993}"/>
                  </a:ext>
                </a:extLst>
              </p:cNvPr>
              <p:cNvSpPr/>
              <p:nvPr/>
            </p:nvSpPr>
            <p:spPr>
              <a:xfrm>
                <a:off x="3740258" y="3698929"/>
                <a:ext cx="278969" cy="671593"/>
              </a:xfrm>
              <a:custGeom>
                <a:avLst/>
                <a:gdLst>
                  <a:gd name="connsiteX0" fmla="*/ 278969 w 278969"/>
                  <a:gd name="connsiteY0" fmla="*/ 671593 h 671593"/>
                  <a:gd name="connsiteX1" fmla="*/ 0 w 278969"/>
                  <a:gd name="connsiteY1" fmla="*/ 0 h 671593"/>
                  <a:gd name="connsiteX2" fmla="*/ 0 w 278969"/>
                  <a:gd name="connsiteY2" fmla="*/ 0 h 671593"/>
                </a:gdLst>
                <a:ahLst/>
                <a:cxnLst>
                  <a:cxn ang="0">
                    <a:pos x="connsiteX0" y="connsiteY0"/>
                  </a:cxn>
                  <a:cxn ang="0">
                    <a:pos x="connsiteX1" y="connsiteY1"/>
                  </a:cxn>
                  <a:cxn ang="0">
                    <a:pos x="connsiteX2" y="connsiteY2"/>
                  </a:cxn>
                </a:cxnLst>
                <a:rect l="l" t="t" r="r" b="b"/>
                <a:pathLst>
                  <a:path w="278969" h="671593">
                    <a:moveTo>
                      <a:pt x="278969" y="671593"/>
                    </a:moveTo>
                    <a:lnTo>
                      <a:pt x="0" y="0"/>
                    </a:lnTo>
                    <a:lnTo>
                      <a:pt x="0" y="0"/>
                    </a:lnTo>
                  </a:path>
                </a:pathLst>
              </a:custGeom>
              <a:noFill/>
              <a:ln w="635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2" name="Arc 271">
                <a:extLst>
                  <a:ext uri="{FF2B5EF4-FFF2-40B4-BE49-F238E27FC236}">
                    <a16:creationId xmlns:a16="http://schemas.microsoft.com/office/drawing/2014/main" id="{E0EA9F8B-7678-A06A-482D-4157F62BA5B3}"/>
                  </a:ext>
                </a:extLst>
              </p:cNvPr>
              <p:cNvSpPr/>
              <p:nvPr/>
            </p:nvSpPr>
            <p:spPr>
              <a:xfrm rot="10385112">
                <a:off x="3436785" y="3271284"/>
                <a:ext cx="448889" cy="448889"/>
              </a:xfrm>
              <a:prstGeom prst="arc">
                <a:avLst>
                  <a:gd name="adj1" fmla="val 14872308"/>
                  <a:gd name="adj2" fmla="val 21237654"/>
                </a:avLst>
              </a:prstGeom>
              <a:ln w="6350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grpSp>
      <p:grpSp>
        <p:nvGrpSpPr>
          <p:cNvPr id="275" name="Group 274">
            <a:extLst>
              <a:ext uri="{FF2B5EF4-FFF2-40B4-BE49-F238E27FC236}">
                <a16:creationId xmlns:a16="http://schemas.microsoft.com/office/drawing/2014/main" id="{D64F1979-3193-E22D-3DE2-D1F0A6403BBD}"/>
              </a:ext>
            </a:extLst>
          </p:cNvPr>
          <p:cNvGrpSpPr/>
          <p:nvPr/>
        </p:nvGrpSpPr>
        <p:grpSpPr>
          <a:xfrm rot="1660972">
            <a:off x="10636579" y="2862987"/>
            <a:ext cx="783574" cy="1099238"/>
            <a:chOff x="3214642" y="4438823"/>
            <a:chExt cx="783574" cy="1099238"/>
          </a:xfrm>
        </p:grpSpPr>
        <p:grpSp>
          <p:nvGrpSpPr>
            <p:cNvPr id="276" name="Group 275">
              <a:extLst>
                <a:ext uri="{FF2B5EF4-FFF2-40B4-BE49-F238E27FC236}">
                  <a16:creationId xmlns:a16="http://schemas.microsoft.com/office/drawing/2014/main" id="{9EE0DDED-8BE3-036D-C7C9-3ADD9304840D}"/>
                </a:ext>
              </a:extLst>
            </p:cNvPr>
            <p:cNvGrpSpPr/>
            <p:nvPr/>
          </p:nvGrpSpPr>
          <p:grpSpPr>
            <a:xfrm rot="1353095">
              <a:off x="3214642" y="4438823"/>
              <a:ext cx="582442" cy="1099238"/>
              <a:chOff x="3436785" y="3271284"/>
              <a:chExt cx="582442" cy="1099238"/>
            </a:xfrm>
          </p:grpSpPr>
          <p:sp>
            <p:nvSpPr>
              <p:cNvPr id="280" name="Freeform 279">
                <a:extLst>
                  <a:ext uri="{FF2B5EF4-FFF2-40B4-BE49-F238E27FC236}">
                    <a16:creationId xmlns:a16="http://schemas.microsoft.com/office/drawing/2014/main" id="{8BC131C3-BD3D-17CF-931B-6B36E80D7B11}"/>
                  </a:ext>
                </a:extLst>
              </p:cNvPr>
              <p:cNvSpPr/>
              <p:nvPr/>
            </p:nvSpPr>
            <p:spPr>
              <a:xfrm>
                <a:off x="3740258" y="3698929"/>
                <a:ext cx="278969" cy="671593"/>
              </a:xfrm>
              <a:custGeom>
                <a:avLst/>
                <a:gdLst>
                  <a:gd name="connsiteX0" fmla="*/ 278969 w 278969"/>
                  <a:gd name="connsiteY0" fmla="*/ 671593 h 671593"/>
                  <a:gd name="connsiteX1" fmla="*/ 0 w 278969"/>
                  <a:gd name="connsiteY1" fmla="*/ 0 h 671593"/>
                  <a:gd name="connsiteX2" fmla="*/ 0 w 278969"/>
                  <a:gd name="connsiteY2" fmla="*/ 0 h 671593"/>
                </a:gdLst>
                <a:ahLst/>
                <a:cxnLst>
                  <a:cxn ang="0">
                    <a:pos x="connsiteX0" y="connsiteY0"/>
                  </a:cxn>
                  <a:cxn ang="0">
                    <a:pos x="connsiteX1" y="connsiteY1"/>
                  </a:cxn>
                  <a:cxn ang="0">
                    <a:pos x="connsiteX2" y="connsiteY2"/>
                  </a:cxn>
                </a:cxnLst>
                <a:rect l="l" t="t" r="r" b="b"/>
                <a:pathLst>
                  <a:path w="278969" h="671593">
                    <a:moveTo>
                      <a:pt x="278969" y="671593"/>
                    </a:moveTo>
                    <a:lnTo>
                      <a:pt x="0" y="0"/>
                    </a:lnTo>
                    <a:lnTo>
                      <a:pt x="0" y="0"/>
                    </a:lnTo>
                  </a:path>
                </a:pathLst>
              </a:custGeom>
              <a:noFill/>
              <a:ln w="635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81" name="Arc 280">
                <a:extLst>
                  <a:ext uri="{FF2B5EF4-FFF2-40B4-BE49-F238E27FC236}">
                    <a16:creationId xmlns:a16="http://schemas.microsoft.com/office/drawing/2014/main" id="{F96E2CB0-E817-3BC0-92A9-55E6C82ACE74}"/>
                  </a:ext>
                </a:extLst>
              </p:cNvPr>
              <p:cNvSpPr/>
              <p:nvPr/>
            </p:nvSpPr>
            <p:spPr>
              <a:xfrm rot="10385112">
                <a:off x="3436785" y="3271284"/>
                <a:ext cx="448889" cy="448889"/>
              </a:xfrm>
              <a:prstGeom prst="arc">
                <a:avLst>
                  <a:gd name="adj1" fmla="val 14889119"/>
                  <a:gd name="adj2" fmla="val 21237654"/>
                </a:avLst>
              </a:prstGeom>
              <a:ln w="63500">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grpSp>
          <p:nvGrpSpPr>
            <p:cNvPr id="277" name="Group 276">
              <a:extLst>
                <a:ext uri="{FF2B5EF4-FFF2-40B4-BE49-F238E27FC236}">
                  <a16:creationId xmlns:a16="http://schemas.microsoft.com/office/drawing/2014/main" id="{9AFCCF01-C1A3-E95E-12D3-69AD82F8089F}"/>
                </a:ext>
              </a:extLst>
            </p:cNvPr>
            <p:cNvGrpSpPr/>
            <p:nvPr/>
          </p:nvGrpSpPr>
          <p:grpSpPr>
            <a:xfrm rot="20246905" flipH="1">
              <a:off x="3415774" y="4438823"/>
              <a:ext cx="582442" cy="1099238"/>
              <a:chOff x="3436785" y="3271284"/>
              <a:chExt cx="582442" cy="1099238"/>
            </a:xfrm>
          </p:grpSpPr>
          <p:sp>
            <p:nvSpPr>
              <p:cNvPr id="278" name="Freeform 277">
                <a:extLst>
                  <a:ext uri="{FF2B5EF4-FFF2-40B4-BE49-F238E27FC236}">
                    <a16:creationId xmlns:a16="http://schemas.microsoft.com/office/drawing/2014/main" id="{FC159CEF-5471-47DB-D29B-4DF6A667D324}"/>
                  </a:ext>
                </a:extLst>
              </p:cNvPr>
              <p:cNvSpPr/>
              <p:nvPr/>
            </p:nvSpPr>
            <p:spPr>
              <a:xfrm>
                <a:off x="3740258" y="3698929"/>
                <a:ext cx="278969" cy="671593"/>
              </a:xfrm>
              <a:custGeom>
                <a:avLst/>
                <a:gdLst>
                  <a:gd name="connsiteX0" fmla="*/ 278969 w 278969"/>
                  <a:gd name="connsiteY0" fmla="*/ 671593 h 671593"/>
                  <a:gd name="connsiteX1" fmla="*/ 0 w 278969"/>
                  <a:gd name="connsiteY1" fmla="*/ 0 h 671593"/>
                  <a:gd name="connsiteX2" fmla="*/ 0 w 278969"/>
                  <a:gd name="connsiteY2" fmla="*/ 0 h 671593"/>
                </a:gdLst>
                <a:ahLst/>
                <a:cxnLst>
                  <a:cxn ang="0">
                    <a:pos x="connsiteX0" y="connsiteY0"/>
                  </a:cxn>
                  <a:cxn ang="0">
                    <a:pos x="connsiteX1" y="connsiteY1"/>
                  </a:cxn>
                  <a:cxn ang="0">
                    <a:pos x="connsiteX2" y="connsiteY2"/>
                  </a:cxn>
                </a:cxnLst>
                <a:rect l="l" t="t" r="r" b="b"/>
                <a:pathLst>
                  <a:path w="278969" h="671593">
                    <a:moveTo>
                      <a:pt x="278969" y="671593"/>
                    </a:moveTo>
                    <a:lnTo>
                      <a:pt x="0" y="0"/>
                    </a:lnTo>
                    <a:lnTo>
                      <a:pt x="0" y="0"/>
                    </a:lnTo>
                  </a:path>
                </a:pathLst>
              </a:custGeom>
              <a:noFill/>
              <a:ln w="635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9" name="Arc 278">
                <a:extLst>
                  <a:ext uri="{FF2B5EF4-FFF2-40B4-BE49-F238E27FC236}">
                    <a16:creationId xmlns:a16="http://schemas.microsoft.com/office/drawing/2014/main" id="{250F8490-0B58-02B6-C3AF-65E03CDB59B9}"/>
                  </a:ext>
                </a:extLst>
              </p:cNvPr>
              <p:cNvSpPr/>
              <p:nvPr/>
            </p:nvSpPr>
            <p:spPr>
              <a:xfrm rot="10385112">
                <a:off x="3436785" y="3271284"/>
                <a:ext cx="448889" cy="448889"/>
              </a:xfrm>
              <a:prstGeom prst="arc">
                <a:avLst>
                  <a:gd name="adj1" fmla="val 14872308"/>
                  <a:gd name="adj2" fmla="val 21237654"/>
                </a:avLst>
              </a:prstGeom>
              <a:ln w="6350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grpSp>
      <p:grpSp>
        <p:nvGrpSpPr>
          <p:cNvPr id="284" name="Group 283">
            <a:extLst>
              <a:ext uri="{FF2B5EF4-FFF2-40B4-BE49-F238E27FC236}">
                <a16:creationId xmlns:a16="http://schemas.microsoft.com/office/drawing/2014/main" id="{ED79DC9A-3641-1B97-1029-7E0CE036D011}"/>
              </a:ext>
            </a:extLst>
          </p:cNvPr>
          <p:cNvGrpSpPr/>
          <p:nvPr/>
        </p:nvGrpSpPr>
        <p:grpSpPr>
          <a:xfrm flipH="1">
            <a:off x="9972204" y="3821307"/>
            <a:ext cx="217293" cy="410095"/>
            <a:chOff x="3436785" y="3271282"/>
            <a:chExt cx="582442" cy="1099240"/>
          </a:xfrm>
        </p:grpSpPr>
        <p:sp>
          <p:nvSpPr>
            <p:cNvPr id="285" name="Freeform 284">
              <a:extLst>
                <a:ext uri="{FF2B5EF4-FFF2-40B4-BE49-F238E27FC236}">
                  <a16:creationId xmlns:a16="http://schemas.microsoft.com/office/drawing/2014/main" id="{2D1C23A7-07C5-2000-1469-903EB95D3237}"/>
                </a:ext>
              </a:extLst>
            </p:cNvPr>
            <p:cNvSpPr/>
            <p:nvPr/>
          </p:nvSpPr>
          <p:spPr>
            <a:xfrm>
              <a:off x="3740258" y="3698929"/>
              <a:ext cx="278969" cy="671593"/>
            </a:xfrm>
            <a:custGeom>
              <a:avLst/>
              <a:gdLst>
                <a:gd name="connsiteX0" fmla="*/ 278969 w 278969"/>
                <a:gd name="connsiteY0" fmla="*/ 671593 h 671593"/>
                <a:gd name="connsiteX1" fmla="*/ 0 w 278969"/>
                <a:gd name="connsiteY1" fmla="*/ 0 h 671593"/>
                <a:gd name="connsiteX2" fmla="*/ 0 w 278969"/>
                <a:gd name="connsiteY2" fmla="*/ 0 h 671593"/>
              </a:gdLst>
              <a:ahLst/>
              <a:cxnLst>
                <a:cxn ang="0">
                  <a:pos x="connsiteX0" y="connsiteY0"/>
                </a:cxn>
                <a:cxn ang="0">
                  <a:pos x="connsiteX1" y="connsiteY1"/>
                </a:cxn>
                <a:cxn ang="0">
                  <a:pos x="connsiteX2" y="connsiteY2"/>
                </a:cxn>
              </a:cxnLst>
              <a:rect l="l" t="t" r="r" b="b"/>
              <a:pathLst>
                <a:path w="278969" h="671593">
                  <a:moveTo>
                    <a:pt x="278969" y="671593"/>
                  </a:moveTo>
                  <a:lnTo>
                    <a:pt x="0" y="0"/>
                  </a:lnTo>
                  <a:lnTo>
                    <a:pt x="0" y="0"/>
                  </a:lnTo>
                </a:path>
              </a:pathLst>
            </a:cu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86" name="Arc 285">
              <a:extLst>
                <a:ext uri="{FF2B5EF4-FFF2-40B4-BE49-F238E27FC236}">
                  <a16:creationId xmlns:a16="http://schemas.microsoft.com/office/drawing/2014/main" id="{F371DD47-CABF-7064-5B30-1A22FA56E54F}"/>
                </a:ext>
              </a:extLst>
            </p:cNvPr>
            <p:cNvSpPr/>
            <p:nvPr/>
          </p:nvSpPr>
          <p:spPr>
            <a:xfrm rot="10385112">
              <a:off x="3436785" y="3271284"/>
              <a:ext cx="448889" cy="448889"/>
            </a:xfrm>
            <a:prstGeom prst="arc">
              <a:avLst>
                <a:gd name="adj1" fmla="val 14683846"/>
                <a:gd name="adj2" fmla="val 21237654"/>
              </a:avLst>
            </a:prstGeom>
            <a:ln w="41275">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sp>
        <p:nvSpPr>
          <p:cNvPr id="293" name="Freeform 292">
            <a:extLst>
              <a:ext uri="{FF2B5EF4-FFF2-40B4-BE49-F238E27FC236}">
                <a16:creationId xmlns:a16="http://schemas.microsoft.com/office/drawing/2014/main" id="{A4A3963E-03E9-DA52-28C5-6970B7E08A07}"/>
              </a:ext>
            </a:extLst>
          </p:cNvPr>
          <p:cNvSpPr/>
          <p:nvPr/>
        </p:nvSpPr>
        <p:spPr>
          <a:xfrm>
            <a:off x="9317744" y="5033694"/>
            <a:ext cx="381000" cy="28575"/>
          </a:xfrm>
          <a:custGeom>
            <a:avLst/>
            <a:gdLst>
              <a:gd name="connsiteX0" fmla="*/ 0 w 381000"/>
              <a:gd name="connsiteY0" fmla="*/ 3175 h 28575"/>
              <a:gd name="connsiteX1" fmla="*/ 22225 w 381000"/>
              <a:gd name="connsiteY1" fmla="*/ 9525 h 28575"/>
              <a:gd name="connsiteX2" fmla="*/ 41275 w 381000"/>
              <a:gd name="connsiteY2" fmla="*/ 22225 h 28575"/>
              <a:gd name="connsiteX3" fmla="*/ 60325 w 381000"/>
              <a:gd name="connsiteY3" fmla="*/ 28575 h 28575"/>
              <a:gd name="connsiteX4" fmla="*/ 79375 w 381000"/>
              <a:gd name="connsiteY4" fmla="*/ 22225 h 28575"/>
              <a:gd name="connsiteX5" fmla="*/ 98425 w 381000"/>
              <a:gd name="connsiteY5" fmla="*/ 9525 h 28575"/>
              <a:gd name="connsiteX6" fmla="*/ 117475 w 381000"/>
              <a:gd name="connsiteY6" fmla="*/ 3175 h 28575"/>
              <a:gd name="connsiteX7" fmla="*/ 142875 w 381000"/>
              <a:gd name="connsiteY7" fmla="*/ 9525 h 28575"/>
              <a:gd name="connsiteX8" fmla="*/ 165100 w 381000"/>
              <a:gd name="connsiteY8" fmla="*/ 22225 h 28575"/>
              <a:gd name="connsiteX9" fmla="*/ 174625 w 381000"/>
              <a:gd name="connsiteY9" fmla="*/ 25400 h 28575"/>
              <a:gd name="connsiteX10" fmla="*/ 193675 w 381000"/>
              <a:gd name="connsiteY10" fmla="*/ 22225 h 28575"/>
              <a:gd name="connsiteX11" fmla="*/ 203200 w 381000"/>
              <a:gd name="connsiteY11" fmla="*/ 15875 h 28575"/>
              <a:gd name="connsiteX12" fmla="*/ 215900 w 381000"/>
              <a:gd name="connsiteY12" fmla="*/ 9525 h 28575"/>
              <a:gd name="connsiteX13" fmla="*/ 234950 w 381000"/>
              <a:gd name="connsiteY13" fmla="*/ 3175 h 28575"/>
              <a:gd name="connsiteX14" fmla="*/ 244475 w 381000"/>
              <a:gd name="connsiteY14" fmla="*/ 0 h 28575"/>
              <a:gd name="connsiteX15" fmla="*/ 266700 w 381000"/>
              <a:gd name="connsiteY15" fmla="*/ 6350 h 28575"/>
              <a:gd name="connsiteX16" fmla="*/ 298450 w 381000"/>
              <a:gd name="connsiteY16" fmla="*/ 22225 h 28575"/>
              <a:gd name="connsiteX17" fmla="*/ 323850 w 381000"/>
              <a:gd name="connsiteY17" fmla="*/ 19050 h 28575"/>
              <a:gd name="connsiteX18" fmla="*/ 342900 w 381000"/>
              <a:gd name="connsiteY18" fmla="*/ 12700 h 28575"/>
              <a:gd name="connsiteX19" fmla="*/ 352425 w 381000"/>
              <a:gd name="connsiteY19" fmla="*/ 9525 h 28575"/>
              <a:gd name="connsiteX20" fmla="*/ 361950 w 381000"/>
              <a:gd name="connsiteY20" fmla="*/ 6350 h 28575"/>
              <a:gd name="connsiteX21" fmla="*/ 381000 w 381000"/>
              <a:gd name="connsiteY21" fmla="*/ 635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28575">
                <a:moveTo>
                  <a:pt x="0" y="3175"/>
                </a:moveTo>
                <a:cubicBezTo>
                  <a:pt x="7408" y="5292"/>
                  <a:pt x="15229" y="6296"/>
                  <a:pt x="22225" y="9525"/>
                </a:cubicBezTo>
                <a:cubicBezTo>
                  <a:pt x="29154" y="12723"/>
                  <a:pt x="34035" y="19812"/>
                  <a:pt x="41275" y="22225"/>
                </a:cubicBezTo>
                <a:lnTo>
                  <a:pt x="60325" y="28575"/>
                </a:lnTo>
                <a:cubicBezTo>
                  <a:pt x="66675" y="26458"/>
                  <a:pt x="73806" y="25938"/>
                  <a:pt x="79375" y="22225"/>
                </a:cubicBezTo>
                <a:cubicBezTo>
                  <a:pt x="85725" y="17992"/>
                  <a:pt x="91185" y="11938"/>
                  <a:pt x="98425" y="9525"/>
                </a:cubicBezTo>
                <a:lnTo>
                  <a:pt x="117475" y="3175"/>
                </a:lnTo>
                <a:cubicBezTo>
                  <a:pt x="126793" y="5039"/>
                  <a:pt x="134332" y="5864"/>
                  <a:pt x="142875" y="9525"/>
                </a:cubicBezTo>
                <a:cubicBezTo>
                  <a:pt x="181839" y="26224"/>
                  <a:pt x="133214" y="6282"/>
                  <a:pt x="165100" y="22225"/>
                </a:cubicBezTo>
                <a:cubicBezTo>
                  <a:pt x="168093" y="23722"/>
                  <a:pt x="171450" y="24342"/>
                  <a:pt x="174625" y="25400"/>
                </a:cubicBezTo>
                <a:cubicBezTo>
                  <a:pt x="180975" y="24342"/>
                  <a:pt x="187568" y="24261"/>
                  <a:pt x="193675" y="22225"/>
                </a:cubicBezTo>
                <a:cubicBezTo>
                  <a:pt x="197295" y="21018"/>
                  <a:pt x="199887" y="17768"/>
                  <a:pt x="203200" y="15875"/>
                </a:cubicBezTo>
                <a:cubicBezTo>
                  <a:pt x="207309" y="13527"/>
                  <a:pt x="211506" y="11283"/>
                  <a:pt x="215900" y="9525"/>
                </a:cubicBezTo>
                <a:cubicBezTo>
                  <a:pt x="222115" y="7039"/>
                  <a:pt x="228600" y="5292"/>
                  <a:pt x="234950" y="3175"/>
                </a:cubicBezTo>
                <a:lnTo>
                  <a:pt x="244475" y="0"/>
                </a:lnTo>
                <a:cubicBezTo>
                  <a:pt x="249624" y="1287"/>
                  <a:pt x="261317" y="3866"/>
                  <a:pt x="266700" y="6350"/>
                </a:cubicBezTo>
                <a:cubicBezTo>
                  <a:pt x="277443" y="11309"/>
                  <a:pt x="298450" y="22225"/>
                  <a:pt x="298450" y="22225"/>
                </a:cubicBezTo>
                <a:cubicBezTo>
                  <a:pt x="306917" y="21167"/>
                  <a:pt x="315507" y="20838"/>
                  <a:pt x="323850" y="19050"/>
                </a:cubicBezTo>
                <a:cubicBezTo>
                  <a:pt x="330395" y="17648"/>
                  <a:pt x="336550" y="14817"/>
                  <a:pt x="342900" y="12700"/>
                </a:cubicBezTo>
                <a:lnTo>
                  <a:pt x="352425" y="9525"/>
                </a:lnTo>
                <a:cubicBezTo>
                  <a:pt x="355600" y="8467"/>
                  <a:pt x="358603" y="6350"/>
                  <a:pt x="361950" y="6350"/>
                </a:cubicBezTo>
                <a:lnTo>
                  <a:pt x="381000" y="6350"/>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4" name="Freeform 293">
            <a:extLst>
              <a:ext uri="{FF2B5EF4-FFF2-40B4-BE49-F238E27FC236}">
                <a16:creationId xmlns:a16="http://schemas.microsoft.com/office/drawing/2014/main" id="{65B792F4-9A36-7551-7C3A-F47E087B0B17}"/>
              </a:ext>
            </a:extLst>
          </p:cNvPr>
          <p:cNvSpPr/>
          <p:nvPr/>
        </p:nvSpPr>
        <p:spPr>
          <a:xfrm>
            <a:off x="9317744" y="5081319"/>
            <a:ext cx="381000" cy="28575"/>
          </a:xfrm>
          <a:custGeom>
            <a:avLst/>
            <a:gdLst>
              <a:gd name="connsiteX0" fmla="*/ 0 w 381000"/>
              <a:gd name="connsiteY0" fmla="*/ 3175 h 28575"/>
              <a:gd name="connsiteX1" fmla="*/ 22225 w 381000"/>
              <a:gd name="connsiteY1" fmla="*/ 9525 h 28575"/>
              <a:gd name="connsiteX2" fmla="*/ 41275 w 381000"/>
              <a:gd name="connsiteY2" fmla="*/ 22225 h 28575"/>
              <a:gd name="connsiteX3" fmla="*/ 60325 w 381000"/>
              <a:gd name="connsiteY3" fmla="*/ 28575 h 28575"/>
              <a:gd name="connsiteX4" fmla="*/ 79375 w 381000"/>
              <a:gd name="connsiteY4" fmla="*/ 22225 h 28575"/>
              <a:gd name="connsiteX5" fmla="*/ 98425 w 381000"/>
              <a:gd name="connsiteY5" fmla="*/ 9525 h 28575"/>
              <a:gd name="connsiteX6" fmla="*/ 117475 w 381000"/>
              <a:gd name="connsiteY6" fmla="*/ 3175 h 28575"/>
              <a:gd name="connsiteX7" fmla="*/ 142875 w 381000"/>
              <a:gd name="connsiteY7" fmla="*/ 9525 h 28575"/>
              <a:gd name="connsiteX8" fmla="*/ 165100 w 381000"/>
              <a:gd name="connsiteY8" fmla="*/ 22225 h 28575"/>
              <a:gd name="connsiteX9" fmla="*/ 174625 w 381000"/>
              <a:gd name="connsiteY9" fmla="*/ 25400 h 28575"/>
              <a:gd name="connsiteX10" fmla="*/ 193675 w 381000"/>
              <a:gd name="connsiteY10" fmla="*/ 22225 h 28575"/>
              <a:gd name="connsiteX11" fmla="*/ 203200 w 381000"/>
              <a:gd name="connsiteY11" fmla="*/ 15875 h 28575"/>
              <a:gd name="connsiteX12" fmla="*/ 215900 w 381000"/>
              <a:gd name="connsiteY12" fmla="*/ 9525 h 28575"/>
              <a:gd name="connsiteX13" fmla="*/ 234950 w 381000"/>
              <a:gd name="connsiteY13" fmla="*/ 3175 h 28575"/>
              <a:gd name="connsiteX14" fmla="*/ 244475 w 381000"/>
              <a:gd name="connsiteY14" fmla="*/ 0 h 28575"/>
              <a:gd name="connsiteX15" fmla="*/ 266700 w 381000"/>
              <a:gd name="connsiteY15" fmla="*/ 6350 h 28575"/>
              <a:gd name="connsiteX16" fmla="*/ 298450 w 381000"/>
              <a:gd name="connsiteY16" fmla="*/ 22225 h 28575"/>
              <a:gd name="connsiteX17" fmla="*/ 323850 w 381000"/>
              <a:gd name="connsiteY17" fmla="*/ 19050 h 28575"/>
              <a:gd name="connsiteX18" fmla="*/ 342900 w 381000"/>
              <a:gd name="connsiteY18" fmla="*/ 12700 h 28575"/>
              <a:gd name="connsiteX19" fmla="*/ 352425 w 381000"/>
              <a:gd name="connsiteY19" fmla="*/ 9525 h 28575"/>
              <a:gd name="connsiteX20" fmla="*/ 361950 w 381000"/>
              <a:gd name="connsiteY20" fmla="*/ 6350 h 28575"/>
              <a:gd name="connsiteX21" fmla="*/ 381000 w 381000"/>
              <a:gd name="connsiteY21" fmla="*/ 635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28575">
                <a:moveTo>
                  <a:pt x="0" y="3175"/>
                </a:moveTo>
                <a:cubicBezTo>
                  <a:pt x="7408" y="5292"/>
                  <a:pt x="15229" y="6296"/>
                  <a:pt x="22225" y="9525"/>
                </a:cubicBezTo>
                <a:cubicBezTo>
                  <a:pt x="29154" y="12723"/>
                  <a:pt x="34035" y="19812"/>
                  <a:pt x="41275" y="22225"/>
                </a:cubicBezTo>
                <a:lnTo>
                  <a:pt x="60325" y="28575"/>
                </a:lnTo>
                <a:cubicBezTo>
                  <a:pt x="66675" y="26458"/>
                  <a:pt x="73806" y="25938"/>
                  <a:pt x="79375" y="22225"/>
                </a:cubicBezTo>
                <a:cubicBezTo>
                  <a:pt x="85725" y="17992"/>
                  <a:pt x="91185" y="11938"/>
                  <a:pt x="98425" y="9525"/>
                </a:cubicBezTo>
                <a:lnTo>
                  <a:pt x="117475" y="3175"/>
                </a:lnTo>
                <a:cubicBezTo>
                  <a:pt x="126793" y="5039"/>
                  <a:pt x="134332" y="5864"/>
                  <a:pt x="142875" y="9525"/>
                </a:cubicBezTo>
                <a:cubicBezTo>
                  <a:pt x="181839" y="26224"/>
                  <a:pt x="133214" y="6282"/>
                  <a:pt x="165100" y="22225"/>
                </a:cubicBezTo>
                <a:cubicBezTo>
                  <a:pt x="168093" y="23722"/>
                  <a:pt x="171450" y="24342"/>
                  <a:pt x="174625" y="25400"/>
                </a:cubicBezTo>
                <a:cubicBezTo>
                  <a:pt x="180975" y="24342"/>
                  <a:pt x="187568" y="24261"/>
                  <a:pt x="193675" y="22225"/>
                </a:cubicBezTo>
                <a:cubicBezTo>
                  <a:pt x="197295" y="21018"/>
                  <a:pt x="199887" y="17768"/>
                  <a:pt x="203200" y="15875"/>
                </a:cubicBezTo>
                <a:cubicBezTo>
                  <a:pt x="207309" y="13527"/>
                  <a:pt x="211506" y="11283"/>
                  <a:pt x="215900" y="9525"/>
                </a:cubicBezTo>
                <a:cubicBezTo>
                  <a:pt x="222115" y="7039"/>
                  <a:pt x="228600" y="5292"/>
                  <a:pt x="234950" y="3175"/>
                </a:cubicBezTo>
                <a:lnTo>
                  <a:pt x="244475" y="0"/>
                </a:lnTo>
                <a:cubicBezTo>
                  <a:pt x="249624" y="1287"/>
                  <a:pt x="261317" y="3866"/>
                  <a:pt x="266700" y="6350"/>
                </a:cubicBezTo>
                <a:cubicBezTo>
                  <a:pt x="277443" y="11309"/>
                  <a:pt x="298450" y="22225"/>
                  <a:pt x="298450" y="22225"/>
                </a:cubicBezTo>
                <a:cubicBezTo>
                  <a:pt x="306917" y="21167"/>
                  <a:pt x="315507" y="20838"/>
                  <a:pt x="323850" y="19050"/>
                </a:cubicBezTo>
                <a:cubicBezTo>
                  <a:pt x="330395" y="17648"/>
                  <a:pt x="336550" y="14817"/>
                  <a:pt x="342900" y="12700"/>
                </a:cubicBezTo>
                <a:lnTo>
                  <a:pt x="352425" y="9525"/>
                </a:lnTo>
                <a:cubicBezTo>
                  <a:pt x="355600" y="8467"/>
                  <a:pt x="358603" y="6350"/>
                  <a:pt x="361950" y="6350"/>
                </a:cubicBezTo>
                <a:lnTo>
                  <a:pt x="381000" y="6350"/>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5" name="Freeform 294">
            <a:extLst>
              <a:ext uri="{FF2B5EF4-FFF2-40B4-BE49-F238E27FC236}">
                <a16:creationId xmlns:a16="http://schemas.microsoft.com/office/drawing/2014/main" id="{FD8F18E5-AF0D-7A4F-6D17-4C763C426013}"/>
              </a:ext>
            </a:extLst>
          </p:cNvPr>
          <p:cNvSpPr/>
          <p:nvPr/>
        </p:nvSpPr>
        <p:spPr>
          <a:xfrm>
            <a:off x="9317744" y="5128944"/>
            <a:ext cx="381000" cy="28575"/>
          </a:xfrm>
          <a:custGeom>
            <a:avLst/>
            <a:gdLst>
              <a:gd name="connsiteX0" fmla="*/ 0 w 381000"/>
              <a:gd name="connsiteY0" fmla="*/ 3175 h 28575"/>
              <a:gd name="connsiteX1" fmla="*/ 22225 w 381000"/>
              <a:gd name="connsiteY1" fmla="*/ 9525 h 28575"/>
              <a:gd name="connsiteX2" fmla="*/ 41275 w 381000"/>
              <a:gd name="connsiteY2" fmla="*/ 22225 h 28575"/>
              <a:gd name="connsiteX3" fmla="*/ 60325 w 381000"/>
              <a:gd name="connsiteY3" fmla="*/ 28575 h 28575"/>
              <a:gd name="connsiteX4" fmla="*/ 79375 w 381000"/>
              <a:gd name="connsiteY4" fmla="*/ 22225 h 28575"/>
              <a:gd name="connsiteX5" fmla="*/ 98425 w 381000"/>
              <a:gd name="connsiteY5" fmla="*/ 9525 h 28575"/>
              <a:gd name="connsiteX6" fmla="*/ 117475 w 381000"/>
              <a:gd name="connsiteY6" fmla="*/ 3175 h 28575"/>
              <a:gd name="connsiteX7" fmla="*/ 142875 w 381000"/>
              <a:gd name="connsiteY7" fmla="*/ 9525 h 28575"/>
              <a:gd name="connsiteX8" fmla="*/ 165100 w 381000"/>
              <a:gd name="connsiteY8" fmla="*/ 22225 h 28575"/>
              <a:gd name="connsiteX9" fmla="*/ 174625 w 381000"/>
              <a:gd name="connsiteY9" fmla="*/ 25400 h 28575"/>
              <a:gd name="connsiteX10" fmla="*/ 193675 w 381000"/>
              <a:gd name="connsiteY10" fmla="*/ 22225 h 28575"/>
              <a:gd name="connsiteX11" fmla="*/ 203200 w 381000"/>
              <a:gd name="connsiteY11" fmla="*/ 15875 h 28575"/>
              <a:gd name="connsiteX12" fmla="*/ 215900 w 381000"/>
              <a:gd name="connsiteY12" fmla="*/ 9525 h 28575"/>
              <a:gd name="connsiteX13" fmla="*/ 234950 w 381000"/>
              <a:gd name="connsiteY13" fmla="*/ 3175 h 28575"/>
              <a:gd name="connsiteX14" fmla="*/ 244475 w 381000"/>
              <a:gd name="connsiteY14" fmla="*/ 0 h 28575"/>
              <a:gd name="connsiteX15" fmla="*/ 266700 w 381000"/>
              <a:gd name="connsiteY15" fmla="*/ 6350 h 28575"/>
              <a:gd name="connsiteX16" fmla="*/ 298450 w 381000"/>
              <a:gd name="connsiteY16" fmla="*/ 22225 h 28575"/>
              <a:gd name="connsiteX17" fmla="*/ 323850 w 381000"/>
              <a:gd name="connsiteY17" fmla="*/ 19050 h 28575"/>
              <a:gd name="connsiteX18" fmla="*/ 342900 w 381000"/>
              <a:gd name="connsiteY18" fmla="*/ 12700 h 28575"/>
              <a:gd name="connsiteX19" fmla="*/ 352425 w 381000"/>
              <a:gd name="connsiteY19" fmla="*/ 9525 h 28575"/>
              <a:gd name="connsiteX20" fmla="*/ 361950 w 381000"/>
              <a:gd name="connsiteY20" fmla="*/ 6350 h 28575"/>
              <a:gd name="connsiteX21" fmla="*/ 381000 w 381000"/>
              <a:gd name="connsiteY21" fmla="*/ 635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28575">
                <a:moveTo>
                  <a:pt x="0" y="3175"/>
                </a:moveTo>
                <a:cubicBezTo>
                  <a:pt x="7408" y="5292"/>
                  <a:pt x="15229" y="6296"/>
                  <a:pt x="22225" y="9525"/>
                </a:cubicBezTo>
                <a:cubicBezTo>
                  <a:pt x="29154" y="12723"/>
                  <a:pt x="34035" y="19812"/>
                  <a:pt x="41275" y="22225"/>
                </a:cubicBezTo>
                <a:lnTo>
                  <a:pt x="60325" y="28575"/>
                </a:lnTo>
                <a:cubicBezTo>
                  <a:pt x="66675" y="26458"/>
                  <a:pt x="73806" y="25938"/>
                  <a:pt x="79375" y="22225"/>
                </a:cubicBezTo>
                <a:cubicBezTo>
                  <a:pt x="85725" y="17992"/>
                  <a:pt x="91185" y="11938"/>
                  <a:pt x="98425" y="9525"/>
                </a:cubicBezTo>
                <a:lnTo>
                  <a:pt x="117475" y="3175"/>
                </a:lnTo>
                <a:cubicBezTo>
                  <a:pt x="126793" y="5039"/>
                  <a:pt x="134332" y="5864"/>
                  <a:pt x="142875" y="9525"/>
                </a:cubicBezTo>
                <a:cubicBezTo>
                  <a:pt x="181839" y="26224"/>
                  <a:pt x="133214" y="6282"/>
                  <a:pt x="165100" y="22225"/>
                </a:cubicBezTo>
                <a:cubicBezTo>
                  <a:pt x="168093" y="23722"/>
                  <a:pt x="171450" y="24342"/>
                  <a:pt x="174625" y="25400"/>
                </a:cubicBezTo>
                <a:cubicBezTo>
                  <a:pt x="180975" y="24342"/>
                  <a:pt x="187568" y="24261"/>
                  <a:pt x="193675" y="22225"/>
                </a:cubicBezTo>
                <a:cubicBezTo>
                  <a:pt x="197295" y="21018"/>
                  <a:pt x="199887" y="17768"/>
                  <a:pt x="203200" y="15875"/>
                </a:cubicBezTo>
                <a:cubicBezTo>
                  <a:pt x="207309" y="13527"/>
                  <a:pt x="211506" y="11283"/>
                  <a:pt x="215900" y="9525"/>
                </a:cubicBezTo>
                <a:cubicBezTo>
                  <a:pt x="222115" y="7039"/>
                  <a:pt x="228600" y="5292"/>
                  <a:pt x="234950" y="3175"/>
                </a:cubicBezTo>
                <a:lnTo>
                  <a:pt x="244475" y="0"/>
                </a:lnTo>
                <a:cubicBezTo>
                  <a:pt x="249624" y="1287"/>
                  <a:pt x="261317" y="3866"/>
                  <a:pt x="266700" y="6350"/>
                </a:cubicBezTo>
                <a:cubicBezTo>
                  <a:pt x="277443" y="11309"/>
                  <a:pt x="298450" y="22225"/>
                  <a:pt x="298450" y="22225"/>
                </a:cubicBezTo>
                <a:cubicBezTo>
                  <a:pt x="306917" y="21167"/>
                  <a:pt x="315507" y="20838"/>
                  <a:pt x="323850" y="19050"/>
                </a:cubicBezTo>
                <a:cubicBezTo>
                  <a:pt x="330395" y="17648"/>
                  <a:pt x="336550" y="14817"/>
                  <a:pt x="342900" y="12700"/>
                </a:cubicBezTo>
                <a:lnTo>
                  <a:pt x="352425" y="9525"/>
                </a:lnTo>
                <a:cubicBezTo>
                  <a:pt x="355600" y="8467"/>
                  <a:pt x="358603" y="6350"/>
                  <a:pt x="361950" y="6350"/>
                </a:cubicBezTo>
                <a:lnTo>
                  <a:pt x="381000" y="6350"/>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23696842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26842-CDA3-B632-73A2-327DCD3F82AF}"/>
            </a:ext>
          </a:extLst>
        </p:cNvPr>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6DE76C94-2CCF-D0A5-9E51-1FC6C596673E}"/>
              </a:ext>
            </a:extLst>
          </p:cNvPr>
          <p:cNvCxnSpPr>
            <a:cxnSpLocks/>
          </p:cNvCxnSpPr>
          <p:nvPr/>
        </p:nvCxnSpPr>
        <p:spPr>
          <a:xfrm>
            <a:off x="2407139" y="2342329"/>
            <a:ext cx="0" cy="4470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03AF785-5171-775C-086D-9D3C6E95E4D8}"/>
              </a:ext>
            </a:extLst>
          </p:cNvPr>
          <p:cNvCxnSpPr>
            <a:cxnSpLocks/>
          </p:cNvCxnSpPr>
          <p:nvPr/>
        </p:nvCxnSpPr>
        <p:spPr>
          <a:xfrm>
            <a:off x="7210633" y="2342329"/>
            <a:ext cx="0" cy="4470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CB7AE77-74BE-A7FF-4E1C-BE9E097BFACE}"/>
              </a:ext>
            </a:extLst>
          </p:cNvPr>
          <p:cNvCxnSpPr>
            <a:cxnSpLocks/>
          </p:cNvCxnSpPr>
          <p:nvPr/>
        </p:nvCxnSpPr>
        <p:spPr>
          <a:xfrm>
            <a:off x="7928263" y="2342329"/>
            <a:ext cx="0" cy="4470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9FE24BB-27FB-6A59-8348-F7C6F51EFFCB}"/>
              </a:ext>
            </a:extLst>
          </p:cNvPr>
          <p:cNvCxnSpPr>
            <a:cxnSpLocks/>
          </p:cNvCxnSpPr>
          <p:nvPr/>
        </p:nvCxnSpPr>
        <p:spPr>
          <a:xfrm>
            <a:off x="4722076" y="3441329"/>
            <a:ext cx="0" cy="4470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C50C065-16A4-0684-D2FE-B438E2D0A19D}"/>
              </a:ext>
            </a:extLst>
          </p:cNvPr>
          <p:cNvCxnSpPr>
            <a:cxnSpLocks/>
          </p:cNvCxnSpPr>
          <p:nvPr/>
        </p:nvCxnSpPr>
        <p:spPr>
          <a:xfrm>
            <a:off x="7407403" y="3441329"/>
            <a:ext cx="0" cy="4470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a:extLst>
              <a:ext uri="{FF2B5EF4-FFF2-40B4-BE49-F238E27FC236}">
                <a16:creationId xmlns:a16="http://schemas.microsoft.com/office/drawing/2014/main" id="{33FD1952-30A1-0070-1508-AC13A5CF34B4}"/>
              </a:ext>
            </a:extLst>
          </p:cNvPr>
          <p:cNvSpPr>
            <a:spLocks noGrp="1"/>
          </p:cNvSpPr>
          <p:nvPr>
            <p:ph sz="quarter" idx="12"/>
          </p:nvPr>
        </p:nvSpPr>
        <p:spPr/>
        <p:txBody>
          <a:bodyPr/>
          <a:lstStyle/>
          <a:p>
            <a:pPr marL="0" indent="0" algn="ctr">
              <a:buNone/>
            </a:pPr>
            <a:r>
              <a:rPr lang="en-GB" sz="1600" b="1" noProof="0" dirty="0">
                <a:solidFill>
                  <a:schemeClr val="tx1"/>
                </a:solidFill>
              </a:rPr>
              <a:t>Frequency and location of </a:t>
            </a:r>
            <a:r>
              <a:rPr lang="en-GB" sz="1600" b="1" i="1" noProof="0" dirty="0">
                <a:solidFill>
                  <a:schemeClr val="tx1"/>
                </a:solidFill>
              </a:rPr>
              <a:t>HER2 </a:t>
            </a:r>
            <a:r>
              <a:rPr lang="en-GB" sz="1600" b="1" noProof="0" dirty="0">
                <a:solidFill>
                  <a:schemeClr val="tx1"/>
                </a:solidFill>
              </a:rPr>
              <a:t>mutations found in NSCLC</a:t>
            </a:r>
            <a:r>
              <a:rPr lang="en-GB" sz="1600" b="1" baseline="30000" noProof="0" dirty="0">
                <a:solidFill>
                  <a:schemeClr val="tx1"/>
                </a:solidFill>
              </a:rPr>
              <a:t>1</a:t>
            </a:r>
          </a:p>
        </p:txBody>
      </p:sp>
      <p:sp>
        <p:nvSpPr>
          <p:cNvPr id="3" name="Title 2">
            <a:extLst>
              <a:ext uri="{FF2B5EF4-FFF2-40B4-BE49-F238E27FC236}">
                <a16:creationId xmlns:a16="http://schemas.microsoft.com/office/drawing/2014/main" id="{3D7269B5-E6E3-1A50-721F-26499423E22C}"/>
              </a:ext>
            </a:extLst>
          </p:cNvPr>
          <p:cNvSpPr>
            <a:spLocks noGrp="1"/>
          </p:cNvSpPr>
          <p:nvPr>
            <p:ph type="title"/>
          </p:nvPr>
        </p:nvSpPr>
        <p:spPr/>
        <p:txBody>
          <a:bodyPr>
            <a:normAutofit/>
          </a:bodyPr>
          <a:lstStyle/>
          <a:p>
            <a:r>
              <a:rPr lang="en-GB" b="1" noProof="0" dirty="0"/>
              <a:t>Actionable </a:t>
            </a:r>
            <a:r>
              <a:rPr lang="en-GB" b="1" i="1" noProof="0" dirty="0"/>
              <a:t>HER2</a:t>
            </a:r>
            <a:r>
              <a:rPr lang="en-GB" b="1" noProof="0" dirty="0"/>
              <a:t> mutations in NSCLC</a:t>
            </a:r>
            <a:endParaRPr lang="en-GB" noProof="0" dirty="0">
              <a:solidFill>
                <a:schemeClr val="accent1"/>
              </a:solidFill>
            </a:endParaRPr>
          </a:p>
        </p:txBody>
      </p:sp>
      <p:sp>
        <p:nvSpPr>
          <p:cNvPr id="4" name="Slide Number Placeholder 3">
            <a:extLst>
              <a:ext uri="{FF2B5EF4-FFF2-40B4-BE49-F238E27FC236}">
                <a16:creationId xmlns:a16="http://schemas.microsoft.com/office/drawing/2014/main" id="{798061F7-13AC-906A-02E0-EB3EC02E25EE}"/>
              </a:ext>
            </a:extLst>
          </p:cNvPr>
          <p:cNvSpPr>
            <a:spLocks noGrp="1"/>
          </p:cNvSpPr>
          <p:nvPr>
            <p:ph type="sldNum" sz="quarter" idx="4"/>
          </p:nvPr>
        </p:nvSpPr>
        <p:spPr/>
        <p:txBody>
          <a:bodyPr/>
          <a:lstStyle/>
          <a:p>
            <a:fld id="{FCE43C0F-8A7B-3A4B-9DB5-B3472E36E833}" type="slidenum">
              <a:rPr lang="en-GB" noProof="0" smtClean="0"/>
              <a:pPr/>
              <a:t>33</a:t>
            </a:fld>
            <a:endParaRPr lang="en-GB" noProof="0" dirty="0"/>
          </a:p>
        </p:txBody>
      </p:sp>
      <p:sp>
        <p:nvSpPr>
          <p:cNvPr id="5" name="Content Placeholder 4">
            <a:extLst>
              <a:ext uri="{FF2B5EF4-FFF2-40B4-BE49-F238E27FC236}">
                <a16:creationId xmlns:a16="http://schemas.microsoft.com/office/drawing/2014/main" id="{112EA833-5AA3-ABE1-D25F-BBE13E488BF9}"/>
              </a:ext>
            </a:extLst>
          </p:cNvPr>
          <p:cNvSpPr>
            <a:spLocks noGrp="1"/>
          </p:cNvSpPr>
          <p:nvPr>
            <p:ph sz="quarter" idx="15"/>
          </p:nvPr>
        </p:nvSpPr>
        <p:spPr/>
        <p:txBody>
          <a:bodyPr anchor="b" anchorCtr="0"/>
          <a:lstStyle/>
          <a:p>
            <a:r>
              <a:rPr lang="en-GB" noProof="0" dirty="0">
                <a:solidFill>
                  <a:schemeClr val="tx2"/>
                </a:solidFill>
              </a:rPr>
              <a:t>ESMO, European Society for Medical Oncology; NCCN, National Comprehensive Cancer Network; NSCLC, non small cell lung cancer;</a:t>
            </a:r>
          </a:p>
          <a:p>
            <a:r>
              <a:rPr lang="en-GB" sz="1200" noProof="0" dirty="0">
                <a:solidFill>
                  <a:schemeClr val="tx2"/>
                </a:solidFill>
              </a:rPr>
              <a:t>1. Robichaux JP, et al. Cancer Cell. 2019:14;36:444-457; 2. Ettinger DS, et al. J Natl Compr Canc Netw. 2022;20:497-530; </a:t>
            </a:r>
            <a:br>
              <a:rPr lang="en-GB" sz="1200" noProof="0" dirty="0">
                <a:solidFill>
                  <a:schemeClr val="tx2"/>
                </a:solidFill>
              </a:rPr>
            </a:br>
            <a:r>
              <a:rPr lang="en-GB" sz="1200" noProof="0" dirty="0">
                <a:solidFill>
                  <a:schemeClr val="tx2"/>
                </a:solidFill>
              </a:rPr>
              <a:t>3. Hendriks LE, et al. Ann Oncol. 2023;34:339-357</a:t>
            </a:r>
          </a:p>
        </p:txBody>
      </p:sp>
      <p:sp>
        <p:nvSpPr>
          <p:cNvPr id="10" name="TextBox 9">
            <a:extLst>
              <a:ext uri="{FF2B5EF4-FFF2-40B4-BE49-F238E27FC236}">
                <a16:creationId xmlns:a16="http://schemas.microsoft.com/office/drawing/2014/main" id="{0946A56E-3493-2EA1-13F0-E01C42EA1E48}"/>
              </a:ext>
            </a:extLst>
          </p:cNvPr>
          <p:cNvSpPr txBox="1"/>
          <p:nvPr/>
        </p:nvSpPr>
        <p:spPr>
          <a:xfrm>
            <a:off x="2139490" y="1772816"/>
            <a:ext cx="573293" cy="476726"/>
          </a:xfrm>
          <a:prstGeom prst="roundRect">
            <a:avLst/>
          </a:prstGeom>
          <a:noFill/>
          <a:ln w="19050" cmpd="sng">
            <a:noFill/>
          </a:ln>
        </p:spPr>
        <p:txBody>
          <a:bodyPr wrap="none" lIns="0" tIns="0" rIns="0" bIns="0" rtlCol="0" anchor="t" anchorCtr="0">
            <a:spAutoFit/>
          </a:bodyPr>
          <a:lstStyle/>
          <a:p>
            <a:pPr algn="ctr" defTabSz="609570">
              <a:defRPr/>
            </a:pPr>
            <a:r>
              <a:rPr lang="en-GB" sz="1400" noProof="0" dirty="0">
                <a:latin typeface="Arial"/>
              </a:rPr>
              <a:t>S310F</a:t>
            </a:r>
            <a:br>
              <a:rPr lang="en-GB" sz="1400" noProof="0" dirty="0">
                <a:latin typeface="Arial"/>
              </a:rPr>
            </a:br>
            <a:r>
              <a:rPr lang="en-GB" sz="1400" noProof="0" dirty="0">
                <a:latin typeface="Arial"/>
              </a:rPr>
              <a:t>(5.1%)</a:t>
            </a:r>
          </a:p>
        </p:txBody>
      </p:sp>
      <p:sp>
        <p:nvSpPr>
          <p:cNvPr id="12" name="TextBox 11">
            <a:extLst>
              <a:ext uri="{FF2B5EF4-FFF2-40B4-BE49-F238E27FC236}">
                <a16:creationId xmlns:a16="http://schemas.microsoft.com/office/drawing/2014/main" id="{4D256DD7-7794-A579-7519-D2AF0DB6EA8C}"/>
              </a:ext>
            </a:extLst>
          </p:cNvPr>
          <p:cNvSpPr txBox="1"/>
          <p:nvPr/>
        </p:nvSpPr>
        <p:spPr>
          <a:xfrm>
            <a:off x="6002586" y="1772816"/>
            <a:ext cx="1261877" cy="476726"/>
          </a:xfrm>
          <a:prstGeom prst="roundRect">
            <a:avLst/>
          </a:prstGeom>
          <a:noFill/>
          <a:ln w="19050" cmpd="sng">
            <a:noFill/>
          </a:ln>
        </p:spPr>
        <p:txBody>
          <a:bodyPr wrap="none" lIns="0" tIns="0" rIns="0" bIns="0" rtlCol="0" anchor="t" anchorCtr="0">
            <a:spAutoFit/>
          </a:bodyPr>
          <a:lstStyle/>
          <a:p>
            <a:pPr algn="r" defTabSz="609570">
              <a:defRPr/>
            </a:pPr>
            <a:r>
              <a:rPr lang="en-GB" sz="1400" noProof="0" dirty="0">
                <a:latin typeface="Arial"/>
              </a:rPr>
              <a:t>Y772dupYVMA</a:t>
            </a:r>
            <a:br>
              <a:rPr lang="en-GB" sz="1400" noProof="0" dirty="0">
                <a:latin typeface="Arial"/>
              </a:rPr>
            </a:br>
            <a:r>
              <a:rPr lang="en-GB" sz="1400" noProof="0" dirty="0">
                <a:latin typeface="Arial"/>
              </a:rPr>
              <a:t>(33.9%)</a:t>
            </a:r>
          </a:p>
        </p:txBody>
      </p:sp>
      <p:sp>
        <p:nvSpPr>
          <p:cNvPr id="14" name="TextBox 13">
            <a:extLst>
              <a:ext uri="{FF2B5EF4-FFF2-40B4-BE49-F238E27FC236}">
                <a16:creationId xmlns:a16="http://schemas.microsoft.com/office/drawing/2014/main" id="{06AD5E5F-5D47-DFA3-99A6-EF64DD9F28A1}"/>
              </a:ext>
            </a:extLst>
          </p:cNvPr>
          <p:cNvSpPr txBox="1"/>
          <p:nvPr/>
        </p:nvSpPr>
        <p:spPr>
          <a:xfrm>
            <a:off x="7872272" y="1772816"/>
            <a:ext cx="1200475" cy="476726"/>
          </a:xfrm>
          <a:prstGeom prst="roundRect">
            <a:avLst/>
          </a:prstGeom>
          <a:noFill/>
          <a:ln w="19050" cmpd="sng">
            <a:noFill/>
          </a:ln>
        </p:spPr>
        <p:txBody>
          <a:bodyPr wrap="none" lIns="0" tIns="0" rIns="0" bIns="0" rtlCol="0" anchor="t" anchorCtr="0">
            <a:spAutoFit/>
          </a:bodyPr>
          <a:lstStyle/>
          <a:p>
            <a:pPr defTabSz="609570">
              <a:defRPr/>
            </a:pPr>
            <a:r>
              <a:rPr lang="en-GB" sz="1400" noProof="0" dirty="0">
                <a:latin typeface="Arial"/>
              </a:rPr>
              <a:t>G776delinsVC</a:t>
            </a:r>
            <a:br>
              <a:rPr lang="en-GB" sz="1400" noProof="0" dirty="0">
                <a:latin typeface="Arial"/>
              </a:rPr>
            </a:br>
            <a:r>
              <a:rPr lang="en-GB" sz="1400" noProof="0" dirty="0">
                <a:latin typeface="Arial"/>
              </a:rPr>
              <a:t>(5.7%)</a:t>
            </a:r>
          </a:p>
        </p:txBody>
      </p:sp>
      <p:sp>
        <p:nvSpPr>
          <p:cNvPr id="15" name="TextBox 14">
            <a:extLst>
              <a:ext uri="{FF2B5EF4-FFF2-40B4-BE49-F238E27FC236}">
                <a16:creationId xmlns:a16="http://schemas.microsoft.com/office/drawing/2014/main" id="{F3F0964B-7F0A-4094-FBF7-18DBAE959179}"/>
              </a:ext>
            </a:extLst>
          </p:cNvPr>
          <p:cNvSpPr txBox="1"/>
          <p:nvPr/>
        </p:nvSpPr>
        <p:spPr>
          <a:xfrm>
            <a:off x="6842106" y="3888378"/>
            <a:ext cx="1158850" cy="476726"/>
          </a:xfrm>
          <a:prstGeom prst="roundRect">
            <a:avLst/>
          </a:prstGeom>
          <a:noFill/>
          <a:ln w="19050" cmpd="sng">
            <a:noFill/>
          </a:ln>
        </p:spPr>
        <p:txBody>
          <a:bodyPr wrap="none" lIns="0" tIns="0" rIns="0" bIns="0" rtlCol="0" anchor="t" anchorCtr="0">
            <a:spAutoFit/>
          </a:bodyPr>
          <a:lstStyle/>
          <a:p>
            <a:pPr algn="ctr" defTabSz="609570">
              <a:defRPr/>
            </a:pPr>
            <a:r>
              <a:rPr lang="en-GB" sz="1400" noProof="0" dirty="0">
                <a:latin typeface="Arial"/>
              </a:rPr>
              <a:t>G778dupGSP</a:t>
            </a:r>
            <a:br>
              <a:rPr lang="en-GB" sz="1400" noProof="0" dirty="0">
                <a:latin typeface="Arial"/>
              </a:rPr>
            </a:br>
            <a:r>
              <a:rPr lang="en-GB" sz="1400" noProof="0" dirty="0">
                <a:latin typeface="Arial"/>
              </a:rPr>
              <a:t>(3.4%)</a:t>
            </a:r>
          </a:p>
        </p:txBody>
      </p:sp>
      <p:sp>
        <p:nvSpPr>
          <p:cNvPr id="16" name="TextBox 15">
            <a:extLst>
              <a:ext uri="{FF2B5EF4-FFF2-40B4-BE49-F238E27FC236}">
                <a16:creationId xmlns:a16="http://schemas.microsoft.com/office/drawing/2014/main" id="{89216842-E15E-AF25-A70B-90E326C4CC9A}"/>
              </a:ext>
            </a:extLst>
          </p:cNvPr>
          <p:cNvSpPr txBox="1"/>
          <p:nvPr/>
        </p:nvSpPr>
        <p:spPr>
          <a:xfrm>
            <a:off x="4030301" y="3888378"/>
            <a:ext cx="1317206" cy="238363"/>
          </a:xfrm>
          <a:prstGeom prst="roundRect">
            <a:avLst/>
          </a:prstGeom>
          <a:noFill/>
          <a:ln w="19050" cmpd="sng">
            <a:noFill/>
          </a:ln>
        </p:spPr>
        <p:txBody>
          <a:bodyPr wrap="none" lIns="0" tIns="0" rIns="0" bIns="0" rtlCol="0" anchor="t" anchorCtr="0">
            <a:spAutoFit/>
          </a:bodyPr>
          <a:lstStyle/>
          <a:p>
            <a:pPr algn="ctr" defTabSz="609570">
              <a:defRPr/>
            </a:pPr>
            <a:r>
              <a:rPr lang="en-GB" sz="1400" i="1" noProof="0" dirty="0">
                <a:solidFill>
                  <a:schemeClr val="accent1"/>
                </a:solidFill>
                <a:latin typeface="Arial"/>
              </a:rPr>
              <a:t>Transmembrane</a:t>
            </a:r>
          </a:p>
        </p:txBody>
      </p:sp>
      <p:sp>
        <p:nvSpPr>
          <p:cNvPr id="17" name="Rectangle 16">
            <a:extLst>
              <a:ext uri="{FF2B5EF4-FFF2-40B4-BE49-F238E27FC236}">
                <a16:creationId xmlns:a16="http://schemas.microsoft.com/office/drawing/2014/main" id="{F67A3B97-7A21-6F28-9F80-2395F4C55174}"/>
              </a:ext>
            </a:extLst>
          </p:cNvPr>
          <p:cNvSpPr/>
          <p:nvPr/>
        </p:nvSpPr>
        <p:spPr>
          <a:xfrm>
            <a:off x="676113" y="2605953"/>
            <a:ext cx="3799650" cy="1028891"/>
          </a:xfrm>
          <a:prstGeom prst="rect">
            <a:avLst/>
          </a:prstGeom>
          <a:solidFill>
            <a:schemeClr val="accent1">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latin typeface="Arial" panose="020B0604020202020204" pitchFamily="34" charset="0"/>
                <a:cs typeface="Arial" panose="020B0604020202020204" pitchFamily="34" charset="0"/>
              </a:rPr>
              <a:t>Extracellular</a:t>
            </a:r>
          </a:p>
        </p:txBody>
      </p:sp>
      <p:sp>
        <p:nvSpPr>
          <p:cNvPr id="19" name="Rectangle 18">
            <a:extLst>
              <a:ext uri="{FF2B5EF4-FFF2-40B4-BE49-F238E27FC236}">
                <a16:creationId xmlns:a16="http://schemas.microsoft.com/office/drawing/2014/main" id="{CE27E4CC-1F2E-54E9-5A30-BFFB59EFE372}"/>
              </a:ext>
            </a:extLst>
          </p:cNvPr>
          <p:cNvSpPr/>
          <p:nvPr/>
        </p:nvSpPr>
        <p:spPr>
          <a:xfrm>
            <a:off x="4981081" y="2605953"/>
            <a:ext cx="1043613" cy="1028891"/>
          </a:xfrm>
          <a:prstGeom prst="rect">
            <a:avLst/>
          </a:prstGeom>
          <a:solidFill>
            <a:schemeClr val="accent1">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solidFill>
                  <a:schemeClr val="tx1"/>
                </a:solidFill>
                <a:latin typeface="Arial" panose="020B0604020202020204" pitchFamily="34" charset="0"/>
                <a:cs typeface="Arial" panose="020B0604020202020204" pitchFamily="34" charset="0"/>
              </a:rPr>
              <a:t>Exon 18</a:t>
            </a:r>
          </a:p>
        </p:txBody>
      </p:sp>
      <p:sp>
        <p:nvSpPr>
          <p:cNvPr id="20" name="Rectangle 19">
            <a:extLst>
              <a:ext uri="{FF2B5EF4-FFF2-40B4-BE49-F238E27FC236}">
                <a16:creationId xmlns:a16="http://schemas.microsoft.com/office/drawing/2014/main" id="{D5F0FA43-8D6D-3000-9713-2487EC9A3585}"/>
              </a:ext>
            </a:extLst>
          </p:cNvPr>
          <p:cNvSpPr/>
          <p:nvPr/>
        </p:nvSpPr>
        <p:spPr>
          <a:xfrm>
            <a:off x="6029617" y="2605953"/>
            <a:ext cx="1014834" cy="1028891"/>
          </a:xfrm>
          <a:prstGeom prst="rect">
            <a:avLst/>
          </a:prstGeom>
          <a:solidFill>
            <a:schemeClr val="accent1">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solidFill>
                  <a:schemeClr val="tx1"/>
                </a:solidFill>
                <a:latin typeface="Arial" panose="020B0604020202020204" pitchFamily="34" charset="0"/>
                <a:cs typeface="Arial" panose="020B0604020202020204" pitchFamily="34" charset="0"/>
              </a:rPr>
              <a:t>Exon 19</a:t>
            </a:r>
          </a:p>
        </p:txBody>
      </p:sp>
      <p:sp>
        <p:nvSpPr>
          <p:cNvPr id="22" name="Rectangle 21">
            <a:extLst>
              <a:ext uri="{FF2B5EF4-FFF2-40B4-BE49-F238E27FC236}">
                <a16:creationId xmlns:a16="http://schemas.microsoft.com/office/drawing/2014/main" id="{CC7B96B7-5488-0F8B-5D46-A140FE499C86}"/>
              </a:ext>
            </a:extLst>
          </p:cNvPr>
          <p:cNvSpPr/>
          <p:nvPr/>
        </p:nvSpPr>
        <p:spPr>
          <a:xfrm>
            <a:off x="4480686" y="2605953"/>
            <a:ext cx="495472" cy="1028891"/>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971FB70-42E6-0643-535C-28587C923DAF}"/>
              </a:ext>
            </a:extLst>
          </p:cNvPr>
          <p:cNvSpPr/>
          <p:nvPr/>
        </p:nvSpPr>
        <p:spPr>
          <a:xfrm>
            <a:off x="7049374" y="2605953"/>
            <a:ext cx="1063720" cy="1028891"/>
          </a:xfrm>
          <a:prstGeom prst="rect">
            <a:avLst/>
          </a:prstGeom>
          <a:solidFill>
            <a:schemeClr val="accent1">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solidFill>
                  <a:schemeClr val="tx1"/>
                </a:solidFill>
                <a:latin typeface="Arial" panose="020B0604020202020204" pitchFamily="34" charset="0"/>
                <a:cs typeface="Arial" panose="020B0604020202020204" pitchFamily="34" charset="0"/>
              </a:rPr>
              <a:t>Exon 20</a:t>
            </a:r>
          </a:p>
        </p:txBody>
      </p:sp>
      <p:sp>
        <p:nvSpPr>
          <p:cNvPr id="24" name="Rectangle 23">
            <a:extLst>
              <a:ext uri="{FF2B5EF4-FFF2-40B4-BE49-F238E27FC236}">
                <a16:creationId xmlns:a16="http://schemas.microsoft.com/office/drawing/2014/main" id="{53615DD2-0571-81CB-0214-895223528E2C}"/>
              </a:ext>
            </a:extLst>
          </p:cNvPr>
          <p:cNvSpPr/>
          <p:nvPr/>
        </p:nvSpPr>
        <p:spPr>
          <a:xfrm>
            <a:off x="8118017" y="2605953"/>
            <a:ext cx="1063720" cy="1028891"/>
          </a:xfrm>
          <a:prstGeom prst="rect">
            <a:avLst/>
          </a:prstGeom>
          <a:solidFill>
            <a:schemeClr val="accent6">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solidFill>
                  <a:schemeClr val="tx1"/>
                </a:solidFill>
                <a:latin typeface="Arial" panose="020B0604020202020204" pitchFamily="34" charset="0"/>
                <a:cs typeface="Arial" panose="020B0604020202020204" pitchFamily="34" charset="0"/>
              </a:rPr>
              <a:t>Exon 21</a:t>
            </a:r>
          </a:p>
        </p:txBody>
      </p:sp>
      <p:sp>
        <p:nvSpPr>
          <p:cNvPr id="25" name="Rectangle 24">
            <a:extLst>
              <a:ext uri="{FF2B5EF4-FFF2-40B4-BE49-F238E27FC236}">
                <a16:creationId xmlns:a16="http://schemas.microsoft.com/office/drawing/2014/main" id="{B584343D-29BF-0962-EF42-B481879A361E}"/>
              </a:ext>
            </a:extLst>
          </p:cNvPr>
          <p:cNvSpPr/>
          <p:nvPr/>
        </p:nvSpPr>
        <p:spPr>
          <a:xfrm>
            <a:off x="9186658" y="2605953"/>
            <a:ext cx="1305759" cy="1028891"/>
          </a:xfrm>
          <a:prstGeom prst="rect">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solidFill>
                  <a:schemeClr val="tx1"/>
                </a:solidFill>
                <a:latin typeface="Arial" panose="020B0604020202020204" pitchFamily="34" charset="0"/>
                <a:cs typeface="Arial" panose="020B0604020202020204" pitchFamily="34" charset="0"/>
              </a:rPr>
              <a:t>Exon 22-</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Exon 31</a:t>
            </a:r>
          </a:p>
        </p:txBody>
      </p:sp>
      <p:sp>
        <p:nvSpPr>
          <p:cNvPr id="37" name="Rectangle: Rounded Corners 8">
            <a:extLst>
              <a:ext uri="{FF2B5EF4-FFF2-40B4-BE49-F238E27FC236}">
                <a16:creationId xmlns:a16="http://schemas.microsoft.com/office/drawing/2014/main" id="{9A5AAAC7-4E4D-D546-AD43-BA6FEEDA8BD5}"/>
              </a:ext>
            </a:extLst>
          </p:cNvPr>
          <p:cNvSpPr/>
          <p:nvPr/>
        </p:nvSpPr>
        <p:spPr>
          <a:xfrm>
            <a:off x="663828" y="4533695"/>
            <a:ext cx="9829092" cy="738673"/>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a:ea typeface="+mn-ea"/>
                <a:cs typeface="+mn-cs"/>
              </a:rPr>
              <a:t>NCCN and ESMO guidelines recommend broad molecular profiling of</a:t>
            </a:r>
            <a:br>
              <a:rPr kumimoji="0" lang="en-GB" sz="2000" b="1" i="0" u="none" strike="noStrike" kern="0" cap="none" spc="0" normalizeH="0" baseline="0" noProof="0" dirty="0">
                <a:ln>
                  <a:noFill/>
                </a:ln>
                <a:solidFill>
                  <a:prstClr val="white"/>
                </a:solidFill>
                <a:effectLst/>
                <a:uLnTx/>
                <a:uFillTx/>
                <a:latin typeface="Arial"/>
                <a:ea typeface="+mn-ea"/>
                <a:cs typeface="+mn-cs"/>
              </a:rPr>
            </a:br>
            <a:r>
              <a:rPr kumimoji="0" lang="en-GB" sz="2000" b="1" i="0" u="none" strike="noStrike" kern="0" cap="none" spc="0" normalizeH="0" baseline="0" noProof="0" dirty="0">
                <a:ln>
                  <a:noFill/>
                </a:ln>
                <a:solidFill>
                  <a:prstClr val="white"/>
                </a:solidFill>
                <a:effectLst/>
                <a:uLnTx/>
                <a:uFillTx/>
                <a:latin typeface="Arial"/>
                <a:ea typeface="+mn-ea"/>
                <a:cs typeface="+mn-cs"/>
              </a:rPr>
              <a:t>patients with NSCLC, including </a:t>
            </a:r>
            <a:r>
              <a:rPr kumimoji="0" lang="en-GB" sz="2000" b="1" i="1" u="none" strike="noStrike" kern="0" cap="none" spc="0" normalizeH="0" baseline="0" noProof="0" dirty="0">
                <a:ln>
                  <a:noFill/>
                </a:ln>
                <a:solidFill>
                  <a:prstClr val="white"/>
                </a:solidFill>
                <a:effectLst/>
                <a:uLnTx/>
                <a:uFillTx/>
                <a:latin typeface="Arial"/>
                <a:ea typeface="+mn-ea"/>
                <a:cs typeface="+mn-cs"/>
              </a:rPr>
              <a:t>HER2</a:t>
            </a:r>
            <a:r>
              <a:rPr kumimoji="0" lang="en-GB" sz="2000" b="1" i="0" u="none" strike="noStrike" kern="0" cap="none" spc="0" normalizeH="0" baseline="0" noProof="0" dirty="0">
                <a:ln>
                  <a:noFill/>
                </a:ln>
                <a:solidFill>
                  <a:prstClr val="white"/>
                </a:solidFill>
                <a:effectLst/>
                <a:uLnTx/>
                <a:uFillTx/>
                <a:latin typeface="Arial"/>
                <a:ea typeface="+mn-ea"/>
                <a:cs typeface="+mn-cs"/>
              </a:rPr>
              <a:t> mutation testing</a:t>
            </a:r>
            <a:r>
              <a:rPr kumimoji="0" lang="en-GB" sz="2000" b="1" i="0" u="none" strike="noStrike" kern="0" cap="none" spc="0" normalizeH="0" baseline="30000" noProof="0" dirty="0">
                <a:ln>
                  <a:noFill/>
                </a:ln>
                <a:solidFill>
                  <a:prstClr val="white"/>
                </a:solidFill>
                <a:effectLst/>
                <a:uLnTx/>
                <a:uFillTx/>
                <a:latin typeface="Arial"/>
                <a:ea typeface="+mn-ea"/>
                <a:cs typeface="+mn-cs"/>
              </a:rPr>
              <a:t>2,3</a:t>
            </a:r>
            <a:endParaRPr kumimoji="0" lang="en-GB" sz="2000" i="0" u="none" strike="noStrike" kern="0" cap="none" spc="0" normalizeH="0" baseline="3000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1424448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682A7-3EEB-AF41-BB04-241AD8FE4C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E9FB64-C723-C5F0-D68F-27F4FABEB365}"/>
              </a:ext>
            </a:extLst>
          </p:cNvPr>
          <p:cNvSpPr>
            <a:spLocks noGrp="1"/>
          </p:cNvSpPr>
          <p:nvPr>
            <p:ph type="title"/>
          </p:nvPr>
        </p:nvSpPr>
        <p:spPr/>
        <p:txBody>
          <a:bodyPr>
            <a:normAutofit/>
          </a:bodyPr>
          <a:lstStyle/>
          <a:p>
            <a:r>
              <a:rPr lang="en-GB" b="1" noProof="0" dirty="0"/>
              <a:t>Types of HER2 alterations in </a:t>
            </a:r>
            <a:r>
              <a:rPr lang="en-GB" b="1" noProof="0" dirty="0">
                <a:solidFill>
                  <a:schemeClr val="tx2"/>
                </a:solidFill>
              </a:rPr>
              <a:t>NSCLC</a:t>
            </a:r>
            <a:r>
              <a:rPr lang="en-GB" b="1" baseline="30000" noProof="0" dirty="0">
                <a:solidFill>
                  <a:schemeClr val="tx2"/>
                </a:solidFill>
              </a:rPr>
              <a:t>1-5</a:t>
            </a:r>
            <a:endParaRPr lang="en-GB" baseline="30000" noProof="0" dirty="0">
              <a:solidFill>
                <a:schemeClr val="tx2"/>
              </a:solidFill>
            </a:endParaRPr>
          </a:p>
        </p:txBody>
      </p:sp>
      <p:sp>
        <p:nvSpPr>
          <p:cNvPr id="4" name="Slide Number Placeholder 3">
            <a:extLst>
              <a:ext uri="{FF2B5EF4-FFF2-40B4-BE49-F238E27FC236}">
                <a16:creationId xmlns:a16="http://schemas.microsoft.com/office/drawing/2014/main" id="{3090165A-61ED-CA75-7193-4A81201ED574}"/>
              </a:ext>
            </a:extLst>
          </p:cNvPr>
          <p:cNvSpPr>
            <a:spLocks noGrp="1"/>
          </p:cNvSpPr>
          <p:nvPr>
            <p:ph type="sldNum" sz="quarter" idx="4"/>
          </p:nvPr>
        </p:nvSpPr>
        <p:spPr/>
        <p:txBody>
          <a:bodyPr/>
          <a:lstStyle/>
          <a:p>
            <a:fld id="{FCE43C0F-8A7B-3A4B-9DB5-B3472E36E833}" type="slidenum">
              <a:rPr lang="en-GB" noProof="0" smtClean="0"/>
              <a:pPr/>
              <a:t>34</a:t>
            </a:fld>
            <a:endParaRPr lang="en-GB" noProof="0" dirty="0"/>
          </a:p>
        </p:txBody>
      </p:sp>
      <p:sp>
        <p:nvSpPr>
          <p:cNvPr id="2" name="Content Placeholder 1">
            <a:extLst>
              <a:ext uri="{FF2B5EF4-FFF2-40B4-BE49-F238E27FC236}">
                <a16:creationId xmlns:a16="http://schemas.microsoft.com/office/drawing/2014/main" id="{1DF20C88-2DC8-E7F0-E926-64904BB05B65}"/>
              </a:ext>
            </a:extLst>
          </p:cNvPr>
          <p:cNvSpPr>
            <a:spLocks noGrp="1"/>
          </p:cNvSpPr>
          <p:nvPr>
            <p:ph sz="quarter" idx="15"/>
          </p:nvPr>
        </p:nvSpPr>
        <p:spPr/>
        <p:txBody>
          <a:bodyPr anchor="b" anchorCtr="0"/>
          <a:lstStyle/>
          <a:p>
            <a:r>
              <a:rPr lang="en-GB" noProof="0" dirty="0">
                <a:solidFill>
                  <a:schemeClr val="tx2"/>
                </a:solidFill>
              </a:rPr>
              <a:t>IHC, immunohistochemistry; NGS, next-generation sequencing; NSCLC, non-small cell lung cancer; PCR, polymerase chain reaction; FISH, fluorescence in‑situ hybridisation</a:t>
            </a:r>
          </a:p>
          <a:p>
            <a:r>
              <a:rPr lang="en-GB" sz="1200" noProof="0" dirty="0">
                <a:solidFill>
                  <a:schemeClr val="tx2"/>
                </a:solidFill>
              </a:rPr>
              <a:t>1. Yu Y, et al. Cancer Treat Rev. 2023;114:102520; 2. Ricciardi GRR, et al. J Thorac Oncol. 2014;9:1750-1762; 3. Lai WV, et al. Eur J Cancer. 2019;109:28-35; </a:t>
            </a:r>
            <a:br>
              <a:rPr lang="en-GB" noProof="0" dirty="0">
                <a:solidFill>
                  <a:schemeClr val="tx2"/>
                </a:solidFill>
              </a:rPr>
            </a:br>
            <a:r>
              <a:rPr lang="en-GB" sz="1200" noProof="0" dirty="0">
                <a:solidFill>
                  <a:schemeClr val="tx2"/>
                </a:solidFill>
              </a:rPr>
              <a:t>4. Peters S</a:t>
            </a:r>
            <a:r>
              <a:rPr lang="en-GB" noProof="0" dirty="0">
                <a:solidFill>
                  <a:schemeClr val="tx2"/>
                </a:solidFill>
              </a:rPr>
              <a:t> and Zimmermann S. Transl Lung Cancer Res. 2014;3:84-88; </a:t>
            </a:r>
            <a:r>
              <a:rPr lang="en-GB" sz="1200" noProof="0" dirty="0">
                <a:solidFill>
                  <a:schemeClr val="tx2"/>
                </a:solidFill>
              </a:rPr>
              <a:t>Mar N, et al. Lung Cancer. 2015;87:220-225</a:t>
            </a:r>
            <a:r>
              <a:rPr lang="en-GB" noProof="0" dirty="0">
                <a:solidFill>
                  <a:schemeClr val="tx2"/>
                </a:solidFill>
              </a:rPr>
              <a:t>; 5. </a:t>
            </a:r>
            <a:r>
              <a:rPr lang="en-GB" sz="1200" noProof="0" dirty="0">
                <a:solidFill>
                  <a:schemeClr val="tx2"/>
                </a:solidFill>
              </a:rPr>
              <a:t>Ren S, et al. ESMO Open. 2022;7:100395; Sholl LM., et al. J Thorac Oncol. 2015;10:768-777</a:t>
            </a:r>
          </a:p>
        </p:txBody>
      </p:sp>
      <p:graphicFrame>
        <p:nvGraphicFramePr>
          <p:cNvPr id="5" name="Tabella 1">
            <a:extLst>
              <a:ext uri="{FF2B5EF4-FFF2-40B4-BE49-F238E27FC236}">
                <a16:creationId xmlns:a16="http://schemas.microsoft.com/office/drawing/2014/main" id="{2E7BD5BF-AD03-DB5B-01C5-BBCCF8692480}"/>
              </a:ext>
            </a:extLst>
          </p:cNvPr>
          <p:cNvGraphicFramePr>
            <a:graphicFrameLocks noGrp="1"/>
          </p:cNvGraphicFramePr>
          <p:nvPr>
            <p:extLst>
              <p:ext uri="{D42A27DB-BD31-4B8C-83A1-F6EECF244321}">
                <p14:modId xmlns:p14="http://schemas.microsoft.com/office/powerpoint/2010/main" val="1464242334"/>
              </p:ext>
            </p:extLst>
          </p:nvPr>
        </p:nvGraphicFramePr>
        <p:xfrm>
          <a:off x="669431" y="1585632"/>
          <a:ext cx="9823488" cy="2232960"/>
        </p:xfrm>
        <a:graphic>
          <a:graphicData uri="http://schemas.openxmlformats.org/drawingml/2006/table">
            <a:tbl>
              <a:tblPr firstRow="1" bandRow="1">
                <a:tableStyleId>{5C22544A-7EE6-4342-B048-85BDC9FD1C3A}</a:tableStyleId>
              </a:tblPr>
              <a:tblGrid>
                <a:gridCol w="2455872">
                  <a:extLst>
                    <a:ext uri="{9D8B030D-6E8A-4147-A177-3AD203B41FA5}">
                      <a16:colId xmlns:a16="http://schemas.microsoft.com/office/drawing/2014/main" val="1398920155"/>
                    </a:ext>
                  </a:extLst>
                </a:gridCol>
                <a:gridCol w="2455872">
                  <a:extLst>
                    <a:ext uri="{9D8B030D-6E8A-4147-A177-3AD203B41FA5}">
                      <a16:colId xmlns:a16="http://schemas.microsoft.com/office/drawing/2014/main" val="1284837088"/>
                    </a:ext>
                  </a:extLst>
                </a:gridCol>
                <a:gridCol w="2455872">
                  <a:extLst>
                    <a:ext uri="{9D8B030D-6E8A-4147-A177-3AD203B41FA5}">
                      <a16:colId xmlns:a16="http://schemas.microsoft.com/office/drawing/2014/main" val="4284180425"/>
                    </a:ext>
                  </a:extLst>
                </a:gridCol>
                <a:gridCol w="2455872">
                  <a:extLst>
                    <a:ext uri="{9D8B030D-6E8A-4147-A177-3AD203B41FA5}">
                      <a16:colId xmlns:a16="http://schemas.microsoft.com/office/drawing/2014/main" val="2602192037"/>
                    </a:ext>
                  </a:extLst>
                </a:gridCol>
              </a:tblGrid>
              <a:tr h="0">
                <a:tc>
                  <a:txBody>
                    <a:bodyPr/>
                    <a:lstStyle/>
                    <a:p>
                      <a:pPr algn="l"/>
                      <a:r>
                        <a:rPr lang="en-GB" sz="2000" b="1" noProof="0" dirty="0">
                          <a:solidFill>
                            <a:schemeClr val="bg1"/>
                          </a:solidFill>
                          <a:latin typeface="Arial" panose="020B0604020202020204" pitchFamily="34" charset="0"/>
                          <a:cs typeface="Arial" panose="020B0604020202020204" pitchFamily="34" charset="0"/>
                        </a:rPr>
                        <a:t>Type</a:t>
                      </a:r>
                    </a:p>
                  </a:txBody>
                  <a:tcPr marL="121920" marR="121920" marT="168960" marB="168960" anchor="ctr"/>
                </a:tc>
                <a:tc>
                  <a:txBody>
                    <a:bodyPr/>
                    <a:lstStyle/>
                    <a:p>
                      <a:pPr algn="ctr"/>
                      <a:r>
                        <a:rPr lang="en-GB" sz="2000" i="1" noProof="0" dirty="0">
                          <a:solidFill>
                            <a:schemeClr val="bg1"/>
                          </a:solidFill>
                          <a:latin typeface="Arial" panose="020B0604020202020204" pitchFamily="34" charset="0"/>
                          <a:cs typeface="Arial" panose="020B0604020202020204" pitchFamily="34" charset="0"/>
                        </a:rPr>
                        <a:t>ERBB2</a:t>
                      </a:r>
                      <a:br>
                        <a:rPr lang="en-GB" sz="2000" b="0" i="1" kern="1200" noProof="0" dirty="0">
                          <a:solidFill>
                            <a:schemeClr val="bg1"/>
                          </a:solidFill>
                          <a:effectLst/>
                          <a:latin typeface="Arial" panose="020B0604020202020204" pitchFamily="34" charset="0"/>
                          <a:cs typeface="Arial" panose="020B0604020202020204" pitchFamily="34" charset="0"/>
                        </a:rPr>
                      </a:br>
                      <a:r>
                        <a:rPr lang="en-GB" sz="2000" b="1" kern="1200" noProof="0" dirty="0">
                          <a:solidFill>
                            <a:schemeClr val="bg1"/>
                          </a:solidFill>
                          <a:effectLst/>
                          <a:latin typeface="Arial" panose="020B0604020202020204" pitchFamily="34" charset="0"/>
                          <a:cs typeface="Arial" panose="020B0604020202020204" pitchFamily="34" charset="0"/>
                        </a:rPr>
                        <a:t>mutations</a:t>
                      </a:r>
                      <a:endParaRPr lang="en-GB" sz="2000" b="1" noProof="0" dirty="0">
                        <a:solidFill>
                          <a:schemeClr val="bg1"/>
                        </a:solidFill>
                        <a:latin typeface="Arial" panose="020B0604020202020204" pitchFamily="34" charset="0"/>
                        <a:cs typeface="Arial" panose="020B0604020202020204" pitchFamily="34" charset="0"/>
                      </a:endParaRPr>
                    </a:p>
                  </a:txBody>
                  <a:tcPr marL="121920" marR="121920" marT="168960" marB="168960" anchor="ct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GB" sz="2000" i="1" noProof="0" dirty="0">
                          <a:solidFill>
                            <a:schemeClr val="bg1"/>
                          </a:solidFill>
                          <a:latin typeface="Arial" panose="020B0604020202020204" pitchFamily="34" charset="0"/>
                          <a:cs typeface="Arial" panose="020B0604020202020204" pitchFamily="34" charset="0"/>
                        </a:rPr>
                        <a:t>ERBB2 </a:t>
                      </a:r>
                      <a:r>
                        <a:rPr lang="en-GB" sz="2000" noProof="0" dirty="0">
                          <a:solidFill>
                            <a:schemeClr val="bg1"/>
                          </a:solidFill>
                          <a:latin typeface="Arial" panose="020B0604020202020204" pitchFamily="34" charset="0"/>
                          <a:cs typeface="Arial" panose="020B0604020202020204" pitchFamily="34" charset="0"/>
                        </a:rPr>
                        <a:t>amplification</a:t>
                      </a:r>
                    </a:p>
                  </a:txBody>
                  <a:tcPr marL="121920" marR="121920" marT="168960" marB="168960" anchor="ctr"/>
                </a:tc>
                <a:tc>
                  <a:txBody>
                    <a:bodyPr/>
                    <a:lstStyle/>
                    <a:p>
                      <a:pPr algn="ctr"/>
                      <a:r>
                        <a:rPr lang="en-GB" sz="2000" noProof="0" dirty="0">
                          <a:solidFill>
                            <a:schemeClr val="bg1"/>
                          </a:solidFill>
                          <a:latin typeface="Arial" panose="020B0604020202020204" pitchFamily="34" charset="0"/>
                          <a:cs typeface="Arial" panose="020B0604020202020204" pitchFamily="34" charset="0"/>
                        </a:rPr>
                        <a:t>HER2 overexpression</a:t>
                      </a:r>
                    </a:p>
                  </a:txBody>
                  <a:tcPr marL="121920" marR="121920" marT="168960" marB="168960" anchor="ctr"/>
                </a:tc>
                <a:extLst>
                  <a:ext uri="{0D108BD9-81ED-4DB2-BD59-A6C34878D82A}">
                    <a16:rowId xmlns:a16="http://schemas.microsoft.com/office/drawing/2014/main" val="2678687955"/>
                  </a:ext>
                </a:extLst>
              </a:tr>
              <a:tr h="0">
                <a:tc>
                  <a:txBody>
                    <a:bodyPr/>
                    <a:lstStyle/>
                    <a:p>
                      <a:pPr algn="l"/>
                      <a:r>
                        <a:rPr lang="en-GB" sz="2000" b="1" noProof="0" dirty="0">
                          <a:solidFill>
                            <a:schemeClr val="tx1"/>
                          </a:solidFill>
                          <a:latin typeface="Arial" panose="020B0604020202020204" pitchFamily="34" charset="0"/>
                          <a:cs typeface="Arial" panose="020B0604020202020204" pitchFamily="34" charset="0"/>
                        </a:rPr>
                        <a:t>Frequency (%)</a:t>
                      </a:r>
                    </a:p>
                  </a:txBody>
                  <a:tcPr marL="121920" marR="121920" marT="168960" marB="168960" anchor="ctr"/>
                </a:tc>
                <a:tc>
                  <a:txBody>
                    <a:bodyPr/>
                    <a:lstStyle/>
                    <a:p>
                      <a:pPr algn="ctr"/>
                      <a:r>
                        <a:rPr lang="en-GB" sz="2000" noProof="0" dirty="0">
                          <a:latin typeface="Arial" panose="020B0604020202020204" pitchFamily="34" charset="0"/>
                          <a:cs typeface="Arial" panose="020B0604020202020204" pitchFamily="34" charset="0"/>
                        </a:rPr>
                        <a:t>1-4</a:t>
                      </a:r>
                      <a:r>
                        <a:rPr lang="en-GB" sz="2000" baseline="30000" noProof="0" dirty="0">
                          <a:latin typeface="Arial" panose="020B0604020202020204" pitchFamily="34" charset="0"/>
                          <a:cs typeface="Arial" panose="020B0604020202020204" pitchFamily="34" charset="0"/>
                        </a:rPr>
                        <a:t>1</a:t>
                      </a:r>
                      <a:endParaRPr lang="en-GB" sz="2000" noProof="0" dirty="0">
                        <a:latin typeface="Arial" panose="020B0604020202020204" pitchFamily="34" charset="0"/>
                        <a:cs typeface="Arial" panose="020B0604020202020204" pitchFamily="34" charset="0"/>
                      </a:endParaRPr>
                    </a:p>
                  </a:txBody>
                  <a:tcPr marL="121920" marR="121920" marT="168960" marB="168960" anchor="ctr"/>
                </a:tc>
                <a:tc>
                  <a:txBody>
                    <a:bodyPr/>
                    <a:lstStyle/>
                    <a:p>
                      <a:pPr algn="ctr"/>
                      <a:r>
                        <a:rPr lang="en-GB" sz="2000" noProof="0" dirty="0">
                          <a:latin typeface="Arial" panose="020B0604020202020204" pitchFamily="34" charset="0"/>
                          <a:cs typeface="Arial" panose="020B0604020202020204" pitchFamily="34" charset="0"/>
                        </a:rPr>
                        <a:t>2-22</a:t>
                      </a:r>
                      <a:r>
                        <a:rPr lang="en-GB" sz="2000" baseline="30000" noProof="0" dirty="0">
                          <a:latin typeface="Arial" panose="020B0604020202020204" pitchFamily="34" charset="0"/>
                          <a:cs typeface="Arial" panose="020B0604020202020204" pitchFamily="34" charset="0"/>
                        </a:rPr>
                        <a:t>5</a:t>
                      </a:r>
                      <a:endParaRPr lang="en-GB" sz="2000" noProof="0" dirty="0">
                        <a:latin typeface="Arial" panose="020B0604020202020204" pitchFamily="34" charset="0"/>
                        <a:cs typeface="Arial" panose="020B0604020202020204" pitchFamily="34" charset="0"/>
                      </a:endParaRPr>
                    </a:p>
                  </a:txBody>
                  <a:tcPr marL="121920" marR="121920" marT="168960" marB="168960" anchor="ctr"/>
                </a:tc>
                <a:tc>
                  <a:txBody>
                    <a:bodyPr/>
                    <a:lstStyle/>
                    <a:p>
                      <a:pPr algn="ctr"/>
                      <a:r>
                        <a:rPr lang="en-GB" sz="2000" noProof="0" dirty="0">
                          <a:latin typeface="Arial" panose="020B0604020202020204" pitchFamily="34" charset="0"/>
                          <a:cs typeface="Arial" panose="020B0604020202020204" pitchFamily="34" charset="0"/>
                        </a:rPr>
                        <a:t>7.7-23%</a:t>
                      </a:r>
                      <a:r>
                        <a:rPr lang="en-GB" sz="2000" baseline="30000" noProof="0" dirty="0">
                          <a:latin typeface="Arial" panose="020B0604020202020204" pitchFamily="34" charset="0"/>
                          <a:cs typeface="Arial" panose="020B0604020202020204" pitchFamily="34" charset="0"/>
                        </a:rPr>
                        <a:t>5</a:t>
                      </a:r>
                      <a:endParaRPr lang="en-GB" sz="2000" noProof="0" dirty="0">
                        <a:latin typeface="Arial" panose="020B0604020202020204" pitchFamily="34" charset="0"/>
                        <a:cs typeface="Arial" panose="020B0604020202020204" pitchFamily="34" charset="0"/>
                      </a:endParaRPr>
                    </a:p>
                  </a:txBody>
                  <a:tcPr marL="121920" marR="121920" marT="168960" marB="168960" anchor="ctr"/>
                </a:tc>
                <a:extLst>
                  <a:ext uri="{0D108BD9-81ED-4DB2-BD59-A6C34878D82A}">
                    <a16:rowId xmlns:a16="http://schemas.microsoft.com/office/drawing/2014/main" val="4008771169"/>
                  </a:ext>
                </a:extLst>
              </a:tr>
              <a:tr h="0">
                <a:tc>
                  <a:txBody>
                    <a:bodyPr/>
                    <a:lstStyle/>
                    <a:p>
                      <a:pPr algn="l"/>
                      <a:r>
                        <a:rPr lang="en-GB" sz="2000" b="1" noProof="0" dirty="0">
                          <a:latin typeface="Arial" panose="020B0604020202020204" pitchFamily="34" charset="0"/>
                          <a:cs typeface="Arial" panose="020B0604020202020204" pitchFamily="34" charset="0"/>
                        </a:rPr>
                        <a:t>Detection method</a:t>
                      </a:r>
                    </a:p>
                  </a:txBody>
                  <a:tcPr marL="121920" marR="121920" marT="168960" marB="168960" anchor="ctr"/>
                </a:tc>
                <a:tc>
                  <a:txBody>
                    <a:bodyPr/>
                    <a:lstStyle/>
                    <a:p>
                      <a:pPr algn="ctr"/>
                      <a:r>
                        <a:rPr lang="en-GB" sz="2000" noProof="0" dirty="0">
                          <a:latin typeface="Arial" panose="020B0604020202020204" pitchFamily="34" charset="0"/>
                          <a:cs typeface="Arial" panose="020B0604020202020204" pitchFamily="34" charset="0"/>
                        </a:rPr>
                        <a:t>NGS, PCR</a:t>
                      </a:r>
                      <a:r>
                        <a:rPr lang="en-GB" sz="2000" baseline="30000" noProof="0" dirty="0">
                          <a:latin typeface="Arial" panose="020B0604020202020204" pitchFamily="34" charset="0"/>
                          <a:cs typeface="Arial" panose="020B0604020202020204" pitchFamily="34" charset="0"/>
                        </a:rPr>
                        <a:t>1</a:t>
                      </a:r>
                      <a:endParaRPr lang="en-GB" sz="2000" noProof="0" dirty="0">
                        <a:latin typeface="Arial" panose="020B0604020202020204" pitchFamily="34" charset="0"/>
                        <a:cs typeface="Arial" panose="020B0604020202020204" pitchFamily="34" charset="0"/>
                      </a:endParaRPr>
                    </a:p>
                  </a:txBody>
                  <a:tcPr marL="121920" marR="121920" marT="168960" marB="168960" anchor="ctr"/>
                </a:tc>
                <a:tc>
                  <a:txBody>
                    <a:bodyPr/>
                    <a:lstStyle/>
                    <a:p>
                      <a:pPr algn="ctr"/>
                      <a:r>
                        <a:rPr lang="en-GB" sz="2000" b="0" kern="1200" noProof="0" dirty="0">
                          <a:solidFill>
                            <a:schemeClr val="tx1"/>
                          </a:solidFill>
                          <a:effectLst/>
                          <a:latin typeface="Arial" panose="020B0604020202020204" pitchFamily="34" charset="0"/>
                          <a:cs typeface="Arial" panose="020B0604020202020204" pitchFamily="34" charset="0"/>
                        </a:rPr>
                        <a:t>FISH</a:t>
                      </a:r>
                      <a:r>
                        <a:rPr lang="en-GB" sz="2000" b="0" kern="1200" baseline="30000" noProof="0" dirty="0">
                          <a:solidFill>
                            <a:schemeClr val="tx1"/>
                          </a:solidFill>
                          <a:effectLst/>
                          <a:latin typeface="Arial" panose="020B0604020202020204" pitchFamily="34" charset="0"/>
                          <a:cs typeface="Arial" panose="020B0604020202020204" pitchFamily="34" charset="0"/>
                        </a:rPr>
                        <a:t>1,2</a:t>
                      </a:r>
                      <a:endParaRPr lang="en-GB" sz="2000" noProof="0" dirty="0">
                        <a:latin typeface="Arial" panose="020B0604020202020204" pitchFamily="34" charset="0"/>
                        <a:cs typeface="Arial" panose="020B0604020202020204" pitchFamily="34" charset="0"/>
                      </a:endParaRPr>
                    </a:p>
                  </a:txBody>
                  <a:tcPr marL="121920" marR="121920" marT="168960" marB="168960" anchor="ctr"/>
                </a:tc>
                <a:tc>
                  <a:txBody>
                    <a:bodyPr/>
                    <a:lstStyle/>
                    <a:p>
                      <a:pPr algn="ctr"/>
                      <a:r>
                        <a:rPr lang="en-GB" sz="2000" b="0" kern="1200" noProof="0" dirty="0">
                          <a:solidFill>
                            <a:schemeClr val="tx1"/>
                          </a:solidFill>
                          <a:effectLst/>
                          <a:latin typeface="Arial" panose="020B0604020202020204" pitchFamily="34" charset="0"/>
                          <a:cs typeface="Arial" panose="020B0604020202020204" pitchFamily="34" charset="0"/>
                        </a:rPr>
                        <a:t>IHC</a:t>
                      </a:r>
                      <a:r>
                        <a:rPr lang="en-GB" sz="2000" b="0" kern="1200" baseline="30000" noProof="0" dirty="0">
                          <a:solidFill>
                            <a:schemeClr val="tx1"/>
                          </a:solidFill>
                          <a:effectLst/>
                          <a:latin typeface="Arial" panose="020B0604020202020204" pitchFamily="34" charset="0"/>
                          <a:cs typeface="Arial" panose="020B0604020202020204" pitchFamily="34" charset="0"/>
                        </a:rPr>
                        <a:t>5</a:t>
                      </a:r>
                      <a:endParaRPr lang="en-GB" sz="2000" noProof="0" dirty="0">
                        <a:latin typeface="Arial" panose="020B0604020202020204" pitchFamily="34" charset="0"/>
                        <a:cs typeface="Arial" panose="020B0604020202020204" pitchFamily="34" charset="0"/>
                      </a:endParaRPr>
                    </a:p>
                  </a:txBody>
                  <a:tcPr marL="121920" marR="121920" marT="168960" marB="168960" anchor="ctr"/>
                </a:tc>
                <a:extLst>
                  <a:ext uri="{0D108BD9-81ED-4DB2-BD59-A6C34878D82A}">
                    <a16:rowId xmlns:a16="http://schemas.microsoft.com/office/drawing/2014/main" val="270176168"/>
                  </a:ext>
                </a:extLst>
              </a:tr>
            </a:tbl>
          </a:graphicData>
        </a:graphic>
      </p:graphicFrame>
      <p:sp>
        <p:nvSpPr>
          <p:cNvPr id="9" name="Rectangle: Rounded Corners 8">
            <a:extLst>
              <a:ext uri="{FF2B5EF4-FFF2-40B4-BE49-F238E27FC236}">
                <a16:creationId xmlns:a16="http://schemas.microsoft.com/office/drawing/2014/main" id="{826FAA41-1465-B3E7-580C-5A143F989988}"/>
              </a:ext>
            </a:extLst>
          </p:cNvPr>
          <p:cNvSpPr/>
          <p:nvPr/>
        </p:nvSpPr>
        <p:spPr>
          <a:xfrm>
            <a:off x="663828" y="4533695"/>
            <a:ext cx="9829092" cy="738673"/>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Different types of alterations seem to originate from different </a:t>
            </a:r>
            <a:br>
              <a:rPr lang="en-GB" sz="2000" b="1" noProof="0" dirty="0">
                <a:latin typeface="Arial" panose="020B0604020202020204" pitchFamily="34" charset="0"/>
                <a:cs typeface="Arial" panose="020B0604020202020204" pitchFamily="34" charset="0"/>
              </a:rPr>
            </a:br>
            <a:r>
              <a:rPr lang="en-GB" sz="2000" b="1" noProof="0" dirty="0">
                <a:latin typeface="Arial" panose="020B0604020202020204" pitchFamily="34" charset="0"/>
                <a:cs typeface="Arial" panose="020B0604020202020204" pitchFamily="34" charset="0"/>
              </a:rPr>
              <a:t>mechanisms and induce different biological and clinical </a:t>
            </a:r>
            <a:r>
              <a:rPr lang="en-GB" sz="2000" b="1" noProof="0" dirty="0">
                <a:solidFill>
                  <a:schemeClr val="bg1"/>
                </a:solidFill>
                <a:latin typeface="Arial" panose="020B0604020202020204" pitchFamily="34" charset="0"/>
                <a:cs typeface="Arial" panose="020B0604020202020204" pitchFamily="34" charset="0"/>
              </a:rPr>
              <a:t>consequences</a:t>
            </a:r>
            <a:r>
              <a:rPr lang="en-GB" sz="2000" b="1" baseline="30000" noProof="0" dirty="0">
                <a:solidFill>
                  <a:schemeClr val="bg1"/>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168528744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E658-2EE3-F6E3-878D-2E0C9EEE8A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84FF91-2B85-28F5-1D90-995BE00CEB70}"/>
              </a:ext>
            </a:extLst>
          </p:cNvPr>
          <p:cNvSpPr>
            <a:spLocks noGrp="1"/>
          </p:cNvSpPr>
          <p:nvPr>
            <p:ph type="title"/>
          </p:nvPr>
        </p:nvSpPr>
        <p:spPr/>
        <p:txBody>
          <a:bodyPr>
            <a:normAutofit/>
          </a:bodyPr>
          <a:lstStyle/>
          <a:p>
            <a:r>
              <a:rPr lang="en-GB" b="1" i="1" noProof="0" dirty="0"/>
              <a:t>HER2</a:t>
            </a:r>
            <a:r>
              <a:rPr lang="en-GB" b="1" noProof="0" dirty="0"/>
              <a:t> mutations in NSCLC</a:t>
            </a:r>
            <a:br>
              <a:rPr lang="en-GB" b="1" noProof="0" dirty="0"/>
            </a:br>
            <a:r>
              <a:rPr lang="en-GB" sz="2000" b="1" spc="100" noProof="0" dirty="0">
                <a:solidFill>
                  <a:schemeClr val="accent1"/>
                </a:solidFill>
              </a:rPr>
              <a:t>methodology for detection</a:t>
            </a:r>
            <a:endParaRPr lang="en-GB" sz="2000" spc="100" noProof="0" dirty="0">
              <a:solidFill>
                <a:schemeClr val="accent1"/>
              </a:solidFill>
            </a:endParaRPr>
          </a:p>
        </p:txBody>
      </p:sp>
      <p:sp>
        <p:nvSpPr>
          <p:cNvPr id="4" name="Slide Number Placeholder 3">
            <a:extLst>
              <a:ext uri="{FF2B5EF4-FFF2-40B4-BE49-F238E27FC236}">
                <a16:creationId xmlns:a16="http://schemas.microsoft.com/office/drawing/2014/main" id="{95DE4BA6-DAE4-BB9B-7798-2DB88A444561}"/>
              </a:ext>
            </a:extLst>
          </p:cNvPr>
          <p:cNvSpPr>
            <a:spLocks noGrp="1"/>
          </p:cNvSpPr>
          <p:nvPr>
            <p:ph type="sldNum" sz="quarter" idx="4"/>
          </p:nvPr>
        </p:nvSpPr>
        <p:spPr/>
        <p:txBody>
          <a:bodyPr/>
          <a:lstStyle/>
          <a:p>
            <a:fld id="{FCE43C0F-8A7B-3A4B-9DB5-B3472E36E833}" type="slidenum">
              <a:rPr lang="en-GB" noProof="0" smtClean="0"/>
              <a:pPr/>
              <a:t>35</a:t>
            </a:fld>
            <a:endParaRPr lang="en-GB" noProof="0" dirty="0"/>
          </a:p>
        </p:txBody>
      </p:sp>
      <p:sp>
        <p:nvSpPr>
          <p:cNvPr id="2" name="Content Placeholder 1">
            <a:extLst>
              <a:ext uri="{FF2B5EF4-FFF2-40B4-BE49-F238E27FC236}">
                <a16:creationId xmlns:a16="http://schemas.microsoft.com/office/drawing/2014/main" id="{B7B86B40-454A-6AA7-E892-A33E11CC61A6}"/>
              </a:ext>
            </a:extLst>
          </p:cNvPr>
          <p:cNvSpPr>
            <a:spLocks noGrp="1"/>
          </p:cNvSpPr>
          <p:nvPr>
            <p:ph sz="quarter" idx="15"/>
          </p:nvPr>
        </p:nvSpPr>
        <p:spPr/>
        <p:txBody>
          <a:bodyPr anchor="b" anchorCtr="0"/>
          <a:lstStyle/>
          <a:p>
            <a:r>
              <a:rPr lang="en-GB" noProof="0" dirty="0">
                <a:solidFill>
                  <a:schemeClr val="tx2"/>
                </a:solidFill>
              </a:rPr>
              <a:t>FISH, fluorescence in situ hybridisation; IHC, immunohistochemistry; NSCLC, non-small cell lung cancer</a:t>
            </a:r>
          </a:p>
          <a:p>
            <a:r>
              <a:rPr lang="en-GB" noProof="0" dirty="0">
                <a:solidFill>
                  <a:schemeClr val="tx2"/>
                </a:solidFill>
              </a:rPr>
              <a:t>Mazières J, et al. J Clin Oncol. 2013;31:1997-2003</a:t>
            </a:r>
            <a:endParaRPr lang="en-GB" noProof="0" dirty="0">
              <a:solidFill>
                <a:schemeClr val="tx2"/>
              </a:solidFill>
              <a:highlight>
                <a:srgbClr val="FFFF00"/>
              </a:highlight>
            </a:endParaRPr>
          </a:p>
        </p:txBody>
      </p:sp>
      <p:sp>
        <p:nvSpPr>
          <p:cNvPr id="7" name="CasellaDiTesto 3">
            <a:extLst>
              <a:ext uri="{FF2B5EF4-FFF2-40B4-BE49-F238E27FC236}">
                <a16:creationId xmlns:a16="http://schemas.microsoft.com/office/drawing/2014/main" id="{7E47D36F-A859-2873-B070-6CB733B96C70}"/>
              </a:ext>
            </a:extLst>
          </p:cNvPr>
          <p:cNvSpPr txBox="1"/>
          <p:nvPr/>
        </p:nvSpPr>
        <p:spPr>
          <a:xfrm>
            <a:off x="454756" y="1124744"/>
            <a:ext cx="4849156" cy="553998"/>
          </a:xfrm>
          <a:prstGeom prst="rect">
            <a:avLst/>
          </a:prstGeom>
          <a:noFill/>
        </p:spPr>
        <p:txBody>
          <a:bodyPr wrap="square">
            <a:spAutoFit/>
          </a:bodyPr>
          <a:lstStyle/>
          <a:p>
            <a:pPr algn="ctr"/>
            <a:r>
              <a:rPr lang="en-GB" sz="1500" b="1" noProof="0" dirty="0">
                <a:latin typeface="Arial" panose="020B0604020202020204" pitchFamily="34" charset="0"/>
                <a:cs typeface="Arial" panose="020B0604020202020204" pitchFamily="34" charset="0"/>
              </a:rPr>
              <a:t>Sanger sequencing read with heterozygous </a:t>
            </a:r>
            <a:r>
              <a:rPr lang="en-GB" sz="1500" b="1" i="1" noProof="0" dirty="0">
                <a:latin typeface="Arial" panose="020B0604020202020204" pitchFamily="34" charset="0"/>
                <a:cs typeface="Arial" panose="020B0604020202020204" pitchFamily="34" charset="0"/>
              </a:rPr>
              <a:t>HER2</a:t>
            </a:r>
            <a:r>
              <a:rPr lang="en-GB" sz="1500" b="1" noProof="0" dirty="0">
                <a:latin typeface="Arial" panose="020B0604020202020204" pitchFamily="34" charset="0"/>
                <a:cs typeface="Arial" panose="020B0604020202020204" pitchFamily="34" charset="0"/>
              </a:rPr>
              <a:t> exon 20 insertion</a:t>
            </a:r>
          </a:p>
        </p:txBody>
      </p:sp>
      <p:sp>
        <p:nvSpPr>
          <p:cNvPr id="9" name="CasellaDiTesto 8">
            <a:extLst>
              <a:ext uri="{FF2B5EF4-FFF2-40B4-BE49-F238E27FC236}">
                <a16:creationId xmlns:a16="http://schemas.microsoft.com/office/drawing/2014/main" id="{AA62BA65-68B1-D9DD-C4B0-2F4CD2FF36FA}"/>
              </a:ext>
            </a:extLst>
          </p:cNvPr>
          <p:cNvSpPr txBox="1"/>
          <p:nvPr/>
        </p:nvSpPr>
        <p:spPr>
          <a:xfrm>
            <a:off x="6012820" y="1233627"/>
            <a:ext cx="3474510" cy="323165"/>
          </a:xfrm>
          <a:prstGeom prst="rect">
            <a:avLst/>
          </a:prstGeom>
          <a:noFill/>
        </p:spPr>
        <p:txBody>
          <a:bodyPr wrap="square">
            <a:spAutoFit/>
          </a:bodyPr>
          <a:lstStyle/>
          <a:p>
            <a:pPr algn="ctr"/>
            <a:r>
              <a:rPr lang="en-GB" sz="1500" b="1" noProof="0" dirty="0">
                <a:latin typeface="Arial" panose="020B0604020202020204" pitchFamily="34" charset="0"/>
                <a:cs typeface="Arial" panose="020B0604020202020204" pitchFamily="34" charset="0"/>
              </a:rPr>
              <a:t>HER2 IHC with score 2+</a:t>
            </a:r>
          </a:p>
        </p:txBody>
      </p:sp>
      <p:pic>
        <p:nvPicPr>
          <p:cNvPr id="14" name="Picture 2">
            <a:extLst>
              <a:ext uri="{FF2B5EF4-FFF2-40B4-BE49-F238E27FC236}">
                <a16:creationId xmlns:a16="http://schemas.microsoft.com/office/drawing/2014/main" id="{1D08EB42-06F8-D014-83EC-FCEE63BF5E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6" t="2336" r="50382" b="50728"/>
          <a:stretch/>
        </p:blipFill>
        <p:spPr bwMode="auto">
          <a:xfrm>
            <a:off x="1625868" y="1678742"/>
            <a:ext cx="2506933" cy="18146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BCDBFC8A-0C1C-1361-385A-61077E5682D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275" t="2336" r="4472" b="57925"/>
          <a:stretch/>
        </p:blipFill>
        <p:spPr bwMode="auto">
          <a:xfrm>
            <a:off x="6470539" y="1653947"/>
            <a:ext cx="2559072" cy="18491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DB774F71-FDFC-717D-BB32-0FC0EC4A2C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863" t="50470" r="2830" b="5817"/>
          <a:stretch/>
        </p:blipFill>
        <p:spPr bwMode="auto">
          <a:xfrm>
            <a:off x="6470539" y="4259399"/>
            <a:ext cx="2559072" cy="18345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567366F5-E322-DE76-2167-2909CD4566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19" t="51624" r="50825" b="2472"/>
          <a:stretch/>
        </p:blipFill>
        <p:spPr bwMode="auto">
          <a:xfrm>
            <a:off x="1599798" y="4264590"/>
            <a:ext cx="2533003" cy="18293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asellaDiTesto 10">
            <a:extLst>
              <a:ext uri="{FF2B5EF4-FFF2-40B4-BE49-F238E27FC236}">
                <a16:creationId xmlns:a16="http://schemas.microsoft.com/office/drawing/2014/main" id="{D61EF9D6-A5C5-8023-F9C1-66B534446E3D}"/>
              </a:ext>
            </a:extLst>
          </p:cNvPr>
          <p:cNvSpPr txBox="1"/>
          <p:nvPr/>
        </p:nvSpPr>
        <p:spPr>
          <a:xfrm>
            <a:off x="1013691" y="3709126"/>
            <a:ext cx="3731286" cy="553998"/>
          </a:xfrm>
          <a:prstGeom prst="rect">
            <a:avLst/>
          </a:prstGeom>
          <a:noFill/>
        </p:spPr>
        <p:txBody>
          <a:bodyPr wrap="square">
            <a:spAutoFit/>
          </a:bodyPr>
          <a:lstStyle/>
          <a:p>
            <a:pPr algn="ctr"/>
            <a:r>
              <a:rPr lang="en-GB" sz="1500" b="1" noProof="0" dirty="0">
                <a:latin typeface="Arial" panose="020B0604020202020204" pitchFamily="34" charset="0"/>
                <a:cs typeface="Arial" panose="020B0604020202020204" pitchFamily="34" charset="0"/>
              </a:rPr>
              <a:t>FISH with </a:t>
            </a:r>
            <a:r>
              <a:rPr lang="en-GB" sz="1500" b="1" i="1" noProof="0" dirty="0">
                <a:latin typeface="Arial" panose="020B0604020202020204" pitchFamily="34" charset="0"/>
                <a:cs typeface="Arial" panose="020B0604020202020204" pitchFamily="34" charset="0"/>
              </a:rPr>
              <a:t>HER2</a:t>
            </a:r>
            <a:r>
              <a:rPr lang="en-GB" sz="1500" b="1" noProof="0" dirty="0">
                <a:latin typeface="Arial" panose="020B0604020202020204" pitchFamily="34" charset="0"/>
                <a:cs typeface="Arial" panose="020B0604020202020204" pitchFamily="34" charset="0"/>
              </a:rPr>
              <a:t> amplification (</a:t>
            </a:r>
            <a:r>
              <a:rPr lang="en-GB" sz="1500" b="1" i="1" noProof="0" dirty="0">
                <a:latin typeface="Arial" panose="020B0604020202020204" pitchFamily="34" charset="0"/>
                <a:cs typeface="Arial" panose="020B0604020202020204" pitchFamily="34" charset="0"/>
              </a:rPr>
              <a:t>HER2</a:t>
            </a:r>
            <a:r>
              <a:rPr lang="en-GB" sz="1500" b="1" noProof="0" dirty="0">
                <a:latin typeface="Arial" panose="020B0604020202020204" pitchFamily="34" charset="0"/>
                <a:cs typeface="Arial" panose="020B0604020202020204" pitchFamily="34" charset="0"/>
              </a:rPr>
              <a:t> in red; cent</a:t>
            </a:r>
            <a:r>
              <a:rPr lang="en-GB" sz="1500" b="1" dirty="0">
                <a:latin typeface="Arial" panose="020B0604020202020204" pitchFamily="34" charset="0"/>
                <a:cs typeface="Arial" panose="020B0604020202020204" pitchFamily="34" charset="0"/>
              </a:rPr>
              <a:t>r</a:t>
            </a:r>
            <a:r>
              <a:rPr lang="en-GB" sz="1500" b="1" noProof="0" dirty="0" err="1">
                <a:latin typeface="Arial" panose="020B0604020202020204" pitchFamily="34" charset="0"/>
                <a:cs typeface="Arial" panose="020B0604020202020204" pitchFamily="34" charset="0"/>
              </a:rPr>
              <a:t>omere</a:t>
            </a:r>
            <a:r>
              <a:rPr lang="en-GB" sz="1500" b="1" noProof="0" dirty="0">
                <a:latin typeface="Arial" panose="020B0604020202020204" pitchFamily="34" charset="0"/>
                <a:cs typeface="Arial" panose="020B0604020202020204" pitchFamily="34" charset="0"/>
              </a:rPr>
              <a:t> 17 in green) </a:t>
            </a:r>
          </a:p>
        </p:txBody>
      </p:sp>
      <p:sp>
        <p:nvSpPr>
          <p:cNvPr id="13" name="CasellaDiTesto 12">
            <a:extLst>
              <a:ext uri="{FF2B5EF4-FFF2-40B4-BE49-F238E27FC236}">
                <a16:creationId xmlns:a16="http://schemas.microsoft.com/office/drawing/2014/main" id="{FF6C8083-46E9-4972-3F5D-8F8CBF701D9F}"/>
              </a:ext>
            </a:extLst>
          </p:cNvPr>
          <p:cNvSpPr txBox="1"/>
          <p:nvPr/>
        </p:nvSpPr>
        <p:spPr>
          <a:xfrm>
            <a:off x="5231904" y="3709126"/>
            <a:ext cx="5036342" cy="553998"/>
          </a:xfrm>
          <a:prstGeom prst="rect">
            <a:avLst/>
          </a:prstGeom>
          <a:noFill/>
        </p:spPr>
        <p:txBody>
          <a:bodyPr wrap="square" lIns="0" rIns="0">
            <a:spAutoFit/>
          </a:bodyPr>
          <a:lstStyle/>
          <a:p>
            <a:pPr algn="ctr"/>
            <a:r>
              <a:rPr lang="en-GB" sz="1500" b="1" noProof="0" dirty="0">
                <a:latin typeface="Arial" panose="020B0604020202020204" pitchFamily="34" charset="0"/>
                <a:cs typeface="Arial" panose="020B0604020202020204" pitchFamily="34" charset="0"/>
              </a:rPr>
              <a:t>Tricolour visualisation of HER2 protein (in brown), </a:t>
            </a:r>
            <a:r>
              <a:rPr lang="en-GB" sz="1500" b="1" i="1" noProof="0" dirty="0">
                <a:latin typeface="Arial" panose="020B0604020202020204" pitchFamily="34" charset="0"/>
                <a:cs typeface="Arial" panose="020B0604020202020204" pitchFamily="34" charset="0"/>
              </a:rPr>
              <a:t>HER2</a:t>
            </a:r>
            <a:r>
              <a:rPr lang="en-GB" sz="1500" b="1" noProof="0" dirty="0">
                <a:latin typeface="Arial" panose="020B0604020202020204" pitchFamily="34" charset="0"/>
                <a:cs typeface="Arial" panose="020B0604020202020204" pitchFamily="34" charset="0"/>
              </a:rPr>
              <a:t> gene (in black), and centromere 17 (in red)</a:t>
            </a:r>
          </a:p>
        </p:txBody>
      </p:sp>
    </p:spTree>
    <p:extLst>
      <p:ext uri="{BB962C8B-B14F-4D97-AF65-F5344CB8AC3E}">
        <p14:creationId xmlns:p14="http://schemas.microsoft.com/office/powerpoint/2010/main" val="294919015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511AD-99C3-0FC5-B884-DAD51CE8FA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6C6F59-CB6C-D1E3-00A3-1273DBEB8D75}"/>
              </a:ext>
            </a:extLst>
          </p:cNvPr>
          <p:cNvSpPr>
            <a:spLocks noGrp="1"/>
          </p:cNvSpPr>
          <p:nvPr>
            <p:ph type="title"/>
          </p:nvPr>
        </p:nvSpPr>
        <p:spPr>
          <a:xfrm>
            <a:off x="619201" y="259200"/>
            <a:ext cx="10963199" cy="864000"/>
          </a:xfrm>
        </p:spPr>
        <p:txBody>
          <a:bodyPr>
            <a:normAutofit/>
          </a:bodyPr>
          <a:lstStyle/>
          <a:p>
            <a:r>
              <a:rPr lang="en-GB" b="1" i="1" noProof="0" dirty="0"/>
              <a:t>HER2</a:t>
            </a:r>
            <a:r>
              <a:rPr lang="en-GB" b="1" noProof="0" dirty="0"/>
              <a:t> amplification in NSCLC</a:t>
            </a:r>
            <a:br>
              <a:rPr lang="en-GB" b="1" noProof="0" dirty="0"/>
            </a:br>
            <a:r>
              <a:rPr lang="en-GB" sz="2000" b="1" spc="100" noProof="0" dirty="0">
                <a:solidFill>
                  <a:schemeClr val="accent1"/>
                </a:solidFill>
              </a:rPr>
              <a:t>Diagnostic</a:t>
            </a:r>
            <a:endParaRPr lang="en-GB" sz="2000" spc="100" noProof="0" dirty="0">
              <a:solidFill>
                <a:schemeClr val="accent1"/>
              </a:solidFill>
            </a:endParaRPr>
          </a:p>
        </p:txBody>
      </p:sp>
      <p:sp>
        <p:nvSpPr>
          <p:cNvPr id="4" name="Slide Number Placeholder 3">
            <a:extLst>
              <a:ext uri="{FF2B5EF4-FFF2-40B4-BE49-F238E27FC236}">
                <a16:creationId xmlns:a16="http://schemas.microsoft.com/office/drawing/2014/main" id="{0EE17C13-40E9-3984-9BEC-FB47703AF5E3}"/>
              </a:ext>
            </a:extLst>
          </p:cNvPr>
          <p:cNvSpPr>
            <a:spLocks noGrp="1"/>
          </p:cNvSpPr>
          <p:nvPr>
            <p:ph type="sldNum" sz="quarter" idx="4"/>
          </p:nvPr>
        </p:nvSpPr>
        <p:spPr/>
        <p:txBody>
          <a:bodyPr/>
          <a:lstStyle/>
          <a:p>
            <a:fld id="{FCE43C0F-8A7B-3A4B-9DB5-B3472E36E833}" type="slidenum">
              <a:rPr lang="en-GB" noProof="0" smtClean="0"/>
              <a:pPr/>
              <a:t>36</a:t>
            </a:fld>
            <a:endParaRPr lang="en-GB" noProof="0" dirty="0"/>
          </a:p>
        </p:txBody>
      </p:sp>
      <p:sp>
        <p:nvSpPr>
          <p:cNvPr id="2" name="Content Placeholder 1">
            <a:extLst>
              <a:ext uri="{FF2B5EF4-FFF2-40B4-BE49-F238E27FC236}">
                <a16:creationId xmlns:a16="http://schemas.microsoft.com/office/drawing/2014/main" id="{1F0287E3-A78E-10FC-F72F-143367650D55}"/>
              </a:ext>
            </a:extLst>
          </p:cNvPr>
          <p:cNvSpPr>
            <a:spLocks noGrp="1"/>
          </p:cNvSpPr>
          <p:nvPr>
            <p:ph sz="quarter" idx="15"/>
          </p:nvPr>
        </p:nvSpPr>
        <p:spPr/>
        <p:txBody>
          <a:bodyPr anchor="b"/>
          <a:lstStyle/>
          <a:p>
            <a:r>
              <a:rPr lang="en-GB" noProof="0" dirty="0">
                <a:solidFill>
                  <a:schemeClr val="tx2"/>
                </a:solidFill>
              </a:rPr>
              <a:t>FISH, fluorescence in-situ hybridisation; NSCLC, non-small cell lung cancer</a:t>
            </a:r>
          </a:p>
          <a:p>
            <a:r>
              <a:rPr lang="en-GB" noProof="0" dirty="0">
                <a:solidFill>
                  <a:schemeClr val="tx2"/>
                </a:solidFill>
              </a:rPr>
              <a:t>Li BT, et al. J Thorac Oncol. 2016;11:414-419</a:t>
            </a:r>
          </a:p>
        </p:txBody>
      </p:sp>
      <p:pic>
        <p:nvPicPr>
          <p:cNvPr id="7" name="Picture 2" descr="Figure 1">
            <a:extLst>
              <a:ext uri="{FF2B5EF4-FFF2-40B4-BE49-F238E27FC236}">
                <a16:creationId xmlns:a16="http://schemas.microsoft.com/office/drawing/2014/main" id="{3597DEB3-BF27-C234-E77B-3BCA6899BA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95" b="48723"/>
          <a:stretch/>
        </p:blipFill>
        <p:spPr bwMode="auto">
          <a:xfrm>
            <a:off x="619201" y="1997368"/>
            <a:ext cx="4248472" cy="36465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Figure 1">
            <a:extLst>
              <a:ext uri="{FF2B5EF4-FFF2-40B4-BE49-F238E27FC236}">
                <a16:creationId xmlns:a16="http://schemas.microsoft.com/office/drawing/2014/main" id="{20410DF5-F529-175C-372A-741C02FDBD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883" r="16151"/>
          <a:stretch/>
        </p:blipFill>
        <p:spPr bwMode="auto">
          <a:xfrm>
            <a:off x="5954171" y="1988840"/>
            <a:ext cx="4246285" cy="36296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CasellaDiTesto 3">
            <a:extLst>
              <a:ext uri="{FF2B5EF4-FFF2-40B4-BE49-F238E27FC236}">
                <a16:creationId xmlns:a16="http://schemas.microsoft.com/office/drawing/2014/main" id="{30C42743-08F6-749D-D5E5-CB10BABC2D09}"/>
              </a:ext>
            </a:extLst>
          </p:cNvPr>
          <p:cNvSpPr txBox="1"/>
          <p:nvPr/>
        </p:nvSpPr>
        <p:spPr>
          <a:xfrm>
            <a:off x="616347" y="1562986"/>
            <a:ext cx="4248472" cy="338554"/>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Hematoxylin and eosin</a:t>
            </a:r>
          </a:p>
        </p:txBody>
      </p:sp>
      <p:sp>
        <p:nvSpPr>
          <p:cNvPr id="13" name="CasellaDiTesto 3">
            <a:extLst>
              <a:ext uri="{FF2B5EF4-FFF2-40B4-BE49-F238E27FC236}">
                <a16:creationId xmlns:a16="http://schemas.microsoft.com/office/drawing/2014/main" id="{91661E19-776A-8C1C-D30B-6B09D20FC7F7}"/>
              </a:ext>
            </a:extLst>
          </p:cNvPr>
          <p:cNvSpPr txBox="1"/>
          <p:nvPr/>
        </p:nvSpPr>
        <p:spPr>
          <a:xfrm>
            <a:off x="5658000" y="1562986"/>
            <a:ext cx="4849156" cy="338554"/>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FISH</a:t>
            </a:r>
          </a:p>
        </p:txBody>
      </p:sp>
      <p:sp>
        <p:nvSpPr>
          <p:cNvPr id="14" name="CasellaDiTesto 3">
            <a:extLst>
              <a:ext uri="{FF2B5EF4-FFF2-40B4-BE49-F238E27FC236}">
                <a16:creationId xmlns:a16="http://schemas.microsoft.com/office/drawing/2014/main" id="{056D168A-DC9B-361C-3B4E-D7ED98FDFBAF}"/>
              </a:ext>
            </a:extLst>
          </p:cNvPr>
          <p:cNvSpPr txBox="1"/>
          <p:nvPr/>
        </p:nvSpPr>
        <p:spPr>
          <a:xfrm>
            <a:off x="2791476" y="5755693"/>
            <a:ext cx="7490370" cy="307777"/>
          </a:xfrm>
          <a:prstGeom prst="rect">
            <a:avLst/>
          </a:prstGeom>
          <a:noFill/>
        </p:spPr>
        <p:txBody>
          <a:bodyPr wrap="square">
            <a:spAutoFit/>
          </a:bodyPr>
          <a:lstStyle/>
          <a:p>
            <a:pPr algn="r"/>
            <a:r>
              <a:rPr lang="en-GB" sz="1400" i="1" noProof="0" dirty="0">
                <a:latin typeface="Arial" panose="020B0604020202020204" pitchFamily="34" charset="0"/>
                <a:cs typeface="Arial" panose="020B0604020202020204" pitchFamily="34" charset="0"/>
              </a:rPr>
              <a:t>Representative images of lung adenocarcinoma with </a:t>
            </a:r>
            <a:r>
              <a:rPr lang="en-GB" sz="1400" noProof="0" dirty="0">
                <a:latin typeface="Arial" panose="020B0604020202020204" pitchFamily="34" charset="0"/>
                <a:cs typeface="Arial" panose="020B0604020202020204" pitchFamily="34" charset="0"/>
              </a:rPr>
              <a:t>HER2</a:t>
            </a:r>
            <a:r>
              <a:rPr lang="en-GB" sz="1400" i="1" noProof="0" dirty="0">
                <a:latin typeface="Arial" panose="020B0604020202020204" pitchFamily="34" charset="0"/>
                <a:cs typeface="Arial" panose="020B0604020202020204" pitchFamily="34" charset="0"/>
              </a:rPr>
              <a:t> gene amplification</a:t>
            </a:r>
          </a:p>
        </p:txBody>
      </p:sp>
    </p:spTree>
    <p:extLst>
      <p:ext uri="{BB962C8B-B14F-4D97-AF65-F5344CB8AC3E}">
        <p14:creationId xmlns:p14="http://schemas.microsoft.com/office/powerpoint/2010/main" val="116399095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C0079-4E19-5454-CCD2-0A4A908C7D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736C05-BEBC-EA8B-A3A5-D59FBF2AEE98}"/>
              </a:ext>
            </a:extLst>
          </p:cNvPr>
          <p:cNvSpPr>
            <a:spLocks noGrp="1"/>
          </p:cNvSpPr>
          <p:nvPr>
            <p:ph type="title"/>
          </p:nvPr>
        </p:nvSpPr>
        <p:spPr/>
        <p:txBody>
          <a:bodyPr>
            <a:normAutofit/>
          </a:bodyPr>
          <a:lstStyle/>
          <a:p>
            <a:r>
              <a:rPr lang="en-GB" b="1" noProof="0" dirty="0"/>
              <a:t>HER2 overexpression in NSCLC using IHC</a:t>
            </a:r>
            <a:br>
              <a:rPr lang="en-GB" b="1" noProof="0" dirty="0"/>
            </a:br>
            <a:r>
              <a:rPr lang="en-GB" sz="2000" b="1" spc="100" noProof="0" dirty="0">
                <a:solidFill>
                  <a:schemeClr val="accent1"/>
                </a:solidFill>
              </a:rPr>
              <a:t>Diagnostic</a:t>
            </a:r>
            <a:endParaRPr lang="en-GB" sz="2000" spc="100" noProof="0" dirty="0">
              <a:solidFill>
                <a:schemeClr val="accent1"/>
              </a:solidFill>
            </a:endParaRPr>
          </a:p>
        </p:txBody>
      </p:sp>
      <p:sp>
        <p:nvSpPr>
          <p:cNvPr id="4" name="Slide Number Placeholder 3">
            <a:extLst>
              <a:ext uri="{FF2B5EF4-FFF2-40B4-BE49-F238E27FC236}">
                <a16:creationId xmlns:a16="http://schemas.microsoft.com/office/drawing/2014/main" id="{BCB446E6-37DF-7B6E-D28B-9D8B09754BD2}"/>
              </a:ext>
            </a:extLst>
          </p:cNvPr>
          <p:cNvSpPr>
            <a:spLocks noGrp="1"/>
          </p:cNvSpPr>
          <p:nvPr>
            <p:ph type="sldNum" sz="quarter" idx="4"/>
          </p:nvPr>
        </p:nvSpPr>
        <p:spPr/>
        <p:txBody>
          <a:bodyPr/>
          <a:lstStyle/>
          <a:p>
            <a:fld id="{FCE43C0F-8A7B-3A4B-9DB5-B3472E36E833}" type="slidenum">
              <a:rPr lang="en-GB" noProof="0" smtClean="0"/>
              <a:pPr/>
              <a:t>37</a:t>
            </a:fld>
            <a:endParaRPr lang="en-GB" noProof="0" dirty="0"/>
          </a:p>
        </p:txBody>
      </p:sp>
      <p:sp>
        <p:nvSpPr>
          <p:cNvPr id="2" name="Content Placeholder 1">
            <a:extLst>
              <a:ext uri="{FF2B5EF4-FFF2-40B4-BE49-F238E27FC236}">
                <a16:creationId xmlns:a16="http://schemas.microsoft.com/office/drawing/2014/main" id="{27777B24-3762-2A3A-AFD9-BA33D11700F1}"/>
              </a:ext>
            </a:extLst>
          </p:cNvPr>
          <p:cNvSpPr>
            <a:spLocks noGrp="1"/>
          </p:cNvSpPr>
          <p:nvPr>
            <p:ph sz="quarter" idx="15"/>
          </p:nvPr>
        </p:nvSpPr>
        <p:spPr/>
        <p:txBody>
          <a:bodyPr/>
          <a:lstStyle/>
          <a:p>
            <a:r>
              <a:rPr lang="en-GB" noProof="0" dirty="0">
                <a:solidFill>
                  <a:schemeClr val="tx2"/>
                </a:solidFill>
              </a:rPr>
              <a:t>IHC, immunohistochemistry; NSCLC, non small cell lung cancer</a:t>
            </a:r>
          </a:p>
          <a:p>
            <a:r>
              <a:rPr lang="en-GB" noProof="0" dirty="0">
                <a:solidFill>
                  <a:schemeClr val="tx2"/>
                </a:solidFill>
              </a:rPr>
              <a:t>Abu Al Karsaneh O, et al. Diagn Pathol. 2023;18:75</a:t>
            </a:r>
          </a:p>
        </p:txBody>
      </p:sp>
      <p:grpSp>
        <p:nvGrpSpPr>
          <p:cNvPr id="18" name="Group 17">
            <a:extLst>
              <a:ext uri="{FF2B5EF4-FFF2-40B4-BE49-F238E27FC236}">
                <a16:creationId xmlns:a16="http://schemas.microsoft.com/office/drawing/2014/main" id="{A585C7E2-4F43-0746-DE89-491981CE7609}"/>
              </a:ext>
            </a:extLst>
          </p:cNvPr>
          <p:cNvGrpSpPr/>
          <p:nvPr/>
        </p:nvGrpSpPr>
        <p:grpSpPr>
          <a:xfrm>
            <a:off x="1212849" y="1312191"/>
            <a:ext cx="8094230" cy="4477220"/>
            <a:chOff x="1212850" y="1336674"/>
            <a:chExt cx="7450726" cy="4121274"/>
          </a:xfrm>
        </p:grpSpPr>
        <p:pic>
          <p:nvPicPr>
            <p:cNvPr id="7" name="Picture 2" descr="figure 2">
              <a:extLst>
                <a:ext uri="{FF2B5EF4-FFF2-40B4-BE49-F238E27FC236}">
                  <a16:creationId xmlns:a16="http://schemas.microsoft.com/office/drawing/2014/main" id="{4E73669A-74B0-A4DA-000A-4928AD5F7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 t="50281" r="50448" b="5803"/>
            <a:stretch/>
          </p:blipFill>
          <p:spPr bwMode="auto">
            <a:xfrm>
              <a:off x="1212850" y="3435351"/>
              <a:ext cx="2951999" cy="20225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figure 2">
              <a:extLst>
                <a:ext uri="{FF2B5EF4-FFF2-40B4-BE49-F238E27FC236}">
                  <a16:creationId xmlns:a16="http://schemas.microsoft.com/office/drawing/2014/main" id="{704DF3A8-FC8A-D4E8-DC48-B2A3A65EA8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73" t="572" r="655" b="55981"/>
            <a:stretch/>
          </p:blipFill>
          <p:spPr bwMode="auto">
            <a:xfrm>
              <a:off x="5711577" y="1336674"/>
              <a:ext cx="2951999" cy="20159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descr="figure 2">
              <a:extLst>
                <a:ext uri="{FF2B5EF4-FFF2-40B4-BE49-F238E27FC236}">
                  <a16:creationId xmlns:a16="http://schemas.microsoft.com/office/drawing/2014/main" id="{1439A699-600D-4718-D94E-1400F1E5C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75" t="50299" r="552" b="6059"/>
            <a:stretch/>
          </p:blipFill>
          <p:spPr bwMode="auto">
            <a:xfrm>
              <a:off x="5711577" y="3435351"/>
              <a:ext cx="2951999" cy="20207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2" descr="figure 2">
              <a:extLst>
                <a:ext uri="{FF2B5EF4-FFF2-40B4-BE49-F238E27FC236}">
                  <a16:creationId xmlns:a16="http://schemas.microsoft.com/office/drawing/2014/main" id="{1B0E69AA-8724-5CD5-CFCC-DEF3C138E6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 t="533" r="50669" b="56338"/>
            <a:stretch/>
          </p:blipFill>
          <p:spPr bwMode="auto">
            <a:xfrm>
              <a:off x="1212850" y="1336674"/>
              <a:ext cx="2951999" cy="1995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8" name="CasellaDiTesto 2">
            <a:extLst>
              <a:ext uri="{FF2B5EF4-FFF2-40B4-BE49-F238E27FC236}">
                <a16:creationId xmlns:a16="http://schemas.microsoft.com/office/drawing/2014/main" id="{37730ED3-E36B-9E64-F9B2-F42980CBD722}"/>
              </a:ext>
            </a:extLst>
          </p:cNvPr>
          <p:cNvSpPr txBox="1"/>
          <p:nvPr/>
        </p:nvSpPr>
        <p:spPr>
          <a:xfrm>
            <a:off x="1213200" y="3018140"/>
            <a:ext cx="1443024" cy="461665"/>
          </a:xfrm>
          <a:prstGeom prst="rect">
            <a:avLst/>
          </a:prstGeom>
          <a:solidFill>
            <a:schemeClr val="accent2">
              <a:lumMod val="20000"/>
              <a:lumOff val="80000"/>
            </a:schemeClr>
          </a:solidFill>
        </p:spPr>
        <p:txBody>
          <a:bodyPr wrap="none" rtlCol="0">
            <a:spAutoFit/>
          </a:bodyPr>
          <a:lstStyle/>
          <a:p>
            <a:pPr algn="ctr"/>
            <a:r>
              <a:rPr lang="en-GB" sz="2400" b="1" noProof="0" dirty="0">
                <a:solidFill>
                  <a:schemeClr val="accent1"/>
                </a:solidFill>
                <a:latin typeface="Arial" panose="020B0604020202020204" pitchFamily="34" charset="0"/>
                <a:cs typeface="Arial" panose="020B0604020202020204" pitchFamily="34" charset="0"/>
              </a:rPr>
              <a:t>HER2 3+</a:t>
            </a:r>
          </a:p>
        </p:txBody>
      </p:sp>
      <p:sp>
        <p:nvSpPr>
          <p:cNvPr id="10" name="CasellaDiTesto 8">
            <a:extLst>
              <a:ext uri="{FF2B5EF4-FFF2-40B4-BE49-F238E27FC236}">
                <a16:creationId xmlns:a16="http://schemas.microsoft.com/office/drawing/2014/main" id="{20B38184-301E-73EE-B717-73D8AE527D48}"/>
              </a:ext>
            </a:extLst>
          </p:cNvPr>
          <p:cNvSpPr txBox="1"/>
          <p:nvPr/>
        </p:nvSpPr>
        <p:spPr>
          <a:xfrm>
            <a:off x="1215661" y="5325759"/>
            <a:ext cx="1443024" cy="461665"/>
          </a:xfrm>
          <a:prstGeom prst="rect">
            <a:avLst/>
          </a:prstGeom>
          <a:solidFill>
            <a:schemeClr val="accent2">
              <a:lumMod val="20000"/>
              <a:lumOff val="80000"/>
            </a:schemeClr>
          </a:solidFill>
        </p:spPr>
        <p:txBody>
          <a:bodyPr wrap="none" rtlCol="0">
            <a:spAutoFit/>
          </a:bodyPr>
          <a:lstStyle>
            <a:defPPr>
              <a:defRPr lang="fr-FR"/>
            </a:defPPr>
            <a:lvl1pPr algn="ctr">
              <a:defRPr sz="2400" b="1">
                <a:solidFill>
                  <a:schemeClr val="accent1"/>
                </a:solidFill>
                <a:latin typeface="Arial" panose="020B0604020202020204" pitchFamily="34" charset="0"/>
                <a:cs typeface="Arial" panose="020B0604020202020204" pitchFamily="34" charset="0"/>
              </a:defRPr>
            </a:lvl1pPr>
          </a:lstStyle>
          <a:p>
            <a:r>
              <a:rPr lang="en-GB" noProof="0" dirty="0"/>
              <a:t>HER2 1+</a:t>
            </a:r>
          </a:p>
        </p:txBody>
      </p:sp>
      <p:sp>
        <p:nvSpPr>
          <p:cNvPr id="12" name="CasellaDiTesto 9">
            <a:extLst>
              <a:ext uri="{FF2B5EF4-FFF2-40B4-BE49-F238E27FC236}">
                <a16:creationId xmlns:a16="http://schemas.microsoft.com/office/drawing/2014/main" id="{2D2A5C42-658E-C263-576D-F35C0560806D}"/>
              </a:ext>
            </a:extLst>
          </p:cNvPr>
          <p:cNvSpPr txBox="1"/>
          <p:nvPr/>
        </p:nvSpPr>
        <p:spPr>
          <a:xfrm>
            <a:off x="6100122" y="5325758"/>
            <a:ext cx="1263487" cy="461665"/>
          </a:xfrm>
          <a:prstGeom prst="rect">
            <a:avLst/>
          </a:prstGeom>
          <a:solidFill>
            <a:schemeClr val="accent2">
              <a:lumMod val="20000"/>
              <a:lumOff val="80000"/>
            </a:schemeClr>
          </a:solidFill>
        </p:spPr>
        <p:txBody>
          <a:bodyPr wrap="none" rtlCol="0">
            <a:spAutoFit/>
          </a:bodyPr>
          <a:lstStyle>
            <a:defPPr>
              <a:defRPr lang="fr-FR"/>
            </a:defPPr>
            <a:lvl1pPr algn="ctr">
              <a:defRPr sz="2400" b="1">
                <a:solidFill>
                  <a:schemeClr val="accent1"/>
                </a:solidFill>
                <a:latin typeface="Arial" panose="020B0604020202020204" pitchFamily="34" charset="0"/>
                <a:cs typeface="Arial" panose="020B0604020202020204" pitchFamily="34" charset="0"/>
              </a:defRPr>
            </a:lvl1pPr>
          </a:lstStyle>
          <a:p>
            <a:r>
              <a:rPr lang="en-GB" noProof="0" dirty="0"/>
              <a:t>HER2 0</a:t>
            </a:r>
          </a:p>
        </p:txBody>
      </p:sp>
      <p:sp>
        <p:nvSpPr>
          <p:cNvPr id="17" name="CasellaDiTesto 3">
            <a:extLst>
              <a:ext uri="{FF2B5EF4-FFF2-40B4-BE49-F238E27FC236}">
                <a16:creationId xmlns:a16="http://schemas.microsoft.com/office/drawing/2014/main" id="{77EF7062-456F-23AA-3A14-E50770757FC3}"/>
              </a:ext>
            </a:extLst>
          </p:cNvPr>
          <p:cNvSpPr txBox="1"/>
          <p:nvPr/>
        </p:nvSpPr>
        <p:spPr>
          <a:xfrm>
            <a:off x="1918617" y="5867048"/>
            <a:ext cx="7490370" cy="307777"/>
          </a:xfrm>
          <a:prstGeom prst="rect">
            <a:avLst/>
          </a:prstGeom>
          <a:noFill/>
        </p:spPr>
        <p:txBody>
          <a:bodyPr wrap="square">
            <a:spAutoFit/>
          </a:bodyPr>
          <a:lstStyle/>
          <a:p>
            <a:pPr algn="r"/>
            <a:r>
              <a:rPr lang="en-GB" sz="1400" i="1" noProof="0" dirty="0">
                <a:latin typeface="Arial" panose="020B0604020202020204" pitchFamily="34" charset="0"/>
                <a:cs typeface="Arial" panose="020B0604020202020204" pitchFamily="34" charset="0"/>
              </a:rPr>
              <a:t>Representative images of HER2 IHC</a:t>
            </a:r>
          </a:p>
        </p:txBody>
      </p:sp>
      <p:sp>
        <p:nvSpPr>
          <p:cNvPr id="19" name="CasellaDiTesto 3">
            <a:extLst>
              <a:ext uri="{FF2B5EF4-FFF2-40B4-BE49-F238E27FC236}">
                <a16:creationId xmlns:a16="http://schemas.microsoft.com/office/drawing/2014/main" id="{4D54EB26-E9FA-DAE4-842A-87E2AF1B0E5E}"/>
              </a:ext>
            </a:extLst>
          </p:cNvPr>
          <p:cNvSpPr txBox="1"/>
          <p:nvPr/>
        </p:nvSpPr>
        <p:spPr>
          <a:xfrm>
            <a:off x="6102000" y="3037424"/>
            <a:ext cx="1443024" cy="461665"/>
          </a:xfrm>
          <a:prstGeom prst="rect">
            <a:avLst/>
          </a:prstGeom>
          <a:solidFill>
            <a:schemeClr val="accent2">
              <a:lumMod val="20000"/>
              <a:lumOff val="80000"/>
            </a:schemeClr>
          </a:solidFill>
        </p:spPr>
        <p:txBody>
          <a:bodyPr wrap="none" rtlCol="0">
            <a:spAutoFit/>
          </a:bodyPr>
          <a:lstStyle>
            <a:defPPr>
              <a:defRPr lang="fr-FR"/>
            </a:defPPr>
            <a:lvl1pPr algn="ctr">
              <a:defRPr sz="2400" b="1">
                <a:solidFill>
                  <a:schemeClr val="accent1"/>
                </a:solidFill>
                <a:latin typeface="Arial" panose="020B0604020202020204" pitchFamily="34" charset="0"/>
                <a:cs typeface="Arial" panose="020B0604020202020204" pitchFamily="34" charset="0"/>
              </a:defRPr>
            </a:lvl1pPr>
          </a:lstStyle>
          <a:p>
            <a:r>
              <a:rPr lang="en-GB" noProof="0" dirty="0"/>
              <a:t>HER2 2+</a:t>
            </a:r>
          </a:p>
        </p:txBody>
      </p:sp>
    </p:spTree>
    <p:extLst>
      <p:ext uri="{BB962C8B-B14F-4D97-AF65-F5344CB8AC3E}">
        <p14:creationId xmlns:p14="http://schemas.microsoft.com/office/powerpoint/2010/main" val="340613636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D35B7-61CD-9DBD-39D3-8C48564CC9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6166DE-377E-3174-AD68-51030DA03FEE}"/>
              </a:ext>
            </a:extLst>
          </p:cNvPr>
          <p:cNvSpPr>
            <a:spLocks noGrp="1"/>
          </p:cNvSpPr>
          <p:nvPr>
            <p:ph type="title"/>
          </p:nvPr>
        </p:nvSpPr>
        <p:spPr/>
        <p:txBody>
          <a:bodyPr>
            <a:normAutofit/>
          </a:bodyPr>
          <a:lstStyle/>
          <a:p>
            <a:r>
              <a:rPr lang="en-GB" b="1" noProof="0" dirty="0"/>
              <a:t>evaluation of HER2 protein expression by IHC assay</a:t>
            </a:r>
            <a:br>
              <a:rPr lang="en-GB" b="1" noProof="0" dirty="0"/>
            </a:br>
            <a:r>
              <a:rPr lang="en-GB" sz="2000" b="1" spc="100" noProof="0" dirty="0">
                <a:solidFill>
                  <a:schemeClr val="accent1"/>
                </a:solidFill>
              </a:rPr>
              <a:t>an algorithm</a:t>
            </a:r>
            <a:r>
              <a:rPr lang="en-GB" sz="2000" b="1" spc="100" baseline="30000" noProof="0" dirty="0">
                <a:solidFill>
                  <a:schemeClr val="accent1"/>
                </a:solidFill>
              </a:rPr>
              <a:t>1</a:t>
            </a:r>
            <a:endParaRPr lang="en-GB" sz="2000" spc="100" baseline="30000" noProof="0" dirty="0">
              <a:solidFill>
                <a:schemeClr val="accent1"/>
              </a:solidFill>
            </a:endParaRPr>
          </a:p>
        </p:txBody>
      </p:sp>
      <p:sp>
        <p:nvSpPr>
          <p:cNvPr id="4" name="Slide Number Placeholder 3">
            <a:extLst>
              <a:ext uri="{FF2B5EF4-FFF2-40B4-BE49-F238E27FC236}">
                <a16:creationId xmlns:a16="http://schemas.microsoft.com/office/drawing/2014/main" id="{A39C3CCD-9EF4-B71E-3B3D-ABBB962EDE54}"/>
              </a:ext>
            </a:extLst>
          </p:cNvPr>
          <p:cNvSpPr>
            <a:spLocks noGrp="1"/>
          </p:cNvSpPr>
          <p:nvPr>
            <p:ph type="sldNum" sz="quarter" idx="4"/>
          </p:nvPr>
        </p:nvSpPr>
        <p:spPr/>
        <p:txBody>
          <a:bodyPr/>
          <a:lstStyle/>
          <a:p>
            <a:fld id="{FCE43C0F-8A7B-3A4B-9DB5-B3472E36E833}" type="slidenum">
              <a:rPr lang="en-GB" noProof="0" smtClean="0"/>
              <a:pPr/>
              <a:t>38</a:t>
            </a:fld>
            <a:endParaRPr lang="en-GB" noProof="0" dirty="0"/>
          </a:p>
        </p:txBody>
      </p:sp>
      <p:sp>
        <p:nvSpPr>
          <p:cNvPr id="7" name="Content Placeholder 6">
            <a:extLst>
              <a:ext uri="{FF2B5EF4-FFF2-40B4-BE49-F238E27FC236}">
                <a16:creationId xmlns:a16="http://schemas.microsoft.com/office/drawing/2014/main" id="{0802E31A-5421-9374-7537-4B8FC004B245}"/>
              </a:ext>
            </a:extLst>
          </p:cNvPr>
          <p:cNvSpPr>
            <a:spLocks noGrp="1"/>
          </p:cNvSpPr>
          <p:nvPr>
            <p:ph sz="quarter" idx="15"/>
          </p:nvPr>
        </p:nvSpPr>
        <p:spPr/>
        <p:txBody>
          <a:bodyPr/>
          <a:lstStyle/>
          <a:p>
            <a:r>
              <a:rPr lang="en-GB" noProof="0" dirty="0">
                <a:solidFill>
                  <a:schemeClr val="tx2"/>
                </a:solidFill>
              </a:rPr>
              <a:t>ASCO, American Society of Clinical Oncology; CAP, College of American Pathologists; IHC, immunohistochemistry; ISH, in-situ hybridisation</a:t>
            </a:r>
          </a:p>
          <a:p>
            <a:r>
              <a:rPr lang="en-GB" sz="1200" noProof="0" dirty="0">
                <a:solidFill>
                  <a:schemeClr val="tx2"/>
                </a:solidFill>
              </a:rPr>
              <a:t>1. Wolff AC, et al. Arch Pathol Lab Med. 2023;147:993-1000; 2. Uy NF, et al. Cancers (Basel)</a:t>
            </a:r>
            <a:r>
              <a:rPr lang="en-GB" noProof="0" dirty="0">
                <a:solidFill>
                  <a:schemeClr val="tx2"/>
                </a:solidFill>
              </a:rPr>
              <a:t>.</a:t>
            </a:r>
            <a:r>
              <a:rPr lang="en-GB" sz="1200" noProof="0" dirty="0">
                <a:solidFill>
                  <a:schemeClr val="tx2"/>
                </a:solidFill>
              </a:rPr>
              <a:t> 2022;14:4155</a:t>
            </a:r>
          </a:p>
        </p:txBody>
      </p:sp>
      <p:sp>
        <p:nvSpPr>
          <p:cNvPr id="2" name="Rectangle: Rounded Corners 1">
            <a:extLst>
              <a:ext uri="{FF2B5EF4-FFF2-40B4-BE49-F238E27FC236}">
                <a16:creationId xmlns:a16="http://schemas.microsoft.com/office/drawing/2014/main" id="{EC5C6582-7D9C-AADB-0CA4-6BB93E3EBA05}"/>
              </a:ext>
            </a:extLst>
          </p:cNvPr>
          <p:cNvSpPr/>
          <p:nvPr/>
        </p:nvSpPr>
        <p:spPr>
          <a:xfrm>
            <a:off x="663828" y="5301208"/>
            <a:ext cx="9829092" cy="720080"/>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solidFill>
                  <a:schemeClr val="bg1"/>
                </a:solidFill>
                <a:latin typeface="Arial" panose="020B0604020202020204" pitchFamily="34" charset="0"/>
                <a:cs typeface="Arial" panose="020B0604020202020204" pitchFamily="34" charset="0"/>
              </a:rPr>
              <a:t>There is </a:t>
            </a:r>
            <a:r>
              <a:rPr lang="en-GB" b="1" noProof="0" dirty="0">
                <a:solidFill>
                  <a:schemeClr val="bg1"/>
                </a:solidFill>
                <a:latin typeface="Arial" panose="020B0604020202020204" pitchFamily="34" charset="0"/>
                <a:cs typeface="Arial" panose="020B0604020202020204" pitchFamily="34" charset="0"/>
              </a:rPr>
              <a:t>no consensus </a:t>
            </a:r>
            <a:r>
              <a:rPr lang="en-GB" noProof="0" dirty="0">
                <a:solidFill>
                  <a:schemeClr val="bg1"/>
                </a:solidFill>
                <a:latin typeface="Arial" panose="020B0604020202020204" pitchFamily="34" charset="0"/>
                <a:cs typeface="Arial" panose="020B0604020202020204" pitchFamily="34" charset="0"/>
              </a:rPr>
              <a:t>on the definition of HER2 protein overexpression in lung cancer</a:t>
            </a:r>
          </a:p>
          <a:p>
            <a:pPr algn="ctr"/>
            <a:r>
              <a:rPr lang="en-GB" noProof="0" dirty="0">
                <a:solidFill>
                  <a:schemeClr val="bg1"/>
                </a:solidFill>
                <a:latin typeface="Arial" panose="020B0604020202020204" pitchFamily="34" charset="0"/>
                <a:cs typeface="Arial" panose="020B0604020202020204" pitchFamily="34" charset="0"/>
              </a:rPr>
              <a:t>ASCO/CAP breast cancer guidelines are used to guide diagnosis</a:t>
            </a:r>
            <a:r>
              <a:rPr lang="en-GB" baseline="30000" noProof="0" dirty="0">
                <a:solidFill>
                  <a:schemeClr val="bg1"/>
                </a:solidFill>
                <a:latin typeface="Arial" panose="020B0604020202020204" pitchFamily="34" charset="0"/>
                <a:cs typeface="Arial" panose="020B0604020202020204" pitchFamily="34" charset="0"/>
              </a:rPr>
              <a:t>2</a:t>
            </a:r>
          </a:p>
        </p:txBody>
      </p:sp>
      <p:cxnSp>
        <p:nvCxnSpPr>
          <p:cNvPr id="12" name="Straight Connector 11">
            <a:extLst>
              <a:ext uri="{FF2B5EF4-FFF2-40B4-BE49-F238E27FC236}">
                <a16:creationId xmlns:a16="http://schemas.microsoft.com/office/drawing/2014/main" id="{F617EED4-2CD1-8DB4-7814-2BA4FB0EC158}"/>
              </a:ext>
            </a:extLst>
          </p:cNvPr>
          <p:cNvCxnSpPr>
            <a:cxnSpLocks/>
          </p:cNvCxnSpPr>
          <p:nvPr/>
        </p:nvCxnSpPr>
        <p:spPr>
          <a:xfrm>
            <a:off x="4939105" y="2348878"/>
            <a:ext cx="0" cy="244800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E9B266-D312-5005-35FB-F5CF41E7AF9E}"/>
              </a:ext>
            </a:extLst>
          </p:cNvPr>
          <p:cNvCxnSpPr>
            <a:cxnSpLocks/>
          </p:cNvCxnSpPr>
          <p:nvPr/>
        </p:nvCxnSpPr>
        <p:spPr>
          <a:xfrm>
            <a:off x="6008503" y="1515964"/>
            <a:ext cx="0" cy="832916"/>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7" name="Google Shape;151;p24">
            <a:extLst>
              <a:ext uri="{FF2B5EF4-FFF2-40B4-BE49-F238E27FC236}">
                <a16:creationId xmlns:a16="http://schemas.microsoft.com/office/drawing/2014/main" id="{60819661-9881-B628-93B7-5BB59B411B2A}"/>
              </a:ext>
            </a:extLst>
          </p:cNvPr>
          <p:cNvSpPr/>
          <p:nvPr/>
        </p:nvSpPr>
        <p:spPr>
          <a:xfrm>
            <a:off x="3647728" y="1772816"/>
            <a:ext cx="4716000" cy="410202"/>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400" i="0" u="none" strike="noStrike" kern="0" cap="none" spc="0" normalizeH="0" baseline="0" noProof="0" dirty="0">
                <a:ln>
                  <a:noFill/>
                </a:ln>
                <a:effectLst/>
                <a:uLnTx/>
                <a:uFillTx/>
                <a:latin typeface="Arial Narrow" panose="020B0606020202030204" pitchFamily="34" charset="0"/>
                <a:ea typeface="+mn-ea"/>
                <a:cs typeface="Arial"/>
                <a:sym typeface="Arial"/>
              </a:rPr>
              <a:t>Batch controls and on-slide controls show appropriate staining</a:t>
            </a:r>
          </a:p>
        </p:txBody>
      </p:sp>
      <p:cxnSp>
        <p:nvCxnSpPr>
          <p:cNvPr id="22" name="Straight Connector 21">
            <a:extLst>
              <a:ext uri="{FF2B5EF4-FFF2-40B4-BE49-F238E27FC236}">
                <a16:creationId xmlns:a16="http://schemas.microsoft.com/office/drawing/2014/main" id="{2428F8F4-BC8F-B2F3-D895-37578911DD46}"/>
              </a:ext>
            </a:extLst>
          </p:cNvPr>
          <p:cNvCxnSpPr>
            <a:cxnSpLocks/>
          </p:cNvCxnSpPr>
          <p:nvPr/>
        </p:nvCxnSpPr>
        <p:spPr>
          <a:xfrm>
            <a:off x="7077901" y="2348880"/>
            <a:ext cx="0" cy="171335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C28F89A-BE08-984F-636D-78434274EB49}"/>
              </a:ext>
            </a:extLst>
          </p:cNvPr>
          <p:cNvCxnSpPr>
            <a:cxnSpLocks/>
          </p:cNvCxnSpPr>
          <p:nvPr/>
        </p:nvCxnSpPr>
        <p:spPr>
          <a:xfrm>
            <a:off x="9216697" y="2348880"/>
            <a:ext cx="0" cy="171335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7036E94-31C7-629F-D2FF-31A1A7E78AE7}"/>
              </a:ext>
            </a:extLst>
          </p:cNvPr>
          <p:cNvCxnSpPr>
            <a:cxnSpLocks/>
          </p:cNvCxnSpPr>
          <p:nvPr/>
        </p:nvCxnSpPr>
        <p:spPr>
          <a:xfrm>
            <a:off x="2800309" y="2348880"/>
            <a:ext cx="0" cy="171335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6" name="Google Shape;151;p24">
            <a:extLst>
              <a:ext uri="{FF2B5EF4-FFF2-40B4-BE49-F238E27FC236}">
                <a16:creationId xmlns:a16="http://schemas.microsoft.com/office/drawing/2014/main" id="{60E976EA-8584-EE57-2941-52F0AE684029}"/>
              </a:ext>
            </a:extLst>
          </p:cNvPr>
          <p:cNvSpPr/>
          <p:nvPr/>
        </p:nvSpPr>
        <p:spPr>
          <a:xfrm>
            <a:off x="1894292" y="2565032"/>
            <a:ext cx="1812034" cy="1152000"/>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Circumferential membrane staining that is complete, intense, and in &gt;10% of tumour cells</a:t>
            </a:r>
          </a:p>
        </p:txBody>
      </p:sp>
      <p:sp>
        <p:nvSpPr>
          <p:cNvPr id="18" name="Google Shape;151;p24">
            <a:extLst>
              <a:ext uri="{FF2B5EF4-FFF2-40B4-BE49-F238E27FC236}">
                <a16:creationId xmlns:a16="http://schemas.microsoft.com/office/drawing/2014/main" id="{69E23169-1BCF-5139-EF75-71C22A0F40F9}"/>
              </a:ext>
            </a:extLst>
          </p:cNvPr>
          <p:cNvSpPr/>
          <p:nvPr/>
        </p:nvSpPr>
        <p:spPr>
          <a:xfrm>
            <a:off x="4033088" y="2565032"/>
            <a:ext cx="1812034" cy="1152000"/>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Weak or moderate complete membrane staining observed in &gt;10% of tumour cells</a:t>
            </a:r>
          </a:p>
        </p:txBody>
      </p:sp>
      <p:sp>
        <p:nvSpPr>
          <p:cNvPr id="19" name="Google Shape;151;p24">
            <a:extLst>
              <a:ext uri="{FF2B5EF4-FFF2-40B4-BE49-F238E27FC236}">
                <a16:creationId xmlns:a16="http://schemas.microsoft.com/office/drawing/2014/main" id="{12C73F94-D2AF-FB66-3272-B6BD23D734EB}"/>
              </a:ext>
            </a:extLst>
          </p:cNvPr>
          <p:cNvSpPr/>
          <p:nvPr/>
        </p:nvSpPr>
        <p:spPr>
          <a:xfrm>
            <a:off x="6171884" y="2565032"/>
            <a:ext cx="1812034" cy="1152000"/>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Incomplete membrane staining that is faint/barely perceptible and in &gt;10% of tumour cells</a:t>
            </a:r>
          </a:p>
        </p:txBody>
      </p:sp>
      <p:sp>
        <p:nvSpPr>
          <p:cNvPr id="20" name="Google Shape;151;p24">
            <a:extLst>
              <a:ext uri="{FF2B5EF4-FFF2-40B4-BE49-F238E27FC236}">
                <a16:creationId xmlns:a16="http://schemas.microsoft.com/office/drawing/2014/main" id="{9CEDBC91-615C-1669-59DB-E903F8970084}"/>
              </a:ext>
            </a:extLst>
          </p:cNvPr>
          <p:cNvSpPr/>
          <p:nvPr/>
        </p:nvSpPr>
        <p:spPr>
          <a:xfrm>
            <a:off x="8310680" y="2565032"/>
            <a:ext cx="1812034" cy="1152000"/>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No staining is observed</a:t>
            </a:r>
            <a:b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or</a:t>
            </a:r>
          </a:p>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lang="en-GB" sz="1200" kern="0" noProof="0" dirty="0">
                <a:latin typeface="Arial Narrow" panose="020B0606020202030204" pitchFamily="34" charset="0"/>
                <a:cs typeface="Arial"/>
                <a:sym typeface="Arial"/>
              </a:rPr>
              <a:t>Membrane staining is incomplete and is faint/barely perceptible and in ≤10% of tumour cells</a:t>
            </a:r>
            <a:endPar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endParaRPr>
          </a:p>
        </p:txBody>
      </p:sp>
      <p:cxnSp>
        <p:nvCxnSpPr>
          <p:cNvPr id="25" name="Straight Connector 24">
            <a:extLst>
              <a:ext uri="{FF2B5EF4-FFF2-40B4-BE49-F238E27FC236}">
                <a16:creationId xmlns:a16="http://schemas.microsoft.com/office/drawing/2014/main" id="{6597F14E-61BE-08B2-F0D1-EDE7938A685D}"/>
              </a:ext>
            </a:extLst>
          </p:cNvPr>
          <p:cNvCxnSpPr>
            <a:cxnSpLocks/>
          </p:cNvCxnSpPr>
          <p:nvPr/>
        </p:nvCxnSpPr>
        <p:spPr>
          <a:xfrm>
            <a:off x="2787735" y="2348880"/>
            <a:ext cx="6443999"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sp>
        <p:nvSpPr>
          <p:cNvPr id="26" name="Google Shape;151;p24">
            <a:extLst>
              <a:ext uri="{FF2B5EF4-FFF2-40B4-BE49-F238E27FC236}">
                <a16:creationId xmlns:a16="http://schemas.microsoft.com/office/drawing/2014/main" id="{E6EA5A81-307E-5294-2075-8BB2815373F8}"/>
              </a:ext>
            </a:extLst>
          </p:cNvPr>
          <p:cNvSpPr/>
          <p:nvPr/>
        </p:nvSpPr>
        <p:spPr>
          <a:xfrm>
            <a:off x="2922883" y="4581581"/>
            <a:ext cx="4032444" cy="511840"/>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Must order reflex test (same specimen using ISH) or order a new test</a:t>
            </a:r>
            <a:b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(new specimen if available, using IHC or ISH)</a:t>
            </a:r>
          </a:p>
        </p:txBody>
      </p:sp>
      <p:sp>
        <p:nvSpPr>
          <p:cNvPr id="28" name="Google Shape;151;p24">
            <a:extLst>
              <a:ext uri="{FF2B5EF4-FFF2-40B4-BE49-F238E27FC236}">
                <a16:creationId xmlns:a16="http://schemas.microsoft.com/office/drawing/2014/main" id="{7B53D756-E960-AD2F-EA97-65079B97042A}"/>
              </a:ext>
            </a:extLst>
          </p:cNvPr>
          <p:cNvSpPr/>
          <p:nvPr/>
        </p:nvSpPr>
        <p:spPr>
          <a:xfrm>
            <a:off x="2274528" y="3891122"/>
            <a:ext cx="1051563" cy="503999"/>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IHC 3+</a:t>
            </a:r>
            <a:b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positive</a:t>
            </a:r>
          </a:p>
        </p:txBody>
      </p:sp>
      <p:sp>
        <p:nvSpPr>
          <p:cNvPr id="29" name="Google Shape;151;p24">
            <a:extLst>
              <a:ext uri="{FF2B5EF4-FFF2-40B4-BE49-F238E27FC236}">
                <a16:creationId xmlns:a16="http://schemas.microsoft.com/office/drawing/2014/main" id="{298F210F-16BC-4DCB-2B3D-6A916BC1433B}"/>
              </a:ext>
            </a:extLst>
          </p:cNvPr>
          <p:cNvSpPr/>
          <p:nvPr/>
        </p:nvSpPr>
        <p:spPr>
          <a:xfrm>
            <a:off x="4415845" y="3891122"/>
            <a:ext cx="1051563" cy="503999"/>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IHC 2+</a:t>
            </a:r>
            <a:b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equivocal</a:t>
            </a:r>
          </a:p>
        </p:txBody>
      </p:sp>
      <p:sp>
        <p:nvSpPr>
          <p:cNvPr id="30" name="Google Shape;151;p24">
            <a:extLst>
              <a:ext uri="{FF2B5EF4-FFF2-40B4-BE49-F238E27FC236}">
                <a16:creationId xmlns:a16="http://schemas.microsoft.com/office/drawing/2014/main" id="{A6E52198-0771-A807-01A7-633F93F53EC1}"/>
              </a:ext>
            </a:extLst>
          </p:cNvPr>
          <p:cNvSpPr/>
          <p:nvPr/>
        </p:nvSpPr>
        <p:spPr>
          <a:xfrm>
            <a:off x="6552120" y="3891122"/>
            <a:ext cx="1051563" cy="503999"/>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IHC 1+</a:t>
            </a:r>
            <a:b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negative</a:t>
            </a:r>
          </a:p>
        </p:txBody>
      </p:sp>
      <p:sp>
        <p:nvSpPr>
          <p:cNvPr id="31" name="Google Shape;151;p24">
            <a:extLst>
              <a:ext uri="{FF2B5EF4-FFF2-40B4-BE49-F238E27FC236}">
                <a16:creationId xmlns:a16="http://schemas.microsoft.com/office/drawing/2014/main" id="{D1369F8F-3C22-46FE-025A-81A95C239C5F}"/>
              </a:ext>
            </a:extLst>
          </p:cNvPr>
          <p:cNvSpPr/>
          <p:nvPr/>
        </p:nvSpPr>
        <p:spPr>
          <a:xfrm>
            <a:off x="8690916" y="3891122"/>
            <a:ext cx="1051563" cy="503999"/>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IHC 0</a:t>
            </a:r>
            <a:b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i="0" u="none" strike="noStrike" kern="0" cap="none" spc="0" normalizeH="0" baseline="0" noProof="0" dirty="0">
                <a:ln>
                  <a:noFill/>
                </a:ln>
                <a:effectLst/>
                <a:uLnTx/>
                <a:uFillTx/>
                <a:latin typeface="Arial Narrow" panose="020B0606020202030204" pitchFamily="34" charset="0"/>
                <a:ea typeface="+mn-ea"/>
                <a:cs typeface="Arial"/>
                <a:sym typeface="Arial"/>
              </a:rPr>
              <a:t>negative</a:t>
            </a:r>
          </a:p>
        </p:txBody>
      </p:sp>
      <p:sp>
        <p:nvSpPr>
          <p:cNvPr id="13" name="Google Shape;151;p24">
            <a:extLst>
              <a:ext uri="{FF2B5EF4-FFF2-40B4-BE49-F238E27FC236}">
                <a16:creationId xmlns:a16="http://schemas.microsoft.com/office/drawing/2014/main" id="{AC794E92-F044-99EF-8707-C6801AB7880C}"/>
              </a:ext>
            </a:extLst>
          </p:cNvPr>
          <p:cNvSpPr/>
          <p:nvPr/>
        </p:nvSpPr>
        <p:spPr>
          <a:xfrm>
            <a:off x="3647728" y="1219052"/>
            <a:ext cx="4716000" cy="410202"/>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400" i="0" u="none" strike="noStrike" kern="0" cap="none" spc="0" normalizeH="0" baseline="0" noProof="0" dirty="0">
                <a:ln>
                  <a:noFill/>
                </a:ln>
                <a:effectLst/>
                <a:uLnTx/>
                <a:uFillTx/>
                <a:latin typeface="Arial Narrow" panose="020B0606020202030204" pitchFamily="34" charset="0"/>
                <a:ea typeface="+mn-ea"/>
                <a:cs typeface="Arial"/>
                <a:sym typeface="Arial"/>
              </a:rPr>
              <a:t>HER2 testing (invasive component) by validated IHC assay</a:t>
            </a:r>
          </a:p>
        </p:txBody>
      </p:sp>
    </p:spTree>
    <p:extLst>
      <p:ext uri="{BB962C8B-B14F-4D97-AF65-F5344CB8AC3E}">
        <p14:creationId xmlns:p14="http://schemas.microsoft.com/office/powerpoint/2010/main" val="6773715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00DB4-205B-BC09-65FD-5AA79C1B84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B16699-93B7-20D1-06DE-E971AFB4A18B}"/>
              </a:ext>
            </a:extLst>
          </p:cNvPr>
          <p:cNvSpPr>
            <a:spLocks noGrp="1"/>
          </p:cNvSpPr>
          <p:nvPr>
            <p:ph type="title"/>
          </p:nvPr>
        </p:nvSpPr>
        <p:spPr>
          <a:xfrm>
            <a:off x="619201" y="259200"/>
            <a:ext cx="11309447" cy="864000"/>
          </a:xfrm>
        </p:spPr>
        <p:txBody>
          <a:bodyPr>
            <a:normAutofit fontScale="90000"/>
          </a:bodyPr>
          <a:lstStyle/>
          <a:p>
            <a:r>
              <a:rPr lang="en-GB" sz="3100" noProof="0" dirty="0"/>
              <a:t>ASCO/CAP HER2 scoring and interpretation guidelines </a:t>
            </a:r>
            <a:r>
              <a:rPr lang="en-GB" sz="2200" spc="100" noProof="0" dirty="0">
                <a:solidFill>
                  <a:schemeClr val="accent1"/>
                </a:solidFill>
              </a:rPr>
              <a:t>gastric cancer has specific cut-offs to determine each IHC score</a:t>
            </a:r>
            <a:endParaRPr lang="en-GB" spc="100" noProof="0" dirty="0">
              <a:solidFill>
                <a:schemeClr val="accent1"/>
              </a:solidFill>
            </a:endParaRPr>
          </a:p>
        </p:txBody>
      </p:sp>
      <p:sp>
        <p:nvSpPr>
          <p:cNvPr id="4" name="Slide Number Placeholder 3">
            <a:extLst>
              <a:ext uri="{FF2B5EF4-FFF2-40B4-BE49-F238E27FC236}">
                <a16:creationId xmlns:a16="http://schemas.microsoft.com/office/drawing/2014/main" id="{5B288B96-9487-B2AC-9847-B0EAC2E26947}"/>
              </a:ext>
            </a:extLst>
          </p:cNvPr>
          <p:cNvSpPr>
            <a:spLocks noGrp="1"/>
          </p:cNvSpPr>
          <p:nvPr>
            <p:ph type="sldNum" sz="quarter" idx="4"/>
          </p:nvPr>
        </p:nvSpPr>
        <p:spPr/>
        <p:txBody>
          <a:bodyPr/>
          <a:lstStyle/>
          <a:p>
            <a:fld id="{FCE43C0F-8A7B-3A4B-9DB5-B3472E36E833}" type="slidenum">
              <a:rPr lang="en-GB" noProof="0" smtClean="0"/>
              <a:pPr/>
              <a:t>39</a:t>
            </a:fld>
            <a:endParaRPr lang="en-GB" noProof="0" dirty="0"/>
          </a:p>
        </p:txBody>
      </p:sp>
      <p:sp>
        <p:nvSpPr>
          <p:cNvPr id="2" name="Content Placeholder 1">
            <a:extLst>
              <a:ext uri="{FF2B5EF4-FFF2-40B4-BE49-F238E27FC236}">
                <a16:creationId xmlns:a16="http://schemas.microsoft.com/office/drawing/2014/main" id="{B3E4D7EB-5297-63B3-1891-2DE91F75204C}"/>
              </a:ext>
            </a:extLst>
          </p:cNvPr>
          <p:cNvSpPr>
            <a:spLocks noGrp="1"/>
          </p:cNvSpPr>
          <p:nvPr>
            <p:ph sz="quarter" idx="15"/>
          </p:nvPr>
        </p:nvSpPr>
        <p:spPr/>
        <p:txBody>
          <a:bodyPr anchor="b"/>
          <a:lstStyle/>
          <a:p>
            <a:r>
              <a:rPr lang="en-GB" sz="1200" noProof="0" dirty="0">
                <a:solidFill>
                  <a:schemeClr val="tx2"/>
                </a:solidFill>
              </a:rPr>
              <a:t>Slide Courtesy of Dr. Bruna Pellini</a:t>
            </a:r>
            <a:endParaRPr lang="en-GB" noProof="0" dirty="0">
              <a:solidFill>
                <a:schemeClr val="tx2"/>
              </a:solidFill>
            </a:endParaRPr>
          </a:p>
          <a:p>
            <a:r>
              <a:rPr lang="en-GB" noProof="0" dirty="0">
                <a:solidFill>
                  <a:schemeClr val="tx2"/>
                </a:solidFill>
              </a:rPr>
              <a:t>ASCO, American Society of Clinical Oncology; CAP, College of American Pathologists; IHC, immunohistochemistry</a:t>
            </a:r>
          </a:p>
          <a:p>
            <a:r>
              <a:rPr lang="en-GB" sz="1200" noProof="0" dirty="0">
                <a:solidFill>
                  <a:schemeClr val="tx2"/>
                </a:solidFill>
              </a:rPr>
              <a:t>Rüschoff J, et al. Mod Pathol. 2012;25:637-650</a:t>
            </a:r>
          </a:p>
        </p:txBody>
      </p:sp>
      <p:sp>
        <p:nvSpPr>
          <p:cNvPr id="7" name="Rettangolo 6">
            <a:extLst>
              <a:ext uri="{FF2B5EF4-FFF2-40B4-BE49-F238E27FC236}">
                <a16:creationId xmlns:a16="http://schemas.microsoft.com/office/drawing/2014/main" id="{16CE7140-1E39-40BE-0B04-95B0E655B889}"/>
              </a:ext>
            </a:extLst>
          </p:cNvPr>
          <p:cNvSpPr/>
          <p:nvPr/>
        </p:nvSpPr>
        <p:spPr>
          <a:xfrm>
            <a:off x="6138142" y="2653603"/>
            <a:ext cx="122767" cy="2149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noProof="0" dirty="0"/>
          </a:p>
        </p:txBody>
      </p:sp>
      <p:sp>
        <p:nvSpPr>
          <p:cNvPr id="8" name="TextBox 3">
            <a:extLst>
              <a:ext uri="{FF2B5EF4-FFF2-40B4-BE49-F238E27FC236}">
                <a16:creationId xmlns:a16="http://schemas.microsoft.com/office/drawing/2014/main" id="{D5FFF56C-9822-45E0-5AD1-B1358C4559AF}"/>
              </a:ext>
            </a:extLst>
          </p:cNvPr>
          <p:cNvSpPr txBox="1"/>
          <p:nvPr/>
        </p:nvSpPr>
        <p:spPr>
          <a:xfrm>
            <a:off x="200790" y="1665302"/>
            <a:ext cx="2952951" cy="707886"/>
          </a:xfrm>
          <a:prstGeom prst="rect">
            <a:avLst/>
          </a:prstGeom>
          <a:noFill/>
        </p:spPr>
        <p:txBody>
          <a:bodyPr wrap="square" rtlCol="0">
            <a:spAutoFit/>
          </a:bodyPr>
          <a:lstStyle/>
          <a:p>
            <a:pPr algn="ctr"/>
            <a:r>
              <a:rPr lang="en-GB" sz="2000" b="1" noProof="0" dirty="0">
                <a:latin typeface="Arial" panose="020B0604020202020204" pitchFamily="34" charset="0"/>
                <a:cs typeface="Arial" panose="020B0604020202020204" pitchFamily="34" charset="0"/>
              </a:rPr>
              <a:t>Staining patterns required for IHC3+</a:t>
            </a:r>
          </a:p>
        </p:txBody>
      </p:sp>
      <p:grpSp>
        <p:nvGrpSpPr>
          <p:cNvPr id="9" name="Group 4">
            <a:extLst>
              <a:ext uri="{FF2B5EF4-FFF2-40B4-BE49-F238E27FC236}">
                <a16:creationId xmlns:a16="http://schemas.microsoft.com/office/drawing/2014/main" id="{30020258-8083-757D-A22A-D583757BE015}"/>
              </a:ext>
            </a:extLst>
          </p:cNvPr>
          <p:cNvGrpSpPr/>
          <p:nvPr/>
        </p:nvGrpSpPr>
        <p:grpSpPr>
          <a:xfrm>
            <a:off x="3181598" y="1706526"/>
            <a:ext cx="811249" cy="863748"/>
            <a:chOff x="10478954" y="2144074"/>
            <a:chExt cx="1000237" cy="985830"/>
          </a:xfrm>
        </p:grpSpPr>
        <p:sp>
          <p:nvSpPr>
            <p:cNvPr id="10" name="Rectangle: Rounded Corners 5">
              <a:extLst>
                <a:ext uri="{FF2B5EF4-FFF2-40B4-BE49-F238E27FC236}">
                  <a16:creationId xmlns:a16="http://schemas.microsoft.com/office/drawing/2014/main" id="{283652CE-C594-A2A0-91C6-A7F1E2068677}"/>
                </a:ext>
              </a:extLst>
            </p:cNvPr>
            <p:cNvSpPr/>
            <p:nvPr/>
          </p:nvSpPr>
          <p:spPr>
            <a:xfrm>
              <a:off x="10478954" y="2144074"/>
              <a:ext cx="1000237" cy="98583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dirty="0"/>
            </a:p>
          </p:txBody>
        </p:sp>
        <p:sp>
          <p:nvSpPr>
            <p:cNvPr id="12" name="Oval 6">
              <a:extLst>
                <a:ext uri="{FF2B5EF4-FFF2-40B4-BE49-F238E27FC236}">
                  <a16:creationId xmlns:a16="http://schemas.microsoft.com/office/drawing/2014/main" id="{622BB715-6028-A5A3-087C-50A51E9FD324}"/>
                </a:ext>
              </a:extLst>
            </p:cNvPr>
            <p:cNvSpPr/>
            <p:nvPr/>
          </p:nvSpPr>
          <p:spPr>
            <a:xfrm>
              <a:off x="10745866" y="2273326"/>
              <a:ext cx="476195" cy="778126"/>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dirty="0"/>
            </a:p>
          </p:txBody>
        </p:sp>
      </p:grpSp>
      <p:grpSp>
        <p:nvGrpSpPr>
          <p:cNvPr id="13" name="Group 7">
            <a:extLst>
              <a:ext uri="{FF2B5EF4-FFF2-40B4-BE49-F238E27FC236}">
                <a16:creationId xmlns:a16="http://schemas.microsoft.com/office/drawing/2014/main" id="{06446FCD-9ADC-8985-98B7-2071C2324E0C}"/>
              </a:ext>
            </a:extLst>
          </p:cNvPr>
          <p:cNvGrpSpPr/>
          <p:nvPr/>
        </p:nvGrpSpPr>
        <p:grpSpPr>
          <a:xfrm>
            <a:off x="3141271" y="2677078"/>
            <a:ext cx="811249" cy="863748"/>
            <a:chOff x="10478954" y="2144074"/>
            <a:chExt cx="1000237" cy="985830"/>
          </a:xfrm>
        </p:grpSpPr>
        <p:sp>
          <p:nvSpPr>
            <p:cNvPr id="14" name="Rectangle: Rounded Corners 8">
              <a:extLst>
                <a:ext uri="{FF2B5EF4-FFF2-40B4-BE49-F238E27FC236}">
                  <a16:creationId xmlns:a16="http://schemas.microsoft.com/office/drawing/2014/main" id="{9C5D0D22-0C97-5468-E090-9431C08A607B}"/>
                </a:ext>
              </a:extLst>
            </p:cNvPr>
            <p:cNvSpPr/>
            <p:nvPr/>
          </p:nvSpPr>
          <p:spPr>
            <a:xfrm>
              <a:off x="10478954" y="2144074"/>
              <a:ext cx="1000237" cy="985830"/>
            </a:xfrm>
            <a:prstGeom prst="roundRect">
              <a:avLst/>
            </a:prstGeom>
            <a:solidFill>
              <a:schemeClr val="accent1">
                <a:lumMod val="20000"/>
                <a:lumOff val="80000"/>
              </a:schemeClr>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dirty="0"/>
            </a:p>
          </p:txBody>
        </p:sp>
        <p:sp>
          <p:nvSpPr>
            <p:cNvPr id="15" name="Oval 9">
              <a:extLst>
                <a:ext uri="{FF2B5EF4-FFF2-40B4-BE49-F238E27FC236}">
                  <a16:creationId xmlns:a16="http://schemas.microsoft.com/office/drawing/2014/main" id="{ADD78C81-D840-8D4B-096D-42C8F30B1351}"/>
                </a:ext>
              </a:extLst>
            </p:cNvPr>
            <p:cNvSpPr/>
            <p:nvPr/>
          </p:nvSpPr>
          <p:spPr>
            <a:xfrm>
              <a:off x="10745866" y="2260626"/>
              <a:ext cx="476195" cy="778126"/>
            </a:xfrm>
            <a:prstGeom prst="ellipse">
              <a:avLst/>
            </a:prstGeom>
            <a:solidFill>
              <a:schemeClr val="accent1">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dirty="0"/>
            </a:p>
          </p:txBody>
        </p:sp>
      </p:grpSp>
      <p:grpSp>
        <p:nvGrpSpPr>
          <p:cNvPr id="16" name="Group 10">
            <a:extLst>
              <a:ext uri="{FF2B5EF4-FFF2-40B4-BE49-F238E27FC236}">
                <a16:creationId xmlns:a16="http://schemas.microsoft.com/office/drawing/2014/main" id="{C09D07A9-4D0D-2140-7675-2F0B39260AC6}"/>
              </a:ext>
            </a:extLst>
          </p:cNvPr>
          <p:cNvGrpSpPr/>
          <p:nvPr/>
        </p:nvGrpSpPr>
        <p:grpSpPr>
          <a:xfrm>
            <a:off x="3159824" y="3968042"/>
            <a:ext cx="811249" cy="863748"/>
            <a:chOff x="10529205" y="4512832"/>
            <a:chExt cx="1000237" cy="985830"/>
          </a:xfrm>
        </p:grpSpPr>
        <p:grpSp>
          <p:nvGrpSpPr>
            <p:cNvPr id="17" name="Group 11">
              <a:extLst>
                <a:ext uri="{FF2B5EF4-FFF2-40B4-BE49-F238E27FC236}">
                  <a16:creationId xmlns:a16="http://schemas.microsoft.com/office/drawing/2014/main" id="{F0FA33B1-96CD-734D-3FB1-26CA011906F7}"/>
                </a:ext>
              </a:extLst>
            </p:cNvPr>
            <p:cNvGrpSpPr/>
            <p:nvPr/>
          </p:nvGrpSpPr>
          <p:grpSpPr>
            <a:xfrm>
              <a:off x="10529205" y="4512832"/>
              <a:ext cx="1000237" cy="985830"/>
              <a:chOff x="10478954" y="2144074"/>
              <a:chExt cx="1000237" cy="985830"/>
            </a:xfrm>
          </p:grpSpPr>
          <p:sp>
            <p:nvSpPr>
              <p:cNvPr id="20" name="Rectangle: Rounded Corners 14">
                <a:extLst>
                  <a:ext uri="{FF2B5EF4-FFF2-40B4-BE49-F238E27FC236}">
                    <a16:creationId xmlns:a16="http://schemas.microsoft.com/office/drawing/2014/main" id="{109C27BF-1774-9F6E-1FB9-FB5D992128DB}"/>
                  </a:ext>
                </a:extLst>
              </p:cNvPr>
              <p:cNvSpPr/>
              <p:nvPr/>
            </p:nvSpPr>
            <p:spPr>
              <a:xfrm>
                <a:off x="10478954" y="2144074"/>
                <a:ext cx="1000237" cy="98583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dirty="0"/>
              </a:p>
            </p:txBody>
          </p:sp>
          <p:sp>
            <p:nvSpPr>
              <p:cNvPr id="21" name="Oval 15">
                <a:extLst>
                  <a:ext uri="{FF2B5EF4-FFF2-40B4-BE49-F238E27FC236}">
                    <a16:creationId xmlns:a16="http://schemas.microsoft.com/office/drawing/2014/main" id="{543F58E9-16DA-34CA-D32E-E6EF629CD2DF}"/>
                  </a:ext>
                </a:extLst>
              </p:cNvPr>
              <p:cNvSpPr/>
              <p:nvPr/>
            </p:nvSpPr>
            <p:spPr>
              <a:xfrm>
                <a:off x="10745866" y="2247926"/>
                <a:ext cx="476195" cy="778126"/>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dirty="0"/>
              </a:p>
            </p:txBody>
          </p:sp>
        </p:grpSp>
        <p:cxnSp>
          <p:nvCxnSpPr>
            <p:cNvPr id="18" name="Straight Connector 12">
              <a:extLst>
                <a:ext uri="{FF2B5EF4-FFF2-40B4-BE49-F238E27FC236}">
                  <a16:creationId xmlns:a16="http://schemas.microsoft.com/office/drawing/2014/main" id="{AECF8E01-CF37-369E-1C5F-24486DB68AC2}"/>
                </a:ext>
              </a:extLst>
            </p:cNvPr>
            <p:cNvCxnSpPr>
              <a:cxnSpLocks/>
            </p:cNvCxnSpPr>
            <p:nvPr/>
          </p:nvCxnSpPr>
          <p:spPr>
            <a:xfrm>
              <a:off x="10529205" y="4563632"/>
              <a:ext cx="0" cy="88197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3">
              <a:extLst>
                <a:ext uri="{FF2B5EF4-FFF2-40B4-BE49-F238E27FC236}">
                  <a16:creationId xmlns:a16="http://schemas.microsoft.com/office/drawing/2014/main" id="{BA7B0F75-7AAB-BAB6-E7C6-A278ED54806D}"/>
                </a:ext>
              </a:extLst>
            </p:cNvPr>
            <p:cNvCxnSpPr>
              <a:cxnSpLocks/>
            </p:cNvCxnSpPr>
            <p:nvPr/>
          </p:nvCxnSpPr>
          <p:spPr>
            <a:xfrm>
              <a:off x="11519477" y="4563632"/>
              <a:ext cx="0" cy="88197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16">
            <a:extLst>
              <a:ext uri="{FF2B5EF4-FFF2-40B4-BE49-F238E27FC236}">
                <a16:creationId xmlns:a16="http://schemas.microsoft.com/office/drawing/2014/main" id="{B2F5A452-136C-CEF5-DDFC-186C6691C7D5}"/>
              </a:ext>
            </a:extLst>
          </p:cNvPr>
          <p:cNvGrpSpPr/>
          <p:nvPr/>
        </p:nvGrpSpPr>
        <p:grpSpPr>
          <a:xfrm>
            <a:off x="3116304" y="5095235"/>
            <a:ext cx="876543" cy="863748"/>
            <a:chOff x="10459388" y="5760833"/>
            <a:chExt cx="1080741" cy="985830"/>
          </a:xfrm>
        </p:grpSpPr>
        <p:grpSp>
          <p:nvGrpSpPr>
            <p:cNvPr id="23" name="Group 17">
              <a:extLst>
                <a:ext uri="{FF2B5EF4-FFF2-40B4-BE49-F238E27FC236}">
                  <a16:creationId xmlns:a16="http://schemas.microsoft.com/office/drawing/2014/main" id="{F5DE6098-8A71-82F1-796A-0EE724D547FF}"/>
                </a:ext>
              </a:extLst>
            </p:cNvPr>
            <p:cNvGrpSpPr/>
            <p:nvPr/>
          </p:nvGrpSpPr>
          <p:grpSpPr>
            <a:xfrm>
              <a:off x="10513047" y="5760833"/>
              <a:ext cx="1000237" cy="985830"/>
              <a:chOff x="10478954" y="2144074"/>
              <a:chExt cx="1000237" cy="985830"/>
            </a:xfrm>
          </p:grpSpPr>
          <p:sp>
            <p:nvSpPr>
              <p:cNvPr id="26" name="Rectangle: Rounded Corners 20">
                <a:extLst>
                  <a:ext uri="{FF2B5EF4-FFF2-40B4-BE49-F238E27FC236}">
                    <a16:creationId xmlns:a16="http://schemas.microsoft.com/office/drawing/2014/main" id="{0B440043-123A-C4B3-BF24-5EB9680A360D}"/>
                  </a:ext>
                </a:extLst>
              </p:cNvPr>
              <p:cNvSpPr/>
              <p:nvPr/>
            </p:nvSpPr>
            <p:spPr>
              <a:xfrm>
                <a:off x="10478954" y="2144074"/>
                <a:ext cx="1000237" cy="985830"/>
              </a:xfrm>
              <a:prstGeom prst="roundRect">
                <a:avLst/>
              </a:prstGeom>
              <a:solidFill>
                <a:schemeClr val="accent1">
                  <a:lumMod val="20000"/>
                  <a:lumOff val="80000"/>
                </a:schemeClr>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dirty="0"/>
              </a:p>
            </p:txBody>
          </p:sp>
          <p:sp>
            <p:nvSpPr>
              <p:cNvPr id="27" name="Oval 21">
                <a:extLst>
                  <a:ext uri="{FF2B5EF4-FFF2-40B4-BE49-F238E27FC236}">
                    <a16:creationId xmlns:a16="http://schemas.microsoft.com/office/drawing/2014/main" id="{5E75308F-388F-16CE-9C77-BA04AD00279E}"/>
                  </a:ext>
                </a:extLst>
              </p:cNvPr>
              <p:cNvSpPr/>
              <p:nvPr/>
            </p:nvSpPr>
            <p:spPr>
              <a:xfrm>
                <a:off x="10745866" y="2260626"/>
                <a:ext cx="476195" cy="778126"/>
              </a:xfrm>
              <a:prstGeom prst="ellipse">
                <a:avLst/>
              </a:prstGeom>
              <a:solidFill>
                <a:schemeClr val="accent1">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noProof="0" dirty="0"/>
              </a:p>
            </p:txBody>
          </p:sp>
        </p:grpSp>
        <p:cxnSp>
          <p:nvCxnSpPr>
            <p:cNvPr id="24" name="Straight Connector 18">
              <a:extLst>
                <a:ext uri="{FF2B5EF4-FFF2-40B4-BE49-F238E27FC236}">
                  <a16:creationId xmlns:a16="http://schemas.microsoft.com/office/drawing/2014/main" id="{99B02B30-D493-E500-E907-A2C47600E282}"/>
                </a:ext>
              </a:extLst>
            </p:cNvPr>
            <p:cNvCxnSpPr/>
            <p:nvPr/>
          </p:nvCxnSpPr>
          <p:spPr>
            <a:xfrm>
              <a:off x="10459388" y="5773533"/>
              <a:ext cx="105389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19">
              <a:extLst>
                <a:ext uri="{FF2B5EF4-FFF2-40B4-BE49-F238E27FC236}">
                  <a16:creationId xmlns:a16="http://schemas.microsoft.com/office/drawing/2014/main" id="{9AFF1BA3-ABAF-4E58-0B9A-F8514DA55D80}"/>
                </a:ext>
              </a:extLst>
            </p:cNvPr>
            <p:cNvCxnSpPr/>
            <p:nvPr/>
          </p:nvCxnSpPr>
          <p:spPr>
            <a:xfrm>
              <a:off x="10486233" y="5836495"/>
              <a:ext cx="105389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TextBox 24">
            <a:extLst>
              <a:ext uri="{FF2B5EF4-FFF2-40B4-BE49-F238E27FC236}">
                <a16:creationId xmlns:a16="http://schemas.microsoft.com/office/drawing/2014/main" id="{7F360002-C5DE-A3AB-E93D-9546376ACB89}"/>
              </a:ext>
            </a:extLst>
          </p:cNvPr>
          <p:cNvSpPr txBox="1"/>
          <p:nvPr/>
        </p:nvSpPr>
        <p:spPr>
          <a:xfrm rot="16200000">
            <a:off x="1845849" y="2804106"/>
            <a:ext cx="1122387" cy="646331"/>
          </a:xfrm>
          <a:prstGeom prst="rect">
            <a:avLst/>
          </a:prstGeom>
          <a:noFill/>
        </p:spPr>
        <p:txBody>
          <a:bodyPr wrap="square" rtlCol="0">
            <a:spAutoFit/>
          </a:bodyPr>
          <a:lstStyle/>
          <a:p>
            <a:pPr algn="ctr">
              <a:lnSpc>
                <a:spcPct val="90000"/>
              </a:lnSpc>
            </a:pPr>
            <a:r>
              <a:rPr lang="en-GB" sz="2000" noProof="0" dirty="0">
                <a:latin typeface="Arial" panose="020B0604020202020204" pitchFamily="34" charset="0"/>
                <a:cs typeface="Arial" panose="020B0604020202020204" pitchFamily="34" charset="0"/>
              </a:rPr>
              <a:t>Breast scoring</a:t>
            </a:r>
          </a:p>
        </p:txBody>
      </p:sp>
      <p:sp>
        <p:nvSpPr>
          <p:cNvPr id="31" name="TextBox 25">
            <a:extLst>
              <a:ext uri="{FF2B5EF4-FFF2-40B4-BE49-F238E27FC236}">
                <a16:creationId xmlns:a16="http://schemas.microsoft.com/office/drawing/2014/main" id="{1FC1077B-0094-E587-54C4-B22DA0796FD1}"/>
              </a:ext>
            </a:extLst>
          </p:cNvPr>
          <p:cNvSpPr txBox="1"/>
          <p:nvPr/>
        </p:nvSpPr>
        <p:spPr>
          <a:xfrm rot="5400000">
            <a:off x="4135357" y="3988805"/>
            <a:ext cx="1114378" cy="646331"/>
          </a:xfrm>
          <a:prstGeom prst="rect">
            <a:avLst/>
          </a:prstGeom>
          <a:noFill/>
        </p:spPr>
        <p:txBody>
          <a:bodyPr wrap="square" rtlCol="0">
            <a:spAutoFit/>
          </a:bodyPr>
          <a:lstStyle/>
          <a:p>
            <a:pPr algn="ctr">
              <a:lnSpc>
                <a:spcPct val="90000"/>
              </a:lnSpc>
            </a:pPr>
            <a:r>
              <a:rPr lang="en-GB" sz="2000" noProof="0" dirty="0">
                <a:latin typeface="Arial" panose="020B0604020202020204" pitchFamily="34" charset="0"/>
                <a:cs typeface="Arial" panose="020B0604020202020204" pitchFamily="34" charset="0"/>
              </a:rPr>
              <a:t>Gastric scoring</a:t>
            </a:r>
          </a:p>
        </p:txBody>
      </p:sp>
      <p:sp>
        <p:nvSpPr>
          <p:cNvPr id="32" name="TextBox 26">
            <a:extLst>
              <a:ext uri="{FF2B5EF4-FFF2-40B4-BE49-F238E27FC236}">
                <a16:creationId xmlns:a16="http://schemas.microsoft.com/office/drawing/2014/main" id="{1794CFA3-4A99-BCA9-6A2A-97384E8EE904}"/>
              </a:ext>
            </a:extLst>
          </p:cNvPr>
          <p:cNvSpPr txBox="1"/>
          <p:nvPr/>
        </p:nvSpPr>
        <p:spPr>
          <a:xfrm>
            <a:off x="3164376" y="1982004"/>
            <a:ext cx="811249" cy="276999"/>
          </a:xfrm>
          <a:prstGeom prst="rect">
            <a:avLst/>
          </a:prstGeom>
          <a:noFill/>
        </p:spPr>
        <p:txBody>
          <a:bodyPr wrap="square" rtlCol="0">
            <a:spAutoFit/>
          </a:bodyPr>
          <a:lstStyle/>
          <a:p>
            <a:pPr algn="ctr"/>
            <a:r>
              <a:rPr lang="en-GB" sz="1200" noProof="0" dirty="0">
                <a:latin typeface="Arial" panose="020B0604020202020204" pitchFamily="34" charset="0"/>
                <a:cs typeface="Arial" panose="020B0604020202020204" pitchFamily="34" charset="0"/>
              </a:rPr>
              <a:t>Control</a:t>
            </a:r>
          </a:p>
        </p:txBody>
      </p:sp>
      <p:graphicFrame>
        <p:nvGraphicFramePr>
          <p:cNvPr id="33" name="Table 15">
            <a:extLst>
              <a:ext uri="{FF2B5EF4-FFF2-40B4-BE49-F238E27FC236}">
                <a16:creationId xmlns:a16="http://schemas.microsoft.com/office/drawing/2014/main" id="{1E3B786F-6113-4581-3937-2B72D9FE41BF}"/>
              </a:ext>
            </a:extLst>
          </p:cNvPr>
          <p:cNvGraphicFramePr>
            <a:graphicFrameLocks noGrp="1"/>
          </p:cNvGraphicFramePr>
          <p:nvPr>
            <p:extLst>
              <p:ext uri="{D42A27DB-BD31-4B8C-83A1-F6EECF244321}">
                <p14:modId xmlns:p14="http://schemas.microsoft.com/office/powerpoint/2010/main" val="385618832"/>
              </p:ext>
            </p:extLst>
          </p:nvPr>
        </p:nvGraphicFramePr>
        <p:xfrm>
          <a:off x="5146541" y="1727049"/>
          <a:ext cx="5819661" cy="2459902"/>
        </p:xfrm>
        <a:graphic>
          <a:graphicData uri="http://schemas.openxmlformats.org/drawingml/2006/table">
            <a:tbl>
              <a:tblPr firstRow="1" bandRow="1">
                <a:tableStyleId>{5C22544A-7EE6-4342-B048-85BDC9FD1C3A}</a:tableStyleId>
              </a:tblPr>
              <a:tblGrid>
                <a:gridCol w="2749692">
                  <a:extLst>
                    <a:ext uri="{9D8B030D-6E8A-4147-A177-3AD203B41FA5}">
                      <a16:colId xmlns:a16="http://schemas.microsoft.com/office/drawing/2014/main" val="1592002396"/>
                    </a:ext>
                  </a:extLst>
                </a:gridCol>
                <a:gridCol w="3069969">
                  <a:extLst>
                    <a:ext uri="{9D8B030D-6E8A-4147-A177-3AD203B41FA5}">
                      <a16:colId xmlns:a16="http://schemas.microsoft.com/office/drawing/2014/main" val="3509481995"/>
                    </a:ext>
                  </a:extLst>
                </a:gridCol>
              </a:tblGrid>
              <a:tr h="523343">
                <a:tc>
                  <a:txBody>
                    <a:bodyPr/>
                    <a:lstStyle/>
                    <a:p>
                      <a:pPr algn="ctr"/>
                      <a:r>
                        <a:rPr lang="en-GB" sz="1600" b="1" noProof="0" dirty="0">
                          <a:solidFill>
                            <a:schemeClr val="bg1"/>
                          </a:solidFill>
                          <a:latin typeface="Arial" panose="020B0604020202020204" pitchFamily="34" charset="0"/>
                          <a:cs typeface="Arial" panose="020B0604020202020204" pitchFamily="34" charset="0"/>
                        </a:rPr>
                        <a:t>IHC scoring for</a:t>
                      </a:r>
                      <a:br>
                        <a:rPr lang="en-GB" sz="1600" b="1" noProof="0" dirty="0">
                          <a:solidFill>
                            <a:schemeClr val="bg1"/>
                          </a:solidFill>
                          <a:latin typeface="Arial" panose="020B0604020202020204" pitchFamily="34" charset="0"/>
                          <a:cs typeface="Arial" panose="020B0604020202020204" pitchFamily="34" charset="0"/>
                        </a:rPr>
                      </a:br>
                      <a:r>
                        <a:rPr lang="en-GB" sz="1600" b="1" noProof="0" dirty="0">
                          <a:solidFill>
                            <a:schemeClr val="bg1"/>
                          </a:solidFill>
                          <a:latin typeface="Arial" panose="020B0604020202020204" pitchFamily="34" charset="0"/>
                          <a:cs typeface="Arial" panose="020B0604020202020204" pitchFamily="34" charset="0"/>
                        </a:rPr>
                        <a:t>breast cancer</a:t>
                      </a:r>
                      <a:r>
                        <a:rPr lang="en-GB" sz="1600" b="1" baseline="30000" noProof="0" dirty="0">
                          <a:solidFill>
                            <a:schemeClr val="bg1"/>
                          </a:solidFill>
                          <a:latin typeface="Arial" panose="020B0604020202020204" pitchFamily="34" charset="0"/>
                          <a:cs typeface="Arial" panose="020B0604020202020204" pitchFamily="34" charset="0"/>
                        </a:rPr>
                        <a:t>1</a:t>
                      </a:r>
                      <a:endParaRPr lang="en-GB" sz="1600" b="1" i="0" baseline="30000" noProof="0" dirty="0">
                        <a:solidFill>
                          <a:schemeClr val="bg1"/>
                        </a:solidFill>
                        <a:latin typeface="Arial" panose="020B0604020202020204" pitchFamily="34" charset="0"/>
                        <a:cs typeface="Arial" panose="020B0604020202020204" pitchFamily="34" charset="0"/>
                      </a:endParaRPr>
                    </a:p>
                  </a:txBody>
                  <a:tcPr marR="72000" anchor="ctr"/>
                </a:tc>
                <a:tc>
                  <a:txBody>
                    <a:bodyPr/>
                    <a:lstStyle/>
                    <a:p>
                      <a:pPr algn="ctr"/>
                      <a:r>
                        <a:rPr lang="en-GB" sz="1600" b="1" noProof="0" dirty="0">
                          <a:solidFill>
                            <a:schemeClr val="bg1"/>
                          </a:solidFill>
                          <a:latin typeface="Arial" panose="020B0604020202020204" pitchFamily="34" charset="0"/>
                          <a:cs typeface="Arial" panose="020B0604020202020204" pitchFamily="34" charset="0"/>
                        </a:rPr>
                        <a:t>IHC scoring for gastric cancer</a:t>
                      </a:r>
                      <a:endParaRPr lang="en-GB" sz="1600" b="1" i="0" baseline="30000" noProof="0" dirty="0">
                        <a:solidFill>
                          <a:schemeClr val="bg1"/>
                        </a:solidFill>
                        <a:highlight>
                          <a:srgbClr val="FF00FF"/>
                        </a:highlight>
                        <a:latin typeface="Arial" panose="020B0604020202020204" pitchFamily="34" charset="0"/>
                        <a:cs typeface="Arial" panose="020B0604020202020204" pitchFamily="34" charset="0"/>
                      </a:endParaRPr>
                    </a:p>
                  </a:txBody>
                  <a:tcPr marR="72000" anchor="ctr"/>
                </a:tc>
                <a:extLst>
                  <a:ext uri="{0D108BD9-81ED-4DB2-BD59-A6C34878D82A}">
                    <a16:rowId xmlns:a16="http://schemas.microsoft.com/office/drawing/2014/main" val="580864613"/>
                  </a:ext>
                </a:extLst>
              </a:tr>
              <a:tr h="518160">
                <a:tc rowSpan="2">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GB" sz="1500" b="1" kern="1200" noProof="0" dirty="0">
                          <a:solidFill>
                            <a:srgbClr val="2A163A"/>
                          </a:solidFill>
                          <a:latin typeface="Arial" panose="020B0604020202020204" pitchFamily="34" charset="0"/>
                          <a:cs typeface="Arial" panose="020B0604020202020204" pitchFamily="34" charset="0"/>
                        </a:rPr>
                        <a:t>Extent: </a:t>
                      </a:r>
                      <a:r>
                        <a:rPr lang="en-GB" sz="1500" kern="1200" noProof="0" dirty="0">
                          <a:solidFill>
                            <a:srgbClr val="2A163A"/>
                          </a:solidFill>
                          <a:latin typeface="Arial" panose="020B0604020202020204" pitchFamily="34" charset="0"/>
                          <a:cs typeface="Arial" panose="020B0604020202020204" pitchFamily="34" charset="0"/>
                        </a:rPr>
                        <a:t>&gt;10%</a:t>
                      </a:r>
                      <a:endParaRPr lang="en-GB" sz="1500" i="0" kern="1200" noProof="0" dirty="0">
                        <a:solidFill>
                          <a:srgbClr val="2A163A"/>
                        </a:solidFill>
                        <a:latin typeface="Arial" panose="020B0604020202020204" pitchFamily="34" charset="0"/>
                        <a:ea typeface="+mn-ea"/>
                        <a:cs typeface="Arial" panose="020B0604020202020204" pitchFamily="34" charset="0"/>
                      </a:endParaRPr>
                    </a:p>
                  </a:txBody>
                  <a:tcPr marR="72000">
                    <a:solidFill>
                      <a:srgbClr val="EAD1CE"/>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500" b="1" kern="1200" noProof="0" dirty="0">
                          <a:solidFill>
                            <a:srgbClr val="2A163A"/>
                          </a:solidFill>
                          <a:latin typeface="Arial" panose="020B0604020202020204" pitchFamily="34" charset="0"/>
                          <a:cs typeface="Arial" panose="020B0604020202020204" pitchFamily="34" charset="0"/>
                        </a:rPr>
                        <a:t>Surgical specimen: </a:t>
                      </a:r>
                      <a:r>
                        <a:rPr lang="en-GB" sz="1500" kern="1200" noProof="0" dirty="0">
                          <a:solidFill>
                            <a:srgbClr val="2A163A"/>
                          </a:solidFill>
                          <a:latin typeface="Arial" panose="020B0604020202020204" pitchFamily="34" charset="0"/>
                          <a:cs typeface="Arial" panose="020B0604020202020204" pitchFamily="34" charset="0"/>
                        </a:rPr>
                        <a:t>≥10% of </a:t>
                      </a:r>
                    </a:p>
                    <a:p>
                      <a:pPr marL="0" marR="0" lvl="0" indent="0" algn="l" defTabSz="609585" rtl="0" eaLnBrk="1" fontAlgn="auto" latinLnBrk="0" hangingPunct="1">
                        <a:lnSpc>
                          <a:spcPct val="100000"/>
                        </a:lnSpc>
                        <a:spcBef>
                          <a:spcPts val="0"/>
                        </a:spcBef>
                        <a:spcAft>
                          <a:spcPts val="0"/>
                        </a:spcAft>
                        <a:buClrTx/>
                        <a:buSzTx/>
                        <a:buFontTx/>
                        <a:buNone/>
                        <a:tabLst/>
                        <a:defRPr/>
                      </a:pPr>
                      <a:r>
                        <a:rPr lang="en-GB" sz="1500" kern="1200" noProof="0" dirty="0">
                          <a:solidFill>
                            <a:srgbClr val="2A163A"/>
                          </a:solidFill>
                          <a:latin typeface="Arial" panose="020B0604020202020204" pitchFamily="34" charset="0"/>
                          <a:cs typeface="Arial" panose="020B0604020202020204" pitchFamily="34" charset="0"/>
                        </a:rPr>
                        <a:t>tumour cells</a:t>
                      </a:r>
                      <a:endParaRPr lang="en-GB" sz="1500" i="0" kern="1200" noProof="0" dirty="0">
                        <a:solidFill>
                          <a:srgbClr val="2A163A"/>
                        </a:solidFill>
                        <a:latin typeface="Arial" panose="020B0604020202020204" pitchFamily="34" charset="0"/>
                        <a:ea typeface="+mn-ea"/>
                        <a:cs typeface="Arial" panose="020B0604020202020204" pitchFamily="34" charset="0"/>
                      </a:endParaRPr>
                    </a:p>
                  </a:txBody>
                  <a:tcPr marL="72000" marR="72000" anchor="ctr">
                    <a:solidFill>
                      <a:srgbClr val="EAD1CE"/>
                    </a:solidFill>
                  </a:tcPr>
                </a:tc>
                <a:extLst>
                  <a:ext uri="{0D108BD9-81ED-4DB2-BD59-A6C34878D82A}">
                    <a16:rowId xmlns:a16="http://schemas.microsoft.com/office/drawing/2014/main" val="2625874327"/>
                  </a:ext>
                </a:extLst>
              </a:tr>
              <a:tr h="666071">
                <a:tc vMerge="1">
                  <a:txBody>
                    <a:bodyPr/>
                    <a:lstStyle/>
                    <a:p>
                      <a:pPr marL="0" marR="0" indent="0" algn="l" defTabSz="609585" rtl="0" eaLnBrk="1" fontAlgn="auto" latinLnBrk="0" hangingPunct="1">
                        <a:lnSpc>
                          <a:spcPct val="100000"/>
                        </a:lnSpc>
                        <a:spcBef>
                          <a:spcPts val="0"/>
                        </a:spcBef>
                        <a:spcAft>
                          <a:spcPts val="0"/>
                        </a:spcAft>
                        <a:buClrTx/>
                        <a:buSzTx/>
                        <a:buFontTx/>
                        <a:buNone/>
                        <a:tabLst/>
                        <a:defRPr/>
                      </a:pPr>
                      <a:endParaRPr lang="en-GB" sz="1100" i="0" strike="sngStrike" kern="1200">
                        <a:solidFill>
                          <a:srgbClr val="2A163A"/>
                        </a:solidFill>
                        <a:latin typeface="+mn-lt"/>
                        <a:ea typeface="+mn-ea"/>
                        <a:cs typeface="+mn-cs"/>
                      </a:endParaRPr>
                    </a:p>
                  </a:txBody>
                  <a:tcPr marR="72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9E96A5"/>
                      </a:solidFill>
                      <a:prstDash val="sysDash"/>
                      <a:round/>
                      <a:headEnd type="none" w="med" len="med"/>
                      <a:tailEnd type="none" w="med" len="med"/>
                    </a:lnT>
                    <a:lnB w="9525" cap="flat" cmpd="sng" algn="ctr">
                      <a:solidFill>
                        <a:srgbClr val="9E96A5"/>
                      </a:solidFill>
                      <a:prstDash val="sysDash"/>
                      <a:round/>
                      <a:headEnd type="none" w="med" len="med"/>
                      <a:tailEnd type="none" w="med" len="med"/>
                    </a:lnB>
                    <a:lnTlToBr w="12700" cmpd="sng">
                      <a:noFill/>
                      <a:prstDash val="solid"/>
                    </a:lnTlToBr>
                    <a:lnBlToTr w="12700" cmpd="sng">
                      <a:noFill/>
                      <a:prstDash val="solid"/>
                    </a:lnBlToTr>
                    <a:solidFill>
                      <a:srgbClr val="B3CBCE"/>
                    </a:solidFill>
                  </a:tcPr>
                </a:tc>
                <a:tc>
                  <a:txBody>
                    <a:bodyPr/>
                    <a:lstStyle/>
                    <a:p>
                      <a:r>
                        <a:rPr kumimoji="1" lang="en-GB" sz="1500" b="1" kern="1200" noProof="0" dirty="0">
                          <a:solidFill>
                            <a:srgbClr val="2A163A"/>
                          </a:solidFill>
                          <a:latin typeface="Arial" panose="020B0604020202020204" pitchFamily="34" charset="0"/>
                          <a:cs typeface="Arial" panose="020B0604020202020204" pitchFamily="34" charset="0"/>
                        </a:rPr>
                        <a:t>Biopsy specimen: </a:t>
                      </a:r>
                      <a:r>
                        <a:rPr lang="en-GB" sz="1500" kern="1200" noProof="0" dirty="0">
                          <a:solidFill>
                            <a:srgbClr val="2A163A"/>
                          </a:solidFill>
                          <a:latin typeface="Arial" panose="020B0604020202020204" pitchFamily="34" charset="0"/>
                          <a:cs typeface="Arial" panose="020B0604020202020204" pitchFamily="34" charset="0"/>
                        </a:rPr>
                        <a:t>Tumour cell cluster (≥5 tumour cells)</a:t>
                      </a:r>
                      <a:endParaRPr lang="en-GB" sz="1500" i="0" kern="1200" noProof="0" dirty="0">
                        <a:solidFill>
                          <a:srgbClr val="2A163A"/>
                        </a:solidFill>
                        <a:latin typeface="Arial" panose="020B0604020202020204" pitchFamily="34" charset="0"/>
                        <a:ea typeface="+mn-ea"/>
                        <a:cs typeface="Arial" panose="020B0604020202020204" pitchFamily="34" charset="0"/>
                      </a:endParaRPr>
                    </a:p>
                  </a:txBody>
                  <a:tcPr marL="72000" marR="72000" anchor="ctr">
                    <a:solidFill>
                      <a:srgbClr val="EAD1CE"/>
                    </a:solidFill>
                  </a:tcPr>
                </a:tc>
                <a:extLst>
                  <a:ext uri="{0D108BD9-81ED-4DB2-BD59-A6C34878D82A}">
                    <a16:rowId xmlns:a16="http://schemas.microsoft.com/office/drawing/2014/main" val="2423028051"/>
                  </a:ext>
                </a:extLst>
              </a:tr>
              <a:tr h="666071">
                <a:tc>
                  <a:txBody>
                    <a:bodyPr/>
                    <a:lstStyle/>
                    <a:p>
                      <a:r>
                        <a:rPr kumimoji="1" lang="en-GB" sz="1500" b="1" kern="1200" noProof="0" dirty="0">
                          <a:solidFill>
                            <a:srgbClr val="222222"/>
                          </a:solidFill>
                          <a:effectLst/>
                          <a:latin typeface="Arial" panose="020B0604020202020204" pitchFamily="34" charset="0"/>
                          <a:cs typeface="Arial" panose="020B0604020202020204" pitchFamily="34" charset="0"/>
                        </a:rPr>
                        <a:t>Circularity: </a:t>
                      </a:r>
                      <a:r>
                        <a:rPr kumimoji="1" lang="en-GB" sz="1500" b="0" kern="1200" noProof="0" dirty="0">
                          <a:solidFill>
                            <a:srgbClr val="222222"/>
                          </a:solidFill>
                          <a:effectLst/>
                          <a:latin typeface="Arial" panose="020B0604020202020204" pitchFamily="34" charset="0"/>
                          <a:cs typeface="Arial" panose="020B0604020202020204" pitchFamily="34" charset="0"/>
                        </a:rPr>
                        <a:t>a must in IHC 2+/3+</a:t>
                      </a:r>
                      <a:endParaRPr kumimoji="1" lang="en-GB" sz="1500" b="0" i="0" kern="1200" noProof="0" dirty="0">
                        <a:solidFill>
                          <a:srgbClr val="222222"/>
                        </a:solidFill>
                        <a:effectLst/>
                        <a:latin typeface="Arial" panose="020B0604020202020204" pitchFamily="34" charset="0"/>
                        <a:ea typeface="+mn-ea"/>
                        <a:cs typeface="Arial" panose="020B0604020202020204" pitchFamily="34" charset="0"/>
                      </a:endParaRPr>
                    </a:p>
                  </a:txBody>
                  <a:tcPr marR="72000" anchor="ctr">
                    <a:solidFill>
                      <a:srgbClr val="F5EAE8"/>
                    </a:solidFill>
                  </a:tcPr>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GB" sz="1500" b="1" noProof="0" dirty="0">
                          <a:solidFill>
                            <a:srgbClr val="222222"/>
                          </a:solidFill>
                          <a:effectLst/>
                          <a:latin typeface="Arial" panose="020B0604020202020204" pitchFamily="34" charset="0"/>
                          <a:cs typeface="Arial" panose="020B0604020202020204" pitchFamily="34" charset="0"/>
                        </a:rPr>
                        <a:t>Circularity: </a:t>
                      </a:r>
                      <a:r>
                        <a:rPr lang="en-GB" sz="1500" b="0" noProof="0" dirty="0">
                          <a:solidFill>
                            <a:srgbClr val="222222"/>
                          </a:solidFill>
                          <a:effectLst/>
                          <a:latin typeface="Arial" panose="020B0604020202020204" pitchFamily="34" charset="0"/>
                          <a:cs typeface="Arial" panose="020B0604020202020204" pitchFamily="34" charset="0"/>
                        </a:rPr>
                        <a:t>mostly missing </a:t>
                      </a:r>
                      <a:br>
                        <a:rPr lang="en-GB" sz="1500" b="0" noProof="0" dirty="0">
                          <a:solidFill>
                            <a:srgbClr val="222222"/>
                          </a:solidFill>
                          <a:effectLst/>
                          <a:latin typeface="Arial" panose="020B0604020202020204" pitchFamily="34" charset="0"/>
                          <a:cs typeface="Arial" panose="020B0604020202020204" pitchFamily="34" charset="0"/>
                        </a:rPr>
                      </a:br>
                      <a:r>
                        <a:rPr lang="en-GB" sz="1500" b="0" noProof="0" dirty="0">
                          <a:solidFill>
                            <a:srgbClr val="222222"/>
                          </a:solidFill>
                          <a:effectLst/>
                          <a:latin typeface="Arial" panose="020B0604020202020204" pitchFamily="34" charset="0"/>
                          <a:cs typeface="Arial" panose="020B0604020202020204" pitchFamily="34" charset="0"/>
                        </a:rPr>
                        <a:t>(often only lateral in IHC 2+/3+)</a:t>
                      </a:r>
                      <a:endParaRPr lang="en-GB" sz="1500" i="1" kern="1200" noProof="0" dirty="0">
                        <a:solidFill>
                          <a:srgbClr val="2A163A"/>
                        </a:solidFill>
                        <a:latin typeface="Arial" panose="020B0604020202020204" pitchFamily="34" charset="0"/>
                        <a:ea typeface="+mn-ea"/>
                        <a:cs typeface="Arial" panose="020B0604020202020204" pitchFamily="34" charset="0"/>
                      </a:endParaRPr>
                    </a:p>
                  </a:txBody>
                  <a:tcPr marL="72000" marR="72000" anchor="ctr">
                    <a:solidFill>
                      <a:srgbClr val="F5EAE8"/>
                    </a:solidFill>
                  </a:tcPr>
                </a:tc>
                <a:extLst>
                  <a:ext uri="{0D108BD9-81ED-4DB2-BD59-A6C34878D82A}">
                    <a16:rowId xmlns:a16="http://schemas.microsoft.com/office/drawing/2014/main" val="3324226799"/>
                  </a:ext>
                </a:extLst>
              </a:tr>
            </a:tbl>
          </a:graphicData>
        </a:graphic>
      </p:graphicFrame>
      <p:sp>
        <p:nvSpPr>
          <p:cNvPr id="35" name="Right Brace 34">
            <a:extLst>
              <a:ext uri="{FF2B5EF4-FFF2-40B4-BE49-F238E27FC236}">
                <a16:creationId xmlns:a16="http://schemas.microsoft.com/office/drawing/2014/main" id="{2006F235-1023-6158-861A-8B0977A99E24}"/>
              </a:ext>
            </a:extLst>
          </p:cNvPr>
          <p:cNvSpPr/>
          <p:nvPr/>
        </p:nvSpPr>
        <p:spPr>
          <a:xfrm>
            <a:off x="4092259" y="2661439"/>
            <a:ext cx="214451" cy="3337972"/>
          </a:xfrm>
          <a:prstGeom prst="rightBrace">
            <a:avLst>
              <a:gd name="adj1" fmla="val 33502"/>
              <a:gd name="adj2" fmla="val 50000"/>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36" name="Right Brace 35">
            <a:extLst>
              <a:ext uri="{FF2B5EF4-FFF2-40B4-BE49-F238E27FC236}">
                <a16:creationId xmlns:a16="http://schemas.microsoft.com/office/drawing/2014/main" id="{C56F5DFE-4049-A252-3A9A-D9FBB8A45EEC}"/>
              </a:ext>
            </a:extLst>
          </p:cNvPr>
          <p:cNvSpPr/>
          <p:nvPr/>
        </p:nvSpPr>
        <p:spPr>
          <a:xfrm flipH="1">
            <a:off x="2785065" y="2661439"/>
            <a:ext cx="214451" cy="900000"/>
          </a:xfrm>
          <a:prstGeom prst="rightBrace">
            <a:avLst>
              <a:gd name="adj1" fmla="val 33502"/>
              <a:gd name="adj2" fmla="val 50000"/>
            </a:avLst>
          </a:prstGeom>
          <a:ln w="34925">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Tree>
    <p:extLst>
      <p:ext uri="{BB962C8B-B14F-4D97-AF65-F5344CB8AC3E}">
        <p14:creationId xmlns:p14="http://schemas.microsoft.com/office/powerpoint/2010/main" val="40025760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713" y="3212976"/>
            <a:ext cx="10963275" cy="2738562"/>
          </a:xfrm>
        </p:spPr>
        <p:txBody>
          <a:bodyPr/>
          <a:lstStyle/>
          <a:p>
            <a:r>
              <a:rPr lang="en-GB" noProof="0" dirty="0"/>
              <a:t>Provide Expert Opinion on HER2 immunohistochemistry in lung and ovarian cancer </a:t>
            </a:r>
            <a:br>
              <a:rPr lang="en-GB" noProof="0" dirty="0"/>
            </a:br>
            <a:r>
              <a:rPr lang="en-GB" noProof="0" dirty="0"/>
              <a:t>focusing on best practices, which guidelines exist and scoring criteria </a:t>
            </a:r>
            <a:r>
              <a:rPr lang="en-GB" noProof="0"/>
              <a:t>to follow</a:t>
            </a:r>
            <a:endParaRPr lang="en-GB" noProof="0" dirty="0"/>
          </a:p>
          <a:p>
            <a:r>
              <a:rPr lang="en-GB" noProof="0" dirty="0"/>
              <a:t>Understand best practices in HER2 immunohistochemistry </a:t>
            </a:r>
          </a:p>
          <a:p>
            <a:r>
              <a:rPr lang="en-GB" noProof="0" dirty="0"/>
              <a:t>Be able to implement optimal immunohistochemistry testing and scoring of staining </a:t>
            </a:r>
            <a:br>
              <a:rPr lang="en-GB" noProof="0" dirty="0"/>
            </a:br>
            <a:r>
              <a:rPr lang="en-GB" noProof="0" dirty="0"/>
              <a:t>for HER2 expression</a:t>
            </a:r>
          </a:p>
          <a:p>
            <a:r>
              <a:rPr lang="en-GB" noProof="0" dirty="0"/>
              <a:t>Recognise the appropriate placement of therapies targeting HER2 alterations </a:t>
            </a:r>
            <a:br>
              <a:rPr lang="en-GB" noProof="0" dirty="0"/>
            </a:br>
            <a:r>
              <a:rPr lang="en-GB" noProof="0" dirty="0"/>
              <a:t>(including antibody-drug conjugates) across the patient journey in lung and ovarian cancers</a:t>
            </a:r>
          </a:p>
          <a:p>
            <a:endParaRPr lang="en-GB" noProof="0" dirty="0"/>
          </a:p>
        </p:txBody>
      </p:sp>
      <p:sp>
        <p:nvSpPr>
          <p:cNvPr id="7" name="Google Shape;426;p6">
            <a:extLst>
              <a:ext uri="{FF2B5EF4-FFF2-40B4-BE49-F238E27FC236}">
                <a16:creationId xmlns:a16="http://schemas.microsoft.com/office/drawing/2014/main" id="{A6FB7032-4260-C8D6-9719-A4D6928F3394}"/>
              </a:ext>
            </a:extLst>
          </p:cNvPr>
          <p:cNvSpPr txBox="1">
            <a:spLocks noGrp="1"/>
          </p:cNvSpPr>
          <p:nvPr>
            <p:ph type="title"/>
          </p:nvPr>
        </p:nvSpPr>
        <p:spPr>
          <a:xfrm>
            <a:off x="619201" y="259200"/>
            <a:ext cx="10963199" cy="864000"/>
          </a:xfrm>
          <a:noFill/>
          <a:ln>
            <a:noFill/>
          </a:ln>
        </p:spPr>
        <p:txBody>
          <a:bodyPr spcFirstLastPara="1" vert="horz" wrap="square" lIns="0" tIns="0" rIns="0" bIns="0" rtlCol="0" anchor="t" anchorCtr="0">
            <a:normAutofit/>
          </a:bodyPr>
          <a:lstStyle/>
          <a:p>
            <a:r>
              <a:rPr lang="en-GB" noProof="0" dirty="0"/>
              <a:t>MEETING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4</a:t>
            </a:fld>
            <a:endParaRPr lang="en-GB" noProof="0" dirty="0"/>
          </a:p>
        </p:txBody>
      </p:sp>
      <p:pic>
        <p:nvPicPr>
          <p:cNvPr id="9" name="Picture 8">
            <a:extLst>
              <a:ext uri="{FF2B5EF4-FFF2-40B4-BE49-F238E27FC236}">
                <a16:creationId xmlns:a16="http://schemas.microsoft.com/office/drawing/2014/main" id="{C8FF59CA-8032-4941-EF7D-15FC9F7B07B1}"/>
              </a:ext>
            </a:extLst>
          </p:cNvPr>
          <p:cNvPicPr>
            <a:picLocks noChangeAspect="1"/>
          </p:cNvPicPr>
          <p:nvPr/>
        </p:nvPicPr>
        <p:blipFill>
          <a:blip r:embed="rId2"/>
          <a:stretch>
            <a:fillRect/>
          </a:stretch>
        </p:blipFill>
        <p:spPr>
          <a:xfrm>
            <a:off x="983432" y="791563"/>
            <a:ext cx="2030144" cy="2030144"/>
          </a:xfrm>
          <a:prstGeom prst="rect">
            <a:avLst/>
          </a:prstGeom>
        </p:spPr>
      </p:pic>
      <p:pic>
        <p:nvPicPr>
          <p:cNvPr id="10" name="Picture 9">
            <a:extLst>
              <a:ext uri="{FF2B5EF4-FFF2-40B4-BE49-F238E27FC236}">
                <a16:creationId xmlns:a16="http://schemas.microsoft.com/office/drawing/2014/main" id="{5250ABF7-66DC-67A0-6695-6897678E5F4B}"/>
              </a:ext>
            </a:extLst>
          </p:cNvPr>
          <p:cNvPicPr>
            <a:picLocks noChangeAspect="1"/>
          </p:cNvPicPr>
          <p:nvPr/>
        </p:nvPicPr>
        <p:blipFill>
          <a:blip r:embed="rId3"/>
          <a:stretch>
            <a:fillRect/>
          </a:stretch>
        </p:blipFill>
        <p:spPr>
          <a:xfrm>
            <a:off x="5059389" y="809658"/>
            <a:ext cx="2030144" cy="2030144"/>
          </a:xfrm>
          <a:prstGeom prst="rect">
            <a:avLst/>
          </a:prstGeom>
        </p:spPr>
      </p:pic>
      <p:pic>
        <p:nvPicPr>
          <p:cNvPr id="11" name="Picture 10">
            <a:extLst>
              <a:ext uri="{FF2B5EF4-FFF2-40B4-BE49-F238E27FC236}">
                <a16:creationId xmlns:a16="http://schemas.microsoft.com/office/drawing/2014/main" id="{A72E4F2D-82BF-F392-28F5-9C88181DB5CD}"/>
              </a:ext>
            </a:extLst>
          </p:cNvPr>
          <p:cNvPicPr>
            <a:picLocks noChangeAspect="1"/>
          </p:cNvPicPr>
          <p:nvPr/>
        </p:nvPicPr>
        <p:blipFill>
          <a:blip r:embed="rId4"/>
          <a:stretch>
            <a:fillRect/>
          </a:stretch>
        </p:blipFill>
        <p:spPr>
          <a:xfrm>
            <a:off x="9135346" y="809658"/>
            <a:ext cx="2030144" cy="2030144"/>
          </a:xfrm>
          <a:prstGeom prst="rect">
            <a:avLst/>
          </a:prstGeom>
        </p:spPr>
      </p:pic>
      <p:sp>
        <p:nvSpPr>
          <p:cNvPr id="4" name="Content Placeholder 3">
            <a:extLst>
              <a:ext uri="{FF2B5EF4-FFF2-40B4-BE49-F238E27FC236}">
                <a16:creationId xmlns:a16="http://schemas.microsoft.com/office/drawing/2014/main" id="{A2D4F3D9-3909-4139-86C6-DC6074D2AEA2}"/>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305413740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AE259-679B-0AC6-733C-2712665EDF00}"/>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ADFAFEEE-D420-8EC5-C456-CA401D8D794C}"/>
              </a:ext>
            </a:extLst>
          </p:cNvPr>
          <p:cNvSpPr>
            <a:spLocks noGrp="1"/>
          </p:cNvSpPr>
          <p:nvPr>
            <p:ph sz="quarter" idx="12"/>
          </p:nvPr>
        </p:nvSpPr>
        <p:spPr>
          <a:xfrm>
            <a:off x="1594964" y="1332394"/>
            <a:ext cx="8716176" cy="717262"/>
          </a:xfrm>
        </p:spPr>
        <p:txBody>
          <a:bodyPr anchor="b"/>
          <a:lstStyle/>
          <a:p>
            <a:pPr marL="0" indent="0">
              <a:buNone/>
            </a:pPr>
            <a:r>
              <a:rPr lang="en-GB" b="1" noProof="0" dirty="0">
                <a:solidFill>
                  <a:schemeClr val="tx1"/>
                </a:solidFill>
              </a:rPr>
              <a:t>Comparison of HER2 IHC assessment in breast cancer (BC) vs gastroesophageal adenocarcinoma (GEA) across all samples</a:t>
            </a:r>
          </a:p>
        </p:txBody>
      </p:sp>
      <p:sp>
        <p:nvSpPr>
          <p:cNvPr id="3" name="Title 2">
            <a:extLst>
              <a:ext uri="{FF2B5EF4-FFF2-40B4-BE49-F238E27FC236}">
                <a16:creationId xmlns:a16="http://schemas.microsoft.com/office/drawing/2014/main" id="{23415AFF-6E5A-10D7-9508-38220EC5F075}"/>
              </a:ext>
            </a:extLst>
          </p:cNvPr>
          <p:cNvSpPr>
            <a:spLocks noGrp="1"/>
          </p:cNvSpPr>
          <p:nvPr>
            <p:ph type="title"/>
          </p:nvPr>
        </p:nvSpPr>
        <p:spPr>
          <a:xfrm>
            <a:off x="619125" y="258763"/>
            <a:ext cx="11381531" cy="865187"/>
          </a:xfrm>
        </p:spPr>
        <p:txBody>
          <a:bodyPr>
            <a:normAutofit fontScale="90000"/>
          </a:bodyPr>
          <a:lstStyle/>
          <a:p>
            <a:r>
              <a:rPr lang="en-GB" sz="3100" noProof="0" dirty="0"/>
              <a:t>breast and gastric cancer interpretation guidelines </a:t>
            </a:r>
            <a:br>
              <a:rPr lang="en-GB" noProof="0" dirty="0"/>
            </a:br>
            <a:r>
              <a:rPr lang="en-GB" sz="2200" spc="100" noProof="0" dirty="0">
                <a:solidFill>
                  <a:schemeClr val="accent1"/>
                </a:solidFill>
              </a:rPr>
              <a:t>HER2 IHC scores were concordant for 87% samples</a:t>
            </a:r>
          </a:p>
        </p:txBody>
      </p:sp>
      <p:sp>
        <p:nvSpPr>
          <p:cNvPr id="4" name="Slide Number Placeholder 3">
            <a:extLst>
              <a:ext uri="{FF2B5EF4-FFF2-40B4-BE49-F238E27FC236}">
                <a16:creationId xmlns:a16="http://schemas.microsoft.com/office/drawing/2014/main" id="{D46CA054-141B-68FE-2672-369B23D11EE5}"/>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40</a:t>
            </a:fld>
            <a:endParaRPr lang="en-GB" noProof="0" dirty="0"/>
          </a:p>
        </p:txBody>
      </p:sp>
      <p:sp>
        <p:nvSpPr>
          <p:cNvPr id="2" name="Content Placeholder 1">
            <a:extLst>
              <a:ext uri="{FF2B5EF4-FFF2-40B4-BE49-F238E27FC236}">
                <a16:creationId xmlns:a16="http://schemas.microsoft.com/office/drawing/2014/main" id="{F7161AAD-6979-6105-F308-CAF3E7C5794E}"/>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IHC, immunohistochemistry</a:t>
            </a:r>
          </a:p>
          <a:p>
            <a:r>
              <a:rPr lang="en-GB" noProof="0" dirty="0"/>
              <a:t>Courtesy of Pellini B. Submitted for publication</a:t>
            </a:r>
          </a:p>
        </p:txBody>
      </p:sp>
      <p:graphicFrame>
        <p:nvGraphicFramePr>
          <p:cNvPr id="14" name="Table 13">
            <a:extLst>
              <a:ext uri="{FF2B5EF4-FFF2-40B4-BE49-F238E27FC236}">
                <a16:creationId xmlns:a16="http://schemas.microsoft.com/office/drawing/2014/main" id="{1150CD70-140E-24FF-3CC2-056783F46362}"/>
              </a:ext>
            </a:extLst>
          </p:cNvPr>
          <p:cNvGraphicFramePr>
            <a:graphicFrameLocks noGrp="1"/>
          </p:cNvGraphicFramePr>
          <p:nvPr>
            <p:extLst>
              <p:ext uri="{D42A27DB-BD31-4B8C-83A1-F6EECF244321}">
                <p14:modId xmlns:p14="http://schemas.microsoft.com/office/powerpoint/2010/main" val="1943226642"/>
              </p:ext>
            </p:extLst>
          </p:nvPr>
        </p:nvGraphicFramePr>
        <p:xfrm>
          <a:off x="1343472" y="2132856"/>
          <a:ext cx="9219160" cy="3151560"/>
        </p:xfrm>
        <a:graphic>
          <a:graphicData uri="http://schemas.openxmlformats.org/drawingml/2006/table">
            <a:tbl>
              <a:tblPr firstRow="1" bandRow="1">
                <a:tableStyleId>{5C22544A-7EE6-4342-B048-85BDC9FD1C3A}</a:tableStyleId>
              </a:tblPr>
              <a:tblGrid>
                <a:gridCol w="1843832">
                  <a:extLst>
                    <a:ext uri="{9D8B030D-6E8A-4147-A177-3AD203B41FA5}">
                      <a16:colId xmlns:a16="http://schemas.microsoft.com/office/drawing/2014/main" val="673475203"/>
                    </a:ext>
                  </a:extLst>
                </a:gridCol>
                <a:gridCol w="1843832">
                  <a:extLst>
                    <a:ext uri="{9D8B030D-6E8A-4147-A177-3AD203B41FA5}">
                      <a16:colId xmlns:a16="http://schemas.microsoft.com/office/drawing/2014/main" val="2045583489"/>
                    </a:ext>
                  </a:extLst>
                </a:gridCol>
                <a:gridCol w="1843832">
                  <a:extLst>
                    <a:ext uri="{9D8B030D-6E8A-4147-A177-3AD203B41FA5}">
                      <a16:colId xmlns:a16="http://schemas.microsoft.com/office/drawing/2014/main" val="2733194491"/>
                    </a:ext>
                  </a:extLst>
                </a:gridCol>
                <a:gridCol w="1843832">
                  <a:extLst>
                    <a:ext uri="{9D8B030D-6E8A-4147-A177-3AD203B41FA5}">
                      <a16:colId xmlns:a16="http://schemas.microsoft.com/office/drawing/2014/main" val="1625319932"/>
                    </a:ext>
                  </a:extLst>
                </a:gridCol>
                <a:gridCol w="1843832">
                  <a:extLst>
                    <a:ext uri="{9D8B030D-6E8A-4147-A177-3AD203B41FA5}">
                      <a16:colId xmlns:a16="http://schemas.microsoft.com/office/drawing/2014/main" val="1863041502"/>
                    </a:ext>
                  </a:extLst>
                </a:gridCol>
              </a:tblGrid>
              <a:tr h="370840">
                <a:tc gridSpan="4">
                  <a:txBody>
                    <a:bodyPr/>
                    <a:lstStyle/>
                    <a:p>
                      <a:pPr algn="ctr"/>
                      <a:r>
                        <a:rPr lang="en-GB" noProof="0" dirty="0">
                          <a:solidFill>
                            <a:schemeClr val="bg1"/>
                          </a:solidFill>
                          <a:latin typeface="Arial" panose="020B0604020202020204" pitchFamily="34" charset="0"/>
                          <a:cs typeface="Arial" panose="020B0604020202020204" pitchFamily="34" charset="0"/>
                        </a:rPr>
                        <a:t>HER2 IHC score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dirty="0">
                        <a:solidFill>
                          <a:schemeClr val="bg1"/>
                        </a:solidFill>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solidFill>
                  </a:tcPr>
                </a:tc>
                <a:tc rowSpan="3">
                  <a:txBody>
                    <a:bodyPr/>
                    <a:lstStyle/>
                    <a:p>
                      <a:pPr algn="ctr"/>
                      <a:r>
                        <a:rPr lang="en-GB" noProof="0" dirty="0">
                          <a:solidFill>
                            <a:schemeClr val="bg1"/>
                          </a:solidFill>
                          <a:latin typeface="Arial" panose="020B0604020202020204" pitchFamily="34" charset="0"/>
                          <a:cs typeface="Arial" panose="020B0604020202020204" pitchFamily="34" charset="0"/>
                        </a:rPr>
                        <a:t>Total</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06105437"/>
                  </a:ext>
                </a:extLst>
              </a:tr>
              <a:tr h="370840">
                <a:tc>
                  <a:txBody>
                    <a:bodyPr/>
                    <a:lstStyle/>
                    <a:p>
                      <a:pPr algn="l"/>
                      <a:r>
                        <a:rPr lang="en-GB" b="0" noProof="0" dirty="0">
                          <a:solidFill>
                            <a:schemeClr val="bg1"/>
                          </a:solidFill>
                          <a:latin typeface="Arial" panose="020B0604020202020204" pitchFamily="34" charset="0"/>
                          <a:cs typeface="Arial" panose="020B0604020202020204" pitchFamily="34" charset="0"/>
                        </a:rPr>
                        <a:t>Breast cancer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3">
                  <a:txBody>
                    <a:bodyPr/>
                    <a:lstStyle/>
                    <a:p>
                      <a:pPr algn="ctr"/>
                      <a:r>
                        <a:rPr lang="en-GB" b="0" noProof="0" dirty="0">
                          <a:solidFill>
                            <a:schemeClr val="bg1"/>
                          </a:solidFill>
                          <a:latin typeface="Arial" panose="020B0604020202020204" pitchFamily="34" charset="0"/>
                          <a:cs typeface="Arial" panose="020B0604020202020204" pitchFamily="34" charset="0"/>
                        </a:rPr>
                        <a:t>Gastroesophageal adenocarcinoma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2936402813"/>
                  </a:ext>
                </a:extLst>
              </a:tr>
              <a:tr h="370840">
                <a:tc>
                  <a:txBody>
                    <a:bodyPr/>
                    <a:lstStyle/>
                    <a:p>
                      <a:endParaRPr lang="en-GB" noProof="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b="1" noProof="0" dirty="0">
                          <a:solidFill>
                            <a:schemeClr val="bg1"/>
                          </a:solidFill>
                          <a:latin typeface="Arial" panose="020B0604020202020204" pitchFamily="34" charset="0"/>
                          <a:cs typeface="Arial" panose="020B0604020202020204" pitchFamily="34" charset="0"/>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b="1" noProof="0" dirty="0">
                          <a:solidFill>
                            <a:schemeClr val="bg1"/>
                          </a:solidFill>
                          <a:latin typeface="Arial" panose="020B0604020202020204" pitchFamily="34" charset="0"/>
                          <a:cs typeface="Arial" panose="020B0604020202020204" pitchFamily="34"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b="1" noProof="0" dirty="0">
                          <a:solidFill>
                            <a:schemeClr val="bg1"/>
                          </a:solidFill>
                          <a:latin typeface="Arial" panose="020B0604020202020204" pitchFamily="34" charset="0"/>
                          <a:cs typeface="Arial" panose="020B0604020202020204" pitchFamily="34" charset="0"/>
                        </a:rPr>
                        <a:t>0 or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vMerge="1">
                  <a:txBody>
                    <a:bodyPr/>
                    <a:lstStyle/>
                    <a:p>
                      <a:endParaRPr dirty="0"/>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95057991"/>
                  </a:ext>
                </a:extLst>
              </a:tr>
              <a:tr h="370840">
                <a:tc>
                  <a:txBody>
                    <a:bodyPr/>
                    <a:lstStyle/>
                    <a:p>
                      <a:r>
                        <a:rPr lang="en-GB" b="0" noProof="0" dirty="0">
                          <a:latin typeface="Arial" panose="020B0604020202020204" pitchFamily="34" charset="0"/>
                          <a:cs typeface="Arial" panose="020B0604020202020204" pitchFamily="34" charset="0"/>
                        </a:rPr>
                        <a:t>3+</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15 (7.9%)</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0 (0%)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0 (0%)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15 (7.9%)</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extLst>
                  <a:ext uri="{0D108BD9-81ED-4DB2-BD59-A6C34878D82A}">
                    <a16:rowId xmlns:a16="http://schemas.microsoft.com/office/drawing/2014/main" val="1033025471"/>
                  </a:ext>
                </a:extLst>
              </a:tr>
              <a:tr h="370840">
                <a:tc>
                  <a:txBody>
                    <a:bodyPr/>
                    <a:lstStyle/>
                    <a:p>
                      <a:r>
                        <a:rPr lang="en-GB" b="0" noProof="0" dirty="0">
                          <a:latin typeface="Arial" panose="020B0604020202020204" pitchFamily="34" charset="0"/>
                          <a:cs typeface="Arial" panose="020B0604020202020204" pitchFamily="34" charset="0"/>
                        </a:rPr>
                        <a:t>2+</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5 (2.6%)</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18 (9.4%)</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0 (0%)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23 (12%)</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extLst>
                  <a:ext uri="{0D108BD9-81ED-4DB2-BD59-A6C34878D82A}">
                    <a16:rowId xmlns:a16="http://schemas.microsoft.com/office/drawing/2014/main" val="1754263150"/>
                  </a:ext>
                </a:extLst>
              </a:tr>
              <a:tr h="370840">
                <a:tc>
                  <a:txBody>
                    <a:bodyPr/>
                    <a:lstStyle/>
                    <a:p>
                      <a:r>
                        <a:rPr lang="en-GB" b="0" noProof="0" dirty="0">
                          <a:latin typeface="Arial" panose="020B0604020202020204" pitchFamily="34" charset="0"/>
                          <a:cs typeface="Arial" panose="020B0604020202020204" pitchFamily="34" charset="0"/>
                        </a:rPr>
                        <a:t>0 or 1+</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noProof="0" dirty="0">
                          <a:latin typeface="Arial" panose="020B0604020202020204" pitchFamily="34" charset="0"/>
                          <a:cs typeface="Arial" panose="020B0604020202020204" pitchFamily="34" charset="0"/>
                        </a:rPr>
                        <a:t>0 (0%)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20 (10%)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133 (70%)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tc>
                  <a:txBody>
                    <a:bodyPr/>
                    <a:lstStyle/>
                    <a:p>
                      <a:pPr algn="ctr"/>
                      <a:r>
                        <a:rPr lang="en-GB" noProof="0" dirty="0">
                          <a:latin typeface="Arial" panose="020B0604020202020204" pitchFamily="34" charset="0"/>
                          <a:cs typeface="Arial" panose="020B0604020202020204" pitchFamily="34" charset="0"/>
                        </a:rPr>
                        <a:t>153 (80%)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EAE8"/>
                    </a:solidFill>
                  </a:tcPr>
                </a:tc>
                <a:extLst>
                  <a:ext uri="{0D108BD9-81ED-4DB2-BD59-A6C34878D82A}">
                    <a16:rowId xmlns:a16="http://schemas.microsoft.com/office/drawing/2014/main" val="3649039725"/>
                  </a:ext>
                </a:extLst>
              </a:tr>
              <a:tr h="370840">
                <a:tc>
                  <a:txBody>
                    <a:bodyPr/>
                    <a:lstStyle/>
                    <a:p>
                      <a:r>
                        <a:rPr lang="en-GB" b="0" noProof="0" dirty="0">
                          <a:latin typeface="Arial" panose="020B0604020202020204" pitchFamily="34" charset="0"/>
                          <a:cs typeface="Arial" panose="020B0604020202020204" pitchFamily="34" charset="0"/>
                        </a:rPr>
                        <a:t>Total</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noProof="0" dirty="0">
                          <a:latin typeface="Arial" panose="020B0604020202020204" pitchFamily="34" charset="0"/>
                          <a:cs typeface="Arial" panose="020B0604020202020204" pitchFamily="34" charset="0"/>
                        </a:rPr>
                        <a:t>20 (10%)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noProof="0" dirty="0">
                          <a:latin typeface="Arial" panose="020B0604020202020204" pitchFamily="34" charset="0"/>
                          <a:cs typeface="Arial" panose="020B0604020202020204" pitchFamily="34" charset="0"/>
                        </a:rPr>
                        <a:t>38 (20%)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noProof="0" dirty="0">
                          <a:latin typeface="Arial" panose="020B0604020202020204" pitchFamily="34" charset="0"/>
                          <a:cs typeface="Arial" panose="020B0604020202020204" pitchFamily="34" charset="0"/>
                        </a:rPr>
                        <a:t>133 (70%)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noProof="0" dirty="0">
                          <a:latin typeface="Arial" panose="020B0604020202020204" pitchFamily="34" charset="0"/>
                          <a:cs typeface="Arial" panose="020B0604020202020204" pitchFamily="34" charset="0"/>
                        </a:rPr>
                        <a:t>191 (100%)</a:t>
                      </a:r>
                    </a:p>
                  </a:txBody>
                  <a:tcPr marT="117720" marB="117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2826809"/>
                  </a:ext>
                </a:extLst>
              </a:tr>
            </a:tbl>
          </a:graphicData>
        </a:graphic>
      </p:graphicFrame>
      <p:sp>
        <p:nvSpPr>
          <p:cNvPr id="15" name="Rectangle 14">
            <a:extLst>
              <a:ext uri="{FF2B5EF4-FFF2-40B4-BE49-F238E27FC236}">
                <a16:creationId xmlns:a16="http://schemas.microsoft.com/office/drawing/2014/main" id="{821BE5B3-BEF9-EAA4-616C-DB8E92ACCB5E}"/>
              </a:ext>
            </a:extLst>
          </p:cNvPr>
          <p:cNvSpPr/>
          <p:nvPr/>
        </p:nvSpPr>
        <p:spPr>
          <a:xfrm>
            <a:off x="3215680" y="3771678"/>
            <a:ext cx="1800200" cy="504000"/>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81B3AF77-3D8B-465B-9CAE-BBC705C50AEF}"/>
              </a:ext>
            </a:extLst>
          </p:cNvPr>
          <p:cNvSpPr/>
          <p:nvPr/>
        </p:nvSpPr>
        <p:spPr>
          <a:xfrm>
            <a:off x="5045720" y="4238450"/>
            <a:ext cx="1800200" cy="540000"/>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26783415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EFB5D-AA22-65AE-D4D7-5B75F3C7FF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EC757C-50AC-6E12-01A2-5F7240F02667}"/>
              </a:ext>
            </a:extLst>
          </p:cNvPr>
          <p:cNvSpPr>
            <a:spLocks noGrp="1"/>
          </p:cNvSpPr>
          <p:nvPr>
            <p:ph type="title"/>
          </p:nvPr>
        </p:nvSpPr>
        <p:spPr>
          <a:xfrm>
            <a:off x="619125" y="258763"/>
            <a:ext cx="11165507" cy="865187"/>
          </a:xfrm>
        </p:spPr>
        <p:txBody>
          <a:bodyPr>
            <a:noAutofit/>
          </a:bodyPr>
          <a:lstStyle/>
          <a:p>
            <a:r>
              <a:rPr lang="en-GB" sz="2600" noProof="0" dirty="0"/>
              <a:t>ASCO/CAP BC vs Gastric/gastroesophageal ADK guidelines</a:t>
            </a:r>
            <a:br>
              <a:rPr lang="en-GB" noProof="0" dirty="0"/>
            </a:br>
            <a:r>
              <a:rPr lang="en-GB" sz="2000" spc="100" noProof="0" dirty="0">
                <a:solidFill>
                  <a:schemeClr val="accent1"/>
                </a:solidFill>
              </a:rPr>
              <a:t>HER2 IHC scoring discrepancies</a:t>
            </a:r>
          </a:p>
        </p:txBody>
      </p:sp>
      <p:sp>
        <p:nvSpPr>
          <p:cNvPr id="4" name="Slide Number Placeholder 3">
            <a:extLst>
              <a:ext uri="{FF2B5EF4-FFF2-40B4-BE49-F238E27FC236}">
                <a16:creationId xmlns:a16="http://schemas.microsoft.com/office/drawing/2014/main" id="{031C85F7-F11D-E7CC-43F1-7D547D92580A}"/>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41</a:t>
            </a:fld>
            <a:endParaRPr lang="en-GB" noProof="0" dirty="0"/>
          </a:p>
        </p:txBody>
      </p:sp>
      <p:sp>
        <p:nvSpPr>
          <p:cNvPr id="2" name="Content Placeholder 1">
            <a:extLst>
              <a:ext uri="{FF2B5EF4-FFF2-40B4-BE49-F238E27FC236}">
                <a16:creationId xmlns:a16="http://schemas.microsoft.com/office/drawing/2014/main" id="{4770A9AC-F021-937D-D735-36810B7F73DB}"/>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ASCO, American Society of Clinical Oncology; CAP, College of American Pathologists; IHC, immunohistochemistry</a:t>
            </a:r>
          </a:p>
          <a:p>
            <a:r>
              <a:rPr lang="en-GB" noProof="0" dirty="0">
                <a:solidFill>
                  <a:schemeClr val="tx2"/>
                </a:solidFill>
              </a:rPr>
              <a:t>Courtesy of Pellini B. Submitted for publication</a:t>
            </a:r>
          </a:p>
        </p:txBody>
      </p:sp>
      <p:pic>
        <p:nvPicPr>
          <p:cNvPr id="14" name="Picture 3">
            <a:extLst>
              <a:ext uri="{FF2B5EF4-FFF2-40B4-BE49-F238E27FC236}">
                <a16:creationId xmlns:a16="http://schemas.microsoft.com/office/drawing/2014/main" id="{4658F04A-91AD-1F85-0C6A-DB475E1FD946}"/>
              </a:ext>
            </a:extLst>
          </p:cNvPr>
          <p:cNvPicPr>
            <a:picLocks noChangeAspect="1"/>
          </p:cNvPicPr>
          <p:nvPr/>
        </p:nvPicPr>
        <p:blipFill>
          <a:blip r:embed="rId2"/>
          <a:srcRect t="606"/>
          <a:stretch/>
        </p:blipFill>
        <p:spPr>
          <a:xfrm>
            <a:off x="479376" y="1441450"/>
            <a:ext cx="6503328" cy="4772838"/>
          </a:xfrm>
          <a:prstGeom prst="rect">
            <a:avLst/>
          </a:prstGeom>
        </p:spPr>
      </p:pic>
      <p:cxnSp>
        <p:nvCxnSpPr>
          <p:cNvPr id="17" name="Straight Arrow Connector 10">
            <a:extLst>
              <a:ext uri="{FF2B5EF4-FFF2-40B4-BE49-F238E27FC236}">
                <a16:creationId xmlns:a16="http://schemas.microsoft.com/office/drawing/2014/main" id="{564F94A4-EA5F-C530-263E-7C3482284E59}"/>
              </a:ext>
            </a:extLst>
          </p:cNvPr>
          <p:cNvCxnSpPr>
            <a:cxnSpLocks/>
            <a:stCxn id="13" idx="1"/>
          </p:cNvCxnSpPr>
          <p:nvPr/>
        </p:nvCxnSpPr>
        <p:spPr>
          <a:xfrm flipH="1">
            <a:off x="6842544" y="3739775"/>
            <a:ext cx="630968" cy="1287558"/>
          </a:xfrm>
          <a:prstGeom prst="straightConnector1">
            <a:avLst/>
          </a:prstGeom>
          <a:ln w="47625">
            <a:solidFill>
              <a:schemeClr val="accent1"/>
            </a:solidFill>
            <a:tailEnd type="triangle"/>
          </a:ln>
        </p:spPr>
        <p:style>
          <a:lnRef idx="3">
            <a:schemeClr val="accent5"/>
          </a:lnRef>
          <a:fillRef idx="0">
            <a:schemeClr val="accent5"/>
          </a:fillRef>
          <a:effectRef idx="2">
            <a:schemeClr val="accent5"/>
          </a:effectRef>
          <a:fontRef idx="minor">
            <a:schemeClr val="tx1"/>
          </a:fontRef>
        </p:style>
      </p:cxnSp>
      <p:sp>
        <p:nvSpPr>
          <p:cNvPr id="13" name="Rectangle: Rounded Corners 12">
            <a:extLst>
              <a:ext uri="{FF2B5EF4-FFF2-40B4-BE49-F238E27FC236}">
                <a16:creationId xmlns:a16="http://schemas.microsoft.com/office/drawing/2014/main" id="{663EEEEE-DE07-0430-D084-BA50F786B086}"/>
              </a:ext>
            </a:extLst>
          </p:cNvPr>
          <p:cNvSpPr/>
          <p:nvPr/>
        </p:nvSpPr>
        <p:spPr>
          <a:xfrm>
            <a:off x="7473512" y="2294973"/>
            <a:ext cx="4108888" cy="2889604"/>
          </a:xfrm>
          <a:prstGeom prst="roundRect">
            <a:avLst>
              <a:gd name="adj" fmla="val 7945"/>
            </a:avLst>
          </a:prstGeom>
          <a:solidFill>
            <a:schemeClr val="accent1">
              <a:lumMod val="20000"/>
              <a:lumOff val="80000"/>
            </a:schemeClr>
          </a:solidFill>
          <a:ln w="476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R="1680" algn="ctr"/>
            <a:r>
              <a:rPr lang="en-GB" sz="2000" noProof="0" dirty="0">
                <a:solidFill>
                  <a:schemeClr val="tx1"/>
                </a:solidFill>
                <a:latin typeface="Arial" panose="020B0604020202020204" pitchFamily="34" charset="0"/>
                <a:cs typeface="Arial" panose="020B0604020202020204" pitchFamily="34" charset="0"/>
              </a:rPr>
              <a:t>IHC-stained section revealing a </a:t>
            </a:r>
            <a:r>
              <a:rPr lang="en-GB" sz="2000" b="1" noProof="0" dirty="0">
                <a:solidFill>
                  <a:schemeClr val="accent1"/>
                </a:solidFill>
                <a:latin typeface="Arial" panose="020B0604020202020204" pitchFamily="34" charset="0"/>
                <a:cs typeface="Arial" panose="020B0604020202020204" pitchFamily="34" charset="0"/>
              </a:rPr>
              <a:t>2+ IHC score </a:t>
            </a:r>
            <a:r>
              <a:rPr lang="en-GB" sz="2000" noProof="0" dirty="0">
                <a:solidFill>
                  <a:schemeClr val="tx1"/>
                </a:solidFill>
                <a:latin typeface="Arial" panose="020B0604020202020204" pitchFamily="34" charset="0"/>
                <a:cs typeface="Arial" panose="020B0604020202020204" pitchFamily="34" charset="0"/>
              </a:rPr>
              <a:t>based on the ASCO/CAP guideline for </a:t>
            </a:r>
            <a:r>
              <a:rPr lang="en-GB" sz="2000" b="1" noProof="0" dirty="0">
                <a:solidFill>
                  <a:schemeClr val="accent1"/>
                </a:solidFill>
                <a:latin typeface="Arial" panose="020B0604020202020204" pitchFamily="34" charset="0"/>
                <a:cs typeface="Arial" panose="020B0604020202020204" pitchFamily="34" charset="0"/>
              </a:rPr>
              <a:t>gastric/gastroesophageal </a:t>
            </a:r>
            <a:r>
              <a:rPr lang="en-GB" sz="2000" noProof="0" dirty="0">
                <a:solidFill>
                  <a:schemeClr val="tx1"/>
                </a:solidFill>
                <a:latin typeface="Arial" panose="020B0604020202020204" pitchFamily="34" charset="0"/>
                <a:cs typeface="Arial" panose="020B0604020202020204" pitchFamily="34" charset="0"/>
              </a:rPr>
              <a:t>adenocarcinoma, but score is </a:t>
            </a:r>
            <a:r>
              <a:rPr lang="en-GB" sz="2000" b="1" noProof="0" dirty="0">
                <a:solidFill>
                  <a:schemeClr val="tx2"/>
                </a:solidFill>
                <a:latin typeface="Arial" panose="020B0604020202020204" pitchFamily="34" charset="0"/>
                <a:cs typeface="Arial" panose="020B0604020202020204" pitchFamily="34" charset="0"/>
              </a:rPr>
              <a:t>0</a:t>
            </a:r>
            <a:r>
              <a:rPr lang="en-GB" sz="2000" noProof="0" dirty="0">
                <a:solidFill>
                  <a:schemeClr val="tx2"/>
                </a:solidFill>
                <a:latin typeface="Arial" panose="020B0604020202020204" pitchFamily="34" charset="0"/>
                <a:cs typeface="Arial" panose="020B0604020202020204" pitchFamily="34" charset="0"/>
              </a:rPr>
              <a:t> </a:t>
            </a:r>
            <a:r>
              <a:rPr lang="en-GB" sz="2000" noProof="0" dirty="0">
                <a:solidFill>
                  <a:schemeClr val="tx1"/>
                </a:solidFill>
                <a:latin typeface="Arial" panose="020B0604020202020204" pitchFamily="34" charset="0"/>
                <a:cs typeface="Arial" panose="020B0604020202020204" pitchFamily="34" charset="0"/>
              </a:rPr>
              <a:t>when using the guideline for </a:t>
            </a:r>
            <a:r>
              <a:rPr lang="en-GB" sz="2000" b="1" noProof="0" dirty="0">
                <a:solidFill>
                  <a:schemeClr val="tx2"/>
                </a:solidFill>
                <a:latin typeface="Arial" panose="020B0604020202020204" pitchFamily="34" charset="0"/>
                <a:cs typeface="Arial" panose="020B0604020202020204" pitchFamily="34" charset="0"/>
              </a:rPr>
              <a:t>breast cancer </a:t>
            </a:r>
          </a:p>
          <a:p>
            <a:pPr marR="1680" algn="ctr"/>
            <a:r>
              <a:rPr lang="en-GB" sz="2000" noProof="0" dirty="0">
                <a:solidFill>
                  <a:schemeClr val="tx1"/>
                </a:solidFill>
                <a:latin typeface="Arial" panose="020B0604020202020204" pitchFamily="34" charset="0"/>
                <a:cs typeface="Arial" panose="020B0604020202020204" pitchFamily="34" charset="0"/>
              </a:rPr>
              <a:t>(clone: 4B5,x20).</a:t>
            </a:r>
          </a:p>
        </p:txBody>
      </p:sp>
    </p:spTree>
    <p:extLst>
      <p:ext uri="{BB962C8B-B14F-4D97-AF65-F5344CB8AC3E}">
        <p14:creationId xmlns:p14="http://schemas.microsoft.com/office/powerpoint/2010/main" val="62797234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1F594-23A1-95FA-142C-C91090A083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45FDF8-67AB-9594-B189-3F2895F3285E}"/>
              </a:ext>
            </a:extLst>
          </p:cNvPr>
          <p:cNvSpPr>
            <a:spLocks noGrp="1"/>
          </p:cNvSpPr>
          <p:nvPr>
            <p:ph type="title"/>
          </p:nvPr>
        </p:nvSpPr>
        <p:spPr>
          <a:xfrm>
            <a:off x="619201" y="259200"/>
            <a:ext cx="10963199" cy="864000"/>
          </a:xfrm>
        </p:spPr>
        <p:txBody>
          <a:bodyPr>
            <a:normAutofit fontScale="90000"/>
          </a:bodyPr>
          <a:lstStyle/>
          <a:p>
            <a:r>
              <a:rPr lang="en-GB" sz="2900" noProof="0" dirty="0"/>
              <a:t>Asco/cap her2 ihc guidelines for gastric/gej cancer</a:t>
            </a:r>
            <a:br>
              <a:rPr lang="en-GB" noProof="0" dirty="0"/>
            </a:br>
            <a:r>
              <a:rPr lang="en-GB" sz="2200" spc="100" noProof="0" dirty="0">
                <a:solidFill>
                  <a:schemeClr val="accent1"/>
                </a:solidFill>
              </a:rPr>
              <a:t>HER2 IHC differences in staining in nsclc xenograft models</a:t>
            </a:r>
          </a:p>
        </p:txBody>
      </p:sp>
      <p:sp>
        <p:nvSpPr>
          <p:cNvPr id="4" name="Slide Number Placeholder 3">
            <a:extLst>
              <a:ext uri="{FF2B5EF4-FFF2-40B4-BE49-F238E27FC236}">
                <a16:creationId xmlns:a16="http://schemas.microsoft.com/office/drawing/2014/main" id="{A997A517-1F9E-4EA2-D209-6E45CC00E58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42</a:t>
            </a:fld>
            <a:endParaRPr lang="en-GB" noProof="0" dirty="0"/>
          </a:p>
        </p:txBody>
      </p:sp>
      <p:sp>
        <p:nvSpPr>
          <p:cNvPr id="10" name="Content Placeholder 9">
            <a:extLst>
              <a:ext uri="{FF2B5EF4-FFF2-40B4-BE49-F238E27FC236}">
                <a16:creationId xmlns:a16="http://schemas.microsoft.com/office/drawing/2014/main" id="{C5D18C66-EE2D-3BF4-5096-C888B066DB7F}"/>
              </a:ext>
            </a:extLst>
          </p:cNvPr>
          <p:cNvSpPr>
            <a:spLocks noGrp="1"/>
          </p:cNvSpPr>
          <p:nvPr>
            <p:ph sz="quarter" idx="15"/>
          </p:nvPr>
        </p:nvSpPr>
        <p:spPr>
          <a:xfrm>
            <a:off x="620183" y="6355927"/>
            <a:ext cx="10180339" cy="365125"/>
          </a:xfrm>
        </p:spPr>
        <p:txBody>
          <a:bodyPr anchor="b"/>
          <a:lstStyle/>
          <a:p>
            <a:r>
              <a:rPr lang="en-GB" noProof="0" dirty="0">
                <a:solidFill>
                  <a:schemeClr val="tx2"/>
                </a:solidFill>
              </a:rPr>
              <a:t>ASCO, American Society of Clinical Oncology; CAP, College of American Pathologists; IHC, immunohistochemistry</a:t>
            </a:r>
          </a:p>
          <a:p>
            <a:r>
              <a:rPr lang="en-GB" noProof="0" dirty="0">
                <a:solidFill>
                  <a:schemeClr val="tx2"/>
                </a:solidFill>
              </a:rPr>
              <a:t>Courtesy of Pellini B. Submitted for publication</a:t>
            </a:r>
          </a:p>
        </p:txBody>
      </p:sp>
      <p:pic>
        <p:nvPicPr>
          <p:cNvPr id="5" name="Picture 4">
            <a:extLst>
              <a:ext uri="{FF2B5EF4-FFF2-40B4-BE49-F238E27FC236}">
                <a16:creationId xmlns:a16="http://schemas.microsoft.com/office/drawing/2014/main" id="{3056A104-07E2-C7B1-C690-58CE791B4112}"/>
              </a:ext>
            </a:extLst>
          </p:cNvPr>
          <p:cNvPicPr>
            <a:picLocks noChangeAspect="1"/>
          </p:cNvPicPr>
          <p:nvPr/>
        </p:nvPicPr>
        <p:blipFill>
          <a:blip r:embed="rId2"/>
          <a:srcRect t="6918" r="50031" b="6128"/>
          <a:stretch/>
        </p:blipFill>
        <p:spPr>
          <a:xfrm>
            <a:off x="407368" y="2060848"/>
            <a:ext cx="5285042" cy="3852516"/>
          </a:xfrm>
          <a:prstGeom prst="rect">
            <a:avLst/>
          </a:prstGeom>
        </p:spPr>
      </p:pic>
      <p:sp>
        <p:nvSpPr>
          <p:cNvPr id="2" name="Rectangle: Rounded Corners 1">
            <a:extLst>
              <a:ext uri="{FF2B5EF4-FFF2-40B4-BE49-F238E27FC236}">
                <a16:creationId xmlns:a16="http://schemas.microsoft.com/office/drawing/2014/main" id="{05905517-78CE-FE65-0188-C14BC89D92BB}"/>
              </a:ext>
            </a:extLst>
          </p:cNvPr>
          <p:cNvSpPr/>
          <p:nvPr/>
        </p:nvSpPr>
        <p:spPr>
          <a:xfrm>
            <a:off x="8904312" y="1052736"/>
            <a:ext cx="3456384" cy="456921"/>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noProof="0" dirty="0">
                <a:latin typeface="Arial" panose="020B0604020202020204" pitchFamily="34" charset="0"/>
                <a:cs typeface="Arial" panose="020B0604020202020204" pitchFamily="34" charset="0"/>
              </a:rPr>
              <a:t>Even when the score is 3+</a:t>
            </a:r>
          </a:p>
        </p:txBody>
      </p:sp>
      <p:pic>
        <p:nvPicPr>
          <p:cNvPr id="6" name="Picture 5">
            <a:extLst>
              <a:ext uri="{FF2B5EF4-FFF2-40B4-BE49-F238E27FC236}">
                <a16:creationId xmlns:a16="http://schemas.microsoft.com/office/drawing/2014/main" id="{974CAF8F-8215-F78E-0425-76B972AB6236}"/>
              </a:ext>
            </a:extLst>
          </p:cNvPr>
          <p:cNvPicPr>
            <a:picLocks noChangeAspect="1"/>
          </p:cNvPicPr>
          <p:nvPr/>
        </p:nvPicPr>
        <p:blipFill>
          <a:blip r:embed="rId2"/>
          <a:srcRect l="50031" t="6918" b="6128"/>
          <a:stretch/>
        </p:blipFill>
        <p:spPr>
          <a:xfrm>
            <a:off x="5699077" y="2060848"/>
            <a:ext cx="5285041" cy="3852516"/>
          </a:xfrm>
          <a:prstGeom prst="rect">
            <a:avLst/>
          </a:prstGeom>
        </p:spPr>
      </p:pic>
      <p:sp>
        <p:nvSpPr>
          <p:cNvPr id="7" name="CasellaDiTesto 3">
            <a:extLst>
              <a:ext uri="{FF2B5EF4-FFF2-40B4-BE49-F238E27FC236}">
                <a16:creationId xmlns:a16="http://schemas.microsoft.com/office/drawing/2014/main" id="{0530D4D9-0BBE-C95A-407C-695D804DB553}"/>
              </a:ext>
            </a:extLst>
          </p:cNvPr>
          <p:cNvSpPr txBox="1"/>
          <p:nvPr/>
        </p:nvSpPr>
        <p:spPr>
          <a:xfrm>
            <a:off x="611082" y="1619508"/>
            <a:ext cx="4849156" cy="369332"/>
          </a:xfrm>
          <a:prstGeom prst="rect">
            <a:avLst/>
          </a:prstGeom>
          <a:noFill/>
        </p:spPr>
        <p:txBody>
          <a:bodyPr wrap="square">
            <a:spAutoFit/>
          </a:bodyPr>
          <a:lstStyle/>
          <a:p>
            <a:pPr algn="ctr"/>
            <a:r>
              <a:rPr lang="en-GB" b="1" noProof="0" dirty="0">
                <a:latin typeface="Arial" panose="020B0604020202020204" pitchFamily="34" charset="0"/>
                <a:cs typeface="Arial" panose="020B0604020202020204" pitchFamily="34" charset="0"/>
              </a:rPr>
              <a:t>Therapy naïve H358</a:t>
            </a:r>
          </a:p>
        </p:txBody>
      </p:sp>
      <p:sp>
        <p:nvSpPr>
          <p:cNvPr id="8" name="CasellaDiTesto 3">
            <a:extLst>
              <a:ext uri="{FF2B5EF4-FFF2-40B4-BE49-F238E27FC236}">
                <a16:creationId xmlns:a16="http://schemas.microsoft.com/office/drawing/2014/main" id="{1FCAB53A-A545-8FFE-B5DF-D3FEA9E6679A}"/>
              </a:ext>
            </a:extLst>
          </p:cNvPr>
          <p:cNvSpPr txBox="1"/>
          <p:nvPr/>
        </p:nvSpPr>
        <p:spPr>
          <a:xfrm>
            <a:off x="5896124" y="1619508"/>
            <a:ext cx="4849156" cy="369332"/>
          </a:xfrm>
          <a:prstGeom prst="rect">
            <a:avLst/>
          </a:prstGeom>
          <a:noFill/>
        </p:spPr>
        <p:txBody>
          <a:bodyPr wrap="square">
            <a:spAutoFit/>
          </a:bodyPr>
          <a:lstStyle/>
          <a:p>
            <a:pPr algn="ctr"/>
            <a:r>
              <a:rPr lang="en-GB" b="1" noProof="0" dirty="0">
                <a:latin typeface="Arial" panose="020B0604020202020204" pitchFamily="34" charset="0"/>
                <a:cs typeface="Arial" panose="020B0604020202020204" pitchFamily="34" charset="0"/>
              </a:rPr>
              <a:t>Sotorasib-treated</a:t>
            </a:r>
          </a:p>
        </p:txBody>
      </p:sp>
      <p:sp>
        <p:nvSpPr>
          <p:cNvPr id="9" name="CasellaDiTesto 3">
            <a:extLst>
              <a:ext uri="{FF2B5EF4-FFF2-40B4-BE49-F238E27FC236}">
                <a16:creationId xmlns:a16="http://schemas.microsoft.com/office/drawing/2014/main" id="{B7601902-E989-22CD-5AB1-4701C32E55DC}"/>
              </a:ext>
            </a:extLst>
          </p:cNvPr>
          <p:cNvSpPr txBox="1"/>
          <p:nvPr/>
        </p:nvSpPr>
        <p:spPr>
          <a:xfrm>
            <a:off x="5848405" y="5913364"/>
            <a:ext cx="4849156" cy="338554"/>
          </a:xfrm>
          <a:prstGeom prst="rect">
            <a:avLst/>
          </a:prstGeom>
          <a:noFill/>
        </p:spPr>
        <p:txBody>
          <a:bodyPr wrap="square">
            <a:spAutoFit/>
          </a:bodyPr>
          <a:lstStyle/>
          <a:p>
            <a:pPr algn="r"/>
            <a:r>
              <a:rPr lang="en-GB" sz="1600" i="1" noProof="0" dirty="0">
                <a:solidFill>
                  <a:schemeClr val="tx2"/>
                </a:solidFill>
                <a:latin typeface="Arial" panose="020B0604020202020204" pitchFamily="34" charset="0"/>
                <a:cs typeface="Arial" panose="020B0604020202020204" pitchFamily="34" charset="0"/>
              </a:rPr>
              <a:t>HER2 IHC</a:t>
            </a:r>
          </a:p>
        </p:txBody>
      </p:sp>
    </p:spTree>
    <p:extLst>
      <p:ext uri="{BB962C8B-B14F-4D97-AF65-F5344CB8AC3E}">
        <p14:creationId xmlns:p14="http://schemas.microsoft.com/office/powerpoint/2010/main" val="150083047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821F7-2441-0234-ECC9-129DD34F0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FB20D-3152-6436-425D-CA275836B96B}"/>
              </a:ext>
            </a:extLst>
          </p:cNvPr>
          <p:cNvSpPr>
            <a:spLocks noGrp="1"/>
          </p:cNvSpPr>
          <p:nvPr>
            <p:ph type="title"/>
          </p:nvPr>
        </p:nvSpPr>
        <p:spPr/>
        <p:txBody>
          <a:bodyPr/>
          <a:lstStyle/>
          <a:p>
            <a:r>
              <a:rPr lang="en-GB" sz="4000" noProof="0" dirty="0"/>
              <a:t>her2-positive ncslc</a:t>
            </a:r>
            <a:br>
              <a:rPr lang="en-GB" sz="4000" noProof="0" dirty="0"/>
            </a:br>
            <a:br>
              <a:rPr lang="en-GB" sz="4000" noProof="0" dirty="0"/>
            </a:br>
            <a:r>
              <a:rPr lang="en-GB" sz="3200" noProof="0" dirty="0"/>
              <a:t>treatment approaches</a:t>
            </a:r>
            <a:endParaRPr lang="en-GB" noProof="0" dirty="0"/>
          </a:p>
        </p:txBody>
      </p:sp>
      <p:sp>
        <p:nvSpPr>
          <p:cNvPr id="3" name="Slide Number Placeholder 2">
            <a:extLst>
              <a:ext uri="{FF2B5EF4-FFF2-40B4-BE49-F238E27FC236}">
                <a16:creationId xmlns:a16="http://schemas.microsoft.com/office/drawing/2014/main" id="{258269E1-7C3E-BE60-7FEB-C878988A0075}"/>
              </a:ext>
            </a:extLst>
          </p:cNvPr>
          <p:cNvSpPr>
            <a:spLocks noGrp="1"/>
          </p:cNvSpPr>
          <p:nvPr>
            <p:ph type="sldNum" sz="quarter" idx="4"/>
          </p:nvPr>
        </p:nvSpPr>
        <p:spPr/>
        <p:txBody>
          <a:bodyPr/>
          <a:lstStyle/>
          <a:p>
            <a:fld id="{FCE43C0F-8A7B-3A4B-9DB5-B3472E36E833}" type="slidenum">
              <a:rPr lang="en-GB" noProof="0" smtClean="0"/>
              <a:pPr/>
              <a:t>43</a:t>
            </a:fld>
            <a:endParaRPr lang="en-GB" noProof="0" dirty="0"/>
          </a:p>
        </p:txBody>
      </p:sp>
      <p:sp>
        <p:nvSpPr>
          <p:cNvPr id="5" name="Content Placeholder 9">
            <a:extLst>
              <a:ext uri="{FF2B5EF4-FFF2-40B4-BE49-F238E27FC236}">
                <a16:creationId xmlns:a16="http://schemas.microsoft.com/office/drawing/2014/main" id="{9A46EF9C-DB83-2FC3-E29C-D63F49F132B8}"/>
              </a:ext>
            </a:extLst>
          </p:cNvPr>
          <p:cNvSpPr txBox="1">
            <a:spLocks/>
          </p:cNvSpPr>
          <p:nvPr/>
        </p:nvSpPr>
        <p:spPr>
          <a:xfrm>
            <a:off x="620183" y="6309320"/>
            <a:ext cx="10180339" cy="365125"/>
          </a:xfrm>
          <a:prstGeom prst="rect">
            <a:avLst/>
          </a:prstGeom>
        </p:spPr>
        <p:txBody>
          <a:bodyPr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1200" noProof="0" dirty="0">
                <a:solidFill>
                  <a:schemeClr val="bg1"/>
                </a:solidFill>
              </a:rPr>
              <a:t>NSCLC, non-small cell lung cancer</a:t>
            </a:r>
          </a:p>
        </p:txBody>
      </p:sp>
    </p:spTree>
    <p:extLst>
      <p:ext uri="{BB962C8B-B14F-4D97-AF65-F5344CB8AC3E}">
        <p14:creationId xmlns:p14="http://schemas.microsoft.com/office/powerpoint/2010/main" val="234408494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9B0C5-BAE0-AEBB-A40B-1FA7C6D026B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4F24472-C4CF-376A-62EC-C1AF6F9F2061}"/>
              </a:ext>
            </a:extLst>
          </p:cNvPr>
          <p:cNvSpPr>
            <a:spLocks noGrp="1"/>
          </p:cNvSpPr>
          <p:nvPr>
            <p:ph type="body" idx="1"/>
          </p:nvPr>
        </p:nvSpPr>
        <p:spPr>
          <a:xfrm>
            <a:off x="619201" y="963408"/>
            <a:ext cx="10972800" cy="701675"/>
          </a:xfrm>
        </p:spPr>
        <p:txBody>
          <a:bodyPr/>
          <a:lstStyle/>
          <a:p>
            <a:r>
              <a:rPr lang="en-GB" sz="2000" noProof="0" dirty="0">
                <a:solidFill>
                  <a:schemeClr val="accent1"/>
                </a:solidFill>
              </a:rPr>
              <a:t>Which statement about her2 alterations in lung cancer is correct?</a:t>
            </a:r>
            <a:endParaRPr lang="en-GB" noProof="0" dirty="0"/>
          </a:p>
        </p:txBody>
      </p:sp>
      <p:sp>
        <p:nvSpPr>
          <p:cNvPr id="2" name="Title 1">
            <a:extLst>
              <a:ext uri="{FF2B5EF4-FFF2-40B4-BE49-F238E27FC236}">
                <a16:creationId xmlns:a16="http://schemas.microsoft.com/office/drawing/2014/main" id="{563FB28E-7F53-B5B4-BFFD-09B9C70E4F77}"/>
              </a:ext>
            </a:extLst>
          </p:cNvPr>
          <p:cNvSpPr>
            <a:spLocks noGrp="1"/>
          </p:cNvSpPr>
          <p:nvPr>
            <p:ph type="title"/>
          </p:nvPr>
        </p:nvSpPr>
        <p:spPr>
          <a:xfrm>
            <a:off x="619201" y="259200"/>
            <a:ext cx="10963199" cy="864000"/>
          </a:xfrm>
        </p:spPr>
        <p:txBody>
          <a:bodyPr>
            <a:normAutofit fontScale="90000"/>
          </a:bodyPr>
          <a:lstStyle/>
          <a:p>
            <a:r>
              <a:rPr lang="en-GB" sz="3100" noProof="0" dirty="0"/>
              <a:t>POLLING QUESTION</a:t>
            </a:r>
            <a:br>
              <a:rPr lang="en-GB" noProof="0" dirty="0"/>
            </a:br>
            <a:br>
              <a:rPr lang="en-GB" noProof="0" dirty="0"/>
            </a:br>
            <a:endParaRPr lang="en-GB" noProof="0" dirty="0"/>
          </a:p>
        </p:txBody>
      </p:sp>
      <p:sp>
        <p:nvSpPr>
          <p:cNvPr id="3" name="Content Placeholder 2">
            <a:extLst>
              <a:ext uri="{FF2B5EF4-FFF2-40B4-BE49-F238E27FC236}">
                <a16:creationId xmlns:a16="http://schemas.microsoft.com/office/drawing/2014/main" id="{3C857EB5-4DD7-7DB4-72F4-A457EA89FAE2}"/>
              </a:ext>
            </a:extLst>
          </p:cNvPr>
          <p:cNvSpPr>
            <a:spLocks noGrp="1"/>
          </p:cNvSpPr>
          <p:nvPr>
            <p:ph sz="quarter" idx="14"/>
          </p:nvPr>
        </p:nvSpPr>
        <p:spPr>
          <a:xfrm>
            <a:off x="619125" y="2060849"/>
            <a:ext cx="5908923" cy="4104456"/>
          </a:xfrm>
        </p:spPr>
        <p:txBody>
          <a:bodyPr/>
          <a:lstStyle/>
          <a:p>
            <a:pPr marL="457200" indent="-457200">
              <a:buFont typeface="+mj-lt"/>
              <a:buAutoNum type="alphaUcPeriod"/>
            </a:pPr>
            <a:r>
              <a:rPr lang="en-GB" dirty="0"/>
              <a:t>Only HER2 mutations are relevant in lung cancer</a:t>
            </a:r>
            <a:endParaRPr lang="en-GB" noProof="0" dirty="0"/>
          </a:p>
          <a:p>
            <a:pPr marL="457200" indent="-457200">
              <a:buFont typeface="+mj-lt"/>
              <a:buAutoNum type="alphaUcPeriod"/>
            </a:pPr>
            <a:r>
              <a:rPr lang="en-GB" noProof="0" dirty="0"/>
              <a:t>Only HER2 overexpression is relevant in lung cancer</a:t>
            </a:r>
          </a:p>
          <a:p>
            <a:pPr marL="457200" indent="-457200">
              <a:buFont typeface="+mj-lt"/>
              <a:buAutoNum type="alphaUcPeriod"/>
            </a:pPr>
            <a:r>
              <a:rPr lang="en-US" dirty="0"/>
              <a:t>HER2 mutations in lung cancer are most commonly found in squamous cell carcinoma</a:t>
            </a:r>
            <a:endParaRPr lang="en-GB" noProof="0" dirty="0"/>
          </a:p>
          <a:p>
            <a:pPr marL="457200" indent="-457200">
              <a:buFont typeface="+mj-lt"/>
              <a:buAutoNum type="alphaUcPeriod"/>
            </a:pPr>
            <a:r>
              <a:rPr lang="en-US" b="1" dirty="0">
                <a:solidFill>
                  <a:schemeClr val="accent1"/>
                </a:solidFill>
              </a:rPr>
              <a:t>HER2-targeted therapies have shown clinical activity in patients with HER2-mutant and HER2 IHC3+ non-small cell lung cancer (NSCLC)</a:t>
            </a:r>
          </a:p>
        </p:txBody>
      </p:sp>
      <p:sp>
        <p:nvSpPr>
          <p:cNvPr id="13" name="Content Placeholder 12">
            <a:extLst>
              <a:ext uri="{FF2B5EF4-FFF2-40B4-BE49-F238E27FC236}">
                <a16:creationId xmlns:a16="http://schemas.microsoft.com/office/drawing/2014/main" id="{49FB9B70-9FD4-2EE7-2AF8-75AEF0DF4436}"/>
              </a:ext>
            </a:extLst>
          </p:cNvPr>
          <p:cNvSpPr>
            <a:spLocks noGrp="1"/>
          </p:cNvSpPr>
          <p:nvPr>
            <p:ph sz="quarter" idx="15"/>
          </p:nvPr>
        </p:nvSpPr>
        <p:spPr/>
        <p:txBody>
          <a:bodyPr/>
          <a:lstStyle/>
          <a:p>
            <a:r>
              <a:rPr lang="en-US" dirty="0"/>
              <a:t>NSCLC; non-small cell lung cancer;</a:t>
            </a:r>
            <a:endParaRPr lang="en-GB" noProof="0" dirty="0"/>
          </a:p>
        </p:txBody>
      </p:sp>
      <p:sp>
        <p:nvSpPr>
          <p:cNvPr id="4" name="Slide Number Placeholder 3">
            <a:extLst>
              <a:ext uri="{FF2B5EF4-FFF2-40B4-BE49-F238E27FC236}">
                <a16:creationId xmlns:a16="http://schemas.microsoft.com/office/drawing/2014/main" id="{BC25C61D-1737-9CEF-0BCE-432C373D8098}"/>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noProof="0" smtClean="0"/>
              <a:pPr lvl="0"/>
              <a:t>44</a:t>
            </a:fld>
            <a:endParaRPr lang="en-GB" noProof="0" dirty="0"/>
          </a:p>
        </p:txBody>
      </p:sp>
      <p:graphicFrame>
        <p:nvGraphicFramePr>
          <p:cNvPr id="8" name="Chart 7">
            <a:extLst>
              <a:ext uri="{FF2B5EF4-FFF2-40B4-BE49-F238E27FC236}">
                <a16:creationId xmlns:a16="http://schemas.microsoft.com/office/drawing/2014/main" id="{EFAE1FAC-E60A-8941-BD20-66C3816EA6A3}"/>
              </a:ext>
            </a:extLst>
          </p:cNvPr>
          <p:cNvGraphicFramePr/>
          <p:nvPr>
            <p:extLst>
              <p:ext uri="{D42A27DB-BD31-4B8C-83A1-F6EECF244321}">
                <p14:modId xmlns:p14="http://schemas.microsoft.com/office/powerpoint/2010/main" val="957973013"/>
              </p:ext>
            </p:extLst>
          </p:nvPr>
        </p:nvGraphicFramePr>
        <p:xfrm>
          <a:off x="4943872" y="1451059"/>
          <a:ext cx="7248128" cy="4443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6956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31973-ADB4-1D72-DC7E-ACF45208379B}"/>
            </a:ext>
          </a:extLst>
        </p:cNvPr>
        <p:cNvGrpSpPr/>
        <p:nvPr/>
      </p:nvGrpSpPr>
      <p:grpSpPr>
        <a:xfrm>
          <a:off x="0" y="0"/>
          <a:ext cx="0" cy="0"/>
          <a:chOff x="0" y="0"/>
          <a:chExt cx="0" cy="0"/>
        </a:xfrm>
      </p:grpSpPr>
      <p:pic>
        <p:nvPicPr>
          <p:cNvPr id="97" name="Picture 96" descr="A line of lines on a black background&#10;&#10;Description automatically generated">
            <a:extLst>
              <a:ext uri="{FF2B5EF4-FFF2-40B4-BE49-F238E27FC236}">
                <a16:creationId xmlns:a16="http://schemas.microsoft.com/office/drawing/2014/main" id="{DC816AEE-DF21-457F-9258-C268629B850E}"/>
              </a:ext>
            </a:extLst>
          </p:cNvPr>
          <p:cNvPicPr>
            <a:picLocks noChangeAspect="1"/>
          </p:cNvPicPr>
          <p:nvPr/>
        </p:nvPicPr>
        <p:blipFill>
          <a:blip r:embed="rId3"/>
          <a:stretch>
            <a:fillRect/>
          </a:stretch>
        </p:blipFill>
        <p:spPr>
          <a:xfrm>
            <a:off x="6612869" y="1782963"/>
            <a:ext cx="4533900" cy="1752600"/>
          </a:xfrm>
          <a:prstGeom prst="rect">
            <a:avLst/>
          </a:prstGeom>
          <a:solidFill>
            <a:schemeClr val="bg1"/>
          </a:solidFill>
        </p:spPr>
      </p:pic>
      <p:sp>
        <p:nvSpPr>
          <p:cNvPr id="3" name="Title 2">
            <a:extLst>
              <a:ext uri="{FF2B5EF4-FFF2-40B4-BE49-F238E27FC236}">
                <a16:creationId xmlns:a16="http://schemas.microsoft.com/office/drawing/2014/main" id="{A01D6FA8-4FD0-FCE9-841E-5DF36C7D67E4}"/>
              </a:ext>
            </a:extLst>
          </p:cNvPr>
          <p:cNvSpPr>
            <a:spLocks noGrp="1"/>
          </p:cNvSpPr>
          <p:nvPr>
            <p:ph type="title"/>
          </p:nvPr>
        </p:nvSpPr>
        <p:spPr/>
        <p:txBody>
          <a:bodyPr>
            <a:noAutofit/>
          </a:bodyPr>
          <a:lstStyle/>
          <a:p>
            <a:r>
              <a:rPr lang="en-GB" sz="2400" b="1" noProof="0" dirty="0"/>
              <a:t>HER2-positive lung cancer treated with anti-HER2 drugs</a:t>
            </a:r>
            <a:br>
              <a:rPr lang="en-GB" sz="2400" b="1" noProof="0" dirty="0"/>
            </a:br>
            <a:endParaRPr lang="en-GB" sz="1800" spc="100" noProof="0" dirty="0">
              <a:solidFill>
                <a:schemeClr val="accent1"/>
              </a:solidFill>
              <a:highlight>
                <a:srgbClr val="FFFF00"/>
              </a:highlight>
            </a:endParaRPr>
          </a:p>
        </p:txBody>
      </p:sp>
      <p:sp>
        <p:nvSpPr>
          <p:cNvPr id="4" name="Slide Number Placeholder 3">
            <a:extLst>
              <a:ext uri="{FF2B5EF4-FFF2-40B4-BE49-F238E27FC236}">
                <a16:creationId xmlns:a16="http://schemas.microsoft.com/office/drawing/2014/main" id="{F44DF533-FF20-9FF4-0E31-12796AE39816}"/>
              </a:ext>
            </a:extLst>
          </p:cNvPr>
          <p:cNvSpPr>
            <a:spLocks noGrp="1"/>
          </p:cNvSpPr>
          <p:nvPr>
            <p:ph type="sldNum" sz="quarter" idx="4"/>
          </p:nvPr>
        </p:nvSpPr>
        <p:spPr/>
        <p:txBody>
          <a:bodyPr/>
          <a:lstStyle/>
          <a:p>
            <a:fld id="{FCE43C0F-8A7B-3A4B-9DB5-B3472E36E833}" type="slidenum">
              <a:rPr lang="en-GB" noProof="0" smtClean="0"/>
              <a:pPr/>
              <a:t>45</a:t>
            </a:fld>
            <a:endParaRPr lang="en-GB" noProof="0" dirty="0"/>
          </a:p>
        </p:txBody>
      </p:sp>
      <p:sp>
        <p:nvSpPr>
          <p:cNvPr id="2" name="Content Placeholder 1">
            <a:extLst>
              <a:ext uri="{FF2B5EF4-FFF2-40B4-BE49-F238E27FC236}">
                <a16:creationId xmlns:a16="http://schemas.microsoft.com/office/drawing/2014/main" id="{1F8BDF6D-0E4D-7320-0CA6-756922DAE797}"/>
              </a:ext>
            </a:extLst>
          </p:cNvPr>
          <p:cNvSpPr>
            <a:spLocks noGrp="1"/>
          </p:cNvSpPr>
          <p:nvPr>
            <p:ph sz="quarter" idx="15"/>
          </p:nvPr>
        </p:nvSpPr>
        <p:spPr/>
        <p:txBody>
          <a:bodyPr anchor="b" anchorCtr="0"/>
          <a:lstStyle/>
          <a:p>
            <a:r>
              <a:rPr lang="en-GB" noProof="0" dirty="0">
                <a:solidFill>
                  <a:schemeClr val="tx2"/>
                </a:solidFill>
              </a:rPr>
              <a:t>CI, confidence interval; IHC, immunohistochemistry; NE, not evaluable; NSCLC, non-small cell lung cancer; OS, overall survival; PFS, progression-free survival; T-DM1, trastuzumab emtansine</a:t>
            </a:r>
          </a:p>
          <a:p>
            <a:r>
              <a:rPr lang="en-GB" noProof="0" dirty="0">
                <a:solidFill>
                  <a:schemeClr val="tx2"/>
                </a:solidFill>
              </a:rPr>
              <a:t>1. Gatzemeier U, et al. Ann Oncol. 2004;15:19-27; 2. Peters S, et al. Clin Cancer Res. 2019;25:64-72</a:t>
            </a:r>
          </a:p>
        </p:txBody>
      </p:sp>
      <p:sp>
        <p:nvSpPr>
          <p:cNvPr id="6" name="Rectangle: Rounded Corners 5">
            <a:extLst>
              <a:ext uri="{FF2B5EF4-FFF2-40B4-BE49-F238E27FC236}">
                <a16:creationId xmlns:a16="http://schemas.microsoft.com/office/drawing/2014/main" id="{6E900876-CFF1-8CB3-CD19-D5019725FA9A}"/>
              </a:ext>
            </a:extLst>
          </p:cNvPr>
          <p:cNvSpPr/>
          <p:nvPr/>
        </p:nvSpPr>
        <p:spPr>
          <a:xfrm>
            <a:off x="623392" y="4509119"/>
            <a:ext cx="10657184" cy="1428345"/>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noProof="0" dirty="0">
                <a:solidFill>
                  <a:schemeClr val="bg1"/>
                </a:solidFill>
                <a:latin typeface="Arial" panose="020B0604020202020204" pitchFamily="34" charset="0"/>
                <a:cs typeface="Arial" panose="020B0604020202020204" pitchFamily="34" charset="0"/>
              </a:rPr>
              <a:t>Contrary to </a:t>
            </a:r>
            <a:r>
              <a:rPr lang="en-GB" b="1" noProof="0" dirty="0">
                <a:solidFill>
                  <a:schemeClr val="bg1"/>
                </a:solidFill>
                <a:latin typeface="Arial" panose="020B0604020202020204" pitchFamily="34" charset="0"/>
                <a:cs typeface="Arial" panose="020B0604020202020204" pitchFamily="34" charset="0"/>
              </a:rPr>
              <a:t>breast cancer</a:t>
            </a:r>
            <a:r>
              <a:rPr lang="en-GB" noProof="0" dirty="0">
                <a:solidFill>
                  <a:schemeClr val="bg1"/>
                </a:solidFill>
                <a:latin typeface="Arial" panose="020B0604020202020204" pitchFamily="34" charset="0"/>
                <a:cs typeface="Arial" panose="020B0604020202020204" pitchFamily="34" charset="0"/>
              </a:rPr>
              <a:t>, where HER2 overexpression often occurs concurrently with </a:t>
            </a:r>
            <a:r>
              <a:rPr lang="en-GB" i="1" noProof="0" dirty="0">
                <a:solidFill>
                  <a:schemeClr val="bg1"/>
                </a:solidFill>
                <a:latin typeface="Arial" panose="020B0604020202020204" pitchFamily="34" charset="0"/>
                <a:cs typeface="Arial" panose="020B0604020202020204" pitchFamily="34" charset="0"/>
              </a:rPr>
              <a:t>HER2</a:t>
            </a:r>
            <a:r>
              <a:rPr lang="en-GB" noProof="0" dirty="0">
                <a:solidFill>
                  <a:schemeClr val="bg1"/>
                </a:solidFill>
                <a:latin typeface="Arial" panose="020B0604020202020204" pitchFamily="34" charset="0"/>
                <a:cs typeface="Arial" panose="020B0604020202020204" pitchFamily="34" charset="0"/>
              </a:rPr>
              <a:t> amplification, this co-occurrence has been less consistently observed in </a:t>
            </a:r>
            <a:r>
              <a:rPr lang="en-GB" b="1" noProof="0" dirty="0">
                <a:solidFill>
                  <a:schemeClr val="bg1"/>
                </a:solidFill>
                <a:latin typeface="Arial" panose="020B0604020202020204" pitchFamily="34" charset="0"/>
                <a:cs typeface="Arial" panose="020B0604020202020204" pitchFamily="34" charset="0"/>
              </a:rPr>
              <a:t>lung cancer</a:t>
            </a:r>
          </a:p>
          <a:p>
            <a:pPr marL="285750" indent="-285750">
              <a:buFont typeface="Arial" panose="020B0604020202020204" pitchFamily="34" charset="0"/>
              <a:buChar char="•"/>
            </a:pPr>
            <a:r>
              <a:rPr lang="en-GB" noProof="0" dirty="0">
                <a:solidFill>
                  <a:schemeClr val="bg1"/>
                </a:solidFill>
                <a:latin typeface="Arial" panose="020B0604020202020204" pitchFamily="34" charset="0"/>
                <a:cs typeface="Arial" panose="020B0604020202020204" pitchFamily="34" charset="0"/>
              </a:rPr>
              <a:t>Mutations in the </a:t>
            </a:r>
            <a:r>
              <a:rPr lang="en-GB" i="1" noProof="0" dirty="0">
                <a:solidFill>
                  <a:schemeClr val="bg1"/>
                </a:solidFill>
                <a:latin typeface="Arial" panose="020B0604020202020204" pitchFamily="34" charset="0"/>
                <a:cs typeface="Arial" panose="020B0604020202020204" pitchFamily="34" charset="0"/>
              </a:rPr>
              <a:t>HER2</a:t>
            </a:r>
            <a:r>
              <a:rPr lang="en-GB" noProof="0" dirty="0">
                <a:solidFill>
                  <a:schemeClr val="bg1"/>
                </a:solidFill>
                <a:latin typeface="Arial" panose="020B0604020202020204" pitchFamily="34" charset="0"/>
                <a:cs typeface="Arial" panose="020B0604020202020204" pitchFamily="34" charset="0"/>
              </a:rPr>
              <a:t> gene are also not clearly associated with increased levels of </a:t>
            </a:r>
            <a:r>
              <a:rPr lang="en-GB" i="1" noProof="0" dirty="0">
                <a:solidFill>
                  <a:schemeClr val="bg1"/>
                </a:solidFill>
                <a:latin typeface="Arial" panose="020B0604020202020204" pitchFamily="34" charset="0"/>
                <a:cs typeface="Arial" panose="020B0604020202020204" pitchFamily="34" charset="0"/>
              </a:rPr>
              <a:t>HER2</a:t>
            </a:r>
            <a:r>
              <a:rPr lang="en-GB" noProof="0" dirty="0">
                <a:solidFill>
                  <a:schemeClr val="bg1"/>
                </a:solidFill>
                <a:latin typeface="Arial" panose="020B0604020202020204" pitchFamily="34" charset="0"/>
                <a:cs typeface="Arial" panose="020B0604020202020204" pitchFamily="34" charset="0"/>
              </a:rPr>
              <a:t> amplification</a:t>
            </a:r>
            <a:endParaRPr lang="en-GB" sz="5400" noProof="0" dirty="0">
              <a:solidFill>
                <a:schemeClr val="bg1"/>
              </a:solidFill>
              <a:latin typeface="Arial" panose="020B0604020202020204" pitchFamily="34" charset="0"/>
              <a:cs typeface="Arial" panose="020B0604020202020204" pitchFamily="34" charset="0"/>
            </a:endParaRPr>
          </a:p>
        </p:txBody>
      </p:sp>
      <p:sp>
        <p:nvSpPr>
          <p:cNvPr id="14" name="CasellaDiTesto 9">
            <a:extLst>
              <a:ext uri="{FF2B5EF4-FFF2-40B4-BE49-F238E27FC236}">
                <a16:creationId xmlns:a16="http://schemas.microsoft.com/office/drawing/2014/main" id="{103AD05E-09FE-F85D-0A8A-8AC3AB743EA3}"/>
              </a:ext>
            </a:extLst>
          </p:cNvPr>
          <p:cNvSpPr txBox="1"/>
          <p:nvPr/>
        </p:nvSpPr>
        <p:spPr>
          <a:xfrm>
            <a:off x="2968510" y="3936772"/>
            <a:ext cx="1710726" cy="369332"/>
          </a:xfrm>
          <a:prstGeom prst="rect">
            <a:avLst/>
          </a:prstGeom>
          <a:noFill/>
        </p:spPr>
        <p:txBody>
          <a:bodyPr wrap="none" rtlCol="0">
            <a:spAutoFit/>
          </a:bodyPr>
          <a:lstStyle/>
          <a:p>
            <a:pPr algn="ctr"/>
            <a:r>
              <a:rPr lang="en-GB" b="1" spc="100" noProof="0" dirty="0">
                <a:solidFill>
                  <a:schemeClr val="accent1"/>
                </a:solidFill>
                <a:latin typeface="Arial" panose="020B0604020202020204" pitchFamily="34" charset="0"/>
                <a:cs typeface="Arial" panose="020B0604020202020204" pitchFamily="34" charset="0"/>
              </a:rPr>
              <a:t>NO BENEFIT</a:t>
            </a:r>
          </a:p>
        </p:txBody>
      </p:sp>
      <p:sp>
        <p:nvSpPr>
          <p:cNvPr id="15" name="CasellaDiTesto 11">
            <a:extLst>
              <a:ext uri="{FF2B5EF4-FFF2-40B4-BE49-F238E27FC236}">
                <a16:creationId xmlns:a16="http://schemas.microsoft.com/office/drawing/2014/main" id="{0E437D9C-A550-CE25-F2A4-D8802359EB6F}"/>
              </a:ext>
            </a:extLst>
          </p:cNvPr>
          <p:cNvSpPr txBox="1"/>
          <p:nvPr/>
        </p:nvSpPr>
        <p:spPr>
          <a:xfrm>
            <a:off x="7687802" y="3893773"/>
            <a:ext cx="2467343" cy="369332"/>
          </a:xfrm>
          <a:prstGeom prst="rect">
            <a:avLst/>
          </a:prstGeom>
          <a:noFill/>
        </p:spPr>
        <p:txBody>
          <a:bodyPr wrap="none" rtlCol="0">
            <a:spAutoFit/>
          </a:bodyPr>
          <a:lstStyle/>
          <a:p>
            <a:pPr algn="ctr"/>
            <a:r>
              <a:rPr lang="en-GB" b="1" spc="100" noProof="0" dirty="0">
                <a:solidFill>
                  <a:schemeClr val="accent1"/>
                </a:solidFill>
                <a:latin typeface="Arial" panose="020B0604020202020204" pitchFamily="34" charset="0"/>
                <a:cs typeface="Arial" panose="020B0604020202020204" pitchFamily="34" charset="0"/>
              </a:rPr>
              <a:t>MINIMUM BENEFIT</a:t>
            </a:r>
          </a:p>
        </p:txBody>
      </p:sp>
      <p:sp>
        <p:nvSpPr>
          <p:cNvPr id="16" name="CasellaDiTesto 3">
            <a:extLst>
              <a:ext uri="{FF2B5EF4-FFF2-40B4-BE49-F238E27FC236}">
                <a16:creationId xmlns:a16="http://schemas.microsoft.com/office/drawing/2014/main" id="{8B089705-317D-0410-55D9-DFCFF25BEE6D}"/>
              </a:ext>
            </a:extLst>
          </p:cNvPr>
          <p:cNvSpPr txBox="1"/>
          <p:nvPr/>
        </p:nvSpPr>
        <p:spPr>
          <a:xfrm>
            <a:off x="611082" y="1124744"/>
            <a:ext cx="5393414" cy="584775"/>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PFS of gemcitabine–cisplatin with or without</a:t>
            </a:r>
            <a:br>
              <a:rPr lang="en-GB" sz="1600" b="1" noProof="0" dirty="0">
                <a:latin typeface="Arial" panose="020B0604020202020204" pitchFamily="34" charset="0"/>
                <a:cs typeface="Arial" panose="020B0604020202020204" pitchFamily="34" charset="0"/>
              </a:rPr>
            </a:br>
            <a:r>
              <a:rPr lang="en-GB" sz="1600" b="1" noProof="0" dirty="0">
                <a:latin typeface="Arial" panose="020B0604020202020204" pitchFamily="34" charset="0"/>
                <a:cs typeface="Arial" panose="020B0604020202020204" pitchFamily="34" charset="0"/>
              </a:rPr>
              <a:t>trastuzumab in HER2-positive NSCLC</a:t>
            </a:r>
            <a:r>
              <a:rPr lang="en-GB" sz="1600" b="1" baseline="30000" noProof="0" dirty="0">
                <a:latin typeface="Arial" panose="020B0604020202020204" pitchFamily="34" charset="0"/>
                <a:cs typeface="Arial" panose="020B0604020202020204" pitchFamily="34" charset="0"/>
              </a:rPr>
              <a:t>1</a:t>
            </a:r>
            <a:endParaRPr lang="en-GB" sz="1600" b="1" noProof="0" dirty="0">
              <a:latin typeface="Arial" panose="020B0604020202020204" pitchFamily="34" charset="0"/>
              <a:cs typeface="Arial" panose="020B0604020202020204" pitchFamily="34" charset="0"/>
            </a:endParaRPr>
          </a:p>
        </p:txBody>
      </p:sp>
      <p:sp>
        <p:nvSpPr>
          <p:cNvPr id="17" name="CasellaDiTesto 3">
            <a:extLst>
              <a:ext uri="{FF2B5EF4-FFF2-40B4-BE49-F238E27FC236}">
                <a16:creationId xmlns:a16="http://schemas.microsoft.com/office/drawing/2014/main" id="{0CF32375-50E5-218A-4A46-6CF793D92089}"/>
              </a:ext>
            </a:extLst>
          </p:cNvPr>
          <p:cNvSpPr txBox="1"/>
          <p:nvPr/>
        </p:nvSpPr>
        <p:spPr>
          <a:xfrm>
            <a:off x="6023992" y="1134497"/>
            <a:ext cx="4849156" cy="338554"/>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T-DM1 in metastatic </a:t>
            </a:r>
            <a:r>
              <a:rPr lang="en-GB" sz="1600" b="1" dirty="0">
                <a:latin typeface="Arial" panose="020B0604020202020204" pitchFamily="34" charset="0"/>
                <a:cs typeface="Arial" panose="020B0604020202020204" pitchFamily="34" charset="0"/>
              </a:rPr>
              <a:t>NSCLC</a:t>
            </a:r>
            <a:r>
              <a:rPr lang="en-GB" sz="1600" b="1" baseline="30000" dirty="0">
                <a:latin typeface="Arial" panose="020B0604020202020204" pitchFamily="34" charset="0"/>
                <a:cs typeface="Arial" panose="020B0604020202020204" pitchFamily="34" charset="0"/>
              </a:rPr>
              <a:t>2</a:t>
            </a:r>
          </a:p>
        </p:txBody>
      </p:sp>
      <p:pic>
        <p:nvPicPr>
          <p:cNvPr id="10" name="Picture 9" descr="A line drawing of a graph&#10;&#10;Description automatically generated">
            <a:extLst>
              <a:ext uri="{FF2B5EF4-FFF2-40B4-BE49-F238E27FC236}">
                <a16:creationId xmlns:a16="http://schemas.microsoft.com/office/drawing/2014/main" id="{885E3E16-20EF-CDEE-313E-477A5274FA65}"/>
              </a:ext>
            </a:extLst>
          </p:cNvPr>
          <p:cNvPicPr>
            <a:picLocks noChangeAspect="1"/>
          </p:cNvPicPr>
          <p:nvPr/>
        </p:nvPicPr>
        <p:blipFill>
          <a:blip r:embed="rId4"/>
          <a:stretch>
            <a:fillRect/>
          </a:stretch>
        </p:blipFill>
        <p:spPr>
          <a:xfrm>
            <a:off x="1559496" y="1795663"/>
            <a:ext cx="4445000" cy="1739900"/>
          </a:xfrm>
          <a:prstGeom prst="rect">
            <a:avLst/>
          </a:prstGeom>
        </p:spPr>
      </p:pic>
      <p:sp>
        <p:nvSpPr>
          <p:cNvPr id="26" name="TextBox 25">
            <a:extLst>
              <a:ext uri="{FF2B5EF4-FFF2-40B4-BE49-F238E27FC236}">
                <a16:creationId xmlns:a16="http://schemas.microsoft.com/office/drawing/2014/main" id="{958D8FB3-61C5-6BC2-D5FF-152EDD83961F}"/>
              </a:ext>
            </a:extLst>
          </p:cNvPr>
          <p:cNvSpPr txBox="1"/>
          <p:nvPr/>
        </p:nvSpPr>
        <p:spPr>
          <a:xfrm>
            <a:off x="1289080" y="171471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27" name="TextBox 26">
            <a:extLst>
              <a:ext uri="{FF2B5EF4-FFF2-40B4-BE49-F238E27FC236}">
                <a16:creationId xmlns:a16="http://schemas.microsoft.com/office/drawing/2014/main" id="{BDF74051-3394-C115-ECF8-4FB85D7AA630}"/>
              </a:ext>
            </a:extLst>
          </p:cNvPr>
          <p:cNvSpPr txBox="1"/>
          <p:nvPr/>
        </p:nvSpPr>
        <p:spPr>
          <a:xfrm rot="16200000">
            <a:off x="104373" y="2462612"/>
            <a:ext cx="1764907"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Probability of remaining</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progression free</a:t>
            </a:r>
          </a:p>
        </p:txBody>
      </p:sp>
      <p:sp>
        <p:nvSpPr>
          <p:cNvPr id="34" name="TextBox 33">
            <a:extLst>
              <a:ext uri="{FF2B5EF4-FFF2-40B4-BE49-F238E27FC236}">
                <a16:creationId xmlns:a16="http://schemas.microsoft.com/office/drawing/2014/main" id="{755F3949-E1A6-411B-D251-251B3E77852C}"/>
              </a:ext>
            </a:extLst>
          </p:cNvPr>
          <p:cNvSpPr txBox="1"/>
          <p:nvPr/>
        </p:nvSpPr>
        <p:spPr>
          <a:xfrm>
            <a:off x="1289080" y="339111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0.0</a:t>
            </a:r>
          </a:p>
        </p:txBody>
      </p:sp>
      <p:sp>
        <p:nvSpPr>
          <p:cNvPr id="35" name="TextBox 34">
            <a:extLst>
              <a:ext uri="{FF2B5EF4-FFF2-40B4-BE49-F238E27FC236}">
                <a16:creationId xmlns:a16="http://schemas.microsoft.com/office/drawing/2014/main" id="{B04C1362-58AB-5E61-F64F-7E19C51B2019}"/>
              </a:ext>
            </a:extLst>
          </p:cNvPr>
          <p:cNvSpPr txBox="1"/>
          <p:nvPr/>
        </p:nvSpPr>
        <p:spPr>
          <a:xfrm>
            <a:off x="1289080" y="322347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0.1</a:t>
            </a:r>
          </a:p>
        </p:txBody>
      </p:sp>
      <p:sp>
        <p:nvSpPr>
          <p:cNvPr id="36" name="TextBox 35">
            <a:extLst>
              <a:ext uri="{FF2B5EF4-FFF2-40B4-BE49-F238E27FC236}">
                <a16:creationId xmlns:a16="http://schemas.microsoft.com/office/drawing/2014/main" id="{B7C24001-58D9-3420-69B2-764D0A15F355}"/>
              </a:ext>
            </a:extLst>
          </p:cNvPr>
          <p:cNvSpPr txBox="1"/>
          <p:nvPr/>
        </p:nvSpPr>
        <p:spPr>
          <a:xfrm>
            <a:off x="1289080" y="188235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0.9</a:t>
            </a:r>
          </a:p>
        </p:txBody>
      </p:sp>
      <p:sp>
        <p:nvSpPr>
          <p:cNvPr id="37" name="TextBox 36">
            <a:extLst>
              <a:ext uri="{FF2B5EF4-FFF2-40B4-BE49-F238E27FC236}">
                <a16:creationId xmlns:a16="http://schemas.microsoft.com/office/drawing/2014/main" id="{0B2B236F-6F40-C6EB-DB08-1CCD1170D971}"/>
              </a:ext>
            </a:extLst>
          </p:cNvPr>
          <p:cNvSpPr txBox="1"/>
          <p:nvPr/>
        </p:nvSpPr>
        <p:spPr>
          <a:xfrm>
            <a:off x="1289080" y="204999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0.8</a:t>
            </a:r>
          </a:p>
        </p:txBody>
      </p:sp>
      <p:sp>
        <p:nvSpPr>
          <p:cNvPr id="38" name="TextBox 37">
            <a:extLst>
              <a:ext uri="{FF2B5EF4-FFF2-40B4-BE49-F238E27FC236}">
                <a16:creationId xmlns:a16="http://schemas.microsoft.com/office/drawing/2014/main" id="{4B9327FF-BD22-54FD-0E93-6E03F0916D41}"/>
              </a:ext>
            </a:extLst>
          </p:cNvPr>
          <p:cNvSpPr txBox="1"/>
          <p:nvPr/>
        </p:nvSpPr>
        <p:spPr>
          <a:xfrm>
            <a:off x="1289080" y="221763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0.7</a:t>
            </a:r>
          </a:p>
        </p:txBody>
      </p:sp>
      <p:sp>
        <p:nvSpPr>
          <p:cNvPr id="39" name="TextBox 38">
            <a:extLst>
              <a:ext uri="{FF2B5EF4-FFF2-40B4-BE49-F238E27FC236}">
                <a16:creationId xmlns:a16="http://schemas.microsoft.com/office/drawing/2014/main" id="{C7482CFE-F8AB-0290-C7D1-764280414EE7}"/>
              </a:ext>
            </a:extLst>
          </p:cNvPr>
          <p:cNvSpPr txBox="1"/>
          <p:nvPr/>
        </p:nvSpPr>
        <p:spPr>
          <a:xfrm>
            <a:off x="1289080" y="238527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0.6</a:t>
            </a:r>
          </a:p>
        </p:txBody>
      </p:sp>
      <p:sp>
        <p:nvSpPr>
          <p:cNvPr id="40" name="TextBox 39">
            <a:extLst>
              <a:ext uri="{FF2B5EF4-FFF2-40B4-BE49-F238E27FC236}">
                <a16:creationId xmlns:a16="http://schemas.microsoft.com/office/drawing/2014/main" id="{8C85D7E3-8C21-6628-35C2-512EE60AA0E9}"/>
              </a:ext>
            </a:extLst>
          </p:cNvPr>
          <p:cNvSpPr txBox="1"/>
          <p:nvPr/>
        </p:nvSpPr>
        <p:spPr>
          <a:xfrm>
            <a:off x="1289080" y="255291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0.5</a:t>
            </a:r>
          </a:p>
        </p:txBody>
      </p:sp>
      <p:sp>
        <p:nvSpPr>
          <p:cNvPr id="41" name="TextBox 40">
            <a:extLst>
              <a:ext uri="{FF2B5EF4-FFF2-40B4-BE49-F238E27FC236}">
                <a16:creationId xmlns:a16="http://schemas.microsoft.com/office/drawing/2014/main" id="{98EE623E-C3EF-7BE7-652B-16EC5C18117E}"/>
              </a:ext>
            </a:extLst>
          </p:cNvPr>
          <p:cNvSpPr txBox="1"/>
          <p:nvPr/>
        </p:nvSpPr>
        <p:spPr>
          <a:xfrm>
            <a:off x="1289080" y="272055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0.4</a:t>
            </a:r>
          </a:p>
        </p:txBody>
      </p:sp>
      <p:sp>
        <p:nvSpPr>
          <p:cNvPr id="42" name="TextBox 41">
            <a:extLst>
              <a:ext uri="{FF2B5EF4-FFF2-40B4-BE49-F238E27FC236}">
                <a16:creationId xmlns:a16="http://schemas.microsoft.com/office/drawing/2014/main" id="{87DADE33-0B78-B8EC-F2BC-F7761D8A9C35}"/>
              </a:ext>
            </a:extLst>
          </p:cNvPr>
          <p:cNvSpPr txBox="1"/>
          <p:nvPr/>
        </p:nvSpPr>
        <p:spPr>
          <a:xfrm>
            <a:off x="1289080" y="288819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0.3</a:t>
            </a:r>
          </a:p>
        </p:txBody>
      </p:sp>
      <p:sp>
        <p:nvSpPr>
          <p:cNvPr id="43" name="TextBox 42">
            <a:extLst>
              <a:ext uri="{FF2B5EF4-FFF2-40B4-BE49-F238E27FC236}">
                <a16:creationId xmlns:a16="http://schemas.microsoft.com/office/drawing/2014/main" id="{A6AD3B26-0090-D570-9B60-0EB177F55794}"/>
              </a:ext>
            </a:extLst>
          </p:cNvPr>
          <p:cNvSpPr txBox="1"/>
          <p:nvPr/>
        </p:nvSpPr>
        <p:spPr>
          <a:xfrm>
            <a:off x="1289080" y="305583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a:t>
            </a:r>
          </a:p>
        </p:txBody>
      </p:sp>
      <p:sp>
        <p:nvSpPr>
          <p:cNvPr id="44" name="TextBox 43">
            <a:extLst>
              <a:ext uri="{FF2B5EF4-FFF2-40B4-BE49-F238E27FC236}">
                <a16:creationId xmlns:a16="http://schemas.microsoft.com/office/drawing/2014/main" id="{F515421F-ECD7-2D08-EB20-8D18ACDA1786}"/>
              </a:ext>
            </a:extLst>
          </p:cNvPr>
          <p:cNvSpPr txBox="1"/>
          <p:nvPr/>
        </p:nvSpPr>
        <p:spPr>
          <a:xfrm>
            <a:off x="2458100" y="354669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p:txBody>
      </p:sp>
      <p:sp>
        <p:nvSpPr>
          <p:cNvPr id="45" name="TextBox 44">
            <a:extLst>
              <a:ext uri="{FF2B5EF4-FFF2-40B4-BE49-F238E27FC236}">
                <a16:creationId xmlns:a16="http://schemas.microsoft.com/office/drawing/2014/main" id="{1DE6D1BC-7D0B-285E-A59D-0991C6765DB9}"/>
              </a:ext>
            </a:extLst>
          </p:cNvPr>
          <p:cNvSpPr txBox="1"/>
          <p:nvPr/>
        </p:nvSpPr>
        <p:spPr>
          <a:xfrm>
            <a:off x="2019950" y="354669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p:txBody>
      </p:sp>
      <p:sp>
        <p:nvSpPr>
          <p:cNvPr id="46" name="TextBox 45">
            <a:extLst>
              <a:ext uri="{FF2B5EF4-FFF2-40B4-BE49-F238E27FC236}">
                <a16:creationId xmlns:a16="http://schemas.microsoft.com/office/drawing/2014/main" id="{94D82A18-D2EC-8975-88ED-16E059D6E209}"/>
              </a:ext>
            </a:extLst>
          </p:cNvPr>
          <p:cNvSpPr txBox="1"/>
          <p:nvPr/>
        </p:nvSpPr>
        <p:spPr>
          <a:xfrm>
            <a:off x="1578625" y="354669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47" name="TextBox 46">
            <a:extLst>
              <a:ext uri="{FF2B5EF4-FFF2-40B4-BE49-F238E27FC236}">
                <a16:creationId xmlns:a16="http://schemas.microsoft.com/office/drawing/2014/main" id="{CE8BED29-DA09-C9E5-5B15-069AAF7D905E}"/>
              </a:ext>
            </a:extLst>
          </p:cNvPr>
          <p:cNvSpPr txBox="1"/>
          <p:nvPr/>
        </p:nvSpPr>
        <p:spPr>
          <a:xfrm>
            <a:off x="2883550" y="354669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48" name="TextBox 47">
            <a:extLst>
              <a:ext uri="{FF2B5EF4-FFF2-40B4-BE49-F238E27FC236}">
                <a16:creationId xmlns:a16="http://schemas.microsoft.com/office/drawing/2014/main" id="{63B452A9-B974-A33B-34C3-97AECBFBEAD1}"/>
              </a:ext>
            </a:extLst>
          </p:cNvPr>
          <p:cNvSpPr txBox="1"/>
          <p:nvPr/>
        </p:nvSpPr>
        <p:spPr>
          <a:xfrm>
            <a:off x="3337575" y="354669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a:t>
            </a:r>
          </a:p>
        </p:txBody>
      </p:sp>
      <p:sp>
        <p:nvSpPr>
          <p:cNvPr id="49" name="TextBox 48">
            <a:extLst>
              <a:ext uri="{FF2B5EF4-FFF2-40B4-BE49-F238E27FC236}">
                <a16:creationId xmlns:a16="http://schemas.microsoft.com/office/drawing/2014/main" id="{E38F2081-E331-FA75-1929-68314BEAA944}"/>
              </a:ext>
            </a:extLst>
          </p:cNvPr>
          <p:cNvSpPr txBox="1"/>
          <p:nvPr/>
        </p:nvSpPr>
        <p:spPr>
          <a:xfrm>
            <a:off x="3718832"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p:txBody>
      </p:sp>
      <p:sp>
        <p:nvSpPr>
          <p:cNvPr id="50" name="TextBox 49">
            <a:extLst>
              <a:ext uri="{FF2B5EF4-FFF2-40B4-BE49-F238E27FC236}">
                <a16:creationId xmlns:a16="http://schemas.microsoft.com/office/drawing/2014/main" id="{AD78D749-C123-BD35-AB21-F0C85C7E2E56}"/>
              </a:ext>
            </a:extLst>
          </p:cNvPr>
          <p:cNvSpPr txBox="1"/>
          <p:nvPr/>
        </p:nvSpPr>
        <p:spPr>
          <a:xfrm>
            <a:off x="5901771"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51" name="TextBox 50">
            <a:extLst>
              <a:ext uri="{FF2B5EF4-FFF2-40B4-BE49-F238E27FC236}">
                <a16:creationId xmlns:a16="http://schemas.microsoft.com/office/drawing/2014/main" id="{F4236CD3-7E13-4EEE-34AE-0113DEFA31FC}"/>
              </a:ext>
            </a:extLst>
          </p:cNvPr>
          <p:cNvSpPr txBox="1"/>
          <p:nvPr/>
        </p:nvSpPr>
        <p:spPr>
          <a:xfrm>
            <a:off x="5473146"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52" name="TextBox 51">
            <a:extLst>
              <a:ext uri="{FF2B5EF4-FFF2-40B4-BE49-F238E27FC236}">
                <a16:creationId xmlns:a16="http://schemas.microsoft.com/office/drawing/2014/main" id="{184D9E00-E827-3D64-492B-20AD8E243755}"/>
              </a:ext>
            </a:extLst>
          </p:cNvPr>
          <p:cNvSpPr txBox="1"/>
          <p:nvPr/>
        </p:nvSpPr>
        <p:spPr>
          <a:xfrm>
            <a:off x="5031821"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16</a:t>
            </a:r>
          </a:p>
        </p:txBody>
      </p:sp>
      <p:sp>
        <p:nvSpPr>
          <p:cNvPr id="53" name="TextBox 52">
            <a:extLst>
              <a:ext uri="{FF2B5EF4-FFF2-40B4-BE49-F238E27FC236}">
                <a16:creationId xmlns:a16="http://schemas.microsoft.com/office/drawing/2014/main" id="{26C91B07-E684-B91A-7CDA-ADA3D31E7D99}"/>
              </a:ext>
            </a:extLst>
          </p:cNvPr>
          <p:cNvSpPr txBox="1"/>
          <p:nvPr/>
        </p:nvSpPr>
        <p:spPr>
          <a:xfrm>
            <a:off x="4600021"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14</a:t>
            </a:r>
          </a:p>
        </p:txBody>
      </p:sp>
      <p:sp>
        <p:nvSpPr>
          <p:cNvPr id="54" name="TextBox 53">
            <a:extLst>
              <a:ext uri="{FF2B5EF4-FFF2-40B4-BE49-F238E27FC236}">
                <a16:creationId xmlns:a16="http://schemas.microsoft.com/office/drawing/2014/main" id="{92D63EDA-0B0D-2E5B-CC7D-CB9DCE38936D}"/>
              </a:ext>
            </a:extLst>
          </p:cNvPr>
          <p:cNvSpPr txBox="1"/>
          <p:nvPr/>
        </p:nvSpPr>
        <p:spPr>
          <a:xfrm>
            <a:off x="4165046"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55" name="TextBox 54">
            <a:extLst>
              <a:ext uri="{FF2B5EF4-FFF2-40B4-BE49-F238E27FC236}">
                <a16:creationId xmlns:a16="http://schemas.microsoft.com/office/drawing/2014/main" id="{ADD5BB97-449F-0845-C0E7-BA41A4833BD4}"/>
              </a:ext>
            </a:extLst>
          </p:cNvPr>
          <p:cNvSpPr txBox="1"/>
          <p:nvPr/>
        </p:nvSpPr>
        <p:spPr>
          <a:xfrm>
            <a:off x="3292241" y="3740979"/>
            <a:ext cx="1058431" cy="184666"/>
          </a:xfrm>
          <a:prstGeom prst="rect">
            <a:avLst/>
          </a:prstGeom>
          <a:noFill/>
        </p:spPr>
        <p:txBody>
          <a:bodyPr wrap="none" lIns="0" tIns="0" rIns="0" bIns="0" rtlCol="0">
            <a:spAutoFit/>
          </a:bodyPr>
          <a:lstStyle/>
          <a:p>
            <a:r>
              <a:rPr lang="en-GB" sz="1200" b="1" noProof="0" dirty="0">
                <a:latin typeface="Arial" panose="020B0604020202020204" pitchFamily="34" charset="0"/>
                <a:cs typeface="Arial" panose="020B0604020202020204" pitchFamily="34" charset="0"/>
              </a:rPr>
              <a:t>Time (months)</a:t>
            </a:r>
            <a:endParaRPr lang="en-GB" sz="1200" b="1" noProof="0" dirty="0">
              <a:latin typeface="Arial" panose="020B0604020202020204" pitchFamily="34" charset="0"/>
              <a:ea typeface="Aileron" charset="0"/>
              <a:cs typeface="Arial" panose="020B0604020202020204" pitchFamily="34" charset="0"/>
            </a:endParaRPr>
          </a:p>
        </p:txBody>
      </p:sp>
      <p:sp>
        <p:nvSpPr>
          <p:cNvPr id="33" name="TextBox 32">
            <a:extLst>
              <a:ext uri="{FF2B5EF4-FFF2-40B4-BE49-F238E27FC236}">
                <a16:creationId xmlns:a16="http://schemas.microsoft.com/office/drawing/2014/main" id="{AB86FB8E-DB4F-2EEE-5C4C-D09AA63FC765}"/>
              </a:ext>
            </a:extLst>
          </p:cNvPr>
          <p:cNvSpPr txBox="1"/>
          <p:nvPr/>
        </p:nvSpPr>
        <p:spPr>
          <a:xfrm>
            <a:off x="3659418" y="1974580"/>
            <a:ext cx="2083904" cy="307777"/>
          </a:xfrm>
          <a:prstGeom prst="rect">
            <a:avLst/>
          </a:prstGeom>
          <a:noFill/>
        </p:spPr>
        <p:txBody>
          <a:bodyPr wrap="none" lIns="0" tIns="0" rIns="0" bIns="0" rtlCol="0">
            <a:spAutoFit/>
          </a:bodyPr>
          <a:lstStyle/>
          <a:p>
            <a:r>
              <a:rPr lang="en-GB" sz="1000" noProof="0" dirty="0">
                <a:latin typeface="Arial" panose="020B0604020202020204" pitchFamily="34" charset="0"/>
                <a:cs typeface="Arial" panose="020B0604020202020204" pitchFamily="34" charset="0"/>
              </a:rPr>
              <a:t>Gemcitabine-cisplatin</a:t>
            </a:r>
          </a:p>
          <a:p>
            <a:r>
              <a:rPr lang="en-GB" sz="1000" noProof="0" dirty="0">
                <a:latin typeface="Arial" panose="020B0604020202020204" pitchFamily="34" charset="0"/>
                <a:cs typeface="Arial" panose="020B0604020202020204" pitchFamily="34" charset="0"/>
              </a:rPr>
              <a:t>Trastuzumab + gemcitabine-cisplatin</a:t>
            </a:r>
            <a:endParaRPr lang="en-GB" sz="1000" noProof="0" dirty="0">
              <a:latin typeface="Arial" panose="020B0604020202020204" pitchFamily="34" charset="0"/>
              <a:ea typeface="Aileron" charset="0"/>
              <a:cs typeface="Arial" panose="020B0604020202020204" pitchFamily="34" charset="0"/>
            </a:endParaRPr>
          </a:p>
        </p:txBody>
      </p:sp>
      <p:sp>
        <p:nvSpPr>
          <p:cNvPr id="56" name="TextBox 55">
            <a:extLst>
              <a:ext uri="{FF2B5EF4-FFF2-40B4-BE49-F238E27FC236}">
                <a16:creationId xmlns:a16="http://schemas.microsoft.com/office/drawing/2014/main" id="{7828BEE9-7A0B-4D60-9982-2EE38CCAA306}"/>
              </a:ext>
            </a:extLst>
          </p:cNvPr>
          <p:cNvSpPr txBox="1"/>
          <p:nvPr/>
        </p:nvSpPr>
        <p:spPr>
          <a:xfrm>
            <a:off x="2675795" y="3260940"/>
            <a:ext cx="213200" cy="184666"/>
          </a:xfrm>
          <a:prstGeom prst="rect">
            <a:avLst/>
          </a:prstGeom>
          <a:noFill/>
        </p:spPr>
        <p:txBody>
          <a:bodyPr wrap="none" lIns="0" tIns="0" rIns="0" bIns="0" rtlCol="0">
            <a:spAutoFit/>
          </a:bodyPr>
          <a:lstStyle/>
          <a:p>
            <a:pPr algn="ctr"/>
            <a:r>
              <a:rPr lang="en-GB" sz="1200" noProof="0" dirty="0">
                <a:solidFill>
                  <a:schemeClr val="accent1"/>
                </a:solidFill>
                <a:latin typeface="Arial" panose="020B0604020202020204" pitchFamily="34" charset="0"/>
                <a:ea typeface="Aileron" charset="0"/>
                <a:cs typeface="Arial" panose="020B0604020202020204" pitchFamily="34" charset="0"/>
              </a:rPr>
              <a:t>6.1</a:t>
            </a:r>
          </a:p>
        </p:txBody>
      </p:sp>
      <p:sp>
        <p:nvSpPr>
          <p:cNvPr id="57" name="TextBox 56">
            <a:extLst>
              <a:ext uri="{FF2B5EF4-FFF2-40B4-BE49-F238E27FC236}">
                <a16:creationId xmlns:a16="http://schemas.microsoft.com/office/drawing/2014/main" id="{ACCEC6F3-1C2F-F434-FC90-AA1C0D689B30}"/>
              </a:ext>
            </a:extLst>
          </p:cNvPr>
          <p:cNvSpPr txBox="1"/>
          <p:nvPr/>
        </p:nvSpPr>
        <p:spPr>
          <a:xfrm>
            <a:off x="3209196" y="3260940"/>
            <a:ext cx="213200" cy="184666"/>
          </a:xfrm>
          <a:prstGeom prst="rect">
            <a:avLst/>
          </a:prstGeom>
          <a:noFill/>
        </p:spPr>
        <p:txBody>
          <a:bodyPr wrap="none" lIns="0" tIns="0" rIns="0" bIns="0" rtlCol="0">
            <a:spAutoFit/>
          </a:bodyPr>
          <a:lstStyle/>
          <a:p>
            <a:pPr algn="ctr"/>
            <a:r>
              <a:rPr lang="en-GB" sz="1200" noProof="0" dirty="0">
                <a:solidFill>
                  <a:schemeClr val="tx2"/>
                </a:solidFill>
                <a:latin typeface="Arial" panose="020B0604020202020204" pitchFamily="34" charset="0"/>
                <a:ea typeface="Aileron" charset="0"/>
                <a:cs typeface="Arial" panose="020B0604020202020204" pitchFamily="34" charset="0"/>
              </a:rPr>
              <a:t>7.0</a:t>
            </a:r>
          </a:p>
        </p:txBody>
      </p:sp>
      <p:cxnSp>
        <p:nvCxnSpPr>
          <p:cNvPr id="59" name="Straight Connector 58">
            <a:extLst>
              <a:ext uri="{FF2B5EF4-FFF2-40B4-BE49-F238E27FC236}">
                <a16:creationId xmlns:a16="http://schemas.microsoft.com/office/drawing/2014/main" id="{D048C8F4-B299-F958-0822-1269A6C30CBC}"/>
              </a:ext>
            </a:extLst>
          </p:cNvPr>
          <p:cNvCxnSpPr/>
          <p:nvPr/>
        </p:nvCxnSpPr>
        <p:spPr>
          <a:xfrm>
            <a:off x="3431704" y="2052749"/>
            <a:ext cx="157289"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4015DB3-5275-6F4D-86B9-3C30D48D366B}"/>
              </a:ext>
            </a:extLst>
          </p:cNvPr>
          <p:cNvCxnSpPr/>
          <p:nvPr/>
        </p:nvCxnSpPr>
        <p:spPr>
          <a:xfrm>
            <a:off x="3431704" y="2208324"/>
            <a:ext cx="157289" cy="0"/>
          </a:xfrm>
          <a:prstGeom prst="line">
            <a:avLst/>
          </a:prstGeom>
          <a:ln w="25400"/>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C2B14732-1249-8BAB-8CC7-D4DAA86993DB}"/>
              </a:ext>
            </a:extLst>
          </p:cNvPr>
          <p:cNvSpPr txBox="1"/>
          <p:nvPr/>
        </p:nvSpPr>
        <p:spPr>
          <a:xfrm>
            <a:off x="6310361" y="171471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62" name="TextBox 61">
            <a:extLst>
              <a:ext uri="{FF2B5EF4-FFF2-40B4-BE49-F238E27FC236}">
                <a16:creationId xmlns:a16="http://schemas.microsoft.com/office/drawing/2014/main" id="{00866756-C080-018F-31E3-1C1E63D4EA2D}"/>
              </a:ext>
            </a:extLst>
          </p:cNvPr>
          <p:cNvSpPr txBox="1"/>
          <p:nvPr/>
        </p:nvSpPr>
        <p:spPr>
          <a:xfrm rot="16200000">
            <a:off x="5941330" y="2554945"/>
            <a:ext cx="504946"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OS (%)</a:t>
            </a:r>
          </a:p>
        </p:txBody>
      </p:sp>
      <p:sp>
        <p:nvSpPr>
          <p:cNvPr id="63" name="TextBox 62">
            <a:extLst>
              <a:ext uri="{FF2B5EF4-FFF2-40B4-BE49-F238E27FC236}">
                <a16:creationId xmlns:a16="http://schemas.microsoft.com/office/drawing/2014/main" id="{E034D786-5C87-5125-5B5D-0AB1D57E0119}"/>
              </a:ext>
            </a:extLst>
          </p:cNvPr>
          <p:cNvSpPr txBox="1"/>
          <p:nvPr/>
        </p:nvSpPr>
        <p:spPr>
          <a:xfrm>
            <a:off x="6480280" y="3391115"/>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66" name="TextBox 65">
            <a:extLst>
              <a:ext uri="{FF2B5EF4-FFF2-40B4-BE49-F238E27FC236}">
                <a16:creationId xmlns:a16="http://schemas.microsoft.com/office/drawing/2014/main" id="{4B9B1EE7-EA07-E1F7-C293-CDC12E3B5497}"/>
              </a:ext>
            </a:extLst>
          </p:cNvPr>
          <p:cNvSpPr txBox="1"/>
          <p:nvPr/>
        </p:nvSpPr>
        <p:spPr>
          <a:xfrm>
            <a:off x="6395320" y="204999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68" name="TextBox 67">
            <a:extLst>
              <a:ext uri="{FF2B5EF4-FFF2-40B4-BE49-F238E27FC236}">
                <a16:creationId xmlns:a16="http://schemas.microsoft.com/office/drawing/2014/main" id="{57CC6B52-F553-CD32-2AEB-C8CA7FC5A12D}"/>
              </a:ext>
            </a:extLst>
          </p:cNvPr>
          <p:cNvSpPr txBox="1"/>
          <p:nvPr/>
        </p:nvSpPr>
        <p:spPr>
          <a:xfrm>
            <a:off x="6395320" y="238527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70" name="TextBox 69">
            <a:extLst>
              <a:ext uri="{FF2B5EF4-FFF2-40B4-BE49-F238E27FC236}">
                <a16:creationId xmlns:a16="http://schemas.microsoft.com/office/drawing/2014/main" id="{9E3B7D44-E42B-A34B-CDC7-725E7F627B84}"/>
              </a:ext>
            </a:extLst>
          </p:cNvPr>
          <p:cNvSpPr txBox="1"/>
          <p:nvPr/>
        </p:nvSpPr>
        <p:spPr>
          <a:xfrm>
            <a:off x="6395320" y="272055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72" name="TextBox 71">
            <a:extLst>
              <a:ext uri="{FF2B5EF4-FFF2-40B4-BE49-F238E27FC236}">
                <a16:creationId xmlns:a16="http://schemas.microsoft.com/office/drawing/2014/main" id="{83DB7CEB-42D2-2E9A-24B8-0390E53E0B3A}"/>
              </a:ext>
            </a:extLst>
          </p:cNvPr>
          <p:cNvSpPr txBox="1"/>
          <p:nvPr/>
        </p:nvSpPr>
        <p:spPr>
          <a:xfrm>
            <a:off x="6395320" y="305583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73" name="TextBox 72">
            <a:extLst>
              <a:ext uri="{FF2B5EF4-FFF2-40B4-BE49-F238E27FC236}">
                <a16:creationId xmlns:a16="http://schemas.microsoft.com/office/drawing/2014/main" id="{1E8EA510-092A-E3B7-F191-4018F9BDECB5}"/>
              </a:ext>
            </a:extLst>
          </p:cNvPr>
          <p:cNvSpPr txBox="1"/>
          <p:nvPr/>
        </p:nvSpPr>
        <p:spPr>
          <a:xfrm>
            <a:off x="7602842" y="354669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74" name="TextBox 73">
            <a:extLst>
              <a:ext uri="{FF2B5EF4-FFF2-40B4-BE49-F238E27FC236}">
                <a16:creationId xmlns:a16="http://schemas.microsoft.com/office/drawing/2014/main" id="{A97D5563-3F54-B695-07B3-1BE88A2A7438}"/>
              </a:ext>
            </a:extLst>
          </p:cNvPr>
          <p:cNvSpPr txBox="1"/>
          <p:nvPr/>
        </p:nvSpPr>
        <p:spPr>
          <a:xfrm>
            <a:off x="7115977" y="354669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75" name="TextBox 74">
            <a:extLst>
              <a:ext uri="{FF2B5EF4-FFF2-40B4-BE49-F238E27FC236}">
                <a16:creationId xmlns:a16="http://schemas.microsoft.com/office/drawing/2014/main" id="{EAF42E67-3211-3949-CE78-DAB645806B95}"/>
              </a:ext>
            </a:extLst>
          </p:cNvPr>
          <p:cNvSpPr txBox="1"/>
          <p:nvPr/>
        </p:nvSpPr>
        <p:spPr>
          <a:xfrm>
            <a:off x="6641584" y="354669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76" name="TextBox 75">
            <a:extLst>
              <a:ext uri="{FF2B5EF4-FFF2-40B4-BE49-F238E27FC236}">
                <a16:creationId xmlns:a16="http://schemas.microsoft.com/office/drawing/2014/main" id="{964C26E4-965F-95A6-1739-C3FB85225AC0}"/>
              </a:ext>
            </a:extLst>
          </p:cNvPr>
          <p:cNvSpPr txBox="1"/>
          <p:nvPr/>
        </p:nvSpPr>
        <p:spPr>
          <a:xfrm>
            <a:off x="8103153" y="3546690"/>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78" name="TextBox 77">
            <a:extLst>
              <a:ext uri="{FF2B5EF4-FFF2-40B4-BE49-F238E27FC236}">
                <a16:creationId xmlns:a16="http://schemas.microsoft.com/office/drawing/2014/main" id="{4ABB42CB-89D4-AA44-D0E1-626C31C66D47}"/>
              </a:ext>
            </a:extLst>
          </p:cNvPr>
          <p:cNvSpPr txBox="1"/>
          <p:nvPr/>
        </p:nvSpPr>
        <p:spPr>
          <a:xfrm>
            <a:off x="8510107"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79" name="TextBox 78">
            <a:extLst>
              <a:ext uri="{FF2B5EF4-FFF2-40B4-BE49-F238E27FC236}">
                <a16:creationId xmlns:a16="http://schemas.microsoft.com/office/drawing/2014/main" id="{66EAD91F-FE5D-CE64-92AB-A65C89D7E3A9}"/>
              </a:ext>
            </a:extLst>
          </p:cNvPr>
          <p:cNvSpPr txBox="1"/>
          <p:nvPr/>
        </p:nvSpPr>
        <p:spPr>
          <a:xfrm>
            <a:off x="10964730"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27</a:t>
            </a:r>
          </a:p>
        </p:txBody>
      </p:sp>
      <p:sp>
        <p:nvSpPr>
          <p:cNvPr id="80" name="TextBox 79">
            <a:extLst>
              <a:ext uri="{FF2B5EF4-FFF2-40B4-BE49-F238E27FC236}">
                <a16:creationId xmlns:a16="http://schemas.microsoft.com/office/drawing/2014/main" id="{313C961B-8AEB-F0DA-A60E-86B35F6674B5}"/>
              </a:ext>
            </a:extLst>
          </p:cNvPr>
          <p:cNvSpPr txBox="1"/>
          <p:nvPr/>
        </p:nvSpPr>
        <p:spPr>
          <a:xfrm>
            <a:off x="10471386"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81" name="TextBox 80">
            <a:extLst>
              <a:ext uri="{FF2B5EF4-FFF2-40B4-BE49-F238E27FC236}">
                <a16:creationId xmlns:a16="http://schemas.microsoft.com/office/drawing/2014/main" id="{A1BC63FC-46A9-296E-6DF8-2D9FCCF87F41}"/>
              </a:ext>
            </a:extLst>
          </p:cNvPr>
          <p:cNvSpPr txBox="1"/>
          <p:nvPr/>
        </p:nvSpPr>
        <p:spPr>
          <a:xfrm>
            <a:off x="9973135"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21</a:t>
            </a:r>
          </a:p>
        </p:txBody>
      </p:sp>
      <p:sp>
        <p:nvSpPr>
          <p:cNvPr id="82" name="TextBox 81">
            <a:extLst>
              <a:ext uri="{FF2B5EF4-FFF2-40B4-BE49-F238E27FC236}">
                <a16:creationId xmlns:a16="http://schemas.microsoft.com/office/drawing/2014/main" id="{E82CB024-EC66-24FC-1E7E-7DAEAC62D110}"/>
              </a:ext>
            </a:extLst>
          </p:cNvPr>
          <p:cNvSpPr txBox="1"/>
          <p:nvPr/>
        </p:nvSpPr>
        <p:spPr>
          <a:xfrm>
            <a:off x="9474884"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83" name="TextBox 82">
            <a:extLst>
              <a:ext uri="{FF2B5EF4-FFF2-40B4-BE49-F238E27FC236}">
                <a16:creationId xmlns:a16="http://schemas.microsoft.com/office/drawing/2014/main" id="{202D707F-2D14-98F4-DDA0-BDD315F44AEE}"/>
              </a:ext>
            </a:extLst>
          </p:cNvPr>
          <p:cNvSpPr txBox="1"/>
          <p:nvPr/>
        </p:nvSpPr>
        <p:spPr>
          <a:xfrm>
            <a:off x="8993145" y="3546690"/>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84" name="TextBox 83">
            <a:extLst>
              <a:ext uri="{FF2B5EF4-FFF2-40B4-BE49-F238E27FC236}">
                <a16:creationId xmlns:a16="http://schemas.microsoft.com/office/drawing/2014/main" id="{DB7AC09E-2050-39E0-8FF8-200EFA476B22}"/>
              </a:ext>
            </a:extLst>
          </p:cNvPr>
          <p:cNvSpPr txBox="1"/>
          <p:nvPr/>
        </p:nvSpPr>
        <p:spPr>
          <a:xfrm>
            <a:off x="8355200" y="3740979"/>
            <a:ext cx="1058431" cy="184666"/>
          </a:xfrm>
          <a:prstGeom prst="rect">
            <a:avLst/>
          </a:prstGeom>
          <a:noFill/>
        </p:spPr>
        <p:txBody>
          <a:bodyPr wrap="none" lIns="0" tIns="0" rIns="0" bIns="0" rtlCol="0">
            <a:spAutoFit/>
          </a:bodyPr>
          <a:lstStyle/>
          <a:p>
            <a:r>
              <a:rPr lang="en-GB" sz="1200" b="1" noProof="0" dirty="0">
                <a:latin typeface="Arial" panose="020B0604020202020204" pitchFamily="34" charset="0"/>
                <a:cs typeface="Arial" panose="020B0604020202020204" pitchFamily="34" charset="0"/>
              </a:rPr>
              <a:t>Time (months)</a:t>
            </a:r>
            <a:endParaRPr lang="en-GB" sz="1200" b="1" noProof="0" dirty="0">
              <a:latin typeface="Arial" panose="020B0604020202020204" pitchFamily="34" charset="0"/>
              <a:ea typeface="Aileron" charset="0"/>
              <a:cs typeface="Arial" panose="020B0604020202020204" pitchFamily="34" charset="0"/>
            </a:endParaRPr>
          </a:p>
        </p:txBody>
      </p:sp>
      <p:sp>
        <p:nvSpPr>
          <p:cNvPr id="85" name="TextBox 84">
            <a:extLst>
              <a:ext uri="{FF2B5EF4-FFF2-40B4-BE49-F238E27FC236}">
                <a16:creationId xmlns:a16="http://schemas.microsoft.com/office/drawing/2014/main" id="{7C193C91-3F01-CCF5-85FF-3E77FFBEB699}"/>
              </a:ext>
            </a:extLst>
          </p:cNvPr>
          <p:cNvSpPr txBox="1"/>
          <p:nvPr/>
        </p:nvSpPr>
        <p:spPr>
          <a:xfrm>
            <a:off x="7040346" y="2743445"/>
            <a:ext cx="1054776" cy="615553"/>
          </a:xfrm>
          <a:prstGeom prst="rect">
            <a:avLst/>
          </a:prstGeom>
          <a:noFill/>
        </p:spPr>
        <p:txBody>
          <a:bodyPr wrap="none" lIns="0" tIns="0" rIns="0" bIns="0" rtlCol="0">
            <a:spAutoFit/>
          </a:bodyPr>
          <a:lstStyle/>
          <a:p>
            <a:r>
              <a:rPr lang="en-GB" sz="1000" noProof="0" dirty="0">
                <a:latin typeface="Arial" panose="020B0604020202020204" pitchFamily="34" charset="0"/>
                <a:cs typeface="Arial" panose="020B0604020202020204" pitchFamily="34" charset="0"/>
              </a:rPr>
              <a:t>IHC 2+ (n=29)</a:t>
            </a:r>
          </a:p>
          <a:p>
            <a:r>
              <a:rPr lang="en-GB" sz="1000" noProof="0" dirty="0">
                <a:latin typeface="Arial" panose="020B0604020202020204" pitchFamily="34" charset="0"/>
                <a:ea typeface="Aileron" charset="0"/>
                <a:cs typeface="Arial" panose="020B0604020202020204" pitchFamily="34" charset="0"/>
              </a:rPr>
              <a:t>IHC 3+ (n=20)</a:t>
            </a:r>
          </a:p>
          <a:p>
            <a:r>
              <a:rPr lang="en-GB" sz="1000" noProof="0" dirty="0">
                <a:latin typeface="Arial" panose="020B0604020202020204" pitchFamily="34" charset="0"/>
                <a:ea typeface="Aileron" charset="0"/>
                <a:cs typeface="Arial" panose="020B0604020202020204" pitchFamily="34" charset="0"/>
              </a:rPr>
              <a:t>All patients (N=49)</a:t>
            </a:r>
          </a:p>
          <a:p>
            <a:r>
              <a:rPr lang="en-GB" sz="1000" noProof="0" dirty="0">
                <a:latin typeface="Arial" panose="020B0604020202020204" pitchFamily="34" charset="0"/>
                <a:ea typeface="Aileron" charset="0"/>
                <a:cs typeface="Arial" panose="020B0604020202020204" pitchFamily="34" charset="0"/>
              </a:rPr>
              <a:t>Censored</a:t>
            </a:r>
          </a:p>
        </p:txBody>
      </p:sp>
      <p:cxnSp>
        <p:nvCxnSpPr>
          <p:cNvPr id="88" name="Straight Connector 87">
            <a:extLst>
              <a:ext uri="{FF2B5EF4-FFF2-40B4-BE49-F238E27FC236}">
                <a16:creationId xmlns:a16="http://schemas.microsoft.com/office/drawing/2014/main" id="{364C7E08-E847-1151-CBED-D424E8B80EC8}"/>
              </a:ext>
            </a:extLst>
          </p:cNvPr>
          <p:cNvCxnSpPr>
            <a:cxnSpLocks/>
          </p:cNvCxnSpPr>
          <p:nvPr/>
        </p:nvCxnSpPr>
        <p:spPr>
          <a:xfrm>
            <a:off x="6812632" y="2821614"/>
            <a:ext cx="157289"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85DF411-8278-E37E-2BE8-4C55B895C957}"/>
              </a:ext>
            </a:extLst>
          </p:cNvPr>
          <p:cNvCxnSpPr>
            <a:cxnSpLocks/>
          </p:cNvCxnSpPr>
          <p:nvPr/>
        </p:nvCxnSpPr>
        <p:spPr>
          <a:xfrm>
            <a:off x="6812632" y="2975601"/>
            <a:ext cx="157289"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73D2A02-F18E-849F-4089-F5E99B0DE70A}"/>
              </a:ext>
            </a:extLst>
          </p:cNvPr>
          <p:cNvCxnSpPr>
            <a:cxnSpLocks/>
          </p:cNvCxnSpPr>
          <p:nvPr/>
        </p:nvCxnSpPr>
        <p:spPr>
          <a:xfrm>
            <a:off x="6812632" y="3129589"/>
            <a:ext cx="157289" cy="0"/>
          </a:xfrm>
          <a:prstGeom prst="line">
            <a:avLst/>
          </a:prstGeom>
          <a:ln w="254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6F021307-8D98-C5CC-B3C1-B3039A407F41}"/>
              </a:ext>
            </a:extLst>
          </p:cNvPr>
          <p:cNvGrpSpPr/>
          <p:nvPr/>
        </p:nvGrpSpPr>
        <p:grpSpPr>
          <a:xfrm>
            <a:off x="6839564" y="3223074"/>
            <a:ext cx="103425" cy="103425"/>
            <a:chOff x="7107000" y="3658732"/>
            <a:chExt cx="103425" cy="103425"/>
          </a:xfrm>
        </p:grpSpPr>
        <p:cxnSp>
          <p:nvCxnSpPr>
            <p:cNvPr id="92" name="Straight Connector 91">
              <a:extLst>
                <a:ext uri="{FF2B5EF4-FFF2-40B4-BE49-F238E27FC236}">
                  <a16:creationId xmlns:a16="http://schemas.microsoft.com/office/drawing/2014/main" id="{F41A2BB7-77D7-F7CC-CB8C-22B800B26C9E}"/>
                </a:ext>
              </a:extLst>
            </p:cNvPr>
            <p:cNvCxnSpPr>
              <a:cxnSpLocks/>
            </p:cNvCxnSpPr>
            <p:nvPr/>
          </p:nvCxnSpPr>
          <p:spPr>
            <a:xfrm>
              <a:off x="7107000" y="3710445"/>
              <a:ext cx="103425"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B19418CE-9D3A-7A43-F209-3745DCCF9B04}"/>
                </a:ext>
              </a:extLst>
            </p:cNvPr>
            <p:cNvCxnSpPr>
              <a:cxnSpLocks/>
            </p:cNvCxnSpPr>
            <p:nvPr/>
          </p:nvCxnSpPr>
          <p:spPr>
            <a:xfrm rot="16200000">
              <a:off x="7107000" y="3710445"/>
              <a:ext cx="103425"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99" name="Table 98">
            <a:extLst>
              <a:ext uri="{FF2B5EF4-FFF2-40B4-BE49-F238E27FC236}">
                <a16:creationId xmlns:a16="http://schemas.microsoft.com/office/drawing/2014/main" id="{555833E0-B637-C69F-7969-42911117EA0A}"/>
              </a:ext>
            </a:extLst>
          </p:cNvPr>
          <p:cNvGraphicFramePr>
            <a:graphicFrameLocks noGrp="1"/>
          </p:cNvGraphicFramePr>
          <p:nvPr>
            <p:extLst>
              <p:ext uri="{D42A27DB-BD31-4B8C-83A1-F6EECF244321}">
                <p14:modId xmlns:p14="http://schemas.microsoft.com/office/powerpoint/2010/main" val="1002613298"/>
              </p:ext>
            </p:extLst>
          </p:nvPr>
        </p:nvGraphicFramePr>
        <p:xfrm>
          <a:off x="8520408" y="1484684"/>
          <a:ext cx="3197685" cy="812800"/>
        </p:xfrm>
        <a:graphic>
          <a:graphicData uri="http://schemas.openxmlformats.org/drawingml/2006/table">
            <a:tbl>
              <a:tblPr firstRow="1" bandRow="1">
                <a:tableStyleId>{5C22544A-7EE6-4342-B048-85BDC9FD1C3A}</a:tableStyleId>
              </a:tblPr>
              <a:tblGrid>
                <a:gridCol w="74941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440159">
                  <a:extLst>
                    <a:ext uri="{9D8B030D-6E8A-4147-A177-3AD203B41FA5}">
                      <a16:colId xmlns:a16="http://schemas.microsoft.com/office/drawing/2014/main" val="20002"/>
                    </a:ext>
                  </a:extLst>
                </a:gridCol>
              </a:tblGrid>
              <a:tr h="3251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900" b="1" noProof="0" dirty="0">
                          <a:solidFill>
                            <a:schemeClr val="tx1"/>
                          </a:solidFill>
                          <a:latin typeface="Arial" panose="020B0604020202020204" pitchFamily="34" charset="0"/>
                          <a:cs typeface="Arial" panose="020B0604020202020204" pitchFamily="34" charset="0"/>
                        </a:rPr>
                        <a:t>IHC </a:t>
                      </a:r>
                      <a:br>
                        <a:rPr lang="en-GB" sz="900" b="1" noProof="0" dirty="0">
                          <a:solidFill>
                            <a:schemeClr val="tx1"/>
                          </a:solidFill>
                          <a:latin typeface="Arial" panose="020B0604020202020204" pitchFamily="34" charset="0"/>
                          <a:cs typeface="Arial" panose="020B0604020202020204" pitchFamily="34" charset="0"/>
                        </a:rPr>
                      </a:br>
                      <a:r>
                        <a:rPr lang="en-GB" sz="900" b="1" noProof="0" dirty="0">
                          <a:solidFill>
                            <a:schemeClr val="tx1"/>
                          </a:solidFill>
                          <a:latin typeface="Arial" panose="020B0604020202020204" pitchFamily="34" charset="0"/>
                          <a:cs typeface="Arial" panose="020B0604020202020204" pitchFamily="34" charset="0"/>
                        </a:rPr>
                        <a:t>status</a:t>
                      </a:r>
                    </a:p>
                  </a:txBody>
                  <a:tcPr marL="24960" marR="24960" marT="0" marB="0" anchor="b">
                    <a:lnB w="9525"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900" b="1" baseline="0" noProof="0" dirty="0">
                          <a:solidFill>
                            <a:schemeClr val="tx1"/>
                          </a:solidFill>
                          <a:latin typeface="Arial" panose="020B0604020202020204" pitchFamily="34" charset="0"/>
                          <a:cs typeface="Arial" panose="020B0604020202020204" pitchFamily="34" charset="0"/>
                        </a:rPr>
                        <a:t>Patients with </a:t>
                      </a:r>
                      <a:br>
                        <a:rPr lang="en-GB" sz="900" b="1" baseline="0" noProof="0" dirty="0">
                          <a:solidFill>
                            <a:schemeClr val="tx1"/>
                          </a:solidFill>
                          <a:latin typeface="Arial" panose="020B0604020202020204" pitchFamily="34" charset="0"/>
                          <a:cs typeface="Arial" panose="020B0604020202020204" pitchFamily="34" charset="0"/>
                        </a:rPr>
                      </a:br>
                      <a:r>
                        <a:rPr lang="en-GB" sz="900" b="1" baseline="0" noProof="0" dirty="0">
                          <a:solidFill>
                            <a:schemeClr val="tx1"/>
                          </a:solidFill>
                          <a:latin typeface="Arial" panose="020B0604020202020204" pitchFamily="34" charset="0"/>
                          <a:cs typeface="Arial" panose="020B0604020202020204" pitchFamily="34" charset="0"/>
                        </a:rPr>
                        <a:t>OS event, n (%)</a:t>
                      </a:r>
                    </a:p>
                  </a:txBody>
                  <a:tcPr marL="24960" marR="24960" marT="0" marB="0" anchor="b">
                    <a:lnB w="9525"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900" noProof="0" dirty="0">
                          <a:solidFill>
                            <a:schemeClr val="tx1"/>
                          </a:solidFill>
                          <a:latin typeface="Arial" panose="020B0604020202020204" pitchFamily="34" charset="0"/>
                          <a:cs typeface="Arial" panose="020B0604020202020204" pitchFamily="34" charset="0"/>
                        </a:rPr>
                        <a:t>Median time to OS event, months (95% CI)</a:t>
                      </a:r>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b">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25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noProof="0" dirty="0">
                          <a:solidFill>
                            <a:schemeClr val="tx1"/>
                          </a:solidFill>
                          <a:latin typeface="Arial" panose="020B0604020202020204" pitchFamily="34" charset="0"/>
                          <a:cs typeface="Arial" panose="020B0604020202020204" pitchFamily="34" charset="0"/>
                        </a:rPr>
                        <a:t>IHC 2+</a:t>
                      </a:r>
                    </a:p>
                  </a:txBody>
                  <a:tcPr marL="24960" marR="24960" marT="0" marB="0" anchor="ctr">
                    <a:lnT w="952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noProof="0" dirty="0">
                          <a:solidFill>
                            <a:schemeClr val="tx1"/>
                          </a:solidFill>
                          <a:latin typeface="Arial" panose="020B0604020202020204" pitchFamily="34" charset="0"/>
                          <a:cs typeface="Arial" panose="020B0604020202020204" pitchFamily="34" charset="0"/>
                        </a:rPr>
                        <a:t>20 (69)</a:t>
                      </a:r>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ctr">
                    <a:lnT w="952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noProof="0" dirty="0">
                          <a:solidFill>
                            <a:schemeClr val="tx1"/>
                          </a:solidFill>
                          <a:latin typeface="Arial" panose="020B0604020202020204" pitchFamily="34" charset="0"/>
                          <a:cs typeface="Arial" panose="020B0604020202020204" pitchFamily="34" charset="0"/>
                        </a:rPr>
                        <a:t>12.2 (3.8-23.3)</a:t>
                      </a:r>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16256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11113" marR="0" lvl="0" indent="0" algn="l" defTabSz="914400" rtl="0" eaLnBrk="1" fontAlgn="auto" latinLnBrk="0" hangingPunct="1">
                        <a:lnSpc>
                          <a:spcPct val="100000"/>
                        </a:lnSpc>
                        <a:spcBef>
                          <a:spcPts val="0"/>
                        </a:spcBef>
                        <a:spcAft>
                          <a:spcPts val="0"/>
                        </a:spcAft>
                        <a:buClrTx/>
                        <a:buSzTx/>
                        <a:buFontTx/>
                        <a:buNone/>
                        <a:tabLst/>
                        <a:defRPr/>
                      </a:pPr>
                      <a:r>
                        <a:rPr lang="en-GB" sz="900" b="1" baseline="0" noProof="0" dirty="0">
                          <a:solidFill>
                            <a:schemeClr val="tx1"/>
                          </a:solidFill>
                          <a:latin typeface="Arial" panose="020B0604020202020204" pitchFamily="34" charset="0"/>
                          <a:cs typeface="Arial" panose="020B0604020202020204" pitchFamily="34" charset="0"/>
                        </a:rPr>
                        <a:t>IHC 3+</a:t>
                      </a:r>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en-GB" sz="900" noProof="0" dirty="0">
                          <a:solidFill>
                            <a:schemeClr val="tx1"/>
                          </a:solidFill>
                          <a:latin typeface="Arial" panose="020B0604020202020204" pitchFamily="34" charset="0"/>
                          <a:cs typeface="Arial" panose="020B0604020202020204" pitchFamily="34" charset="0"/>
                        </a:rPr>
                        <a:t>10 (50)</a:t>
                      </a:r>
                      <a:endParaRPr lang="en-GB" sz="900" b="0" noProof="0" dirty="0">
                        <a:solidFill>
                          <a:schemeClr val="tx1"/>
                        </a:solidFill>
                        <a:latin typeface="Arial" panose="020B0604020202020204" pitchFamily="34" charset="0"/>
                        <a:cs typeface="Arial" panose="020B0604020202020204" pitchFamily="34" charset="0"/>
                      </a:endParaRPr>
                    </a:p>
                  </a:txBody>
                  <a:tcPr marL="24960" marR="24960" marT="0" marB="0"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900" noProof="0" dirty="0">
                          <a:solidFill>
                            <a:schemeClr val="tx1"/>
                          </a:solidFill>
                          <a:latin typeface="Arial" panose="020B0604020202020204" pitchFamily="34" charset="0"/>
                          <a:cs typeface="Arial" panose="020B0604020202020204" pitchFamily="34" charset="0"/>
                        </a:rPr>
                        <a:t>15.3 (4.1-NE)</a:t>
                      </a:r>
                      <a:endParaRPr lang="en-GB" sz="900" b="0" noProof="0" dirty="0">
                        <a:solidFill>
                          <a:schemeClr val="tx1"/>
                        </a:solidFill>
                        <a:latin typeface="Arial" panose="020B0604020202020204" pitchFamily="34" charset="0"/>
                        <a:cs typeface="Arial" panose="020B0604020202020204" pitchFamily="34" charset="0"/>
                      </a:endParaRPr>
                    </a:p>
                  </a:txBody>
                  <a:tcPr marL="24960" marR="24960" marT="0" marB="0" anchor="ctr">
                    <a:solidFill>
                      <a:schemeClr val="bg1"/>
                    </a:solidFill>
                  </a:tcPr>
                </a:tc>
                <a:extLst>
                  <a:ext uri="{0D108BD9-81ED-4DB2-BD59-A6C34878D82A}">
                    <a16:rowId xmlns:a16="http://schemas.microsoft.com/office/drawing/2014/main" val="1321199278"/>
                  </a:ext>
                </a:extLst>
              </a:tr>
              <a:tr h="162560">
                <a:tc>
                  <a:txBody>
                    <a:bodyPr/>
                    <a:lstStyle/>
                    <a:p>
                      <a:pPr marL="11113" marR="0" lvl="0" indent="0" algn="l" defTabSz="914400" rtl="0" eaLnBrk="1" fontAlgn="auto" latinLnBrk="0" hangingPunct="1">
                        <a:lnSpc>
                          <a:spcPct val="100000"/>
                        </a:lnSpc>
                        <a:spcBef>
                          <a:spcPts val="0"/>
                        </a:spcBef>
                        <a:spcAft>
                          <a:spcPts val="0"/>
                        </a:spcAft>
                        <a:buClrTx/>
                        <a:buSzTx/>
                        <a:buFontTx/>
                        <a:buNone/>
                        <a:tabLst/>
                        <a:defRPr/>
                      </a:pPr>
                      <a:r>
                        <a:rPr lang="en-GB" sz="900" b="1" noProof="0" dirty="0">
                          <a:solidFill>
                            <a:schemeClr val="tx1"/>
                          </a:solidFill>
                          <a:latin typeface="Arial" panose="020B0604020202020204" pitchFamily="34" charset="0"/>
                          <a:cs typeface="Arial" panose="020B0604020202020204" pitchFamily="34" charset="0"/>
                        </a:rPr>
                        <a:t>All patients</a:t>
                      </a:r>
                    </a:p>
                  </a:txBody>
                  <a:tcPr marL="24960" marR="24960" marT="0" marB="0" anchor="ctr">
                    <a:noFill/>
                  </a:tcPr>
                </a:tc>
                <a:tc>
                  <a:txBody>
                    <a:bodyPr/>
                    <a:lstStyle/>
                    <a:p>
                      <a:pPr algn="ctr"/>
                      <a:r>
                        <a:rPr lang="en-GB" sz="900" b="0" noProof="0" dirty="0">
                          <a:solidFill>
                            <a:schemeClr val="tx1"/>
                          </a:solidFill>
                          <a:latin typeface="Arial" panose="020B0604020202020204" pitchFamily="34" charset="0"/>
                          <a:cs typeface="Arial" panose="020B0604020202020204" pitchFamily="34" charset="0"/>
                        </a:rPr>
                        <a:t>30 (61)</a:t>
                      </a:r>
                    </a:p>
                  </a:txBody>
                  <a:tcPr marL="24960" marR="24960" marT="0" marB="0" anchor="ctr">
                    <a:no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900" b="0" noProof="0" dirty="0">
                          <a:solidFill>
                            <a:schemeClr val="tx1"/>
                          </a:solidFill>
                          <a:latin typeface="Arial" panose="020B0604020202020204" pitchFamily="34" charset="0"/>
                          <a:cs typeface="Arial" panose="020B0604020202020204" pitchFamily="34" charset="0"/>
                        </a:rPr>
                        <a:t>12.2 (4.7-23.6)</a:t>
                      </a:r>
                    </a:p>
                  </a:txBody>
                  <a:tcPr marL="24960" marR="24960" marT="0" marB="0" anchor="ctr">
                    <a:solidFill>
                      <a:schemeClr val="bg1"/>
                    </a:solidFill>
                  </a:tcPr>
                </a:tc>
                <a:extLst>
                  <a:ext uri="{0D108BD9-81ED-4DB2-BD59-A6C34878D82A}">
                    <a16:rowId xmlns:a16="http://schemas.microsoft.com/office/drawing/2014/main" val="595099689"/>
                  </a:ext>
                </a:extLst>
              </a:tr>
            </a:tbl>
          </a:graphicData>
        </a:graphic>
      </p:graphicFrame>
    </p:spTree>
    <p:extLst>
      <p:ext uri="{BB962C8B-B14F-4D97-AF65-F5344CB8AC3E}">
        <p14:creationId xmlns:p14="http://schemas.microsoft.com/office/powerpoint/2010/main" val="337086297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14F4D-A784-3D5D-8C62-59B88F77A9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C6FC27-14C6-2319-9E3C-EBF06815D47C}"/>
              </a:ext>
            </a:extLst>
          </p:cNvPr>
          <p:cNvSpPr>
            <a:spLocks noGrp="1"/>
          </p:cNvSpPr>
          <p:nvPr>
            <p:ph type="title"/>
          </p:nvPr>
        </p:nvSpPr>
        <p:spPr/>
        <p:txBody>
          <a:bodyPr>
            <a:noAutofit/>
          </a:bodyPr>
          <a:lstStyle/>
          <a:p>
            <a:r>
              <a:rPr lang="en-GB" sz="2500" noProof="0" dirty="0"/>
              <a:t>Can ADC</a:t>
            </a:r>
            <a:r>
              <a:rPr lang="en-GB" sz="2500" cap="none" noProof="0" dirty="0"/>
              <a:t>s</a:t>
            </a:r>
            <a:r>
              <a:rPr lang="en-GB" sz="2500" noProof="0" dirty="0"/>
              <a:t> be the turning point for HER2 treatment in NSCLC?</a:t>
            </a:r>
            <a:br>
              <a:rPr lang="en-GB" noProof="0" dirty="0"/>
            </a:br>
            <a:r>
              <a:rPr lang="en-GB" sz="2000" spc="100" noProof="0" dirty="0">
                <a:solidFill>
                  <a:schemeClr val="accent1"/>
                </a:solidFill>
              </a:rPr>
              <a:t>ADC</a:t>
            </a:r>
            <a:r>
              <a:rPr lang="en-GB" sz="2000" spc="100" noProof="0" dirty="0"/>
              <a:t> </a:t>
            </a:r>
            <a:r>
              <a:rPr lang="en-GB" sz="2000" spc="100" noProof="0" dirty="0">
                <a:solidFill>
                  <a:schemeClr val="accent1"/>
                </a:solidFill>
              </a:rPr>
              <a:t>Characteristic differences between T-DX</a:t>
            </a:r>
            <a:r>
              <a:rPr lang="en-GB" sz="2000" cap="none" spc="100" noProof="0" dirty="0">
                <a:solidFill>
                  <a:schemeClr val="accent1"/>
                </a:solidFill>
              </a:rPr>
              <a:t>d</a:t>
            </a:r>
            <a:r>
              <a:rPr lang="en-GB" sz="2000" spc="100" noProof="0" dirty="0">
                <a:solidFill>
                  <a:schemeClr val="accent1"/>
                </a:solidFill>
              </a:rPr>
              <a:t> and T-DM1</a:t>
            </a:r>
          </a:p>
        </p:txBody>
      </p:sp>
      <p:sp>
        <p:nvSpPr>
          <p:cNvPr id="4" name="Slide Number Placeholder 3">
            <a:extLst>
              <a:ext uri="{FF2B5EF4-FFF2-40B4-BE49-F238E27FC236}">
                <a16:creationId xmlns:a16="http://schemas.microsoft.com/office/drawing/2014/main" id="{DE280935-E40F-BEBD-D51D-9DDB684207B2}"/>
              </a:ext>
            </a:extLst>
          </p:cNvPr>
          <p:cNvSpPr>
            <a:spLocks noGrp="1"/>
          </p:cNvSpPr>
          <p:nvPr>
            <p:ph type="sldNum" sz="quarter" idx="4"/>
          </p:nvPr>
        </p:nvSpPr>
        <p:spPr/>
        <p:txBody>
          <a:bodyPr/>
          <a:lstStyle/>
          <a:p>
            <a:fld id="{FCE43C0F-8A7B-3A4B-9DB5-B3472E36E833}" type="slidenum">
              <a:rPr lang="en-GB" noProof="0" smtClean="0"/>
              <a:pPr/>
              <a:t>46</a:t>
            </a:fld>
            <a:endParaRPr lang="en-GB" noProof="0" dirty="0"/>
          </a:p>
        </p:txBody>
      </p:sp>
      <p:sp>
        <p:nvSpPr>
          <p:cNvPr id="8" name="Content Placeholder 7">
            <a:extLst>
              <a:ext uri="{FF2B5EF4-FFF2-40B4-BE49-F238E27FC236}">
                <a16:creationId xmlns:a16="http://schemas.microsoft.com/office/drawing/2014/main" id="{73C05940-5107-B252-F5CF-903A252BC982}"/>
              </a:ext>
            </a:extLst>
          </p:cNvPr>
          <p:cNvSpPr>
            <a:spLocks noGrp="1"/>
          </p:cNvSpPr>
          <p:nvPr>
            <p:ph sz="quarter" idx="15"/>
          </p:nvPr>
        </p:nvSpPr>
        <p:spPr>
          <a:xfrm>
            <a:off x="620183" y="6356351"/>
            <a:ext cx="10588385" cy="365125"/>
          </a:xfrm>
        </p:spPr>
        <p:txBody>
          <a:bodyPr anchor="b" anchorCtr="0"/>
          <a:lstStyle/>
          <a:p>
            <a:r>
              <a:rPr lang="en-GB" noProof="0" dirty="0">
                <a:solidFill>
                  <a:schemeClr val="tx2"/>
                </a:solidFill>
              </a:rPr>
              <a:t>ADC, antibody-drug conjugate; mAb, monoclonal antibody; MoA, mechanism of action; NSCLC, non-small cell lung cancer; T-DM1, trastuzumab emtansine; </a:t>
            </a:r>
            <a:br>
              <a:rPr lang="en-GB" noProof="0" dirty="0">
                <a:solidFill>
                  <a:schemeClr val="tx2"/>
                </a:solidFill>
              </a:rPr>
            </a:br>
            <a:r>
              <a:rPr lang="en-GB" noProof="0" dirty="0">
                <a:solidFill>
                  <a:schemeClr val="tx2"/>
                </a:solidFill>
              </a:rPr>
              <a:t>T-DXd, trastuzumab deruxtecan</a:t>
            </a:r>
          </a:p>
          <a:p>
            <a:r>
              <a:rPr lang="en-GB" noProof="0" dirty="0">
                <a:solidFill>
                  <a:schemeClr val="tx2"/>
                </a:solidFill>
              </a:rPr>
              <a:t>1. Azar I, et al. Lung Cancer (</a:t>
            </a:r>
            <a:r>
              <a:rPr lang="en-GB" noProof="0" dirty="0" err="1">
                <a:solidFill>
                  <a:schemeClr val="tx2"/>
                </a:solidFill>
              </a:rPr>
              <a:t>Auck</a:t>
            </a:r>
            <a:r>
              <a:rPr lang="en-GB" noProof="0" dirty="0">
                <a:solidFill>
                  <a:schemeClr val="tx2"/>
                </a:solidFill>
              </a:rPr>
              <a:t>). 2021;12:103-113; 2. Ogitani Y, et al. Clin Cancer Res. 2016;22:5097-108; </a:t>
            </a:r>
            <a:br>
              <a:rPr lang="en-GB" noProof="0" dirty="0">
                <a:solidFill>
                  <a:schemeClr val="tx2"/>
                </a:solidFill>
              </a:rPr>
            </a:br>
            <a:r>
              <a:rPr lang="en-GB" noProof="0" dirty="0">
                <a:solidFill>
                  <a:schemeClr val="tx2"/>
                </a:solidFill>
              </a:rPr>
              <a:t>3. Trail PA, et al. Pharmacol Ther. 2018;181:126-142; 4. Ogitani Y, et al. Cancer Sci. 2016;107:1039-1046; 5. LoRusso PM, et al. Clin Cancer Res. 2011;17:6437-6447</a:t>
            </a:r>
          </a:p>
        </p:txBody>
      </p:sp>
      <p:sp>
        <p:nvSpPr>
          <p:cNvPr id="5" name="Rettangolo 6">
            <a:extLst>
              <a:ext uri="{FF2B5EF4-FFF2-40B4-BE49-F238E27FC236}">
                <a16:creationId xmlns:a16="http://schemas.microsoft.com/office/drawing/2014/main" id="{FB4B07EF-86A3-48BF-2693-600650B80E52}"/>
              </a:ext>
            </a:extLst>
          </p:cNvPr>
          <p:cNvSpPr/>
          <p:nvPr/>
        </p:nvSpPr>
        <p:spPr>
          <a:xfrm>
            <a:off x="6612467" y="3967291"/>
            <a:ext cx="122767" cy="2149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noProof="0" dirty="0"/>
          </a:p>
        </p:txBody>
      </p:sp>
      <p:sp>
        <p:nvSpPr>
          <p:cNvPr id="2066" name="TextBox 2065">
            <a:extLst>
              <a:ext uri="{FF2B5EF4-FFF2-40B4-BE49-F238E27FC236}">
                <a16:creationId xmlns:a16="http://schemas.microsoft.com/office/drawing/2014/main" id="{15EB208F-BA5A-ACCC-5004-3C1C68F0477D}"/>
              </a:ext>
            </a:extLst>
          </p:cNvPr>
          <p:cNvSpPr txBox="1"/>
          <p:nvPr/>
        </p:nvSpPr>
        <p:spPr>
          <a:xfrm>
            <a:off x="664692" y="2099767"/>
            <a:ext cx="2027670" cy="984885"/>
          </a:xfrm>
          <a:prstGeom prst="rect">
            <a:avLst/>
          </a:prstGeom>
          <a:noFill/>
        </p:spPr>
        <p:txBody>
          <a:bodyPr wrap="none" lIns="0" tIns="0" rIns="0" bIns="0" rtlCol="0">
            <a:spAutoFit/>
          </a:bodyPr>
          <a:lstStyle/>
          <a:p>
            <a:pPr algn="ctr"/>
            <a:r>
              <a:rPr lang="en-GB" sz="1600" noProof="0" dirty="0">
                <a:latin typeface="Arial" panose="020B0604020202020204" pitchFamily="34" charset="0"/>
                <a:cs typeface="Arial" panose="020B0604020202020204" pitchFamily="34" charset="0"/>
              </a:rPr>
              <a:t>Next generation ADCs</a:t>
            </a:r>
          </a:p>
          <a:p>
            <a:pPr algn="ctr"/>
            <a:r>
              <a:rPr lang="en-GB" sz="1600" b="1" noProof="0" dirty="0">
                <a:latin typeface="Arial" panose="020B0604020202020204" pitchFamily="34" charset="0"/>
                <a:cs typeface="Arial" panose="020B0604020202020204" pitchFamily="34" charset="0"/>
              </a:rPr>
              <a:t>Trastuzumab</a:t>
            </a:r>
            <a:br>
              <a:rPr lang="en-GB" sz="1600" b="1" noProof="0" dirty="0">
                <a:latin typeface="Arial" panose="020B0604020202020204" pitchFamily="34" charset="0"/>
                <a:cs typeface="Arial" panose="020B0604020202020204" pitchFamily="34" charset="0"/>
              </a:rPr>
            </a:br>
            <a:r>
              <a:rPr lang="en-GB" sz="1600" b="1" noProof="0" dirty="0">
                <a:latin typeface="Arial" panose="020B0604020202020204" pitchFamily="34" charset="0"/>
                <a:cs typeface="Arial" panose="020B0604020202020204" pitchFamily="34" charset="0"/>
              </a:rPr>
              <a:t>deruxtecan</a:t>
            </a:r>
            <a:br>
              <a:rPr lang="en-GB" sz="1600" b="1" noProof="0" dirty="0">
                <a:latin typeface="Arial" panose="020B0604020202020204" pitchFamily="34" charset="0"/>
                <a:cs typeface="Arial" panose="020B0604020202020204" pitchFamily="34" charset="0"/>
              </a:rPr>
            </a:br>
            <a:r>
              <a:rPr lang="en-GB" sz="1600" b="1" noProof="0" dirty="0">
                <a:latin typeface="Arial" panose="020B0604020202020204" pitchFamily="34" charset="0"/>
                <a:cs typeface="Arial" panose="020B0604020202020204" pitchFamily="34" charset="0"/>
              </a:rPr>
              <a:t>(T-DXd)</a:t>
            </a:r>
            <a:r>
              <a:rPr lang="en-GB" sz="1600" b="1" baseline="30000" noProof="0" dirty="0">
                <a:latin typeface="Arial" panose="020B0604020202020204" pitchFamily="34" charset="0"/>
                <a:cs typeface="Arial" panose="020B0604020202020204" pitchFamily="34" charset="0"/>
              </a:rPr>
              <a:t>1</a:t>
            </a:r>
          </a:p>
        </p:txBody>
      </p:sp>
      <p:graphicFrame>
        <p:nvGraphicFramePr>
          <p:cNvPr id="2067" name="Table 2066">
            <a:extLst>
              <a:ext uri="{FF2B5EF4-FFF2-40B4-BE49-F238E27FC236}">
                <a16:creationId xmlns:a16="http://schemas.microsoft.com/office/drawing/2014/main" id="{0975DF7A-5A17-6305-0851-44F71A87A2BD}"/>
              </a:ext>
            </a:extLst>
          </p:cNvPr>
          <p:cNvGraphicFramePr>
            <a:graphicFrameLocks noGrp="1"/>
          </p:cNvGraphicFramePr>
          <p:nvPr>
            <p:extLst>
              <p:ext uri="{D42A27DB-BD31-4B8C-83A1-F6EECF244321}">
                <p14:modId xmlns:p14="http://schemas.microsoft.com/office/powerpoint/2010/main" val="3679351568"/>
              </p:ext>
            </p:extLst>
          </p:nvPr>
        </p:nvGraphicFramePr>
        <p:xfrm>
          <a:off x="2857177" y="2217416"/>
          <a:ext cx="5512368" cy="2795760"/>
        </p:xfrm>
        <a:graphic>
          <a:graphicData uri="http://schemas.openxmlformats.org/drawingml/2006/table">
            <a:tbl>
              <a:tblPr firstRow="1" bandRow="1">
                <a:tableStyleId>{5C22544A-7EE6-4342-B048-85BDC9FD1C3A}</a:tableStyleId>
              </a:tblPr>
              <a:tblGrid>
                <a:gridCol w="1746842">
                  <a:extLst>
                    <a:ext uri="{9D8B030D-6E8A-4147-A177-3AD203B41FA5}">
                      <a16:colId xmlns:a16="http://schemas.microsoft.com/office/drawing/2014/main" val="2644424599"/>
                    </a:ext>
                  </a:extLst>
                </a:gridCol>
                <a:gridCol w="2376264">
                  <a:extLst>
                    <a:ext uri="{9D8B030D-6E8A-4147-A177-3AD203B41FA5}">
                      <a16:colId xmlns:a16="http://schemas.microsoft.com/office/drawing/2014/main" val="1324357591"/>
                    </a:ext>
                  </a:extLst>
                </a:gridCol>
                <a:gridCol w="1389262">
                  <a:extLst>
                    <a:ext uri="{9D8B030D-6E8A-4147-A177-3AD203B41FA5}">
                      <a16:colId xmlns:a16="http://schemas.microsoft.com/office/drawing/2014/main" val="1371065731"/>
                    </a:ext>
                  </a:extLst>
                </a:gridCol>
              </a:tblGrid>
              <a:tr h="370840">
                <a:tc>
                  <a:txBody>
                    <a:bodyPr/>
                    <a:lstStyle/>
                    <a:p>
                      <a:pPr algn="ctr"/>
                      <a:r>
                        <a:rPr lang="en-GB" sz="1600" noProof="0" dirty="0">
                          <a:latin typeface="Arial" panose="020B0604020202020204" pitchFamily="34" charset="0"/>
                          <a:cs typeface="Arial" panose="020B0604020202020204" pitchFamily="34" charset="0"/>
                        </a:rPr>
                        <a:t>T-DXd</a:t>
                      </a:r>
                      <a:r>
                        <a:rPr lang="en-GB" sz="1600" baseline="30000" noProof="0" dirty="0">
                          <a:latin typeface="Arial" panose="020B0604020202020204" pitchFamily="34" charset="0"/>
                          <a:cs typeface="Arial" panose="020B0604020202020204" pitchFamily="34" charset="0"/>
                        </a:rPr>
                        <a:t>1-4,a</a:t>
                      </a:r>
                    </a:p>
                  </a:txBody>
                  <a:tcPr marT="117720" marB="117720"/>
                </a:tc>
                <a:tc>
                  <a:txBody>
                    <a:bodyPr/>
                    <a:lstStyle/>
                    <a:p>
                      <a:pPr algn="ctr"/>
                      <a:r>
                        <a:rPr lang="en-GB" sz="1600" noProof="0" dirty="0">
                          <a:latin typeface="Arial" panose="020B0604020202020204" pitchFamily="34" charset="0"/>
                          <a:cs typeface="Arial" panose="020B0604020202020204" pitchFamily="34" charset="0"/>
                        </a:rPr>
                        <a:t>ADC attributes</a:t>
                      </a:r>
                    </a:p>
                  </a:txBody>
                  <a:tcPr marT="117720" marB="117720"/>
                </a:tc>
                <a:tc>
                  <a:txBody>
                    <a:bodyPr/>
                    <a:lstStyle/>
                    <a:p>
                      <a:pPr algn="ctr"/>
                      <a:r>
                        <a:rPr lang="en-GB" sz="1600" noProof="0" dirty="0">
                          <a:latin typeface="Arial" panose="020B0604020202020204" pitchFamily="34" charset="0"/>
                          <a:cs typeface="Arial" panose="020B0604020202020204" pitchFamily="34" charset="0"/>
                        </a:rPr>
                        <a:t>T-DM1</a:t>
                      </a:r>
                      <a:r>
                        <a:rPr lang="en-GB" sz="1600" baseline="30000" noProof="0" dirty="0">
                          <a:latin typeface="Arial" panose="020B0604020202020204" pitchFamily="34" charset="0"/>
                          <a:cs typeface="Arial" panose="020B0604020202020204" pitchFamily="34" charset="0"/>
                        </a:rPr>
                        <a:t>3-5</a:t>
                      </a:r>
                    </a:p>
                  </a:txBody>
                  <a:tcPr marT="117720" marB="117720"/>
                </a:tc>
                <a:extLst>
                  <a:ext uri="{0D108BD9-81ED-4DB2-BD59-A6C34878D82A}">
                    <a16:rowId xmlns:a16="http://schemas.microsoft.com/office/drawing/2014/main" val="271849103"/>
                  </a:ext>
                </a:extLst>
              </a:tr>
              <a:tr h="370840">
                <a:tc>
                  <a:txBody>
                    <a:bodyPr/>
                    <a:lstStyle/>
                    <a:p>
                      <a:pPr algn="ctr"/>
                      <a:r>
                        <a:rPr lang="en-GB" sz="1600" noProof="0" dirty="0">
                          <a:latin typeface="Arial" panose="020B0604020202020204" pitchFamily="34" charset="0"/>
                          <a:cs typeface="Arial" panose="020B0604020202020204" pitchFamily="34" charset="0"/>
                        </a:rPr>
                        <a:t>Topoisomerase I</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inhibitor</a:t>
                      </a:r>
                    </a:p>
                  </a:txBody>
                  <a:tcPr anchor="ctr"/>
                </a:tc>
                <a:tc>
                  <a:txBody>
                    <a:bodyPr/>
                    <a:lstStyle/>
                    <a:p>
                      <a:pPr algn="ctr"/>
                      <a:r>
                        <a:rPr lang="en-GB" sz="1600" b="1" noProof="0" dirty="0">
                          <a:latin typeface="Arial" panose="020B0604020202020204" pitchFamily="34" charset="0"/>
                          <a:cs typeface="Arial" panose="020B0604020202020204" pitchFamily="34" charset="0"/>
                        </a:rPr>
                        <a:t>Payload MoA</a:t>
                      </a:r>
                    </a:p>
                  </a:txBody>
                  <a:tcPr anchor="ctr"/>
                </a:tc>
                <a:tc>
                  <a:txBody>
                    <a:bodyPr/>
                    <a:lstStyle/>
                    <a:p>
                      <a:pPr algn="ctr"/>
                      <a:r>
                        <a:rPr lang="en-GB" sz="1600" noProof="0" dirty="0">
                          <a:latin typeface="Arial" panose="020B0604020202020204" pitchFamily="34" charset="0"/>
                          <a:cs typeface="Arial" panose="020B0604020202020204" pitchFamily="34" charset="0"/>
                        </a:rPr>
                        <a:t>Anti-</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microtubule</a:t>
                      </a:r>
                    </a:p>
                  </a:txBody>
                  <a:tcPr anchor="ctr"/>
                </a:tc>
                <a:extLst>
                  <a:ext uri="{0D108BD9-81ED-4DB2-BD59-A6C34878D82A}">
                    <a16:rowId xmlns:a16="http://schemas.microsoft.com/office/drawing/2014/main" val="4049736614"/>
                  </a:ext>
                </a:extLst>
              </a:tr>
              <a:tr h="370840">
                <a:tc>
                  <a:txBody>
                    <a:bodyPr/>
                    <a:lstStyle/>
                    <a:p>
                      <a:pPr algn="ctr"/>
                      <a:r>
                        <a:rPr lang="en-GB" sz="1600" noProof="0" dirty="0">
                          <a:latin typeface="Arial" panose="020B0604020202020204" pitchFamily="34" charset="0"/>
                          <a:cs typeface="Arial" panose="020B0604020202020204" pitchFamily="34" charset="0"/>
                        </a:rPr>
                        <a:t>~8:1</a:t>
                      </a:r>
                    </a:p>
                  </a:txBody>
                  <a:tcPr anchor="ctr"/>
                </a:tc>
                <a:tc>
                  <a:txBody>
                    <a:bodyPr/>
                    <a:lstStyle/>
                    <a:p>
                      <a:pPr algn="ctr"/>
                      <a:r>
                        <a:rPr lang="en-GB" sz="1600" b="1" noProof="0" dirty="0">
                          <a:latin typeface="Arial" panose="020B0604020202020204" pitchFamily="34" charset="0"/>
                          <a:cs typeface="Arial" panose="020B0604020202020204" pitchFamily="34" charset="0"/>
                        </a:rPr>
                        <a:t>Drug-to-antibody</a:t>
                      </a:r>
                      <a:br>
                        <a:rPr lang="en-GB" sz="1600" b="1" noProof="0" dirty="0">
                          <a:latin typeface="Arial" panose="020B0604020202020204" pitchFamily="34" charset="0"/>
                          <a:cs typeface="Arial" panose="020B0604020202020204" pitchFamily="34" charset="0"/>
                        </a:rPr>
                      </a:br>
                      <a:r>
                        <a:rPr lang="en-GB" sz="1600" b="1" noProof="0" dirty="0">
                          <a:latin typeface="Arial" panose="020B0604020202020204" pitchFamily="34" charset="0"/>
                          <a:cs typeface="Arial" panose="020B0604020202020204" pitchFamily="34" charset="0"/>
                        </a:rPr>
                        <a:t>ratio</a:t>
                      </a:r>
                    </a:p>
                  </a:txBody>
                  <a:tcPr anchor="ctr"/>
                </a:tc>
                <a:tc>
                  <a:txBody>
                    <a:bodyPr/>
                    <a:lstStyle/>
                    <a:p>
                      <a:pPr algn="ctr"/>
                      <a:r>
                        <a:rPr lang="en-GB" sz="1600" noProof="0" dirty="0">
                          <a:latin typeface="Arial" panose="020B0604020202020204" pitchFamily="34" charset="0"/>
                          <a:cs typeface="Arial" panose="020B0604020202020204" pitchFamily="34" charset="0"/>
                        </a:rPr>
                        <a:t>~3.5:1</a:t>
                      </a:r>
                    </a:p>
                  </a:txBody>
                  <a:tcPr anchor="ctr"/>
                </a:tc>
                <a:extLst>
                  <a:ext uri="{0D108BD9-81ED-4DB2-BD59-A6C34878D82A}">
                    <a16:rowId xmlns:a16="http://schemas.microsoft.com/office/drawing/2014/main" val="1970312684"/>
                  </a:ext>
                </a:extLst>
              </a:tr>
              <a:tr h="370840">
                <a:tc>
                  <a:txBody>
                    <a:bodyPr/>
                    <a:lstStyle/>
                    <a:p>
                      <a:pPr algn="ctr"/>
                      <a:r>
                        <a:rPr lang="en-GB" sz="1600" noProof="0" dirty="0">
                          <a:latin typeface="Arial" panose="020B0604020202020204" pitchFamily="34" charset="0"/>
                          <a:cs typeface="Arial" panose="020B0604020202020204" pitchFamily="34" charset="0"/>
                        </a:rPr>
                        <a:t>Yes</a:t>
                      </a:r>
                    </a:p>
                  </a:txBody>
                  <a:tcPr anchor="ctr"/>
                </a:tc>
                <a:tc>
                  <a:txBody>
                    <a:bodyPr/>
                    <a:lstStyle/>
                    <a:p>
                      <a:pPr algn="ctr"/>
                      <a:r>
                        <a:rPr lang="en-GB" sz="1600" b="1" noProof="0" dirty="0">
                          <a:latin typeface="Arial" panose="020B0604020202020204" pitchFamily="34" charset="0"/>
                          <a:cs typeface="Arial" panose="020B0604020202020204" pitchFamily="34" charset="0"/>
                        </a:rPr>
                        <a:t>Tumour-selective cleavable linker?</a:t>
                      </a:r>
                    </a:p>
                  </a:txBody>
                  <a:tcPr anchor="ctr"/>
                </a:tc>
                <a:tc>
                  <a:txBody>
                    <a:bodyPr/>
                    <a:lstStyle/>
                    <a:p>
                      <a:pPr algn="ctr"/>
                      <a:r>
                        <a:rPr lang="en-GB" sz="1600" noProof="0" dirty="0">
                          <a:latin typeface="Arial" panose="020B0604020202020204" pitchFamily="34" charset="0"/>
                          <a:cs typeface="Arial" panose="020B0604020202020204" pitchFamily="34" charset="0"/>
                        </a:rPr>
                        <a:t>No</a:t>
                      </a:r>
                    </a:p>
                  </a:txBody>
                  <a:tcPr anchor="ctr"/>
                </a:tc>
                <a:extLst>
                  <a:ext uri="{0D108BD9-81ED-4DB2-BD59-A6C34878D82A}">
                    <a16:rowId xmlns:a16="http://schemas.microsoft.com/office/drawing/2014/main" val="2677832252"/>
                  </a:ext>
                </a:extLst>
              </a:tr>
              <a:tr h="370840">
                <a:tc>
                  <a:txBody>
                    <a:bodyPr/>
                    <a:lstStyle/>
                    <a:p>
                      <a:pPr algn="ctr"/>
                      <a:r>
                        <a:rPr lang="en-GB" sz="1600" noProof="0" dirty="0">
                          <a:latin typeface="Arial" panose="020B0604020202020204" pitchFamily="34" charset="0"/>
                          <a:cs typeface="Arial" panose="020B0604020202020204" pitchFamily="34" charset="0"/>
                        </a:rPr>
                        <a:t>Yes</a:t>
                      </a:r>
                    </a:p>
                  </a:txBody>
                  <a:tcPr anchor="ctr"/>
                </a:tc>
                <a:tc>
                  <a:txBody>
                    <a:bodyPr/>
                    <a:lstStyle/>
                    <a:p>
                      <a:pPr algn="ctr"/>
                      <a:r>
                        <a:rPr lang="en-GB" sz="1600" b="1" noProof="0" dirty="0">
                          <a:latin typeface="Arial" panose="020B0604020202020204" pitchFamily="34" charset="0"/>
                          <a:cs typeface="Arial" panose="020B0604020202020204" pitchFamily="34" charset="0"/>
                        </a:rPr>
                        <a:t>Evidence of bystander anti-tumour effect?</a:t>
                      </a:r>
                    </a:p>
                  </a:txBody>
                  <a:tcPr anchor="ctr"/>
                </a:tc>
                <a:tc>
                  <a:txBody>
                    <a:bodyPr/>
                    <a:lstStyle/>
                    <a:p>
                      <a:pPr algn="ctr"/>
                      <a:r>
                        <a:rPr lang="en-GB" sz="1600" noProof="0" dirty="0">
                          <a:latin typeface="Arial" panose="020B0604020202020204" pitchFamily="34" charset="0"/>
                          <a:cs typeface="Arial" panose="020B0604020202020204" pitchFamily="34" charset="0"/>
                        </a:rPr>
                        <a:t>No</a:t>
                      </a:r>
                    </a:p>
                  </a:txBody>
                  <a:tcPr anchor="ctr"/>
                </a:tc>
                <a:extLst>
                  <a:ext uri="{0D108BD9-81ED-4DB2-BD59-A6C34878D82A}">
                    <a16:rowId xmlns:a16="http://schemas.microsoft.com/office/drawing/2014/main" val="1284828377"/>
                  </a:ext>
                </a:extLst>
              </a:tr>
            </a:tbl>
          </a:graphicData>
        </a:graphic>
      </p:graphicFrame>
      <p:sp>
        <p:nvSpPr>
          <p:cNvPr id="2068" name="TextBox 2067">
            <a:extLst>
              <a:ext uri="{FF2B5EF4-FFF2-40B4-BE49-F238E27FC236}">
                <a16:creationId xmlns:a16="http://schemas.microsoft.com/office/drawing/2014/main" id="{E8B3574E-9CFF-3CA2-9C57-FAAD7AA7F844}"/>
              </a:ext>
            </a:extLst>
          </p:cNvPr>
          <p:cNvSpPr txBox="1"/>
          <p:nvPr/>
        </p:nvSpPr>
        <p:spPr>
          <a:xfrm>
            <a:off x="3211069" y="1868051"/>
            <a:ext cx="4804585" cy="246221"/>
          </a:xfrm>
          <a:prstGeom prst="rect">
            <a:avLst/>
          </a:prstGeom>
          <a:noFill/>
        </p:spPr>
        <p:txBody>
          <a:bodyPr wrap="none" lIns="0" tIns="0" rIns="0" bIns="0" rtlCol="0">
            <a:spAutoFit/>
          </a:bodyPr>
          <a:lstStyle/>
          <a:p>
            <a:pPr algn="ctr"/>
            <a:r>
              <a:rPr lang="en-GB" sz="1600" b="1" noProof="0" dirty="0">
                <a:latin typeface="Arial" panose="020B0604020202020204" pitchFamily="34" charset="0"/>
                <a:cs typeface="Arial" panose="020B0604020202020204" pitchFamily="34" charset="0"/>
              </a:rPr>
              <a:t>HER2-targeting ADCs with similar mAb backbone</a:t>
            </a:r>
            <a:endParaRPr lang="en-GB" sz="1600" b="1" i="1" noProof="0" dirty="0">
              <a:latin typeface="Arial" panose="020B0604020202020204" pitchFamily="34" charset="0"/>
              <a:cs typeface="Arial" panose="020B0604020202020204" pitchFamily="34" charset="0"/>
            </a:endParaRPr>
          </a:p>
        </p:txBody>
      </p:sp>
      <p:sp>
        <p:nvSpPr>
          <p:cNvPr id="2069" name="TextBox 2068">
            <a:extLst>
              <a:ext uri="{FF2B5EF4-FFF2-40B4-BE49-F238E27FC236}">
                <a16:creationId xmlns:a16="http://schemas.microsoft.com/office/drawing/2014/main" id="{CFE06FFC-DF08-6294-8518-DA21A578DAE3}"/>
              </a:ext>
            </a:extLst>
          </p:cNvPr>
          <p:cNvSpPr txBox="1"/>
          <p:nvPr/>
        </p:nvSpPr>
        <p:spPr>
          <a:xfrm>
            <a:off x="8542442" y="2099767"/>
            <a:ext cx="2005229" cy="984885"/>
          </a:xfrm>
          <a:prstGeom prst="rect">
            <a:avLst/>
          </a:prstGeom>
          <a:noFill/>
        </p:spPr>
        <p:txBody>
          <a:bodyPr wrap="none" lIns="0" tIns="0" rIns="0" bIns="0" rtlCol="0">
            <a:spAutoFit/>
          </a:bodyPr>
          <a:lstStyle/>
          <a:p>
            <a:pPr algn="ctr"/>
            <a:r>
              <a:rPr lang="en-GB" sz="1600" noProof="0" dirty="0">
                <a:latin typeface="Arial" panose="020B0604020202020204" pitchFamily="34" charset="0"/>
                <a:cs typeface="Arial" panose="020B0604020202020204" pitchFamily="34" charset="0"/>
              </a:rPr>
              <a:t>First-generation ADCs</a:t>
            </a:r>
          </a:p>
          <a:p>
            <a:pPr algn="ctr"/>
            <a:r>
              <a:rPr lang="en-GB" sz="1600" b="1" noProof="0" dirty="0">
                <a:latin typeface="Arial" panose="020B0604020202020204" pitchFamily="34" charset="0"/>
                <a:cs typeface="Arial" panose="020B0604020202020204" pitchFamily="34" charset="0"/>
              </a:rPr>
              <a:t>Trastuzumab</a:t>
            </a:r>
            <a:br>
              <a:rPr lang="en-GB" sz="1600" b="1" noProof="0" dirty="0">
                <a:latin typeface="Arial" panose="020B0604020202020204" pitchFamily="34" charset="0"/>
                <a:cs typeface="Arial" panose="020B0604020202020204" pitchFamily="34" charset="0"/>
              </a:rPr>
            </a:br>
            <a:r>
              <a:rPr lang="en-GB" sz="1600" b="1" noProof="0" dirty="0">
                <a:latin typeface="Arial" panose="020B0604020202020204" pitchFamily="34" charset="0"/>
                <a:cs typeface="Arial" panose="020B0604020202020204" pitchFamily="34" charset="0"/>
              </a:rPr>
              <a:t>emtansine</a:t>
            </a:r>
            <a:br>
              <a:rPr lang="en-GB" sz="1600" b="1" noProof="0" dirty="0">
                <a:latin typeface="Arial" panose="020B0604020202020204" pitchFamily="34" charset="0"/>
                <a:cs typeface="Arial" panose="020B0604020202020204" pitchFamily="34" charset="0"/>
              </a:rPr>
            </a:br>
            <a:r>
              <a:rPr lang="en-GB" sz="1600" b="1" noProof="0" dirty="0">
                <a:latin typeface="Arial" panose="020B0604020202020204" pitchFamily="34" charset="0"/>
                <a:cs typeface="Arial" panose="020B0604020202020204" pitchFamily="34" charset="0"/>
              </a:rPr>
              <a:t>(T-DM1)</a:t>
            </a:r>
            <a:r>
              <a:rPr lang="en-GB" sz="1600" b="1" baseline="30000" noProof="0" dirty="0">
                <a:latin typeface="Arial" panose="020B0604020202020204" pitchFamily="34" charset="0"/>
                <a:cs typeface="Arial" panose="020B0604020202020204" pitchFamily="34" charset="0"/>
              </a:rPr>
              <a:t>5</a:t>
            </a:r>
          </a:p>
        </p:txBody>
      </p:sp>
      <p:grpSp>
        <p:nvGrpSpPr>
          <p:cNvPr id="2080" name="Group 2079">
            <a:extLst>
              <a:ext uri="{FF2B5EF4-FFF2-40B4-BE49-F238E27FC236}">
                <a16:creationId xmlns:a16="http://schemas.microsoft.com/office/drawing/2014/main" id="{AFB6B7D1-3D96-AC22-92DA-A56F1A56BD9C}"/>
              </a:ext>
            </a:extLst>
          </p:cNvPr>
          <p:cNvGrpSpPr/>
          <p:nvPr/>
        </p:nvGrpSpPr>
        <p:grpSpPr>
          <a:xfrm>
            <a:off x="1487488" y="3898579"/>
            <a:ext cx="439737" cy="746125"/>
            <a:chOff x="1487488" y="3543300"/>
            <a:chExt cx="439737" cy="746125"/>
          </a:xfrm>
          <a:solidFill>
            <a:schemeClr val="tx2">
              <a:lumMod val="75000"/>
            </a:schemeClr>
          </a:solidFill>
        </p:grpSpPr>
        <p:cxnSp>
          <p:nvCxnSpPr>
            <p:cNvPr id="2078" name="Straight Connector 2077">
              <a:extLst>
                <a:ext uri="{FF2B5EF4-FFF2-40B4-BE49-F238E27FC236}">
                  <a16:creationId xmlns:a16="http://schemas.microsoft.com/office/drawing/2014/main" id="{86E1D802-9375-4068-A252-869E652257CD}"/>
                </a:ext>
              </a:extLst>
            </p:cNvPr>
            <p:cNvCxnSpPr>
              <a:cxnSpLocks/>
            </p:cNvCxnSpPr>
            <p:nvPr/>
          </p:nvCxnSpPr>
          <p:spPr>
            <a:xfrm>
              <a:off x="1580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79" name="Straight Connector 2078">
              <a:extLst>
                <a:ext uri="{FF2B5EF4-FFF2-40B4-BE49-F238E27FC236}">
                  <a16:creationId xmlns:a16="http://schemas.microsoft.com/office/drawing/2014/main" id="{C8CE2634-5624-8E6C-675B-553ADBE8F356}"/>
                </a:ext>
              </a:extLst>
            </p:cNvPr>
            <p:cNvCxnSpPr>
              <a:cxnSpLocks/>
            </p:cNvCxnSpPr>
            <p:nvPr/>
          </p:nvCxnSpPr>
          <p:spPr>
            <a:xfrm>
              <a:off x="1834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70" name="Rounded Rectangle 2069">
              <a:extLst>
                <a:ext uri="{FF2B5EF4-FFF2-40B4-BE49-F238E27FC236}">
                  <a16:creationId xmlns:a16="http://schemas.microsoft.com/office/drawing/2014/main" id="{C8C4B003-1252-8199-19AD-FD608CD64C62}"/>
                </a:ext>
              </a:extLst>
            </p:cNvPr>
            <p:cNvSpPr/>
            <p:nvPr/>
          </p:nvSpPr>
          <p:spPr>
            <a:xfrm>
              <a:off x="1487488" y="354330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71" name="Rounded Rectangle 2070">
              <a:extLst>
                <a:ext uri="{FF2B5EF4-FFF2-40B4-BE49-F238E27FC236}">
                  <a16:creationId xmlns:a16="http://schemas.microsoft.com/office/drawing/2014/main" id="{CD983BD9-D20D-49F0-F262-1BA496DF9570}"/>
                </a:ext>
              </a:extLst>
            </p:cNvPr>
            <p:cNvSpPr/>
            <p:nvPr/>
          </p:nvSpPr>
          <p:spPr>
            <a:xfrm>
              <a:off x="1487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75" name="Rounded Rectangle 2074">
              <a:extLst>
                <a:ext uri="{FF2B5EF4-FFF2-40B4-BE49-F238E27FC236}">
                  <a16:creationId xmlns:a16="http://schemas.microsoft.com/office/drawing/2014/main" id="{7441B8B7-923A-3036-094C-D1701294713B}"/>
                </a:ext>
              </a:extLst>
            </p:cNvPr>
            <p:cNvSpPr/>
            <p:nvPr/>
          </p:nvSpPr>
          <p:spPr>
            <a:xfrm>
              <a:off x="1741488" y="354330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76" name="Rounded Rectangle 2075">
              <a:extLst>
                <a:ext uri="{FF2B5EF4-FFF2-40B4-BE49-F238E27FC236}">
                  <a16:creationId xmlns:a16="http://schemas.microsoft.com/office/drawing/2014/main" id="{5D51B1D2-2B32-14A7-6BF5-04E14C75F68B}"/>
                </a:ext>
              </a:extLst>
            </p:cNvPr>
            <p:cNvSpPr/>
            <p:nvPr/>
          </p:nvSpPr>
          <p:spPr>
            <a:xfrm>
              <a:off x="1741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2098" name="Oval 2097">
            <a:extLst>
              <a:ext uri="{FF2B5EF4-FFF2-40B4-BE49-F238E27FC236}">
                <a16:creationId xmlns:a16="http://schemas.microsoft.com/office/drawing/2014/main" id="{A18CBC7A-7BDA-78F0-E592-EA6E14361646}"/>
              </a:ext>
            </a:extLst>
          </p:cNvPr>
          <p:cNvSpPr/>
          <p:nvPr/>
        </p:nvSpPr>
        <p:spPr>
          <a:xfrm>
            <a:off x="974315" y="3762054"/>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99" name="Oval 2098">
            <a:extLst>
              <a:ext uri="{FF2B5EF4-FFF2-40B4-BE49-F238E27FC236}">
                <a16:creationId xmlns:a16="http://schemas.microsoft.com/office/drawing/2014/main" id="{543F67BF-A9E0-69B4-BD97-DF0B2EE2F48F}"/>
              </a:ext>
            </a:extLst>
          </p:cNvPr>
          <p:cNvSpPr/>
          <p:nvPr/>
        </p:nvSpPr>
        <p:spPr>
          <a:xfrm>
            <a:off x="1342615" y="3784279"/>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0" name="Oval 2099">
            <a:extLst>
              <a:ext uri="{FF2B5EF4-FFF2-40B4-BE49-F238E27FC236}">
                <a16:creationId xmlns:a16="http://schemas.microsoft.com/office/drawing/2014/main" id="{7F4767F3-2FA2-228E-5FEF-2CB03AB6AD9B}"/>
              </a:ext>
            </a:extLst>
          </p:cNvPr>
          <p:cNvSpPr/>
          <p:nvPr/>
        </p:nvSpPr>
        <p:spPr>
          <a:xfrm>
            <a:off x="1929990" y="3784279"/>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1" name="Oval 2100">
            <a:extLst>
              <a:ext uri="{FF2B5EF4-FFF2-40B4-BE49-F238E27FC236}">
                <a16:creationId xmlns:a16="http://schemas.microsoft.com/office/drawing/2014/main" id="{0A6B7EC4-B6FF-3786-5275-2103BD93A3CB}"/>
              </a:ext>
            </a:extLst>
          </p:cNvPr>
          <p:cNvSpPr/>
          <p:nvPr/>
        </p:nvSpPr>
        <p:spPr>
          <a:xfrm>
            <a:off x="2295115" y="3762054"/>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2" name="Oval 2101">
            <a:extLst>
              <a:ext uri="{FF2B5EF4-FFF2-40B4-BE49-F238E27FC236}">
                <a16:creationId xmlns:a16="http://schemas.microsoft.com/office/drawing/2014/main" id="{03698051-C08B-DD5F-8E93-29FFC883DFC7}"/>
              </a:ext>
            </a:extLst>
          </p:cNvPr>
          <p:cNvSpPr/>
          <p:nvPr/>
        </p:nvSpPr>
        <p:spPr>
          <a:xfrm>
            <a:off x="1555340" y="3431854"/>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3" name="Oval 2102">
            <a:extLst>
              <a:ext uri="{FF2B5EF4-FFF2-40B4-BE49-F238E27FC236}">
                <a16:creationId xmlns:a16="http://schemas.microsoft.com/office/drawing/2014/main" id="{8F9C9E33-DC22-8676-BAB4-E23F0BF2D49D}"/>
              </a:ext>
            </a:extLst>
          </p:cNvPr>
          <p:cNvSpPr/>
          <p:nvPr/>
        </p:nvSpPr>
        <p:spPr>
          <a:xfrm>
            <a:off x="1736315" y="3422329"/>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4" name="Oval 2103">
            <a:extLst>
              <a:ext uri="{FF2B5EF4-FFF2-40B4-BE49-F238E27FC236}">
                <a16:creationId xmlns:a16="http://schemas.microsoft.com/office/drawing/2014/main" id="{456DBD48-7D04-8A17-4367-98B6EB3A4A6F}"/>
              </a:ext>
            </a:extLst>
          </p:cNvPr>
          <p:cNvSpPr/>
          <p:nvPr/>
        </p:nvSpPr>
        <p:spPr>
          <a:xfrm>
            <a:off x="1561690" y="3596954"/>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5" name="Oval 2104">
            <a:extLst>
              <a:ext uri="{FF2B5EF4-FFF2-40B4-BE49-F238E27FC236}">
                <a16:creationId xmlns:a16="http://schemas.microsoft.com/office/drawing/2014/main" id="{CC4FABB1-DE97-AAA1-01DD-D968A2B2FD61}"/>
              </a:ext>
            </a:extLst>
          </p:cNvPr>
          <p:cNvSpPr/>
          <p:nvPr/>
        </p:nvSpPr>
        <p:spPr>
          <a:xfrm>
            <a:off x="1720440" y="3600129"/>
            <a:ext cx="130585" cy="1305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6" name="Freeform 2105">
            <a:extLst>
              <a:ext uri="{FF2B5EF4-FFF2-40B4-BE49-F238E27FC236}">
                <a16:creationId xmlns:a16="http://schemas.microsoft.com/office/drawing/2014/main" id="{C7886F63-635F-6D43-EAE5-B13BCD321B81}"/>
              </a:ext>
            </a:extLst>
          </p:cNvPr>
          <p:cNvSpPr/>
          <p:nvPr/>
        </p:nvSpPr>
        <p:spPr>
          <a:xfrm>
            <a:off x="1435100" y="3844604"/>
            <a:ext cx="146050" cy="9525"/>
          </a:xfrm>
          <a:custGeom>
            <a:avLst/>
            <a:gdLst>
              <a:gd name="connsiteX0" fmla="*/ 0 w 146050"/>
              <a:gd name="connsiteY0" fmla="*/ 0 h 9525"/>
              <a:gd name="connsiteX1" fmla="*/ 146050 w 146050"/>
              <a:gd name="connsiteY1" fmla="*/ 9525 h 9525"/>
            </a:gdLst>
            <a:ahLst/>
            <a:cxnLst>
              <a:cxn ang="0">
                <a:pos x="connsiteX0" y="connsiteY0"/>
              </a:cxn>
              <a:cxn ang="0">
                <a:pos x="connsiteX1" y="connsiteY1"/>
              </a:cxn>
            </a:cxnLst>
            <a:rect l="l" t="t" r="r" b="b"/>
            <a:pathLst>
              <a:path w="146050" h="9525">
                <a:moveTo>
                  <a:pt x="0" y="0"/>
                </a:moveTo>
                <a:lnTo>
                  <a:pt x="146050" y="952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9" name="Freeform 2108">
            <a:extLst>
              <a:ext uri="{FF2B5EF4-FFF2-40B4-BE49-F238E27FC236}">
                <a16:creationId xmlns:a16="http://schemas.microsoft.com/office/drawing/2014/main" id="{C2027A31-4A2E-FA5B-0060-2255BB6234F9}"/>
              </a:ext>
            </a:extLst>
          </p:cNvPr>
          <p:cNvSpPr/>
          <p:nvPr/>
        </p:nvSpPr>
        <p:spPr>
          <a:xfrm>
            <a:off x="1089025" y="3746179"/>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10" name="Freeform 2109">
            <a:extLst>
              <a:ext uri="{FF2B5EF4-FFF2-40B4-BE49-F238E27FC236}">
                <a16:creationId xmlns:a16="http://schemas.microsoft.com/office/drawing/2014/main" id="{61F6642C-BFB1-8D09-0306-DA368BDEE7C6}"/>
              </a:ext>
            </a:extLst>
          </p:cNvPr>
          <p:cNvSpPr/>
          <p:nvPr/>
        </p:nvSpPr>
        <p:spPr>
          <a:xfrm>
            <a:off x="1822450" y="3857304"/>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12" name="Freeform 2111">
            <a:extLst>
              <a:ext uri="{FF2B5EF4-FFF2-40B4-BE49-F238E27FC236}">
                <a16:creationId xmlns:a16="http://schemas.microsoft.com/office/drawing/2014/main" id="{F5489370-958A-5695-C257-176E55C3FEB2}"/>
              </a:ext>
            </a:extLst>
          </p:cNvPr>
          <p:cNvSpPr/>
          <p:nvPr/>
        </p:nvSpPr>
        <p:spPr>
          <a:xfrm rot="4333420">
            <a:off x="2230384" y="3738647"/>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13" name="Freeform 2112">
            <a:extLst>
              <a:ext uri="{FF2B5EF4-FFF2-40B4-BE49-F238E27FC236}">
                <a16:creationId xmlns:a16="http://schemas.microsoft.com/office/drawing/2014/main" id="{9B5294A9-991B-9180-B801-96C963153958}"/>
              </a:ext>
            </a:extLst>
          </p:cNvPr>
          <p:cNvSpPr/>
          <p:nvPr/>
        </p:nvSpPr>
        <p:spPr>
          <a:xfrm rot="19126187">
            <a:off x="1444696" y="3554713"/>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14" name="Freeform 2113">
            <a:extLst>
              <a:ext uri="{FF2B5EF4-FFF2-40B4-BE49-F238E27FC236}">
                <a16:creationId xmlns:a16="http://schemas.microsoft.com/office/drawing/2014/main" id="{374A7805-DA31-8137-1A1C-6B0F6D61D0B4}"/>
              </a:ext>
            </a:extLst>
          </p:cNvPr>
          <p:cNvSpPr/>
          <p:nvPr/>
        </p:nvSpPr>
        <p:spPr>
          <a:xfrm rot="3972825">
            <a:off x="1814459" y="3503697"/>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15" name="Freeform 2114">
            <a:extLst>
              <a:ext uri="{FF2B5EF4-FFF2-40B4-BE49-F238E27FC236}">
                <a16:creationId xmlns:a16="http://schemas.microsoft.com/office/drawing/2014/main" id="{C31AE2BE-3755-EFDA-543A-386F7230BF69}"/>
              </a:ext>
            </a:extLst>
          </p:cNvPr>
          <p:cNvSpPr/>
          <p:nvPr/>
        </p:nvSpPr>
        <p:spPr>
          <a:xfrm rot="17931514">
            <a:off x="1526500" y="3733586"/>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16" name="Freeform 2115">
            <a:extLst>
              <a:ext uri="{FF2B5EF4-FFF2-40B4-BE49-F238E27FC236}">
                <a16:creationId xmlns:a16="http://schemas.microsoft.com/office/drawing/2014/main" id="{B68A2BAB-75C8-F9F3-4225-D4B3D48F0794}"/>
              </a:ext>
            </a:extLst>
          </p:cNvPr>
          <p:cNvSpPr/>
          <p:nvPr/>
        </p:nvSpPr>
        <p:spPr>
          <a:xfrm rot="5232030">
            <a:off x="1745484" y="3696338"/>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2081" name="Group 2080">
            <a:extLst>
              <a:ext uri="{FF2B5EF4-FFF2-40B4-BE49-F238E27FC236}">
                <a16:creationId xmlns:a16="http://schemas.microsoft.com/office/drawing/2014/main" id="{DCD56861-D4B1-0902-4914-C560D6A279E9}"/>
              </a:ext>
            </a:extLst>
          </p:cNvPr>
          <p:cNvGrpSpPr/>
          <p:nvPr/>
        </p:nvGrpSpPr>
        <p:grpSpPr>
          <a:xfrm rot="19460053">
            <a:off x="927853" y="3070612"/>
            <a:ext cx="434225" cy="773790"/>
            <a:chOff x="1458267" y="3515635"/>
            <a:chExt cx="468958" cy="773790"/>
          </a:xfrm>
          <a:solidFill>
            <a:schemeClr val="tx2">
              <a:lumMod val="75000"/>
            </a:schemeClr>
          </a:solidFill>
        </p:grpSpPr>
        <p:cxnSp>
          <p:nvCxnSpPr>
            <p:cNvPr id="2082" name="Straight Connector 2081">
              <a:extLst>
                <a:ext uri="{FF2B5EF4-FFF2-40B4-BE49-F238E27FC236}">
                  <a16:creationId xmlns:a16="http://schemas.microsoft.com/office/drawing/2014/main" id="{56F95E0D-6D73-82B9-264B-F32900956354}"/>
                </a:ext>
              </a:extLst>
            </p:cNvPr>
            <p:cNvCxnSpPr>
              <a:cxnSpLocks/>
            </p:cNvCxnSpPr>
            <p:nvPr/>
          </p:nvCxnSpPr>
          <p:spPr>
            <a:xfrm>
              <a:off x="1580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83" name="Straight Connector 2082">
              <a:extLst>
                <a:ext uri="{FF2B5EF4-FFF2-40B4-BE49-F238E27FC236}">
                  <a16:creationId xmlns:a16="http://schemas.microsoft.com/office/drawing/2014/main" id="{7DCE7D17-B6DB-D7F7-E868-71D692118E02}"/>
                </a:ext>
              </a:extLst>
            </p:cNvPr>
            <p:cNvCxnSpPr>
              <a:cxnSpLocks/>
            </p:cNvCxnSpPr>
            <p:nvPr/>
          </p:nvCxnSpPr>
          <p:spPr>
            <a:xfrm>
              <a:off x="1834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84" name="Rounded Rectangle 2083">
              <a:extLst>
                <a:ext uri="{FF2B5EF4-FFF2-40B4-BE49-F238E27FC236}">
                  <a16:creationId xmlns:a16="http://schemas.microsoft.com/office/drawing/2014/main" id="{502B1904-2A57-571B-9E78-74913DA3F0C0}"/>
                </a:ext>
              </a:extLst>
            </p:cNvPr>
            <p:cNvSpPr/>
            <p:nvPr/>
          </p:nvSpPr>
          <p:spPr>
            <a:xfrm>
              <a:off x="1458267" y="351563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85" name="Rounded Rectangle 2084">
              <a:extLst>
                <a:ext uri="{FF2B5EF4-FFF2-40B4-BE49-F238E27FC236}">
                  <a16:creationId xmlns:a16="http://schemas.microsoft.com/office/drawing/2014/main" id="{7F6987B8-2A1E-56C2-AB20-7E2B9D768C0F}"/>
                </a:ext>
              </a:extLst>
            </p:cNvPr>
            <p:cNvSpPr/>
            <p:nvPr/>
          </p:nvSpPr>
          <p:spPr>
            <a:xfrm>
              <a:off x="1501120" y="393575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86" name="Rounded Rectangle 2085">
              <a:extLst>
                <a:ext uri="{FF2B5EF4-FFF2-40B4-BE49-F238E27FC236}">
                  <a16:creationId xmlns:a16="http://schemas.microsoft.com/office/drawing/2014/main" id="{9DCACBFB-0547-54CE-EAA0-71489A14E261}"/>
                </a:ext>
              </a:extLst>
            </p:cNvPr>
            <p:cNvSpPr/>
            <p:nvPr/>
          </p:nvSpPr>
          <p:spPr>
            <a:xfrm>
              <a:off x="1699119" y="353129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87" name="Rounded Rectangle 2086">
              <a:extLst>
                <a:ext uri="{FF2B5EF4-FFF2-40B4-BE49-F238E27FC236}">
                  <a16:creationId xmlns:a16="http://schemas.microsoft.com/office/drawing/2014/main" id="{DC38BBE0-51F2-3267-C2A5-3CA9E3EF6E32}"/>
                </a:ext>
              </a:extLst>
            </p:cNvPr>
            <p:cNvSpPr/>
            <p:nvPr/>
          </p:nvSpPr>
          <p:spPr>
            <a:xfrm>
              <a:off x="1741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2089" name="Group 2088">
            <a:extLst>
              <a:ext uri="{FF2B5EF4-FFF2-40B4-BE49-F238E27FC236}">
                <a16:creationId xmlns:a16="http://schemas.microsoft.com/office/drawing/2014/main" id="{47B625DA-DBA5-9DEA-A8AF-840055804FCB}"/>
              </a:ext>
            </a:extLst>
          </p:cNvPr>
          <p:cNvGrpSpPr/>
          <p:nvPr/>
        </p:nvGrpSpPr>
        <p:grpSpPr>
          <a:xfrm rot="2139947" flipH="1">
            <a:off x="2038261" y="3070612"/>
            <a:ext cx="434225" cy="773790"/>
            <a:chOff x="1458267" y="3515635"/>
            <a:chExt cx="468958" cy="773790"/>
          </a:xfrm>
          <a:solidFill>
            <a:schemeClr val="tx2">
              <a:lumMod val="75000"/>
            </a:schemeClr>
          </a:solidFill>
        </p:grpSpPr>
        <p:cxnSp>
          <p:nvCxnSpPr>
            <p:cNvPr id="2090" name="Straight Connector 2089">
              <a:extLst>
                <a:ext uri="{FF2B5EF4-FFF2-40B4-BE49-F238E27FC236}">
                  <a16:creationId xmlns:a16="http://schemas.microsoft.com/office/drawing/2014/main" id="{BD7C66EB-982D-9C44-920E-F318CB4744CB}"/>
                </a:ext>
              </a:extLst>
            </p:cNvPr>
            <p:cNvCxnSpPr>
              <a:cxnSpLocks/>
            </p:cNvCxnSpPr>
            <p:nvPr/>
          </p:nvCxnSpPr>
          <p:spPr>
            <a:xfrm>
              <a:off x="1580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91" name="Straight Connector 2090">
              <a:extLst>
                <a:ext uri="{FF2B5EF4-FFF2-40B4-BE49-F238E27FC236}">
                  <a16:creationId xmlns:a16="http://schemas.microsoft.com/office/drawing/2014/main" id="{31F680E6-7E5C-E21F-5714-6644931A1FA2}"/>
                </a:ext>
              </a:extLst>
            </p:cNvPr>
            <p:cNvCxnSpPr>
              <a:cxnSpLocks/>
            </p:cNvCxnSpPr>
            <p:nvPr/>
          </p:nvCxnSpPr>
          <p:spPr>
            <a:xfrm>
              <a:off x="1834356" y="3815106"/>
              <a:ext cx="0" cy="250137"/>
            </a:xfrm>
            <a:prstGeom prst="line">
              <a:avLst/>
            </a:prstGeom>
            <a:grpFill/>
            <a:ln w="1905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92" name="Rounded Rectangle 2091">
              <a:extLst>
                <a:ext uri="{FF2B5EF4-FFF2-40B4-BE49-F238E27FC236}">
                  <a16:creationId xmlns:a16="http://schemas.microsoft.com/office/drawing/2014/main" id="{354A95DD-A588-36BF-90DC-FA64B0DBFD75}"/>
                </a:ext>
              </a:extLst>
            </p:cNvPr>
            <p:cNvSpPr/>
            <p:nvPr/>
          </p:nvSpPr>
          <p:spPr>
            <a:xfrm>
              <a:off x="1458267" y="351563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93" name="Rounded Rectangle 2092">
              <a:extLst>
                <a:ext uri="{FF2B5EF4-FFF2-40B4-BE49-F238E27FC236}">
                  <a16:creationId xmlns:a16="http://schemas.microsoft.com/office/drawing/2014/main" id="{CD21A4C6-0026-F6E8-82D1-E5D885B00765}"/>
                </a:ext>
              </a:extLst>
            </p:cNvPr>
            <p:cNvSpPr/>
            <p:nvPr/>
          </p:nvSpPr>
          <p:spPr>
            <a:xfrm>
              <a:off x="1501120" y="393575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94" name="Rounded Rectangle 2093">
              <a:extLst>
                <a:ext uri="{FF2B5EF4-FFF2-40B4-BE49-F238E27FC236}">
                  <a16:creationId xmlns:a16="http://schemas.microsoft.com/office/drawing/2014/main" id="{10D185A3-300A-A53C-FDD8-F38ED6669A6C}"/>
                </a:ext>
              </a:extLst>
            </p:cNvPr>
            <p:cNvSpPr/>
            <p:nvPr/>
          </p:nvSpPr>
          <p:spPr>
            <a:xfrm>
              <a:off x="1699119" y="3531290"/>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95" name="Rounded Rectangle 2094">
              <a:extLst>
                <a:ext uri="{FF2B5EF4-FFF2-40B4-BE49-F238E27FC236}">
                  <a16:creationId xmlns:a16="http://schemas.microsoft.com/office/drawing/2014/main" id="{D0372E7C-6F41-D4C4-76DC-72E884E0FCD1}"/>
                </a:ext>
              </a:extLst>
            </p:cNvPr>
            <p:cNvSpPr/>
            <p:nvPr/>
          </p:nvSpPr>
          <p:spPr>
            <a:xfrm>
              <a:off x="1741488" y="3940175"/>
              <a:ext cx="185737" cy="34925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2088" name="Freeform 2087">
            <a:extLst>
              <a:ext uri="{FF2B5EF4-FFF2-40B4-BE49-F238E27FC236}">
                <a16:creationId xmlns:a16="http://schemas.microsoft.com/office/drawing/2014/main" id="{838BD57C-4C6B-FE9A-0117-BB8EC5B055E9}"/>
              </a:ext>
            </a:extLst>
          </p:cNvPr>
          <p:cNvSpPr/>
          <p:nvPr/>
        </p:nvSpPr>
        <p:spPr>
          <a:xfrm>
            <a:off x="1482725" y="3654104"/>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96" name="Freeform 2095">
            <a:extLst>
              <a:ext uri="{FF2B5EF4-FFF2-40B4-BE49-F238E27FC236}">
                <a16:creationId xmlns:a16="http://schemas.microsoft.com/office/drawing/2014/main" id="{4B07B5D1-6C9B-8FC5-ED51-7931611BBCC0}"/>
              </a:ext>
            </a:extLst>
          </p:cNvPr>
          <p:cNvSpPr/>
          <p:nvPr/>
        </p:nvSpPr>
        <p:spPr>
          <a:xfrm flipH="1">
            <a:off x="1806489" y="3654104"/>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39" name="Freeform 2138">
            <a:extLst>
              <a:ext uri="{FF2B5EF4-FFF2-40B4-BE49-F238E27FC236}">
                <a16:creationId xmlns:a16="http://schemas.microsoft.com/office/drawing/2014/main" id="{E51D217F-525F-3970-83CB-63CBECE649E1}"/>
              </a:ext>
            </a:extLst>
          </p:cNvPr>
          <p:cNvSpPr/>
          <p:nvPr/>
        </p:nvSpPr>
        <p:spPr>
          <a:xfrm rot="9947761">
            <a:off x="9214752" y="4450891"/>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2140" name="Group 2139">
            <a:extLst>
              <a:ext uri="{FF2B5EF4-FFF2-40B4-BE49-F238E27FC236}">
                <a16:creationId xmlns:a16="http://schemas.microsoft.com/office/drawing/2014/main" id="{73A6A461-3099-4440-09D9-C3B177B5202A}"/>
              </a:ext>
            </a:extLst>
          </p:cNvPr>
          <p:cNvGrpSpPr/>
          <p:nvPr/>
        </p:nvGrpSpPr>
        <p:grpSpPr>
          <a:xfrm rot="19460053">
            <a:off x="8748001" y="3070612"/>
            <a:ext cx="434225" cy="773790"/>
            <a:chOff x="1458267" y="3515635"/>
            <a:chExt cx="468958" cy="773790"/>
          </a:xfrm>
        </p:grpSpPr>
        <p:cxnSp>
          <p:nvCxnSpPr>
            <p:cNvPr id="2141" name="Straight Connector 2140">
              <a:extLst>
                <a:ext uri="{FF2B5EF4-FFF2-40B4-BE49-F238E27FC236}">
                  <a16:creationId xmlns:a16="http://schemas.microsoft.com/office/drawing/2014/main" id="{A7D81AFF-2CF7-D569-7DC0-E2C41CB367AA}"/>
                </a:ext>
              </a:extLst>
            </p:cNvPr>
            <p:cNvCxnSpPr>
              <a:cxnSpLocks/>
            </p:cNvCxnSpPr>
            <p:nvPr/>
          </p:nvCxnSpPr>
          <p:spPr>
            <a:xfrm>
              <a:off x="1580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42" name="Straight Connector 2141">
              <a:extLst>
                <a:ext uri="{FF2B5EF4-FFF2-40B4-BE49-F238E27FC236}">
                  <a16:creationId xmlns:a16="http://schemas.microsoft.com/office/drawing/2014/main" id="{9A3B9796-11D7-FF8F-AEAA-9BF24C66AD09}"/>
                </a:ext>
              </a:extLst>
            </p:cNvPr>
            <p:cNvCxnSpPr>
              <a:cxnSpLocks/>
            </p:cNvCxnSpPr>
            <p:nvPr/>
          </p:nvCxnSpPr>
          <p:spPr>
            <a:xfrm>
              <a:off x="1834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43" name="Rounded Rectangle 2142">
              <a:extLst>
                <a:ext uri="{FF2B5EF4-FFF2-40B4-BE49-F238E27FC236}">
                  <a16:creationId xmlns:a16="http://schemas.microsoft.com/office/drawing/2014/main" id="{A6771F90-85F3-2917-4326-88F7F798C1FF}"/>
                </a:ext>
              </a:extLst>
            </p:cNvPr>
            <p:cNvSpPr/>
            <p:nvPr/>
          </p:nvSpPr>
          <p:spPr>
            <a:xfrm>
              <a:off x="1458267" y="351563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44" name="Rounded Rectangle 2143">
              <a:extLst>
                <a:ext uri="{FF2B5EF4-FFF2-40B4-BE49-F238E27FC236}">
                  <a16:creationId xmlns:a16="http://schemas.microsoft.com/office/drawing/2014/main" id="{24621708-483B-67CB-27DC-3751F4889901}"/>
                </a:ext>
              </a:extLst>
            </p:cNvPr>
            <p:cNvSpPr/>
            <p:nvPr/>
          </p:nvSpPr>
          <p:spPr>
            <a:xfrm>
              <a:off x="1501120" y="393575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45" name="Rounded Rectangle 2144">
              <a:extLst>
                <a:ext uri="{FF2B5EF4-FFF2-40B4-BE49-F238E27FC236}">
                  <a16:creationId xmlns:a16="http://schemas.microsoft.com/office/drawing/2014/main" id="{A935466B-492A-A7FB-352A-805270945C25}"/>
                </a:ext>
              </a:extLst>
            </p:cNvPr>
            <p:cNvSpPr/>
            <p:nvPr/>
          </p:nvSpPr>
          <p:spPr>
            <a:xfrm>
              <a:off x="1699119" y="353129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46" name="Rounded Rectangle 2145">
              <a:extLst>
                <a:ext uri="{FF2B5EF4-FFF2-40B4-BE49-F238E27FC236}">
                  <a16:creationId xmlns:a16="http://schemas.microsoft.com/office/drawing/2014/main" id="{61CC3EE0-382C-9A1E-845E-69F32973FBC8}"/>
                </a:ext>
              </a:extLst>
            </p:cNvPr>
            <p:cNvSpPr/>
            <p:nvPr/>
          </p:nvSpPr>
          <p:spPr>
            <a:xfrm>
              <a:off x="1741488" y="394017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2147" name="Group 2146">
            <a:extLst>
              <a:ext uri="{FF2B5EF4-FFF2-40B4-BE49-F238E27FC236}">
                <a16:creationId xmlns:a16="http://schemas.microsoft.com/office/drawing/2014/main" id="{3D662644-0399-B900-866A-E682625FE996}"/>
              </a:ext>
            </a:extLst>
          </p:cNvPr>
          <p:cNvGrpSpPr/>
          <p:nvPr/>
        </p:nvGrpSpPr>
        <p:grpSpPr>
          <a:xfrm rot="2139947" flipH="1">
            <a:off x="9858409" y="3070612"/>
            <a:ext cx="434225" cy="773790"/>
            <a:chOff x="1458267" y="3515635"/>
            <a:chExt cx="468958" cy="773790"/>
          </a:xfrm>
        </p:grpSpPr>
        <p:cxnSp>
          <p:nvCxnSpPr>
            <p:cNvPr id="2148" name="Straight Connector 2147">
              <a:extLst>
                <a:ext uri="{FF2B5EF4-FFF2-40B4-BE49-F238E27FC236}">
                  <a16:creationId xmlns:a16="http://schemas.microsoft.com/office/drawing/2014/main" id="{0E970B09-BE78-8BD5-B6F2-19FFBCF292D9}"/>
                </a:ext>
              </a:extLst>
            </p:cNvPr>
            <p:cNvCxnSpPr>
              <a:cxnSpLocks/>
            </p:cNvCxnSpPr>
            <p:nvPr/>
          </p:nvCxnSpPr>
          <p:spPr>
            <a:xfrm>
              <a:off x="1580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49" name="Straight Connector 2148">
              <a:extLst>
                <a:ext uri="{FF2B5EF4-FFF2-40B4-BE49-F238E27FC236}">
                  <a16:creationId xmlns:a16="http://schemas.microsoft.com/office/drawing/2014/main" id="{A6F8054C-1B6B-D0BA-7F9A-FC6E577A475B}"/>
                </a:ext>
              </a:extLst>
            </p:cNvPr>
            <p:cNvCxnSpPr>
              <a:cxnSpLocks/>
            </p:cNvCxnSpPr>
            <p:nvPr/>
          </p:nvCxnSpPr>
          <p:spPr>
            <a:xfrm>
              <a:off x="1834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50" name="Rounded Rectangle 2149">
              <a:extLst>
                <a:ext uri="{FF2B5EF4-FFF2-40B4-BE49-F238E27FC236}">
                  <a16:creationId xmlns:a16="http://schemas.microsoft.com/office/drawing/2014/main" id="{F34705C6-7BB4-512B-C525-F38AB520A1EF}"/>
                </a:ext>
              </a:extLst>
            </p:cNvPr>
            <p:cNvSpPr/>
            <p:nvPr/>
          </p:nvSpPr>
          <p:spPr>
            <a:xfrm>
              <a:off x="1458267" y="351563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1" name="Rounded Rectangle 2150">
              <a:extLst>
                <a:ext uri="{FF2B5EF4-FFF2-40B4-BE49-F238E27FC236}">
                  <a16:creationId xmlns:a16="http://schemas.microsoft.com/office/drawing/2014/main" id="{C7485BF7-7C70-3B0B-18C1-61B71BE58F21}"/>
                </a:ext>
              </a:extLst>
            </p:cNvPr>
            <p:cNvSpPr/>
            <p:nvPr/>
          </p:nvSpPr>
          <p:spPr>
            <a:xfrm>
              <a:off x="1501120" y="393575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2" name="Rounded Rectangle 2151">
              <a:extLst>
                <a:ext uri="{FF2B5EF4-FFF2-40B4-BE49-F238E27FC236}">
                  <a16:creationId xmlns:a16="http://schemas.microsoft.com/office/drawing/2014/main" id="{A6E104DC-1807-777C-F693-24236013D60F}"/>
                </a:ext>
              </a:extLst>
            </p:cNvPr>
            <p:cNvSpPr/>
            <p:nvPr/>
          </p:nvSpPr>
          <p:spPr>
            <a:xfrm>
              <a:off x="1699119" y="353129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3" name="Rounded Rectangle 2152">
              <a:extLst>
                <a:ext uri="{FF2B5EF4-FFF2-40B4-BE49-F238E27FC236}">
                  <a16:creationId xmlns:a16="http://schemas.microsoft.com/office/drawing/2014/main" id="{A1E67C3D-9598-29D7-C362-BE2507D70EFE}"/>
                </a:ext>
              </a:extLst>
            </p:cNvPr>
            <p:cNvSpPr/>
            <p:nvPr/>
          </p:nvSpPr>
          <p:spPr>
            <a:xfrm>
              <a:off x="1741488" y="394017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2154" name="Freeform 2153">
            <a:extLst>
              <a:ext uri="{FF2B5EF4-FFF2-40B4-BE49-F238E27FC236}">
                <a16:creationId xmlns:a16="http://schemas.microsoft.com/office/drawing/2014/main" id="{5880E3D2-3B5D-3726-127A-E2025DAAF8ED}"/>
              </a:ext>
            </a:extLst>
          </p:cNvPr>
          <p:cNvSpPr/>
          <p:nvPr/>
        </p:nvSpPr>
        <p:spPr>
          <a:xfrm>
            <a:off x="9302873" y="3654104"/>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5" name="Freeform 2154">
            <a:extLst>
              <a:ext uri="{FF2B5EF4-FFF2-40B4-BE49-F238E27FC236}">
                <a16:creationId xmlns:a16="http://schemas.microsoft.com/office/drawing/2014/main" id="{7C860749-6E0A-5100-41C9-EA8BDE74C73D}"/>
              </a:ext>
            </a:extLst>
          </p:cNvPr>
          <p:cNvSpPr/>
          <p:nvPr/>
        </p:nvSpPr>
        <p:spPr>
          <a:xfrm flipH="1">
            <a:off x="9626637" y="3654104"/>
            <a:ext cx="111125" cy="298450"/>
          </a:xfrm>
          <a:custGeom>
            <a:avLst/>
            <a:gdLst>
              <a:gd name="connsiteX0" fmla="*/ 0 w 111125"/>
              <a:gd name="connsiteY0" fmla="*/ 0 h 298450"/>
              <a:gd name="connsiteX1" fmla="*/ 76200 w 111125"/>
              <a:gd name="connsiteY1" fmla="*/ 123825 h 298450"/>
              <a:gd name="connsiteX2" fmla="*/ 111125 w 111125"/>
              <a:gd name="connsiteY2" fmla="*/ 298450 h 298450"/>
            </a:gdLst>
            <a:ahLst/>
            <a:cxnLst>
              <a:cxn ang="0">
                <a:pos x="connsiteX0" y="connsiteY0"/>
              </a:cxn>
              <a:cxn ang="0">
                <a:pos x="connsiteX1" y="connsiteY1"/>
              </a:cxn>
              <a:cxn ang="0">
                <a:pos x="connsiteX2" y="connsiteY2"/>
              </a:cxn>
            </a:cxnLst>
            <a:rect l="l" t="t" r="r" b="b"/>
            <a:pathLst>
              <a:path w="111125" h="298450">
                <a:moveTo>
                  <a:pt x="0" y="0"/>
                </a:moveTo>
                <a:cubicBezTo>
                  <a:pt x="28839" y="37041"/>
                  <a:pt x="57679" y="74083"/>
                  <a:pt x="76200" y="123825"/>
                </a:cubicBezTo>
                <a:cubicBezTo>
                  <a:pt x="94721" y="173567"/>
                  <a:pt x="102923" y="236008"/>
                  <a:pt x="111125" y="298450"/>
                </a:cubicBezTo>
              </a:path>
            </a:pathLst>
          </a:cu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6" name="Oval 2155">
            <a:extLst>
              <a:ext uri="{FF2B5EF4-FFF2-40B4-BE49-F238E27FC236}">
                <a16:creationId xmlns:a16="http://schemas.microsoft.com/office/drawing/2014/main" id="{B23FAF57-8598-A937-B1D9-14A5318E4C85}"/>
              </a:ext>
            </a:extLst>
          </p:cNvPr>
          <p:cNvSpPr/>
          <p:nvPr/>
        </p:nvSpPr>
        <p:spPr>
          <a:xfrm>
            <a:off x="9826338" y="4085904"/>
            <a:ext cx="130585" cy="1305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7" name="Oval 2156">
            <a:extLst>
              <a:ext uri="{FF2B5EF4-FFF2-40B4-BE49-F238E27FC236}">
                <a16:creationId xmlns:a16="http://schemas.microsoft.com/office/drawing/2014/main" id="{E1074AC2-D30F-FDC4-AC69-872DDFAFB6F6}"/>
              </a:ext>
            </a:extLst>
          </p:cNvPr>
          <p:cNvSpPr/>
          <p:nvPr/>
        </p:nvSpPr>
        <p:spPr>
          <a:xfrm>
            <a:off x="9096088" y="4085904"/>
            <a:ext cx="130585" cy="1305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8" name="Oval 2157">
            <a:extLst>
              <a:ext uri="{FF2B5EF4-FFF2-40B4-BE49-F238E27FC236}">
                <a16:creationId xmlns:a16="http://schemas.microsoft.com/office/drawing/2014/main" id="{90629AAD-8820-9797-7627-643CE8EF2FB9}"/>
              </a:ext>
            </a:extLst>
          </p:cNvPr>
          <p:cNvSpPr/>
          <p:nvPr/>
        </p:nvSpPr>
        <p:spPr>
          <a:xfrm>
            <a:off x="9778713" y="4479604"/>
            <a:ext cx="130585" cy="1305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60" name="Oval 2159">
            <a:extLst>
              <a:ext uri="{FF2B5EF4-FFF2-40B4-BE49-F238E27FC236}">
                <a16:creationId xmlns:a16="http://schemas.microsoft.com/office/drawing/2014/main" id="{B4A35857-4E33-CF79-203F-18F186B96B3C}"/>
              </a:ext>
            </a:extLst>
          </p:cNvPr>
          <p:cNvSpPr/>
          <p:nvPr/>
        </p:nvSpPr>
        <p:spPr>
          <a:xfrm>
            <a:off x="9131013" y="4495479"/>
            <a:ext cx="130585" cy="13058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61" name="Freeform 2160">
            <a:extLst>
              <a:ext uri="{FF2B5EF4-FFF2-40B4-BE49-F238E27FC236}">
                <a16:creationId xmlns:a16="http://schemas.microsoft.com/office/drawing/2014/main" id="{86C0C4E5-BB03-C8E3-3B2D-E6B1ED5A3FCE}"/>
              </a:ext>
            </a:extLst>
          </p:cNvPr>
          <p:cNvSpPr/>
          <p:nvPr/>
        </p:nvSpPr>
        <p:spPr>
          <a:xfrm rot="15027482">
            <a:off x="9702886" y="4447854"/>
            <a:ext cx="123825" cy="63500"/>
          </a:xfrm>
          <a:custGeom>
            <a:avLst/>
            <a:gdLst>
              <a:gd name="connsiteX0" fmla="*/ 0 w 123825"/>
              <a:gd name="connsiteY0" fmla="*/ 63500 h 63500"/>
              <a:gd name="connsiteX1" fmla="*/ 123825 w 123825"/>
              <a:gd name="connsiteY1" fmla="*/ 0 h 63500"/>
            </a:gdLst>
            <a:ahLst/>
            <a:cxnLst>
              <a:cxn ang="0">
                <a:pos x="connsiteX0" y="connsiteY0"/>
              </a:cxn>
              <a:cxn ang="0">
                <a:pos x="connsiteX1" y="connsiteY1"/>
              </a:cxn>
            </a:cxnLst>
            <a:rect l="l" t="t" r="r" b="b"/>
            <a:pathLst>
              <a:path w="123825" h="63500">
                <a:moveTo>
                  <a:pt x="0" y="63500"/>
                </a:moveTo>
                <a:lnTo>
                  <a:pt x="123825" y="0"/>
                </a:lnTo>
              </a:path>
            </a:pathLst>
          </a:cu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62" name="Freeform 2161">
            <a:extLst>
              <a:ext uri="{FF2B5EF4-FFF2-40B4-BE49-F238E27FC236}">
                <a16:creationId xmlns:a16="http://schemas.microsoft.com/office/drawing/2014/main" id="{130611A6-F034-5146-4146-B32B8A9E3563}"/>
              </a:ext>
            </a:extLst>
          </p:cNvPr>
          <p:cNvSpPr/>
          <p:nvPr/>
        </p:nvSpPr>
        <p:spPr>
          <a:xfrm>
            <a:off x="9718798" y="4155754"/>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63" name="Freeform 2162">
            <a:extLst>
              <a:ext uri="{FF2B5EF4-FFF2-40B4-BE49-F238E27FC236}">
                <a16:creationId xmlns:a16="http://schemas.microsoft.com/office/drawing/2014/main" id="{0178F4D7-B727-0EB6-38FB-BE2D898B8135}"/>
              </a:ext>
            </a:extLst>
          </p:cNvPr>
          <p:cNvSpPr/>
          <p:nvPr/>
        </p:nvSpPr>
        <p:spPr>
          <a:xfrm rot="21232160">
            <a:off x="9156823" y="4152579"/>
            <a:ext cx="174625" cy="3175"/>
          </a:xfrm>
          <a:custGeom>
            <a:avLst/>
            <a:gdLst>
              <a:gd name="connsiteX0" fmla="*/ 0 w 174625"/>
              <a:gd name="connsiteY0" fmla="*/ 0 h 3175"/>
              <a:gd name="connsiteX1" fmla="*/ 174625 w 174625"/>
              <a:gd name="connsiteY1" fmla="*/ 3175 h 3175"/>
            </a:gdLst>
            <a:ahLst/>
            <a:cxnLst>
              <a:cxn ang="0">
                <a:pos x="connsiteX0" y="connsiteY0"/>
              </a:cxn>
              <a:cxn ang="0">
                <a:pos x="connsiteX1" y="connsiteY1"/>
              </a:cxn>
            </a:cxnLst>
            <a:rect l="l" t="t" r="r" b="b"/>
            <a:pathLst>
              <a:path w="174625" h="3175">
                <a:moveTo>
                  <a:pt x="0" y="0"/>
                </a:moveTo>
                <a:lnTo>
                  <a:pt x="174625" y="3175"/>
                </a:lnTo>
              </a:path>
            </a:pathLst>
          </a:custGeom>
          <a:noFill/>
          <a:ln w="158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2117" name="Group 2116">
            <a:extLst>
              <a:ext uri="{FF2B5EF4-FFF2-40B4-BE49-F238E27FC236}">
                <a16:creationId xmlns:a16="http://schemas.microsoft.com/office/drawing/2014/main" id="{D82FFA83-F74D-D0BD-D93F-644715C592CA}"/>
              </a:ext>
            </a:extLst>
          </p:cNvPr>
          <p:cNvGrpSpPr/>
          <p:nvPr/>
        </p:nvGrpSpPr>
        <p:grpSpPr>
          <a:xfrm>
            <a:off x="9307636" y="3898579"/>
            <a:ext cx="439737" cy="746125"/>
            <a:chOff x="1487488" y="3543300"/>
            <a:chExt cx="439737" cy="746125"/>
          </a:xfrm>
        </p:grpSpPr>
        <p:cxnSp>
          <p:nvCxnSpPr>
            <p:cNvPr id="2118" name="Straight Connector 2117">
              <a:extLst>
                <a:ext uri="{FF2B5EF4-FFF2-40B4-BE49-F238E27FC236}">
                  <a16:creationId xmlns:a16="http://schemas.microsoft.com/office/drawing/2014/main" id="{E4D396C2-7FE6-D10C-3FC7-860D344108CB}"/>
                </a:ext>
              </a:extLst>
            </p:cNvPr>
            <p:cNvCxnSpPr>
              <a:cxnSpLocks/>
            </p:cNvCxnSpPr>
            <p:nvPr/>
          </p:nvCxnSpPr>
          <p:spPr>
            <a:xfrm>
              <a:off x="1580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19" name="Straight Connector 2118">
              <a:extLst>
                <a:ext uri="{FF2B5EF4-FFF2-40B4-BE49-F238E27FC236}">
                  <a16:creationId xmlns:a16="http://schemas.microsoft.com/office/drawing/2014/main" id="{9FCADA5C-CDFF-B334-B783-E24FBFC7A9C9}"/>
                </a:ext>
              </a:extLst>
            </p:cNvPr>
            <p:cNvCxnSpPr>
              <a:cxnSpLocks/>
            </p:cNvCxnSpPr>
            <p:nvPr/>
          </p:nvCxnSpPr>
          <p:spPr>
            <a:xfrm>
              <a:off x="1834356" y="3815106"/>
              <a:ext cx="0" cy="250137"/>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20" name="Rounded Rectangle 2119">
              <a:extLst>
                <a:ext uri="{FF2B5EF4-FFF2-40B4-BE49-F238E27FC236}">
                  <a16:creationId xmlns:a16="http://schemas.microsoft.com/office/drawing/2014/main" id="{E02AD5AD-F977-3D49-D949-5999F9BC24E0}"/>
                </a:ext>
              </a:extLst>
            </p:cNvPr>
            <p:cNvSpPr/>
            <p:nvPr/>
          </p:nvSpPr>
          <p:spPr>
            <a:xfrm>
              <a:off x="1487488" y="354330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21" name="Rounded Rectangle 2120">
              <a:extLst>
                <a:ext uri="{FF2B5EF4-FFF2-40B4-BE49-F238E27FC236}">
                  <a16:creationId xmlns:a16="http://schemas.microsoft.com/office/drawing/2014/main" id="{977F74F1-A52C-B0DD-49A8-E50B2F92FCB8}"/>
                </a:ext>
              </a:extLst>
            </p:cNvPr>
            <p:cNvSpPr/>
            <p:nvPr/>
          </p:nvSpPr>
          <p:spPr>
            <a:xfrm>
              <a:off x="1487488" y="394017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22" name="Rounded Rectangle 2121">
              <a:extLst>
                <a:ext uri="{FF2B5EF4-FFF2-40B4-BE49-F238E27FC236}">
                  <a16:creationId xmlns:a16="http://schemas.microsoft.com/office/drawing/2014/main" id="{6A13B768-132E-7947-70D2-C3C24D9BFF6A}"/>
                </a:ext>
              </a:extLst>
            </p:cNvPr>
            <p:cNvSpPr/>
            <p:nvPr/>
          </p:nvSpPr>
          <p:spPr>
            <a:xfrm>
              <a:off x="1741488" y="3543300"/>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23" name="Rounded Rectangle 2122">
              <a:extLst>
                <a:ext uri="{FF2B5EF4-FFF2-40B4-BE49-F238E27FC236}">
                  <a16:creationId xmlns:a16="http://schemas.microsoft.com/office/drawing/2014/main" id="{82D8CA4C-26C6-31D5-D2E9-48BB53E161FF}"/>
                </a:ext>
              </a:extLst>
            </p:cNvPr>
            <p:cNvSpPr/>
            <p:nvPr/>
          </p:nvSpPr>
          <p:spPr>
            <a:xfrm>
              <a:off x="1741488" y="3940175"/>
              <a:ext cx="185737" cy="34925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313519728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26606-9931-41A4-B1E1-3D326979DF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EEF805-839D-4C99-B1CC-E7FC5A274248}"/>
              </a:ext>
            </a:extLst>
          </p:cNvPr>
          <p:cNvSpPr>
            <a:spLocks noGrp="1"/>
          </p:cNvSpPr>
          <p:nvPr>
            <p:ph type="title"/>
          </p:nvPr>
        </p:nvSpPr>
        <p:spPr>
          <a:xfrm>
            <a:off x="619201" y="259200"/>
            <a:ext cx="10963199" cy="864000"/>
          </a:xfrm>
        </p:spPr>
        <p:txBody>
          <a:bodyPr>
            <a:normAutofit/>
          </a:bodyPr>
          <a:lstStyle/>
          <a:p>
            <a:r>
              <a:rPr lang="en-GB" b="1" noProof="0" dirty="0"/>
              <a:t>DESTINY-Lung01 - phase 2 – her2 mutant </a:t>
            </a:r>
            <a:br>
              <a:rPr lang="en-GB" b="1" noProof="0" dirty="0"/>
            </a:br>
            <a:r>
              <a:rPr lang="en-GB" sz="2000" b="1" spc="100" noProof="0" dirty="0">
                <a:solidFill>
                  <a:schemeClr val="accent1"/>
                </a:solidFill>
              </a:rPr>
              <a:t>trial design</a:t>
            </a:r>
            <a:endParaRPr lang="en-GB" sz="2000" spc="100" noProof="0" dirty="0">
              <a:solidFill>
                <a:schemeClr val="accent1"/>
              </a:solidFill>
            </a:endParaRPr>
          </a:p>
        </p:txBody>
      </p:sp>
      <p:sp>
        <p:nvSpPr>
          <p:cNvPr id="4" name="Slide Number Placeholder 3">
            <a:extLst>
              <a:ext uri="{FF2B5EF4-FFF2-40B4-BE49-F238E27FC236}">
                <a16:creationId xmlns:a16="http://schemas.microsoft.com/office/drawing/2014/main" id="{11A7B19B-ECEF-2388-75A3-8141A1D99528}"/>
              </a:ext>
            </a:extLst>
          </p:cNvPr>
          <p:cNvSpPr>
            <a:spLocks noGrp="1"/>
          </p:cNvSpPr>
          <p:nvPr>
            <p:ph type="sldNum" sz="quarter" idx="4"/>
          </p:nvPr>
        </p:nvSpPr>
        <p:spPr/>
        <p:txBody>
          <a:bodyPr/>
          <a:lstStyle/>
          <a:p>
            <a:fld id="{FCE43C0F-8A7B-3A4B-9DB5-B3472E36E833}" type="slidenum">
              <a:rPr lang="en-GB" noProof="0" smtClean="0"/>
              <a:pPr/>
              <a:t>47</a:t>
            </a:fld>
            <a:endParaRPr lang="en-GB" noProof="0" dirty="0"/>
          </a:p>
        </p:txBody>
      </p:sp>
      <p:sp>
        <p:nvSpPr>
          <p:cNvPr id="11" name="Content Placeholder 10">
            <a:extLst>
              <a:ext uri="{FF2B5EF4-FFF2-40B4-BE49-F238E27FC236}">
                <a16:creationId xmlns:a16="http://schemas.microsoft.com/office/drawing/2014/main" id="{00CD922C-BEAA-367D-27AF-560DC2FF116C}"/>
              </a:ext>
            </a:extLst>
          </p:cNvPr>
          <p:cNvSpPr>
            <a:spLocks noGrp="1"/>
          </p:cNvSpPr>
          <p:nvPr>
            <p:ph sz="quarter" idx="15"/>
          </p:nvPr>
        </p:nvSpPr>
        <p:spPr/>
        <p:txBody>
          <a:bodyPr anchor="b"/>
          <a:lstStyle/>
          <a:p>
            <a:r>
              <a:rPr lang="en-GB" noProof="0" dirty="0">
                <a:solidFill>
                  <a:schemeClr val="tx2"/>
                </a:solidFill>
              </a:rPr>
              <a:t>CNS, central nervous system; DCR, disease control rate; DoR, duration of response; ECOG, Eastern Cooperative Oncology Group; ICR, independent central review; IHC, immunohistochemistry; INV, investigator assessment; NSCLC, non-small cell lung cancer; ORR, objective response rate; OS, overall survival; PFS, progression-free survival; q3w, every 3 weeks; RECIST, Response Evaluation Criteria in Solid Tumours; T-DXd, trastuzumab deruxtecan</a:t>
            </a:r>
          </a:p>
          <a:p>
            <a:r>
              <a:rPr lang="en-GB" noProof="0" dirty="0">
                <a:solidFill>
                  <a:schemeClr val="tx2"/>
                </a:solidFill>
              </a:rPr>
              <a:t>1. Li BT, et al. N Engl J Med. 2022;386:241-251 (including protocol); 2. </a:t>
            </a:r>
            <a:r>
              <a:rPr lang="en-GB" sz="1200" noProof="0" dirty="0">
                <a:solidFill>
                  <a:schemeClr val="tx2"/>
                </a:solidFill>
              </a:rPr>
              <a:t>Li B, et al. Ann Oncol. 2023;34 (suppl_2):S755-S851 (presented at ESMO 2023);</a:t>
            </a:r>
            <a:br>
              <a:rPr lang="en-GB" noProof="0" dirty="0">
                <a:solidFill>
                  <a:schemeClr val="tx2"/>
                </a:solidFill>
              </a:rPr>
            </a:br>
            <a:r>
              <a:rPr lang="en-GB" sz="1200" noProof="0" dirty="0">
                <a:solidFill>
                  <a:schemeClr val="tx2"/>
                </a:solidFill>
              </a:rPr>
              <a:t>3. </a:t>
            </a:r>
            <a:r>
              <a:rPr lang="en-GB" noProof="0" dirty="0">
                <a:solidFill>
                  <a:schemeClr val="tx2"/>
                </a:solidFill>
              </a:rPr>
              <a:t>Smit EF, et al. Lancet Oncol. 2024;25:439-454</a:t>
            </a:r>
            <a:endParaRPr lang="en-GB" noProof="0" dirty="0">
              <a:solidFill>
                <a:schemeClr val="tx2"/>
              </a:solidFill>
              <a:highlight>
                <a:srgbClr val="FFFF00"/>
              </a:highlight>
            </a:endParaRPr>
          </a:p>
        </p:txBody>
      </p:sp>
      <p:sp>
        <p:nvSpPr>
          <p:cNvPr id="2" name="Google Shape;357;p44">
            <a:extLst>
              <a:ext uri="{FF2B5EF4-FFF2-40B4-BE49-F238E27FC236}">
                <a16:creationId xmlns:a16="http://schemas.microsoft.com/office/drawing/2014/main" id="{B87E0FA8-7B87-1CDE-5DA3-5A62A1F515DF}"/>
              </a:ext>
            </a:extLst>
          </p:cNvPr>
          <p:cNvSpPr/>
          <p:nvPr/>
        </p:nvSpPr>
        <p:spPr>
          <a:xfrm>
            <a:off x="619201" y="2006437"/>
            <a:ext cx="2927148" cy="3042446"/>
          </a:xfrm>
          <a:prstGeom prst="roundRect">
            <a:avLst>
              <a:gd name="adj" fmla="val 5477"/>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600" b="1" i="0" u="none" strike="noStrike" cap="none" noProof="0" dirty="0">
                <a:solidFill>
                  <a:schemeClr val="accent1"/>
                </a:solidFill>
                <a:latin typeface="Arial"/>
                <a:ea typeface="Arial"/>
                <a:cs typeface="Arial"/>
                <a:sym typeface="Arial"/>
              </a:rPr>
              <a:t>Key eligibility criteria</a:t>
            </a:r>
            <a:r>
              <a:rPr lang="en-GB" sz="1600" b="1" i="0" u="none" strike="noStrike" cap="none" baseline="30000" noProof="0" dirty="0">
                <a:solidFill>
                  <a:schemeClr val="accent1"/>
                </a:solidFill>
                <a:latin typeface="Arial"/>
                <a:ea typeface="Arial"/>
                <a:cs typeface="Arial"/>
                <a:sym typeface="Arial"/>
              </a:rPr>
              <a:t>1,2</a:t>
            </a:r>
            <a:endParaRPr lang="en-GB" sz="1600" b="0" i="0" u="none" strike="noStrike" cap="none" baseline="30000" noProof="0" dirty="0">
              <a:solidFill>
                <a:schemeClr val="accent1"/>
              </a:solidFill>
              <a:latin typeface="Arial"/>
              <a:ea typeface="Arial"/>
              <a:cs typeface="Arial"/>
              <a:sym typeface="Arial"/>
            </a:endParaRPr>
          </a:p>
          <a:p>
            <a:pPr marL="174625" marR="0" lvl="0" indent="-174625" algn="l" rtl="0">
              <a:lnSpc>
                <a:spcPct val="100000"/>
              </a:lnSpc>
              <a:spcBef>
                <a:spcPts val="300"/>
              </a:spcBef>
              <a:spcAft>
                <a:spcPts val="0"/>
              </a:spcAft>
              <a:buClr>
                <a:schemeClr val="accent2"/>
              </a:buClr>
              <a:buSzPts val="1100"/>
              <a:buFont typeface="Arial"/>
              <a:buChar char="•"/>
            </a:pPr>
            <a:r>
              <a:rPr lang="en-GB" sz="1400" b="0" i="0" u="none" strike="noStrike" cap="none" noProof="0" dirty="0">
                <a:solidFill>
                  <a:srgbClr val="000000"/>
                </a:solidFill>
                <a:latin typeface="Arial"/>
                <a:ea typeface="Arial"/>
                <a:cs typeface="Arial"/>
                <a:sym typeface="Arial"/>
              </a:rPr>
              <a:t>Unresectable/metastatic non-squamous NSCLC</a:t>
            </a:r>
          </a:p>
          <a:p>
            <a:pPr marL="174625" marR="0" lvl="0" indent="-174625" algn="l" rtl="0">
              <a:lnSpc>
                <a:spcPct val="100000"/>
              </a:lnSpc>
              <a:spcBef>
                <a:spcPts val="300"/>
              </a:spcBef>
              <a:spcAft>
                <a:spcPts val="0"/>
              </a:spcAft>
              <a:buClr>
                <a:schemeClr val="accent2"/>
              </a:buClr>
              <a:buSzPts val="1100"/>
              <a:buFont typeface="Arial"/>
              <a:buChar char="•"/>
            </a:pPr>
            <a:r>
              <a:rPr lang="en-GB" sz="1400" noProof="0" dirty="0">
                <a:solidFill>
                  <a:srgbClr val="000000"/>
                </a:solidFill>
                <a:latin typeface="Arial"/>
                <a:ea typeface="Arial"/>
                <a:cs typeface="Arial"/>
                <a:sym typeface="Arial"/>
              </a:rPr>
              <a:t>Relapsed following or is refractory to standard treatment</a:t>
            </a:r>
          </a:p>
          <a:p>
            <a:pPr marL="174625" marR="0" lvl="0" indent="-174625" algn="l" rtl="0">
              <a:lnSpc>
                <a:spcPct val="100000"/>
              </a:lnSpc>
              <a:spcBef>
                <a:spcPts val="300"/>
              </a:spcBef>
              <a:spcAft>
                <a:spcPts val="0"/>
              </a:spcAft>
              <a:buClr>
                <a:schemeClr val="accent2"/>
              </a:buClr>
              <a:buSzPts val="1100"/>
              <a:buFont typeface="Arial"/>
              <a:buChar char="•"/>
            </a:pPr>
            <a:r>
              <a:rPr lang="en-GB" sz="1400" b="0" i="0" u="none" strike="noStrike" cap="none" noProof="0" dirty="0">
                <a:solidFill>
                  <a:srgbClr val="000000"/>
                </a:solidFill>
                <a:latin typeface="Arial"/>
                <a:ea typeface="Arial"/>
                <a:cs typeface="Arial"/>
                <a:sym typeface="Arial"/>
              </a:rPr>
              <a:t>Measurable disease by RECIST v1.1</a:t>
            </a:r>
          </a:p>
          <a:p>
            <a:pPr marL="174625" marR="0" lvl="0" indent="-174625" algn="l" rtl="0">
              <a:lnSpc>
                <a:spcPct val="100000"/>
              </a:lnSpc>
              <a:spcBef>
                <a:spcPts val="300"/>
              </a:spcBef>
              <a:spcAft>
                <a:spcPts val="0"/>
              </a:spcAft>
              <a:buClr>
                <a:schemeClr val="accent2"/>
              </a:buClr>
              <a:buSzPts val="1100"/>
              <a:buFont typeface="Arial"/>
              <a:buChar char="•"/>
            </a:pPr>
            <a:r>
              <a:rPr lang="en-GB" sz="1400" noProof="0" dirty="0">
                <a:solidFill>
                  <a:srgbClr val="000000"/>
                </a:solidFill>
                <a:latin typeface="Arial"/>
                <a:ea typeface="Arial"/>
                <a:cs typeface="Arial"/>
                <a:sym typeface="Arial"/>
              </a:rPr>
              <a:t>Asymptomatic CNS metastases allowed</a:t>
            </a:r>
            <a:endParaRPr lang="en-GB" sz="1400" baseline="30000" noProof="0" dirty="0">
              <a:solidFill>
                <a:srgbClr val="000000"/>
              </a:solidFill>
              <a:highlight>
                <a:srgbClr val="FF00FF"/>
              </a:highlight>
              <a:latin typeface="Arial"/>
              <a:ea typeface="Arial"/>
              <a:cs typeface="Arial"/>
              <a:sym typeface="Arial"/>
            </a:endParaRPr>
          </a:p>
          <a:p>
            <a:pPr marL="174625" marR="0" lvl="0" indent="-174625" algn="l" rtl="0">
              <a:lnSpc>
                <a:spcPct val="100000"/>
              </a:lnSpc>
              <a:spcBef>
                <a:spcPts val="300"/>
              </a:spcBef>
              <a:spcAft>
                <a:spcPts val="0"/>
              </a:spcAft>
              <a:buClr>
                <a:schemeClr val="accent2"/>
              </a:buClr>
              <a:buSzPts val="1100"/>
              <a:buFont typeface="Arial"/>
              <a:buChar char="•"/>
            </a:pPr>
            <a:r>
              <a:rPr lang="en-GB" sz="1400" b="0" i="0" u="none" strike="noStrike" cap="none" noProof="0" dirty="0">
                <a:solidFill>
                  <a:srgbClr val="000000"/>
                </a:solidFill>
                <a:latin typeface="Arial"/>
                <a:ea typeface="Arial"/>
                <a:cs typeface="Arial"/>
                <a:sym typeface="Arial"/>
              </a:rPr>
              <a:t>ECOG PS 0 or 1</a:t>
            </a:r>
          </a:p>
          <a:p>
            <a:pPr marL="174625" marR="0" lvl="0" indent="-174625" algn="l" rtl="0">
              <a:lnSpc>
                <a:spcPct val="100000"/>
              </a:lnSpc>
              <a:spcBef>
                <a:spcPts val="300"/>
              </a:spcBef>
              <a:spcAft>
                <a:spcPts val="0"/>
              </a:spcAft>
              <a:buClr>
                <a:schemeClr val="accent2"/>
              </a:buClr>
              <a:buSzPts val="1100"/>
              <a:buFont typeface="Arial"/>
              <a:buChar char="•"/>
            </a:pPr>
            <a:r>
              <a:rPr lang="en-GB" sz="1400" noProof="0" dirty="0">
                <a:solidFill>
                  <a:srgbClr val="000000"/>
                </a:solidFill>
                <a:latin typeface="Arial"/>
                <a:ea typeface="Arial"/>
                <a:cs typeface="Arial"/>
                <a:sym typeface="Arial"/>
              </a:rPr>
              <a:t>Locally reported </a:t>
            </a:r>
            <a:r>
              <a:rPr lang="en-GB" sz="1400" i="1" noProof="0" dirty="0">
                <a:solidFill>
                  <a:srgbClr val="000000"/>
                </a:solidFill>
                <a:latin typeface="Arial"/>
                <a:ea typeface="Arial"/>
                <a:cs typeface="Arial"/>
                <a:sym typeface="Arial"/>
              </a:rPr>
              <a:t>HER2 </a:t>
            </a:r>
            <a:r>
              <a:rPr lang="en-GB" sz="1400" noProof="0" dirty="0">
                <a:solidFill>
                  <a:srgbClr val="000000"/>
                </a:solidFill>
                <a:latin typeface="Arial"/>
                <a:ea typeface="Arial"/>
                <a:cs typeface="Arial"/>
                <a:sym typeface="Arial"/>
              </a:rPr>
              <a:t>mutant (for Cohort 2)</a:t>
            </a:r>
            <a:endParaRPr lang="en-GB" sz="1400" b="0" i="0" u="none" strike="noStrike" cap="none" baseline="30000" noProof="0" dirty="0">
              <a:solidFill>
                <a:srgbClr val="000000"/>
              </a:solidFill>
              <a:highlight>
                <a:srgbClr val="FF00FF"/>
              </a:highlight>
              <a:latin typeface="Arial"/>
              <a:ea typeface="Arial"/>
              <a:cs typeface="Arial"/>
              <a:sym typeface="Arial"/>
            </a:endParaRPr>
          </a:p>
        </p:txBody>
      </p:sp>
      <p:sp>
        <p:nvSpPr>
          <p:cNvPr id="6" name="Google Shape;357;p44">
            <a:extLst>
              <a:ext uri="{FF2B5EF4-FFF2-40B4-BE49-F238E27FC236}">
                <a16:creationId xmlns:a16="http://schemas.microsoft.com/office/drawing/2014/main" id="{2FCAD7B1-CA96-52AC-C94B-E39407D06070}"/>
              </a:ext>
            </a:extLst>
          </p:cNvPr>
          <p:cNvSpPr/>
          <p:nvPr/>
        </p:nvSpPr>
        <p:spPr>
          <a:xfrm>
            <a:off x="9076872" y="2055041"/>
            <a:ext cx="2504215" cy="2616158"/>
          </a:xfrm>
          <a:prstGeom prst="roundRect">
            <a:avLst>
              <a:gd name="adj" fmla="val 5477"/>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noProof="0" dirty="0">
                <a:solidFill>
                  <a:schemeClr val="accent1"/>
                </a:solidFill>
                <a:latin typeface="Arial" panose="020B0604020202020204" pitchFamily="34" charset="0"/>
                <a:ea typeface="Arial"/>
                <a:cs typeface="Arial" panose="020B0604020202020204" pitchFamily="34" charset="0"/>
                <a:sym typeface="Arial"/>
              </a:rPr>
              <a:t>Primary endpoint</a:t>
            </a:r>
            <a:r>
              <a:rPr lang="en-GB" sz="1400" b="1" i="0" u="none" strike="noStrike" cap="none" baseline="30000" noProof="0" dirty="0">
                <a:solidFill>
                  <a:schemeClr val="accent1"/>
                </a:solidFill>
                <a:latin typeface="Arial" panose="020B0604020202020204" pitchFamily="34" charset="0"/>
                <a:ea typeface="Arial"/>
                <a:cs typeface="Arial" panose="020B0604020202020204" pitchFamily="34" charset="0"/>
                <a:sym typeface="Arial"/>
              </a:rPr>
              <a:t>1</a:t>
            </a:r>
            <a:endParaRPr lang="en-GB" sz="1400" b="0" i="0" u="none" strike="noStrike" cap="none" baseline="30000" noProof="0" dirty="0">
              <a:solidFill>
                <a:schemeClr val="accent1"/>
              </a:solidFill>
              <a:latin typeface="Arial" panose="020B0604020202020204" pitchFamily="34" charset="0"/>
              <a:ea typeface="Arial"/>
              <a:cs typeface="Arial" panose="020B0604020202020204" pitchFamily="34" charset="0"/>
              <a:sym typeface="Arial"/>
            </a:endParaRPr>
          </a:p>
          <a:p>
            <a:pPr marL="285750" indent="-285750">
              <a:buClr>
                <a:schemeClr val="accent1"/>
              </a:buClr>
              <a:buFont typeface="Arial" panose="020B0604020202020204" pitchFamily="34" charset="0"/>
              <a:buChar char="•"/>
            </a:pPr>
            <a:r>
              <a:rPr lang="en-GB" sz="1400" noProof="0" dirty="0">
                <a:solidFill>
                  <a:srgbClr val="211D1E"/>
                </a:solidFill>
                <a:effectLst/>
                <a:latin typeface="Arial" panose="020B0604020202020204" pitchFamily="34" charset="0"/>
                <a:cs typeface="Arial" panose="020B0604020202020204" pitchFamily="34" charset="0"/>
              </a:rPr>
              <a:t>Confirmed ORR by ICR</a:t>
            </a:r>
            <a:endParaRPr lang="en-GB" sz="1400" baseline="30000" noProof="0" dirty="0">
              <a:solidFill>
                <a:srgbClr val="211D1E"/>
              </a:solidFill>
              <a:effectLst/>
              <a:highlight>
                <a:srgbClr val="FF00FF"/>
              </a:highlight>
              <a:latin typeface="Arial" panose="020B0604020202020204" pitchFamily="34" charset="0"/>
              <a:cs typeface="Arial" panose="020B0604020202020204" pitchFamily="34" charset="0"/>
            </a:endParaRPr>
          </a:p>
          <a:p>
            <a:pPr>
              <a:spcBef>
                <a:spcPts val="600"/>
              </a:spcBef>
            </a:pPr>
            <a:r>
              <a:rPr lang="en-GB" sz="1400" b="1" noProof="0" dirty="0">
                <a:solidFill>
                  <a:schemeClr val="accent1"/>
                </a:solidFill>
                <a:latin typeface="Arial" panose="020B0604020202020204" pitchFamily="34" charset="0"/>
                <a:ea typeface="Arial"/>
                <a:cs typeface="Arial" panose="020B0604020202020204" pitchFamily="34" charset="0"/>
                <a:sym typeface="Arial"/>
              </a:rPr>
              <a:t>Secondary </a:t>
            </a:r>
            <a:r>
              <a:rPr lang="en-GB" sz="1400" b="1" i="0" u="none" strike="noStrike" cap="none" noProof="0" dirty="0">
                <a:solidFill>
                  <a:schemeClr val="accent1"/>
                </a:solidFill>
                <a:latin typeface="Arial" panose="020B0604020202020204" pitchFamily="34" charset="0"/>
                <a:ea typeface="Arial"/>
                <a:cs typeface="Arial" panose="020B0604020202020204" pitchFamily="34" charset="0"/>
                <a:sym typeface="Arial"/>
              </a:rPr>
              <a:t>endpoints</a:t>
            </a:r>
            <a:r>
              <a:rPr lang="en-GB" sz="1400" b="1" i="0" u="none" strike="noStrike" cap="none" baseline="30000" noProof="0" dirty="0">
                <a:solidFill>
                  <a:schemeClr val="accent1"/>
                </a:solidFill>
                <a:latin typeface="Arial" panose="020B0604020202020204" pitchFamily="34" charset="0"/>
                <a:ea typeface="Arial"/>
                <a:cs typeface="Arial" panose="020B0604020202020204" pitchFamily="34" charset="0"/>
                <a:sym typeface="Arial"/>
              </a:rPr>
              <a:t>1</a:t>
            </a:r>
            <a:endParaRPr lang="en-GB" sz="1400" b="1" baseline="30000" noProof="0" dirty="0">
              <a:solidFill>
                <a:schemeClr val="accent1"/>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400" noProof="0" dirty="0">
                <a:solidFill>
                  <a:srgbClr val="211D1E"/>
                </a:solidFill>
                <a:effectLst/>
                <a:latin typeface="Arial" panose="020B0604020202020204" pitchFamily="34" charset="0"/>
                <a:cs typeface="Arial" panose="020B0604020202020204" pitchFamily="34" charset="0"/>
              </a:rPr>
              <a:t>Confirmed ORR by INV</a:t>
            </a:r>
            <a:endParaRPr lang="en-GB" sz="1400" baseline="30000" noProof="0" dirty="0">
              <a:solidFill>
                <a:srgbClr val="211D1E"/>
              </a:solidFill>
              <a:effectLst/>
              <a:highlight>
                <a:srgbClr val="FF00FF"/>
              </a:highlight>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400" noProof="0" dirty="0">
                <a:solidFill>
                  <a:srgbClr val="211D1E"/>
                </a:solidFill>
                <a:latin typeface="Arial" panose="020B0604020202020204" pitchFamily="34" charset="0"/>
                <a:cs typeface="Arial" panose="020B0604020202020204" pitchFamily="34" charset="0"/>
              </a:rPr>
              <a:t>DoR by ICR and INV</a:t>
            </a:r>
          </a:p>
          <a:p>
            <a:pPr marL="285750" indent="-285750">
              <a:buClr>
                <a:schemeClr val="accent1"/>
              </a:buClr>
              <a:buFont typeface="Arial" panose="020B0604020202020204" pitchFamily="34" charset="0"/>
              <a:buChar char="•"/>
            </a:pPr>
            <a:r>
              <a:rPr lang="en-GB" sz="1400" noProof="0" dirty="0">
                <a:solidFill>
                  <a:srgbClr val="211D1E"/>
                </a:solidFill>
                <a:effectLst/>
                <a:latin typeface="Arial" panose="020B0604020202020204" pitchFamily="34" charset="0"/>
                <a:cs typeface="Arial" panose="020B0604020202020204" pitchFamily="34" charset="0"/>
              </a:rPr>
              <a:t>DCR by ICR and INV</a:t>
            </a:r>
          </a:p>
          <a:p>
            <a:pPr marL="285750" indent="-285750">
              <a:buClr>
                <a:schemeClr val="accent1"/>
              </a:buClr>
              <a:buFont typeface="Arial" panose="020B0604020202020204" pitchFamily="34" charset="0"/>
              <a:buChar char="•"/>
            </a:pPr>
            <a:r>
              <a:rPr lang="en-GB" sz="1400" noProof="0" dirty="0">
                <a:solidFill>
                  <a:srgbClr val="211D1E"/>
                </a:solidFill>
                <a:latin typeface="Arial" panose="020B0604020202020204" pitchFamily="34" charset="0"/>
                <a:cs typeface="Arial" panose="020B0604020202020204" pitchFamily="34" charset="0"/>
              </a:rPr>
              <a:t>PFS by ICR and INV</a:t>
            </a:r>
            <a:endParaRPr lang="en-GB" sz="1400" baseline="30000" noProof="0" dirty="0">
              <a:solidFill>
                <a:srgbClr val="211D1E"/>
              </a:solidFill>
              <a:highlight>
                <a:srgbClr val="FF00FF"/>
              </a:highlight>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400" noProof="0" dirty="0">
                <a:solidFill>
                  <a:srgbClr val="211D1E"/>
                </a:solidFill>
                <a:effectLst/>
                <a:latin typeface="Arial" panose="020B0604020202020204" pitchFamily="34" charset="0"/>
                <a:cs typeface="Arial" panose="020B0604020202020204" pitchFamily="34" charset="0"/>
              </a:rPr>
              <a:t>OS</a:t>
            </a:r>
          </a:p>
          <a:p>
            <a:pPr marL="285750" indent="-285750">
              <a:buClr>
                <a:schemeClr val="accent1"/>
              </a:buClr>
              <a:buFont typeface="Arial" panose="020B0604020202020204" pitchFamily="34" charset="0"/>
              <a:buChar char="•"/>
            </a:pPr>
            <a:r>
              <a:rPr lang="en-GB" sz="1400" noProof="0" dirty="0">
                <a:solidFill>
                  <a:srgbClr val="211D1E"/>
                </a:solidFill>
                <a:latin typeface="Arial" panose="020B0604020202020204" pitchFamily="34" charset="0"/>
                <a:cs typeface="Arial" panose="020B0604020202020204" pitchFamily="34" charset="0"/>
              </a:rPr>
              <a:t>Safety</a:t>
            </a:r>
            <a:endParaRPr lang="en-GB" sz="1400" baseline="30000" noProof="0" dirty="0">
              <a:solidFill>
                <a:srgbClr val="211D1E"/>
              </a:solidFill>
              <a:effectLst/>
              <a:latin typeface="Arial" panose="020B0604020202020204" pitchFamily="34" charset="0"/>
              <a:cs typeface="Arial" panose="020B0604020202020204" pitchFamily="34" charset="0"/>
            </a:endParaRPr>
          </a:p>
          <a:p>
            <a:pPr>
              <a:spcBef>
                <a:spcPts val="600"/>
              </a:spcBef>
            </a:pPr>
            <a:r>
              <a:rPr lang="en-GB" sz="1400" b="1" noProof="0" dirty="0">
                <a:solidFill>
                  <a:schemeClr val="accent1"/>
                </a:solidFill>
                <a:latin typeface="Arial" panose="020B0604020202020204" pitchFamily="34" charset="0"/>
                <a:ea typeface="Arial"/>
                <a:cs typeface="Arial" panose="020B0604020202020204" pitchFamily="34" charset="0"/>
                <a:sym typeface="Arial"/>
              </a:rPr>
              <a:t>Exploratory endpoint</a:t>
            </a:r>
            <a:r>
              <a:rPr lang="en-GB" sz="1400" b="1" baseline="30000" noProof="0" dirty="0">
                <a:solidFill>
                  <a:schemeClr val="accent1"/>
                </a:solidFill>
                <a:latin typeface="Arial" panose="020B0604020202020204" pitchFamily="34" charset="0"/>
                <a:ea typeface="Arial"/>
                <a:cs typeface="Arial" panose="020B0604020202020204" pitchFamily="34" charset="0"/>
                <a:sym typeface="Arial"/>
              </a:rPr>
              <a:t>1</a:t>
            </a:r>
            <a:endParaRPr lang="en-GB" sz="1400" b="1" baseline="30000" noProof="0" dirty="0">
              <a:solidFill>
                <a:schemeClr val="accent1"/>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400" noProof="0" dirty="0">
                <a:solidFill>
                  <a:srgbClr val="211D1E"/>
                </a:solidFill>
                <a:effectLst/>
                <a:latin typeface="Arial" panose="020B0604020202020204" pitchFamily="34" charset="0"/>
                <a:cs typeface="Arial" panose="020B0604020202020204" pitchFamily="34" charset="0"/>
              </a:rPr>
              <a:t>Biomarkers of response</a:t>
            </a:r>
          </a:p>
        </p:txBody>
      </p:sp>
      <p:sp>
        <p:nvSpPr>
          <p:cNvPr id="13" name="Google Shape;359;p44">
            <a:extLst>
              <a:ext uri="{FF2B5EF4-FFF2-40B4-BE49-F238E27FC236}">
                <a16:creationId xmlns:a16="http://schemas.microsoft.com/office/drawing/2014/main" id="{0DB68D5D-A1D6-EFE2-E85A-70D9846A42D0}"/>
              </a:ext>
            </a:extLst>
          </p:cNvPr>
          <p:cNvSpPr/>
          <p:nvPr/>
        </p:nvSpPr>
        <p:spPr>
          <a:xfrm>
            <a:off x="6505004" y="2055041"/>
            <a:ext cx="2189143" cy="1189639"/>
          </a:xfrm>
          <a:prstGeom prst="roundRect">
            <a:avLst>
              <a:gd name="adj" fmla="val 12686"/>
            </a:avLst>
          </a:prstGeom>
          <a:solidFill>
            <a:schemeClr val="accent6">
              <a:lumMod val="40000"/>
              <a:lumOff val="60000"/>
            </a:schemeClr>
          </a:solidFill>
          <a:ln w="25400">
            <a:solidFill>
              <a:schemeClr val="accent6">
                <a:lumMod val="60000"/>
                <a:lumOff val="40000"/>
              </a:schemeClr>
            </a:solid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400" b="1" i="0" u="none" strike="noStrike" cap="none" noProof="0" dirty="0">
                <a:solidFill>
                  <a:schemeClr val="bg1"/>
                </a:solidFill>
                <a:latin typeface="Arial"/>
                <a:ea typeface="Arial"/>
                <a:cs typeface="Arial"/>
                <a:sym typeface="Arial"/>
              </a:rPr>
              <a:t>Cohort 1a:</a:t>
            </a:r>
            <a:r>
              <a:rPr lang="en-GB" sz="1400" b="1" i="0" u="none" strike="noStrike" cap="none" baseline="30000" noProof="0" dirty="0">
                <a:solidFill>
                  <a:schemeClr val="bg1"/>
                </a:solidFill>
                <a:latin typeface="Arial"/>
                <a:ea typeface="Arial"/>
                <a:cs typeface="Arial"/>
                <a:sym typeface="Arial"/>
              </a:rPr>
              <a:t>3</a:t>
            </a:r>
          </a:p>
          <a:p>
            <a:pPr marL="0" marR="0" lvl="0" indent="0" algn="ctr" rtl="0">
              <a:spcBef>
                <a:spcPts val="0"/>
              </a:spcBef>
              <a:spcAft>
                <a:spcPts val="0"/>
              </a:spcAft>
              <a:buClr>
                <a:srgbClr val="000000"/>
              </a:buClr>
              <a:buSzPts val="1100"/>
              <a:buFont typeface="Arial"/>
              <a:buNone/>
            </a:pPr>
            <a:r>
              <a:rPr lang="en-GB" sz="1400" b="1" noProof="0" dirty="0">
                <a:solidFill>
                  <a:schemeClr val="bg1"/>
                </a:solidFill>
                <a:latin typeface="Arial"/>
                <a:ea typeface="Arial"/>
                <a:cs typeface="Arial"/>
                <a:sym typeface="Arial"/>
              </a:rPr>
              <a:t>HER2 overexpressing</a:t>
            </a:r>
            <a:endParaRPr lang="en-GB" sz="1400" b="1" baseline="30000" noProof="0" dirty="0">
              <a:solidFill>
                <a:schemeClr val="bg1"/>
              </a:solidFill>
              <a:highlight>
                <a:srgbClr val="FF00FF"/>
              </a:highlight>
              <a:latin typeface="Arial"/>
              <a:ea typeface="Arial"/>
              <a:cs typeface="Arial"/>
              <a:sym typeface="Arial"/>
            </a:endParaRPr>
          </a:p>
          <a:p>
            <a:pPr marL="0" marR="0" lvl="0" indent="0" algn="ctr" rtl="0">
              <a:spcBef>
                <a:spcPts val="0"/>
              </a:spcBef>
              <a:spcAft>
                <a:spcPts val="0"/>
              </a:spcAft>
              <a:buClr>
                <a:srgbClr val="000000"/>
              </a:buClr>
              <a:buSzPts val="1100"/>
              <a:buFont typeface="Arial"/>
              <a:buNone/>
            </a:pPr>
            <a:r>
              <a:rPr lang="en-GB" sz="1200" i="0" u="none" strike="noStrike" cap="none" noProof="0" dirty="0">
                <a:solidFill>
                  <a:schemeClr val="bg1"/>
                </a:solidFill>
                <a:latin typeface="Arial"/>
                <a:ea typeface="Arial"/>
                <a:cs typeface="Arial"/>
                <a:sym typeface="Arial"/>
              </a:rPr>
              <a:t>(IHC 3+ or IHC 2+)</a:t>
            </a:r>
          </a:p>
          <a:p>
            <a:pPr marL="0" marR="0" lvl="0" indent="0" algn="ctr" rtl="0">
              <a:spcBef>
                <a:spcPts val="0"/>
              </a:spcBef>
              <a:spcAft>
                <a:spcPts val="0"/>
              </a:spcAft>
              <a:buClr>
                <a:srgbClr val="000000"/>
              </a:buClr>
              <a:buSzPts val="1100"/>
              <a:buFont typeface="Arial"/>
              <a:buNone/>
            </a:pPr>
            <a:r>
              <a:rPr lang="en-GB" sz="1200" noProof="0" dirty="0">
                <a:solidFill>
                  <a:schemeClr val="bg1"/>
                </a:solidFill>
                <a:latin typeface="Arial"/>
                <a:ea typeface="Arial"/>
                <a:cs typeface="Arial"/>
                <a:sym typeface="Arial"/>
              </a:rPr>
              <a:t>T-DXd 5.4 mg/kg q3w</a:t>
            </a:r>
          </a:p>
          <a:p>
            <a:pPr marL="0" marR="0" lvl="0" indent="0" algn="ctr" rtl="0">
              <a:spcBef>
                <a:spcPts val="0"/>
              </a:spcBef>
              <a:spcAft>
                <a:spcPts val="0"/>
              </a:spcAft>
              <a:buClr>
                <a:srgbClr val="000000"/>
              </a:buClr>
              <a:buSzPts val="1100"/>
              <a:buFont typeface="Arial"/>
              <a:buNone/>
            </a:pPr>
            <a:r>
              <a:rPr lang="en-GB" sz="1200" i="0" u="none" strike="noStrike" cap="none" noProof="0" dirty="0">
                <a:solidFill>
                  <a:schemeClr val="bg1"/>
                </a:solidFill>
                <a:latin typeface="Arial"/>
                <a:ea typeface="Arial"/>
                <a:cs typeface="Arial"/>
                <a:sym typeface="Arial"/>
              </a:rPr>
              <a:t>N=41</a:t>
            </a:r>
          </a:p>
        </p:txBody>
      </p:sp>
      <p:sp>
        <p:nvSpPr>
          <p:cNvPr id="14" name="Right Brace 13">
            <a:extLst>
              <a:ext uri="{FF2B5EF4-FFF2-40B4-BE49-F238E27FC236}">
                <a16:creationId xmlns:a16="http://schemas.microsoft.com/office/drawing/2014/main" id="{9BC43853-9FE5-7ED2-360A-919BD40DF0C0}"/>
              </a:ext>
            </a:extLst>
          </p:cNvPr>
          <p:cNvSpPr/>
          <p:nvPr/>
        </p:nvSpPr>
        <p:spPr>
          <a:xfrm>
            <a:off x="8744162" y="2003990"/>
            <a:ext cx="232158" cy="2736000"/>
          </a:xfrm>
          <a:prstGeom prst="rightBrace">
            <a:avLst>
              <a:gd name="adj1" fmla="val 45258"/>
              <a:gd name="adj2" fmla="val 50000"/>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15" name="TextBox 14">
            <a:extLst>
              <a:ext uri="{FF2B5EF4-FFF2-40B4-BE49-F238E27FC236}">
                <a16:creationId xmlns:a16="http://schemas.microsoft.com/office/drawing/2014/main" id="{207DC581-E234-B49F-4BF2-B53D191A55A8}"/>
              </a:ext>
            </a:extLst>
          </p:cNvPr>
          <p:cNvSpPr txBox="1"/>
          <p:nvPr/>
        </p:nvSpPr>
        <p:spPr>
          <a:xfrm>
            <a:off x="3825129" y="4777407"/>
            <a:ext cx="1611018" cy="307777"/>
          </a:xfrm>
          <a:prstGeom prst="rect">
            <a:avLst/>
          </a:prstGeom>
          <a:noFill/>
        </p:spPr>
        <p:txBody>
          <a:bodyPr wrap="none" lIns="0" tIns="0" rIns="0" bIns="0" rtlCol="0">
            <a:spAutoFit/>
          </a:bodyPr>
          <a:lstStyle/>
          <a:p>
            <a:pPr algn="ctr"/>
            <a:r>
              <a:rPr lang="en-GB" sz="2000" b="1" i="1" noProof="0" dirty="0">
                <a:latin typeface="Arial" panose="020B0604020202020204" pitchFamily="34" charset="0"/>
                <a:cs typeface="Arial" panose="020B0604020202020204" pitchFamily="34" charset="0"/>
              </a:rPr>
              <a:t>HER2</a:t>
            </a:r>
            <a:r>
              <a:rPr lang="en-GB" sz="2000" b="1" noProof="0" dirty="0">
                <a:latin typeface="Arial" panose="020B0604020202020204" pitchFamily="34" charset="0"/>
                <a:cs typeface="Arial" panose="020B0604020202020204" pitchFamily="34" charset="0"/>
              </a:rPr>
              <a:t> mutant</a:t>
            </a:r>
          </a:p>
        </p:txBody>
      </p:sp>
      <p:sp>
        <p:nvSpPr>
          <p:cNvPr id="16" name="Google Shape;359;p44">
            <a:extLst>
              <a:ext uri="{FF2B5EF4-FFF2-40B4-BE49-F238E27FC236}">
                <a16:creationId xmlns:a16="http://schemas.microsoft.com/office/drawing/2014/main" id="{CC00F932-4AB9-0ABD-E446-97C9B544C7DD}"/>
              </a:ext>
            </a:extLst>
          </p:cNvPr>
          <p:cNvSpPr/>
          <p:nvPr/>
        </p:nvSpPr>
        <p:spPr>
          <a:xfrm>
            <a:off x="4138326" y="2055041"/>
            <a:ext cx="2189143" cy="1189639"/>
          </a:xfrm>
          <a:prstGeom prst="roundRect">
            <a:avLst>
              <a:gd name="adj" fmla="val 12686"/>
            </a:avLst>
          </a:prstGeom>
          <a:solidFill>
            <a:schemeClr val="accent6">
              <a:lumMod val="40000"/>
              <a:lumOff val="60000"/>
            </a:schemeClr>
          </a:solidFill>
          <a:ln w="25400">
            <a:solidFill>
              <a:schemeClr val="accent6">
                <a:lumMod val="60000"/>
                <a:lumOff val="40000"/>
              </a:schemeClr>
            </a:solid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400" b="1" i="0" u="none" strike="noStrike" cap="none" noProof="0" dirty="0">
                <a:solidFill>
                  <a:schemeClr val="bg1"/>
                </a:solidFill>
                <a:latin typeface="Arial"/>
                <a:ea typeface="Arial"/>
                <a:cs typeface="Arial"/>
                <a:sym typeface="Arial"/>
              </a:rPr>
              <a:t>Cohort 1:</a:t>
            </a:r>
            <a:r>
              <a:rPr lang="en-GB" sz="1400" b="1" i="0" u="none" strike="noStrike" cap="none" baseline="30000" noProof="0" dirty="0">
                <a:solidFill>
                  <a:schemeClr val="bg1"/>
                </a:solidFill>
                <a:latin typeface="Arial"/>
                <a:ea typeface="Arial"/>
                <a:cs typeface="Arial"/>
                <a:sym typeface="Arial"/>
              </a:rPr>
              <a:t>3</a:t>
            </a:r>
          </a:p>
          <a:p>
            <a:pPr marL="0" marR="0" lvl="0" indent="0" algn="ctr" rtl="0">
              <a:spcBef>
                <a:spcPts val="0"/>
              </a:spcBef>
              <a:spcAft>
                <a:spcPts val="0"/>
              </a:spcAft>
              <a:buClr>
                <a:srgbClr val="000000"/>
              </a:buClr>
              <a:buSzPts val="1100"/>
              <a:buFont typeface="Arial"/>
              <a:buNone/>
            </a:pPr>
            <a:r>
              <a:rPr lang="en-GB" sz="1400" b="1" noProof="0" dirty="0">
                <a:solidFill>
                  <a:schemeClr val="bg1"/>
                </a:solidFill>
                <a:latin typeface="Arial"/>
                <a:ea typeface="Arial"/>
                <a:cs typeface="Arial"/>
                <a:sym typeface="Arial"/>
              </a:rPr>
              <a:t>HER2 overexpressing</a:t>
            </a:r>
            <a:endParaRPr lang="en-GB" sz="1400" b="1" baseline="30000" noProof="0" dirty="0">
              <a:solidFill>
                <a:schemeClr val="bg1"/>
              </a:solidFill>
              <a:highlight>
                <a:srgbClr val="FF00FF"/>
              </a:highlight>
              <a:latin typeface="Arial"/>
              <a:ea typeface="Arial"/>
              <a:cs typeface="Arial"/>
              <a:sym typeface="Arial"/>
            </a:endParaRPr>
          </a:p>
          <a:p>
            <a:pPr marL="0" marR="0" lvl="0" indent="0" algn="ctr" rtl="0">
              <a:spcBef>
                <a:spcPts val="0"/>
              </a:spcBef>
              <a:spcAft>
                <a:spcPts val="0"/>
              </a:spcAft>
              <a:buClr>
                <a:srgbClr val="000000"/>
              </a:buClr>
              <a:buSzPts val="1100"/>
              <a:buFont typeface="Arial"/>
              <a:buNone/>
            </a:pPr>
            <a:r>
              <a:rPr lang="en-GB" sz="1200" i="0" u="none" strike="noStrike" cap="none" noProof="0" dirty="0">
                <a:solidFill>
                  <a:schemeClr val="bg1"/>
                </a:solidFill>
                <a:latin typeface="Arial"/>
                <a:ea typeface="Arial"/>
                <a:cs typeface="Arial"/>
                <a:sym typeface="Arial"/>
              </a:rPr>
              <a:t>(IHC 3+ or IHC 2+)</a:t>
            </a:r>
          </a:p>
          <a:p>
            <a:pPr marL="0" marR="0" lvl="0" indent="0" algn="ctr" rtl="0">
              <a:spcBef>
                <a:spcPts val="0"/>
              </a:spcBef>
              <a:spcAft>
                <a:spcPts val="0"/>
              </a:spcAft>
              <a:buClr>
                <a:srgbClr val="000000"/>
              </a:buClr>
              <a:buSzPts val="1100"/>
              <a:buFont typeface="Arial"/>
              <a:buNone/>
            </a:pPr>
            <a:r>
              <a:rPr lang="en-GB" sz="1200" noProof="0" dirty="0">
                <a:solidFill>
                  <a:schemeClr val="bg1"/>
                </a:solidFill>
                <a:latin typeface="Arial"/>
                <a:ea typeface="Arial"/>
                <a:cs typeface="Arial"/>
                <a:sym typeface="Arial"/>
              </a:rPr>
              <a:t>T-DXd 6.4 mg/kg q3w</a:t>
            </a:r>
          </a:p>
          <a:p>
            <a:pPr marL="0" marR="0" lvl="0" indent="0" algn="ctr" rtl="0">
              <a:spcBef>
                <a:spcPts val="0"/>
              </a:spcBef>
              <a:spcAft>
                <a:spcPts val="0"/>
              </a:spcAft>
              <a:buClr>
                <a:srgbClr val="000000"/>
              </a:buClr>
              <a:buSzPts val="1100"/>
              <a:buFont typeface="Arial"/>
              <a:buNone/>
            </a:pPr>
            <a:r>
              <a:rPr lang="en-GB" sz="1200" i="0" u="none" strike="noStrike" cap="none" noProof="0" dirty="0">
                <a:solidFill>
                  <a:schemeClr val="bg1"/>
                </a:solidFill>
                <a:latin typeface="Arial"/>
                <a:ea typeface="Arial"/>
                <a:cs typeface="Arial"/>
                <a:sym typeface="Arial"/>
              </a:rPr>
              <a:t>N=49</a:t>
            </a:r>
          </a:p>
        </p:txBody>
      </p:sp>
      <p:sp>
        <p:nvSpPr>
          <p:cNvPr id="17" name="Right Arrow 16">
            <a:extLst>
              <a:ext uri="{FF2B5EF4-FFF2-40B4-BE49-F238E27FC236}">
                <a16:creationId xmlns:a16="http://schemas.microsoft.com/office/drawing/2014/main" id="{8A20BB03-D965-FFCA-E2CE-6297F15638BD}"/>
              </a:ext>
            </a:extLst>
          </p:cNvPr>
          <p:cNvSpPr/>
          <p:nvPr/>
        </p:nvSpPr>
        <p:spPr>
          <a:xfrm>
            <a:off x="3708474" y="2366508"/>
            <a:ext cx="273975" cy="56670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8" name="Google Shape;359;p44">
            <a:extLst>
              <a:ext uri="{FF2B5EF4-FFF2-40B4-BE49-F238E27FC236}">
                <a16:creationId xmlns:a16="http://schemas.microsoft.com/office/drawing/2014/main" id="{74E37A97-3657-D9C6-960F-38B3C9D44DED}"/>
              </a:ext>
            </a:extLst>
          </p:cNvPr>
          <p:cNvSpPr/>
          <p:nvPr/>
        </p:nvSpPr>
        <p:spPr>
          <a:xfrm>
            <a:off x="6505004" y="3480941"/>
            <a:ext cx="2189143" cy="1189639"/>
          </a:xfrm>
          <a:prstGeom prst="roundRect">
            <a:avLst>
              <a:gd name="adj" fmla="val 12686"/>
            </a:avLst>
          </a:prstGeom>
          <a:solidFill>
            <a:schemeClr val="accent1"/>
          </a:solidFill>
          <a:ln w="25400">
            <a:solidFill>
              <a:schemeClr val="accent1"/>
            </a:solid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400" b="1" i="0" u="none" strike="noStrike" cap="none" noProof="0" dirty="0">
                <a:solidFill>
                  <a:schemeClr val="bg1"/>
                </a:solidFill>
                <a:latin typeface="Arial"/>
                <a:ea typeface="Arial"/>
                <a:cs typeface="Arial"/>
                <a:sym typeface="Arial"/>
              </a:rPr>
              <a:t>Cohort 2 expansion:</a:t>
            </a:r>
            <a:r>
              <a:rPr lang="en-GB" sz="1400" b="1" i="0" u="none" strike="noStrike" cap="none" baseline="30000" noProof="0" dirty="0">
                <a:solidFill>
                  <a:schemeClr val="bg1"/>
                </a:solidFill>
                <a:latin typeface="Arial"/>
                <a:ea typeface="Arial"/>
                <a:cs typeface="Arial"/>
                <a:sym typeface="Arial"/>
              </a:rPr>
              <a:t>2</a:t>
            </a:r>
            <a:br>
              <a:rPr lang="en-GB" sz="1400" b="1" i="0" u="none" strike="noStrike" cap="none" noProof="0" dirty="0">
                <a:solidFill>
                  <a:schemeClr val="bg1"/>
                </a:solidFill>
                <a:latin typeface="Arial"/>
                <a:ea typeface="Arial"/>
                <a:cs typeface="Arial"/>
                <a:sym typeface="Arial"/>
              </a:rPr>
            </a:br>
            <a:r>
              <a:rPr lang="en-GB" sz="1400" b="1" i="1" noProof="0" dirty="0">
                <a:solidFill>
                  <a:schemeClr val="bg1"/>
                </a:solidFill>
                <a:latin typeface="Arial"/>
                <a:ea typeface="Arial"/>
                <a:cs typeface="Arial"/>
                <a:sym typeface="Arial"/>
              </a:rPr>
              <a:t>HER2</a:t>
            </a:r>
            <a:r>
              <a:rPr lang="en-GB" sz="1400" b="1" noProof="0" dirty="0">
                <a:solidFill>
                  <a:schemeClr val="bg1"/>
                </a:solidFill>
                <a:latin typeface="Arial"/>
                <a:ea typeface="Arial"/>
                <a:cs typeface="Arial"/>
                <a:sym typeface="Arial"/>
              </a:rPr>
              <a:t> mutant</a:t>
            </a:r>
            <a:endParaRPr lang="en-GB" sz="1400" noProof="0" dirty="0">
              <a:solidFill>
                <a:schemeClr val="bg1"/>
              </a:solidFill>
              <a:latin typeface="Arial"/>
              <a:ea typeface="Arial"/>
              <a:cs typeface="Arial"/>
              <a:sym typeface="Arial"/>
            </a:endParaRPr>
          </a:p>
          <a:p>
            <a:pPr algn="ctr">
              <a:buClr>
                <a:srgbClr val="000000"/>
              </a:buClr>
              <a:buSzPts val="1100"/>
            </a:pPr>
            <a:r>
              <a:rPr lang="en-GB" sz="1400" noProof="0" dirty="0">
                <a:solidFill>
                  <a:schemeClr val="bg1"/>
                </a:solidFill>
                <a:latin typeface="Arial"/>
                <a:ea typeface="Arial"/>
                <a:cs typeface="Arial"/>
                <a:sym typeface="Arial"/>
              </a:rPr>
              <a:t>T-DXd 6.4 mg/kg q3w</a:t>
            </a:r>
          </a:p>
          <a:p>
            <a:pPr marL="0" marR="0" lvl="0" indent="0" algn="ctr" rtl="0">
              <a:spcBef>
                <a:spcPts val="0"/>
              </a:spcBef>
              <a:spcAft>
                <a:spcPts val="0"/>
              </a:spcAft>
              <a:buClr>
                <a:srgbClr val="000000"/>
              </a:buClr>
              <a:buSzPts val="1100"/>
              <a:buFont typeface="Arial"/>
              <a:buNone/>
            </a:pPr>
            <a:r>
              <a:rPr lang="en-GB" sz="1400" i="0" u="none" strike="noStrike" cap="none" noProof="0" dirty="0">
                <a:solidFill>
                  <a:schemeClr val="bg1"/>
                </a:solidFill>
                <a:latin typeface="Arial"/>
                <a:ea typeface="Arial"/>
                <a:cs typeface="Arial"/>
                <a:sym typeface="Arial"/>
              </a:rPr>
              <a:t>N=49</a:t>
            </a:r>
          </a:p>
        </p:txBody>
      </p:sp>
      <p:sp>
        <p:nvSpPr>
          <p:cNvPr id="19" name="Google Shape;359;p44">
            <a:extLst>
              <a:ext uri="{FF2B5EF4-FFF2-40B4-BE49-F238E27FC236}">
                <a16:creationId xmlns:a16="http://schemas.microsoft.com/office/drawing/2014/main" id="{FFB63FF5-37D4-080A-787A-8A9818A0694A}"/>
              </a:ext>
            </a:extLst>
          </p:cNvPr>
          <p:cNvSpPr/>
          <p:nvPr/>
        </p:nvSpPr>
        <p:spPr>
          <a:xfrm>
            <a:off x="4138326" y="3480941"/>
            <a:ext cx="2189143" cy="1189639"/>
          </a:xfrm>
          <a:prstGeom prst="roundRect">
            <a:avLst>
              <a:gd name="adj" fmla="val 12686"/>
            </a:avLst>
          </a:prstGeom>
          <a:solidFill>
            <a:schemeClr val="accent1"/>
          </a:solidFill>
          <a:ln w="25400">
            <a:solidFill>
              <a:schemeClr val="accent1"/>
            </a:solid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400" b="1" i="0" u="none" strike="noStrike" cap="none" noProof="0" dirty="0">
                <a:solidFill>
                  <a:schemeClr val="bg1"/>
                </a:solidFill>
                <a:latin typeface="Arial"/>
                <a:ea typeface="Arial"/>
                <a:cs typeface="Arial"/>
                <a:sym typeface="Arial"/>
              </a:rPr>
              <a:t>Cohort 2:</a:t>
            </a:r>
            <a:r>
              <a:rPr lang="en-GB" sz="1400" b="1" i="0" u="none" strike="noStrike" cap="none" baseline="30000" noProof="0" dirty="0">
                <a:solidFill>
                  <a:schemeClr val="bg1"/>
                </a:solidFill>
                <a:latin typeface="Arial"/>
                <a:ea typeface="Arial"/>
                <a:cs typeface="Arial"/>
                <a:sym typeface="Arial"/>
              </a:rPr>
              <a:t>2</a:t>
            </a:r>
            <a:r>
              <a:rPr lang="en-GB" sz="1400" b="1" i="0" u="none" strike="noStrike" cap="none" noProof="0" dirty="0">
                <a:solidFill>
                  <a:schemeClr val="bg1"/>
                </a:solidFill>
                <a:latin typeface="Arial"/>
                <a:ea typeface="Arial"/>
                <a:cs typeface="Arial"/>
                <a:sym typeface="Arial"/>
              </a:rPr>
              <a:t> </a:t>
            </a:r>
            <a:br>
              <a:rPr lang="en-GB" sz="1400" b="1" i="0" u="none" strike="noStrike" cap="none" noProof="0" dirty="0">
                <a:solidFill>
                  <a:schemeClr val="bg1"/>
                </a:solidFill>
                <a:latin typeface="Arial"/>
                <a:ea typeface="Arial"/>
                <a:cs typeface="Arial"/>
                <a:sym typeface="Arial"/>
              </a:rPr>
            </a:br>
            <a:r>
              <a:rPr lang="en-GB" sz="1400" b="1" i="1" noProof="0" dirty="0">
                <a:solidFill>
                  <a:schemeClr val="bg1"/>
                </a:solidFill>
                <a:latin typeface="Arial"/>
                <a:ea typeface="Arial"/>
                <a:cs typeface="Arial"/>
                <a:sym typeface="Arial"/>
              </a:rPr>
              <a:t>HER2</a:t>
            </a:r>
            <a:r>
              <a:rPr lang="en-GB" sz="1400" b="1" noProof="0" dirty="0">
                <a:solidFill>
                  <a:schemeClr val="bg1"/>
                </a:solidFill>
                <a:latin typeface="Arial"/>
                <a:ea typeface="Arial"/>
                <a:cs typeface="Arial"/>
                <a:sym typeface="Arial"/>
              </a:rPr>
              <a:t> mutant</a:t>
            </a:r>
            <a:endParaRPr lang="en-GB" sz="1400" b="1" baseline="30000" noProof="0" dirty="0">
              <a:solidFill>
                <a:schemeClr val="bg1"/>
              </a:solidFill>
              <a:latin typeface="Arial"/>
              <a:ea typeface="Arial"/>
              <a:cs typeface="Arial"/>
              <a:sym typeface="Arial"/>
            </a:endParaRPr>
          </a:p>
          <a:p>
            <a:pPr marL="0" marR="0" lvl="0" indent="0" algn="ctr" rtl="0">
              <a:spcBef>
                <a:spcPts val="0"/>
              </a:spcBef>
              <a:spcAft>
                <a:spcPts val="0"/>
              </a:spcAft>
              <a:buClr>
                <a:srgbClr val="000000"/>
              </a:buClr>
              <a:buSzPts val="1100"/>
              <a:buFont typeface="Arial"/>
              <a:buNone/>
            </a:pPr>
            <a:r>
              <a:rPr lang="en-GB" sz="1400" noProof="0" dirty="0">
                <a:solidFill>
                  <a:schemeClr val="bg1"/>
                </a:solidFill>
                <a:latin typeface="Arial"/>
                <a:ea typeface="Arial"/>
                <a:cs typeface="Arial"/>
                <a:sym typeface="Arial"/>
              </a:rPr>
              <a:t>T-DXd 6.4 mg/kg q3w</a:t>
            </a:r>
          </a:p>
          <a:p>
            <a:pPr marL="0" marR="0" lvl="0" indent="0" algn="ctr" rtl="0">
              <a:spcBef>
                <a:spcPts val="0"/>
              </a:spcBef>
              <a:spcAft>
                <a:spcPts val="0"/>
              </a:spcAft>
              <a:buClr>
                <a:srgbClr val="000000"/>
              </a:buClr>
              <a:buSzPts val="1100"/>
              <a:buFont typeface="Arial"/>
              <a:buNone/>
            </a:pPr>
            <a:r>
              <a:rPr lang="en-GB" sz="1400" i="0" u="none" strike="noStrike" cap="none" noProof="0" dirty="0">
                <a:solidFill>
                  <a:schemeClr val="bg1"/>
                </a:solidFill>
                <a:latin typeface="Arial"/>
                <a:ea typeface="Arial"/>
                <a:cs typeface="Arial"/>
                <a:sym typeface="Arial"/>
              </a:rPr>
              <a:t>N=42</a:t>
            </a:r>
          </a:p>
        </p:txBody>
      </p:sp>
      <p:sp>
        <p:nvSpPr>
          <p:cNvPr id="20" name="Right Arrow 19">
            <a:extLst>
              <a:ext uri="{FF2B5EF4-FFF2-40B4-BE49-F238E27FC236}">
                <a16:creationId xmlns:a16="http://schemas.microsoft.com/office/drawing/2014/main" id="{F2B062A1-E31D-EF21-31E7-7B24479AE19D}"/>
              </a:ext>
            </a:extLst>
          </p:cNvPr>
          <p:cNvSpPr/>
          <p:nvPr/>
        </p:nvSpPr>
        <p:spPr>
          <a:xfrm>
            <a:off x="3708474" y="3766899"/>
            <a:ext cx="273975" cy="56670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36208978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4FD8C-C6E1-0BCB-61A9-72EE09023F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60816C-D06D-1618-B162-748CFEB2225C}"/>
              </a:ext>
            </a:extLst>
          </p:cNvPr>
          <p:cNvSpPr>
            <a:spLocks noGrp="1"/>
          </p:cNvSpPr>
          <p:nvPr>
            <p:ph type="title"/>
          </p:nvPr>
        </p:nvSpPr>
        <p:spPr>
          <a:xfrm>
            <a:off x="619201" y="259200"/>
            <a:ext cx="10963199" cy="864000"/>
          </a:xfrm>
        </p:spPr>
        <p:txBody>
          <a:bodyPr>
            <a:normAutofit fontScale="90000"/>
          </a:bodyPr>
          <a:lstStyle/>
          <a:p>
            <a:r>
              <a:rPr lang="en-GB" sz="3100" b="1" noProof="0" dirty="0">
                <a:solidFill>
                  <a:schemeClr val="tx2"/>
                </a:solidFill>
              </a:rPr>
              <a:t>DESTINY-Lung01 – phase </a:t>
            </a:r>
            <a:r>
              <a:rPr lang="en-GB" sz="3100" noProof="0" dirty="0">
                <a:solidFill>
                  <a:schemeClr val="tx2"/>
                </a:solidFill>
              </a:rPr>
              <a:t>2</a:t>
            </a:r>
            <a:r>
              <a:rPr lang="en-GB" sz="3100" b="1" noProof="0" dirty="0">
                <a:solidFill>
                  <a:schemeClr val="tx2"/>
                </a:solidFill>
              </a:rPr>
              <a:t> – her2 </a:t>
            </a:r>
            <a:r>
              <a:rPr lang="en-GB" sz="3100" b="1" noProof="0" dirty="0"/>
              <a:t>mutant</a:t>
            </a:r>
            <a:br>
              <a:rPr lang="en-GB" b="1" noProof="0" dirty="0"/>
            </a:br>
            <a:r>
              <a:rPr lang="en-GB" sz="2200" b="1" spc="100" noProof="0" dirty="0">
                <a:solidFill>
                  <a:schemeClr val="accent1"/>
                </a:solidFill>
              </a:rPr>
              <a:t>trastuzumab deruxtecan showed durable anticancer activity in patients with previously treate</a:t>
            </a:r>
            <a:r>
              <a:rPr lang="en-GB" sz="2200" spc="100" noProof="0" dirty="0">
                <a:solidFill>
                  <a:schemeClr val="accent1"/>
                </a:solidFill>
              </a:rPr>
              <a:t>d </a:t>
            </a:r>
            <a:r>
              <a:rPr lang="en-GB" sz="2200" i="1" spc="100" noProof="0" dirty="0">
                <a:solidFill>
                  <a:schemeClr val="accent1"/>
                </a:solidFill>
              </a:rPr>
              <a:t>HER2</a:t>
            </a:r>
            <a:r>
              <a:rPr lang="en-GB" sz="2200" spc="100" noProof="0" dirty="0">
                <a:solidFill>
                  <a:schemeClr val="accent1"/>
                </a:solidFill>
              </a:rPr>
              <a:t>-mutated NSCLC</a:t>
            </a:r>
          </a:p>
        </p:txBody>
      </p:sp>
      <p:sp>
        <p:nvSpPr>
          <p:cNvPr id="4" name="Slide Number Placeholder 3">
            <a:extLst>
              <a:ext uri="{FF2B5EF4-FFF2-40B4-BE49-F238E27FC236}">
                <a16:creationId xmlns:a16="http://schemas.microsoft.com/office/drawing/2014/main" id="{5FEAFC8C-4659-A613-4999-9E2AA01F5649}"/>
              </a:ext>
            </a:extLst>
          </p:cNvPr>
          <p:cNvSpPr>
            <a:spLocks noGrp="1"/>
          </p:cNvSpPr>
          <p:nvPr>
            <p:ph type="sldNum" sz="quarter" idx="4"/>
          </p:nvPr>
        </p:nvSpPr>
        <p:spPr/>
        <p:txBody>
          <a:bodyPr/>
          <a:lstStyle/>
          <a:p>
            <a:fld id="{FCE43C0F-8A7B-3A4B-9DB5-B3472E36E833}" type="slidenum">
              <a:rPr lang="en-GB" noProof="0" smtClean="0"/>
              <a:pPr/>
              <a:t>48</a:t>
            </a:fld>
            <a:endParaRPr lang="en-GB" noProof="0" dirty="0"/>
          </a:p>
        </p:txBody>
      </p:sp>
      <p:sp>
        <p:nvSpPr>
          <p:cNvPr id="7" name="Content Placeholder 6">
            <a:extLst>
              <a:ext uri="{FF2B5EF4-FFF2-40B4-BE49-F238E27FC236}">
                <a16:creationId xmlns:a16="http://schemas.microsoft.com/office/drawing/2014/main" id="{94D9722C-1575-4BD4-7F96-18AB2FD25B4C}"/>
              </a:ext>
            </a:extLst>
          </p:cNvPr>
          <p:cNvSpPr>
            <a:spLocks noGrp="1"/>
          </p:cNvSpPr>
          <p:nvPr>
            <p:ph sz="quarter" idx="15"/>
          </p:nvPr>
        </p:nvSpPr>
        <p:spPr/>
        <p:txBody>
          <a:bodyPr/>
          <a:lstStyle/>
          <a:p>
            <a:r>
              <a:rPr lang="en-GB" noProof="0" dirty="0">
                <a:solidFill>
                  <a:schemeClr val="tx2"/>
                </a:solidFill>
              </a:rPr>
              <a:t>CI, confidence interval; NSCLC, non-small cell lung cancer; ORR, objective response rate</a:t>
            </a:r>
            <a:endParaRPr lang="en-GB" noProof="0" dirty="0">
              <a:solidFill>
                <a:schemeClr val="tx2"/>
              </a:solidFill>
              <a:highlight>
                <a:srgbClr val="FFFF00"/>
              </a:highlight>
            </a:endParaRPr>
          </a:p>
          <a:p>
            <a:r>
              <a:rPr lang="en-GB" noProof="0" dirty="0">
                <a:solidFill>
                  <a:schemeClr val="tx2"/>
                </a:solidFill>
              </a:rPr>
              <a:t>Li BT, et al. N Engl J Med. 2022;386:241-251</a:t>
            </a:r>
            <a:endParaRPr lang="en-GB" noProof="0" dirty="0">
              <a:solidFill>
                <a:schemeClr val="tx2"/>
              </a:solidFill>
              <a:highlight>
                <a:srgbClr val="FFFF00"/>
              </a:highlight>
            </a:endParaRPr>
          </a:p>
        </p:txBody>
      </p:sp>
      <p:pic>
        <p:nvPicPr>
          <p:cNvPr id="13" name="Picture 12" descr="A screenshot of a computer&#10;&#10;Description automatically generated">
            <a:extLst>
              <a:ext uri="{FF2B5EF4-FFF2-40B4-BE49-F238E27FC236}">
                <a16:creationId xmlns:a16="http://schemas.microsoft.com/office/drawing/2014/main" id="{64CE5A67-C912-F116-22D5-AB6CD72D57DE}"/>
              </a:ext>
            </a:extLst>
          </p:cNvPr>
          <p:cNvPicPr>
            <a:picLocks noChangeAspect="1"/>
          </p:cNvPicPr>
          <p:nvPr/>
        </p:nvPicPr>
        <p:blipFill>
          <a:blip r:embed="rId2"/>
          <a:stretch>
            <a:fillRect/>
          </a:stretch>
        </p:blipFill>
        <p:spPr>
          <a:xfrm>
            <a:off x="1704678" y="2052151"/>
            <a:ext cx="9143850" cy="3930251"/>
          </a:xfrm>
          <a:prstGeom prst="rect">
            <a:avLst/>
          </a:prstGeom>
        </p:spPr>
      </p:pic>
      <p:sp>
        <p:nvSpPr>
          <p:cNvPr id="14" name="TextBox 13">
            <a:extLst>
              <a:ext uri="{FF2B5EF4-FFF2-40B4-BE49-F238E27FC236}">
                <a16:creationId xmlns:a16="http://schemas.microsoft.com/office/drawing/2014/main" id="{EFAC9E50-0661-D61A-8A8A-DA00F9AF767F}"/>
              </a:ext>
            </a:extLst>
          </p:cNvPr>
          <p:cNvSpPr txBox="1"/>
          <p:nvPr/>
        </p:nvSpPr>
        <p:spPr>
          <a:xfrm>
            <a:off x="5238799" y="1505689"/>
            <a:ext cx="2580835" cy="492443"/>
          </a:xfrm>
          <a:prstGeom prst="rect">
            <a:avLst/>
          </a:prstGeom>
          <a:noFill/>
        </p:spPr>
        <p:txBody>
          <a:bodyPr wrap="none" lIns="0" tIns="0" rIns="0" bIns="0" rtlCol="0">
            <a:spAutoFit/>
          </a:bodyPr>
          <a:lstStyle/>
          <a:p>
            <a:pPr algn="ctr"/>
            <a:r>
              <a:rPr lang="en-GB" sz="1600" b="1" noProof="0" dirty="0">
                <a:effectLst/>
                <a:latin typeface="Arial" panose="020B0604020202020204" pitchFamily="34" charset="0"/>
                <a:cs typeface="Arial" panose="020B0604020202020204" pitchFamily="34" charset="0"/>
              </a:rPr>
              <a:t>ORR (95% CI): 55% (44-65)</a:t>
            </a:r>
          </a:p>
          <a:p>
            <a:pPr algn="ctr"/>
            <a:r>
              <a:rPr lang="en-GB" sz="1600" b="1" noProof="0" dirty="0">
                <a:latin typeface="Arial" panose="020B0604020202020204" pitchFamily="34" charset="0"/>
                <a:cs typeface="Arial" panose="020B0604020202020204" pitchFamily="34" charset="0"/>
              </a:rPr>
              <a:t>N=91</a:t>
            </a:r>
            <a:endParaRPr lang="en-GB" sz="1600" b="1" noProof="0" dirty="0">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CB8B8D9-FDC5-3A2E-07CE-A0D1F6E43C11}"/>
              </a:ext>
            </a:extLst>
          </p:cNvPr>
          <p:cNvSpPr txBox="1"/>
          <p:nvPr/>
        </p:nvSpPr>
        <p:spPr>
          <a:xfrm rot="16200000">
            <a:off x="-418068" y="2887445"/>
            <a:ext cx="3092193" cy="430887"/>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Best percent change from</a:t>
            </a:r>
            <a:br>
              <a:rPr lang="en-GB" sz="1400" b="1" noProof="0" dirty="0">
                <a:latin typeface="Arial" panose="020B0604020202020204" pitchFamily="34" charset="0"/>
                <a:ea typeface="Aileron" charset="0"/>
                <a:cs typeface="Arial" panose="020B0604020202020204" pitchFamily="34" charset="0"/>
              </a:rPr>
            </a:br>
            <a:r>
              <a:rPr lang="en-GB" sz="1400" b="1" noProof="0" dirty="0">
                <a:latin typeface="Arial" panose="020B0604020202020204" pitchFamily="34" charset="0"/>
                <a:ea typeface="Aileron" charset="0"/>
                <a:cs typeface="Arial" panose="020B0604020202020204" pitchFamily="34" charset="0"/>
              </a:rPr>
              <a:t>baseline in sum of largest diameters</a:t>
            </a:r>
          </a:p>
        </p:txBody>
      </p:sp>
      <p:sp>
        <p:nvSpPr>
          <p:cNvPr id="16" name="TextBox 15">
            <a:extLst>
              <a:ext uri="{FF2B5EF4-FFF2-40B4-BE49-F238E27FC236}">
                <a16:creationId xmlns:a16="http://schemas.microsoft.com/office/drawing/2014/main" id="{FCA4E703-3030-9144-917C-BB34F5126491}"/>
              </a:ext>
            </a:extLst>
          </p:cNvPr>
          <p:cNvSpPr txBox="1"/>
          <p:nvPr/>
        </p:nvSpPr>
        <p:spPr>
          <a:xfrm>
            <a:off x="1494646" y="1979213"/>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22" name="TextBox 21">
            <a:extLst>
              <a:ext uri="{FF2B5EF4-FFF2-40B4-BE49-F238E27FC236}">
                <a16:creationId xmlns:a16="http://schemas.microsoft.com/office/drawing/2014/main" id="{683C872E-AB3E-64FE-3B33-7CCF9DBDD6F3}"/>
              </a:ext>
            </a:extLst>
          </p:cNvPr>
          <p:cNvSpPr txBox="1"/>
          <p:nvPr/>
        </p:nvSpPr>
        <p:spPr>
          <a:xfrm>
            <a:off x="1358391" y="4538225"/>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23" name="TextBox 22">
            <a:extLst>
              <a:ext uri="{FF2B5EF4-FFF2-40B4-BE49-F238E27FC236}">
                <a16:creationId xmlns:a16="http://schemas.microsoft.com/office/drawing/2014/main" id="{FC0B32C6-6B23-D8B4-80F9-1B29983F4173}"/>
              </a:ext>
            </a:extLst>
          </p:cNvPr>
          <p:cNvSpPr txBox="1"/>
          <p:nvPr/>
        </p:nvSpPr>
        <p:spPr>
          <a:xfrm>
            <a:off x="1494647" y="2333188"/>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29" name="TextBox 28">
            <a:extLst>
              <a:ext uri="{FF2B5EF4-FFF2-40B4-BE49-F238E27FC236}">
                <a16:creationId xmlns:a16="http://schemas.microsoft.com/office/drawing/2014/main" id="{F63900CB-B9AC-5A6D-7192-6AF185ECC58B}"/>
              </a:ext>
            </a:extLst>
          </p:cNvPr>
          <p:cNvSpPr txBox="1"/>
          <p:nvPr/>
        </p:nvSpPr>
        <p:spPr>
          <a:xfrm>
            <a:off x="1443351" y="4182625"/>
            <a:ext cx="22121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30" name="TextBox 29">
            <a:extLst>
              <a:ext uri="{FF2B5EF4-FFF2-40B4-BE49-F238E27FC236}">
                <a16:creationId xmlns:a16="http://schemas.microsoft.com/office/drawing/2014/main" id="{90AAB254-522E-18B5-6BED-C220D03EA9F4}"/>
              </a:ext>
            </a:extLst>
          </p:cNvPr>
          <p:cNvSpPr txBox="1"/>
          <p:nvPr/>
        </p:nvSpPr>
        <p:spPr>
          <a:xfrm>
            <a:off x="1443351" y="3823850"/>
            <a:ext cx="22121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31" name="TextBox 30">
            <a:extLst>
              <a:ext uri="{FF2B5EF4-FFF2-40B4-BE49-F238E27FC236}">
                <a16:creationId xmlns:a16="http://schemas.microsoft.com/office/drawing/2014/main" id="{FDDB93F1-1D5F-5899-501C-861E49BD1949}"/>
              </a:ext>
            </a:extLst>
          </p:cNvPr>
          <p:cNvSpPr txBox="1"/>
          <p:nvPr/>
        </p:nvSpPr>
        <p:spPr>
          <a:xfrm>
            <a:off x="1443351" y="3452375"/>
            <a:ext cx="22121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32" name="TextBox 31">
            <a:extLst>
              <a:ext uri="{FF2B5EF4-FFF2-40B4-BE49-F238E27FC236}">
                <a16:creationId xmlns:a16="http://schemas.microsoft.com/office/drawing/2014/main" id="{DAD57103-264D-AAED-CFFA-75FEAA764ED9}"/>
              </a:ext>
            </a:extLst>
          </p:cNvPr>
          <p:cNvSpPr txBox="1"/>
          <p:nvPr/>
        </p:nvSpPr>
        <p:spPr>
          <a:xfrm>
            <a:off x="1443351" y="3068200"/>
            <a:ext cx="22121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33" name="TextBox 32">
            <a:extLst>
              <a:ext uri="{FF2B5EF4-FFF2-40B4-BE49-F238E27FC236}">
                <a16:creationId xmlns:a16="http://schemas.microsoft.com/office/drawing/2014/main" id="{A92A9F63-4A44-C0F6-B548-D187C4034B87}"/>
              </a:ext>
            </a:extLst>
          </p:cNvPr>
          <p:cNvSpPr txBox="1"/>
          <p:nvPr/>
        </p:nvSpPr>
        <p:spPr>
          <a:xfrm>
            <a:off x="1579605" y="2720538"/>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35" name="Rectangle 34">
            <a:extLst>
              <a:ext uri="{FF2B5EF4-FFF2-40B4-BE49-F238E27FC236}">
                <a16:creationId xmlns:a16="http://schemas.microsoft.com/office/drawing/2014/main" id="{9AE24676-7A3A-0619-6366-93A1AF968C6B}"/>
              </a:ext>
            </a:extLst>
          </p:cNvPr>
          <p:cNvSpPr/>
          <p:nvPr/>
        </p:nvSpPr>
        <p:spPr>
          <a:xfrm>
            <a:off x="2016818" y="4365334"/>
            <a:ext cx="112378" cy="1123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36" name="TextBox 35">
            <a:extLst>
              <a:ext uri="{FF2B5EF4-FFF2-40B4-BE49-F238E27FC236}">
                <a16:creationId xmlns:a16="http://schemas.microsoft.com/office/drawing/2014/main" id="{0CF9C3F3-9806-B9EB-2195-9F57FDCC598B}"/>
              </a:ext>
            </a:extLst>
          </p:cNvPr>
          <p:cNvSpPr txBox="1"/>
          <p:nvPr/>
        </p:nvSpPr>
        <p:spPr>
          <a:xfrm>
            <a:off x="2016818" y="3949587"/>
            <a:ext cx="2919962" cy="553998"/>
          </a:xfrm>
          <a:prstGeom prst="rect">
            <a:avLst/>
          </a:prstGeom>
          <a:noFill/>
        </p:spPr>
        <p:txBody>
          <a:bodyPr wrap="squar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HER2 mutation domain location</a:t>
            </a:r>
          </a:p>
          <a:p>
            <a:pPr indent="222250"/>
            <a:r>
              <a:rPr lang="en-GB" sz="1200" noProof="0" dirty="0">
                <a:latin typeface="Arial" panose="020B0604020202020204" pitchFamily="34" charset="0"/>
                <a:ea typeface="Aileron" charset="0"/>
                <a:cs typeface="Arial" panose="020B0604020202020204" pitchFamily="34" charset="0"/>
              </a:rPr>
              <a:t>Kinase domain</a:t>
            </a:r>
          </a:p>
          <a:p>
            <a:pPr indent="222250"/>
            <a:r>
              <a:rPr lang="en-GB" sz="1200" noProof="0" dirty="0">
                <a:latin typeface="Arial" panose="020B0604020202020204" pitchFamily="34" charset="0"/>
                <a:ea typeface="Aileron" charset="0"/>
                <a:cs typeface="Arial" panose="020B0604020202020204" pitchFamily="34" charset="0"/>
              </a:rPr>
              <a:t>Extracellular domain</a:t>
            </a:r>
          </a:p>
        </p:txBody>
      </p:sp>
      <p:sp>
        <p:nvSpPr>
          <p:cNvPr id="37" name="Rectangle 36">
            <a:extLst>
              <a:ext uri="{FF2B5EF4-FFF2-40B4-BE49-F238E27FC236}">
                <a16:creationId xmlns:a16="http://schemas.microsoft.com/office/drawing/2014/main" id="{4CD09444-BE21-9BD7-2E0E-C972E451BC2C}"/>
              </a:ext>
            </a:extLst>
          </p:cNvPr>
          <p:cNvSpPr/>
          <p:nvPr/>
        </p:nvSpPr>
        <p:spPr>
          <a:xfrm>
            <a:off x="2016818" y="4181184"/>
            <a:ext cx="112378" cy="112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2" name="TextBox 1">
            <a:extLst>
              <a:ext uri="{FF2B5EF4-FFF2-40B4-BE49-F238E27FC236}">
                <a16:creationId xmlns:a16="http://schemas.microsoft.com/office/drawing/2014/main" id="{861B6638-C3C2-6E9E-5248-151989A0A7AE}"/>
              </a:ext>
            </a:extLst>
          </p:cNvPr>
          <p:cNvSpPr txBox="1"/>
          <p:nvPr/>
        </p:nvSpPr>
        <p:spPr>
          <a:xfrm>
            <a:off x="-59315" y="4797152"/>
            <a:ext cx="1798739" cy="1131079"/>
          </a:xfrm>
          <a:prstGeom prst="rect">
            <a:avLst/>
          </a:prstGeom>
          <a:noFill/>
        </p:spPr>
        <p:txBody>
          <a:bodyPr wrap="square" lIns="0" tIns="0" rIns="0" bIns="0" rtlCol="0">
            <a:spAutoFit/>
          </a:bodyPr>
          <a:lstStyle/>
          <a:p>
            <a:pPr algn="r"/>
            <a:r>
              <a:rPr lang="en-GB" sz="1050" b="1" i="1" spc="-50" noProof="0" dirty="0">
                <a:latin typeface="Arial" panose="020B0604020202020204" pitchFamily="34" charset="0"/>
                <a:ea typeface="Aileron" charset="0"/>
                <a:cs typeface="Arial" panose="020B0604020202020204" pitchFamily="34" charset="0"/>
              </a:rPr>
              <a:t>HER2</a:t>
            </a:r>
            <a:r>
              <a:rPr lang="en-GB" sz="1050" b="1" spc="-50" noProof="0" dirty="0">
                <a:latin typeface="Arial" panose="020B0604020202020204" pitchFamily="34" charset="0"/>
                <a:ea typeface="Aileron" charset="0"/>
                <a:cs typeface="Arial" panose="020B0604020202020204" pitchFamily="34" charset="0"/>
              </a:rPr>
              <a:t> mutation</a:t>
            </a:r>
          </a:p>
          <a:p>
            <a:pPr algn="r"/>
            <a:br>
              <a:rPr lang="en-GB" sz="1050" b="1" spc="-50" dirty="0">
                <a:latin typeface="Arial" panose="020B0604020202020204" pitchFamily="34" charset="0"/>
                <a:ea typeface="Aileron" charset="0"/>
                <a:cs typeface="Arial" panose="020B0604020202020204" pitchFamily="34" charset="0"/>
              </a:rPr>
            </a:br>
            <a:r>
              <a:rPr lang="en-GB" sz="1050" b="1" spc="-50" dirty="0">
                <a:latin typeface="Arial" panose="020B0604020202020204" pitchFamily="34" charset="0"/>
                <a:ea typeface="Aileron" charset="0"/>
                <a:cs typeface="Arial" panose="020B0604020202020204" pitchFamily="34" charset="0"/>
              </a:rPr>
              <a:t>HER2 protein expression</a:t>
            </a:r>
          </a:p>
          <a:p>
            <a:pPr algn="r"/>
            <a:br>
              <a:rPr lang="en-GB" sz="1050" b="1" spc="-50" noProof="0" dirty="0">
                <a:latin typeface="Arial" panose="020B0604020202020204" pitchFamily="34" charset="0"/>
                <a:ea typeface="Aileron" charset="0"/>
                <a:cs typeface="Arial" panose="020B0604020202020204" pitchFamily="34" charset="0"/>
              </a:rPr>
            </a:br>
            <a:r>
              <a:rPr lang="en-GB" sz="1050" b="1" spc="-50" noProof="0" dirty="0">
                <a:latin typeface="Arial" panose="020B0604020202020204" pitchFamily="34" charset="0"/>
                <a:ea typeface="Aileron" charset="0"/>
                <a:cs typeface="Arial" panose="020B0604020202020204" pitchFamily="34" charset="0"/>
              </a:rPr>
              <a:t>HER2 gene amplification</a:t>
            </a:r>
          </a:p>
          <a:p>
            <a:pPr algn="r"/>
            <a:br>
              <a:rPr lang="en-GB" sz="1050" b="1" spc="-50" dirty="0">
                <a:latin typeface="Arial" panose="020B0604020202020204" pitchFamily="34" charset="0"/>
                <a:ea typeface="Aileron" charset="0"/>
                <a:cs typeface="Arial" panose="020B0604020202020204" pitchFamily="34" charset="0"/>
              </a:rPr>
            </a:br>
            <a:r>
              <a:rPr lang="en-GB" sz="1050" b="1" spc="-50" dirty="0">
                <a:latin typeface="Arial" panose="020B0604020202020204" pitchFamily="34" charset="0"/>
                <a:ea typeface="Aileron" charset="0"/>
                <a:cs typeface="Arial" panose="020B0604020202020204" pitchFamily="34" charset="0"/>
              </a:rPr>
              <a:t>Prior HER2 TKI therapy</a:t>
            </a:r>
            <a:endParaRPr lang="en-GB" sz="1050" b="1" spc="-50" noProof="0" dirty="0">
              <a:latin typeface="Arial" panose="020B0604020202020204" pitchFamily="34" charset="0"/>
              <a:ea typeface="Aileron" charset="0"/>
              <a:cs typeface="Arial" panose="020B0604020202020204" pitchFamily="34" charset="0"/>
            </a:endParaRPr>
          </a:p>
        </p:txBody>
      </p:sp>
      <p:sp>
        <p:nvSpPr>
          <p:cNvPr id="6" name="Rectangle: Rounded Corners 5">
            <a:extLst>
              <a:ext uri="{FF2B5EF4-FFF2-40B4-BE49-F238E27FC236}">
                <a16:creationId xmlns:a16="http://schemas.microsoft.com/office/drawing/2014/main" id="{F455B88A-E63F-8544-A102-58E10D412A75}"/>
              </a:ext>
            </a:extLst>
          </p:cNvPr>
          <p:cNvSpPr/>
          <p:nvPr/>
        </p:nvSpPr>
        <p:spPr>
          <a:xfrm>
            <a:off x="215408" y="4722892"/>
            <a:ext cx="1548080" cy="1313530"/>
          </a:xfrm>
          <a:prstGeom prst="roundRect">
            <a:avLst>
              <a:gd name="adj" fmla="val 9055"/>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71705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07009-3B96-AE80-BEA4-8115E2FA7297}"/>
            </a:ext>
          </a:extLst>
        </p:cNvPr>
        <p:cNvGrpSpPr/>
        <p:nvPr/>
      </p:nvGrpSpPr>
      <p:grpSpPr>
        <a:xfrm>
          <a:off x="0" y="0"/>
          <a:ext cx="0" cy="0"/>
          <a:chOff x="0" y="0"/>
          <a:chExt cx="0" cy="0"/>
        </a:xfrm>
      </p:grpSpPr>
      <p:sp>
        <p:nvSpPr>
          <p:cNvPr id="8" name="Content Placeholder 1">
            <a:extLst>
              <a:ext uri="{FF2B5EF4-FFF2-40B4-BE49-F238E27FC236}">
                <a16:creationId xmlns:a16="http://schemas.microsoft.com/office/drawing/2014/main" id="{7BFA1BF7-F8C0-8C12-EC3F-7C44097FD916}"/>
              </a:ext>
            </a:extLst>
          </p:cNvPr>
          <p:cNvSpPr>
            <a:spLocks noGrp="1"/>
          </p:cNvSpPr>
          <p:nvPr>
            <p:ph sz="quarter" idx="12"/>
          </p:nvPr>
        </p:nvSpPr>
        <p:spPr>
          <a:xfrm>
            <a:off x="620184" y="5301208"/>
            <a:ext cx="10963200" cy="520264"/>
          </a:xfrm>
        </p:spPr>
        <p:txBody>
          <a:bodyPr/>
          <a:lstStyle/>
          <a:p>
            <a:pPr marL="380990" indent="-380990">
              <a:buFont typeface="Arial" panose="020B0604020202020204" pitchFamily="34" charset="0"/>
              <a:buChar char="•"/>
            </a:pPr>
            <a:r>
              <a:rPr lang="en-GB" sz="1800" noProof="0" dirty="0"/>
              <a:t>Safety profile included interstitial lung disease that was fatal in 2 cases</a:t>
            </a:r>
          </a:p>
          <a:p>
            <a:pPr marL="380990" indent="-380990">
              <a:buFont typeface="Arial" panose="020B0604020202020204" pitchFamily="34" charset="0"/>
              <a:buChar char="•"/>
            </a:pPr>
            <a:r>
              <a:rPr lang="en-GB" sz="1800" noProof="0" dirty="0"/>
              <a:t>Observed toxic effects were generally consistent with those in previously reported studies</a:t>
            </a:r>
          </a:p>
          <a:p>
            <a:pPr marL="0" indent="0">
              <a:buNone/>
            </a:pPr>
            <a:endParaRPr lang="en-GB" sz="1800" noProof="0" dirty="0">
              <a:solidFill>
                <a:schemeClr val="tx2"/>
              </a:solidFill>
            </a:endParaRPr>
          </a:p>
        </p:txBody>
      </p:sp>
      <p:sp>
        <p:nvSpPr>
          <p:cNvPr id="3" name="Title 2">
            <a:extLst>
              <a:ext uri="{FF2B5EF4-FFF2-40B4-BE49-F238E27FC236}">
                <a16:creationId xmlns:a16="http://schemas.microsoft.com/office/drawing/2014/main" id="{4CCAFE82-0AE0-E1A7-5681-C8E86C48973C}"/>
              </a:ext>
            </a:extLst>
          </p:cNvPr>
          <p:cNvSpPr>
            <a:spLocks noGrp="1"/>
          </p:cNvSpPr>
          <p:nvPr>
            <p:ph type="title"/>
          </p:nvPr>
        </p:nvSpPr>
        <p:spPr/>
        <p:txBody>
          <a:bodyPr>
            <a:normAutofit/>
          </a:bodyPr>
          <a:lstStyle/>
          <a:p>
            <a:r>
              <a:rPr lang="en-GB" b="1" noProof="0" dirty="0">
                <a:solidFill>
                  <a:schemeClr val="tx2"/>
                </a:solidFill>
              </a:rPr>
              <a:t>DESTINY-Lung01 – phase 2 – her2 </a:t>
            </a:r>
            <a:r>
              <a:rPr lang="en-GB" b="1" noProof="0" dirty="0"/>
              <a:t>mutant </a:t>
            </a:r>
            <a:br>
              <a:rPr lang="en-GB" b="1" noProof="0" dirty="0"/>
            </a:br>
            <a:r>
              <a:rPr lang="en-GB" sz="2000" b="1" spc="100" noProof="0" dirty="0">
                <a:solidFill>
                  <a:schemeClr val="accent1"/>
                </a:solidFill>
              </a:rPr>
              <a:t>pfs and os</a:t>
            </a:r>
            <a:endParaRPr lang="en-GB" sz="2000" spc="100" noProof="0" dirty="0">
              <a:solidFill>
                <a:schemeClr val="accent1"/>
              </a:solidFill>
            </a:endParaRPr>
          </a:p>
        </p:txBody>
      </p:sp>
      <p:sp>
        <p:nvSpPr>
          <p:cNvPr id="4" name="Slide Number Placeholder 3">
            <a:extLst>
              <a:ext uri="{FF2B5EF4-FFF2-40B4-BE49-F238E27FC236}">
                <a16:creationId xmlns:a16="http://schemas.microsoft.com/office/drawing/2014/main" id="{0068DACC-E8C3-A13C-CB33-989624A31933}"/>
              </a:ext>
            </a:extLst>
          </p:cNvPr>
          <p:cNvSpPr>
            <a:spLocks noGrp="1"/>
          </p:cNvSpPr>
          <p:nvPr>
            <p:ph type="sldNum" sz="quarter" idx="4"/>
          </p:nvPr>
        </p:nvSpPr>
        <p:spPr/>
        <p:txBody>
          <a:bodyPr/>
          <a:lstStyle/>
          <a:p>
            <a:fld id="{FCE43C0F-8A7B-3A4B-9DB5-B3472E36E833}" type="slidenum">
              <a:rPr lang="en-GB" noProof="0" smtClean="0"/>
              <a:pPr/>
              <a:t>49</a:t>
            </a:fld>
            <a:endParaRPr lang="en-GB" noProof="0" dirty="0"/>
          </a:p>
        </p:txBody>
      </p:sp>
      <p:sp>
        <p:nvSpPr>
          <p:cNvPr id="11" name="Content Placeholder 10">
            <a:extLst>
              <a:ext uri="{FF2B5EF4-FFF2-40B4-BE49-F238E27FC236}">
                <a16:creationId xmlns:a16="http://schemas.microsoft.com/office/drawing/2014/main" id="{18086BD0-C32A-45FE-03CA-81DC0727D4ED}"/>
              </a:ext>
            </a:extLst>
          </p:cNvPr>
          <p:cNvSpPr>
            <a:spLocks noGrp="1"/>
          </p:cNvSpPr>
          <p:nvPr>
            <p:ph sz="quarter" idx="15"/>
          </p:nvPr>
        </p:nvSpPr>
        <p:spPr/>
        <p:txBody>
          <a:bodyPr anchor="b"/>
          <a:lstStyle/>
          <a:p>
            <a:r>
              <a:rPr lang="en-GB" baseline="30000" noProof="0" dirty="0">
                <a:solidFill>
                  <a:schemeClr val="tx2"/>
                </a:solidFill>
              </a:rPr>
              <a:t>a</a:t>
            </a:r>
            <a:r>
              <a:rPr lang="en-GB" noProof="0" dirty="0">
                <a:solidFill>
                  <a:schemeClr val="tx2"/>
                </a:solidFill>
              </a:rPr>
              <a:t> Dashed lines indicate 95% confidence intervals</a:t>
            </a:r>
          </a:p>
          <a:p>
            <a:r>
              <a:rPr lang="en-GB" noProof="0" dirty="0">
                <a:solidFill>
                  <a:schemeClr val="tx2"/>
                </a:solidFill>
              </a:rPr>
              <a:t>OS, overall survival; PFS, progression-free survival;</a:t>
            </a:r>
          </a:p>
          <a:p>
            <a:r>
              <a:rPr lang="en-GB" noProof="0" dirty="0">
                <a:solidFill>
                  <a:schemeClr val="tx2"/>
                </a:solidFill>
              </a:rPr>
              <a:t>Li BT, et al. N Engl J Med. 2022;386:241-251</a:t>
            </a:r>
            <a:endParaRPr lang="en-GB" noProof="0" dirty="0">
              <a:solidFill>
                <a:schemeClr val="tx2"/>
              </a:solidFill>
              <a:highlight>
                <a:srgbClr val="FFFF00"/>
              </a:highlight>
            </a:endParaRPr>
          </a:p>
        </p:txBody>
      </p:sp>
      <p:pic>
        <p:nvPicPr>
          <p:cNvPr id="43" name="Picture 42" descr="A graph of a graph&#10;&#10;Description automatically generated with medium confidence">
            <a:extLst>
              <a:ext uri="{FF2B5EF4-FFF2-40B4-BE49-F238E27FC236}">
                <a16:creationId xmlns:a16="http://schemas.microsoft.com/office/drawing/2014/main" id="{389AC91B-CFB4-60E4-F118-146EE51DB4A8}"/>
              </a:ext>
            </a:extLst>
          </p:cNvPr>
          <p:cNvPicPr>
            <a:picLocks noChangeAspect="1"/>
          </p:cNvPicPr>
          <p:nvPr/>
        </p:nvPicPr>
        <p:blipFill>
          <a:blip r:embed="rId2"/>
          <a:stretch>
            <a:fillRect/>
          </a:stretch>
        </p:blipFill>
        <p:spPr>
          <a:xfrm>
            <a:off x="1043812" y="2051910"/>
            <a:ext cx="10538588" cy="2380674"/>
          </a:xfrm>
          <a:prstGeom prst="rect">
            <a:avLst/>
          </a:prstGeom>
          <a:solidFill>
            <a:schemeClr val="bg1"/>
          </a:solidFill>
        </p:spPr>
      </p:pic>
      <p:sp>
        <p:nvSpPr>
          <p:cNvPr id="5" name="TextBox 4">
            <a:extLst>
              <a:ext uri="{FF2B5EF4-FFF2-40B4-BE49-F238E27FC236}">
                <a16:creationId xmlns:a16="http://schemas.microsoft.com/office/drawing/2014/main" id="{4E0BAF3F-0C2F-2815-1E4D-79FAA21A8567}"/>
              </a:ext>
            </a:extLst>
          </p:cNvPr>
          <p:cNvSpPr txBox="1"/>
          <p:nvPr/>
        </p:nvSpPr>
        <p:spPr>
          <a:xfrm rot="16200000">
            <a:off x="203694" y="3159993"/>
            <a:ext cx="880049"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Patients (%)</a:t>
            </a:r>
          </a:p>
        </p:txBody>
      </p:sp>
      <p:sp>
        <p:nvSpPr>
          <p:cNvPr id="9" name="TextBox 8">
            <a:extLst>
              <a:ext uri="{FF2B5EF4-FFF2-40B4-BE49-F238E27FC236}">
                <a16:creationId xmlns:a16="http://schemas.microsoft.com/office/drawing/2014/main" id="{7E7BAA15-6C73-CB8F-D83B-A11A2F77337E}"/>
              </a:ext>
            </a:extLst>
          </p:cNvPr>
          <p:cNvSpPr txBox="1"/>
          <p:nvPr/>
        </p:nvSpPr>
        <p:spPr>
          <a:xfrm>
            <a:off x="2891121" y="4660924"/>
            <a:ext cx="1058431" cy="184666"/>
          </a:xfrm>
          <a:prstGeom prst="rect">
            <a:avLst/>
          </a:prstGeom>
          <a:noFill/>
        </p:spPr>
        <p:txBody>
          <a:bodyPr wrap="none" lIns="0" tIns="0" rIns="0" bIns="0" rtlCol="0">
            <a:spAutoFit/>
          </a:bodyPr>
          <a:lstStyle/>
          <a:p>
            <a:r>
              <a:rPr lang="en-GB" sz="1200" b="1" noProof="0" dirty="0">
                <a:latin typeface="Arial" panose="020B0604020202020204" pitchFamily="34" charset="0"/>
                <a:cs typeface="Arial" panose="020B0604020202020204" pitchFamily="34" charset="0"/>
              </a:rPr>
              <a:t>Time (months)</a:t>
            </a:r>
            <a:endParaRPr lang="en-GB" sz="1200" b="1" noProof="0" dirty="0">
              <a:latin typeface="Arial" panose="020B0604020202020204" pitchFamily="34" charset="0"/>
              <a:ea typeface="Aileron" charset="0"/>
              <a:cs typeface="Arial" panose="020B0604020202020204" pitchFamily="34" charset="0"/>
            </a:endParaRPr>
          </a:p>
        </p:txBody>
      </p:sp>
      <p:sp>
        <p:nvSpPr>
          <p:cNvPr id="17" name="TextBox 16">
            <a:extLst>
              <a:ext uri="{FF2B5EF4-FFF2-40B4-BE49-F238E27FC236}">
                <a16:creationId xmlns:a16="http://schemas.microsoft.com/office/drawing/2014/main" id="{8767AADA-5BF6-8AE5-69A8-368983B0D4EF}"/>
              </a:ext>
            </a:extLst>
          </p:cNvPr>
          <p:cNvSpPr txBox="1"/>
          <p:nvPr/>
        </p:nvSpPr>
        <p:spPr>
          <a:xfrm>
            <a:off x="728554" y="1979213"/>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18" name="TextBox 17">
            <a:extLst>
              <a:ext uri="{FF2B5EF4-FFF2-40B4-BE49-F238E27FC236}">
                <a16:creationId xmlns:a16="http://schemas.microsoft.com/office/drawing/2014/main" id="{C8EDCF46-70E3-2FB0-CF37-51512F964489}"/>
              </a:ext>
            </a:extLst>
          </p:cNvPr>
          <p:cNvSpPr txBox="1"/>
          <p:nvPr/>
        </p:nvSpPr>
        <p:spPr>
          <a:xfrm>
            <a:off x="813514" y="383031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19" name="TextBox 18">
            <a:extLst>
              <a:ext uri="{FF2B5EF4-FFF2-40B4-BE49-F238E27FC236}">
                <a16:creationId xmlns:a16="http://schemas.microsoft.com/office/drawing/2014/main" id="{34D1348A-7455-662E-4CB3-47A213BAA096}"/>
              </a:ext>
            </a:extLst>
          </p:cNvPr>
          <p:cNvSpPr txBox="1"/>
          <p:nvPr/>
        </p:nvSpPr>
        <p:spPr>
          <a:xfrm>
            <a:off x="813514" y="406170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20" name="TextBox 19">
            <a:extLst>
              <a:ext uri="{FF2B5EF4-FFF2-40B4-BE49-F238E27FC236}">
                <a16:creationId xmlns:a16="http://schemas.microsoft.com/office/drawing/2014/main" id="{4538EA87-21CE-8302-2018-6C7E38938443}"/>
              </a:ext>
            </a:extLst>
          </p:cNvPr>
          <p:cNvSpPr txBox="1"/>
          <p:nvPr/>
        </p:nvSpPr>
        <p:spPr>
          <a:xfrm>
            <a:off x="898472" y="4293096"/>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21" name="TextBox 20">
            <a:extLst>
              <a:ext uri="{FF2B5EF4-FFF2-40B4-BE49-F238E27FC236}">
                <a16:creationId xmlns:a16="http://schemas.microsoft.com/office/drawing/2014/main" id="{CE8B355C-57D8-7946-3F5A-587D5A6B319F}"/>
              </a:ext>
            </a:extLst>
          </p:cNvPr>
          <p:cNvSpPr txBox="1"/>
          <p:nvPr/>
        </p:nvSpPr>
        <p:spPr>
          <a:xfrm>
            <a:off x="813514" y="359892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22" name="TextBox 21">
            <a:extLst>
              <a:ext uri="{FF2B5EF4-FFF2-40B4-BE49-F238E27FC236}">
                <a16:creationId xmlns:a16="http://schemas.microsoft.com/office/drawing/2014/main" id="{841A86EC-B778-D3F0-BFC0-E012074E6E97}"/>
              </a:ext>
            </a:extLst>
          </p:cNvPr>
          <p:cNvSpPr txBox="1"/>
          <p:nvPr/>
        </p:nvSpPr>
        <p:spPr>
          <a:xfrm>
            <a:off x="813514" y="3367541"/>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23" name="TextBox 22">
            <a:extLst>
              <a:ext uri="{FF2B5EF4-FFF2-40B4-BE49-F238E27FC236}">
                <a16:creationId xmlns:a16="http://schemas.microsoft.com/office/drawing/2014/main" id="{6A6B5F2A-FA2B-C84E-9004-C0BF24BEA130}"/>
              </a:ext>
            </a:extLst>
          </p:cNvPr>
          <p:cNvSpPr txBox="1"/>
          <p:nvPr/>
        </p:nvSpPr>
        <p:spPr>
          <a:xfrm>
            <a:off x="813514" y="3136153"/>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24" name="TextBox 23">
            <a:extLst>
              <a:ext uri="{FF2B5EF4-FFF2-40B4-BE49-F238E27FC236}">
                <a16:creationId xmlns:a16="http://schemas.microsoft.com/office/drawing/2014/main" id="{01DBFBD2-C481-6969-3B4C-E48B83724EB9}"/>
              </a:ext>
            </a:extLst>
          </p:cNvPr>
          <p:cNvSpPr txBox="1"/>
          <p:nvPr/>
        </p:nvSpPr>
        <p:spPr>
          <a:xfrm>
            <a:off x="813514" y="2904765"/>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25" name="TextBox 24">
            <a:extLst>
              <a:ext uri="{FF2B5EF4-FFF2-40B4-BE49-F238E27FC236}">
                <a16:creationId xmlns:a16="http://schemas.microsoft.com/office/drawing/2014/main" id="{4F2CB86F-1C6E-AB4B-9835-12E75AFC629A}"/>
              </a:ext>
            </a:extLst>
          </p:cNvPr>
          <p:cNvSpPr txBox="1"/>
          <p:nvPr/>
        </p:nvSpPr>
        <p:spPr>
          <a:xfrm>
            <a:off x="813514" y="2673377"/>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sp>
        <p:nvSpPr>
          <p:cNvPr id="26" name="TextBox 25">
            <a:extLst>
              <a:ext uri="{FF2B5EF4-FFF2-40B4-BE49-F238E27FC236}">
                <a16:creationId xmlns:a16="http://schemas.microsoft.com/office/drawing/2014/main" id="{F326513B-45D0-F936-A1AA-E9B583BE38DD}"/>
              </a:ext>
            </a:extLst>
          </p:cNvPr>
          <p:cNvSpPr txBox="1"/>
          <p:nvPr/>
        </p:nvSpPr>
        <p:spPr>
          <a:xfrm>
            <a:off x="813514" y="2441989"/>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27" name="TextBox 26">
            <a:extLst>
              <a:ext uri="{FF2B5EF4-FFF2-40B4-BE49-F238E27FC236}">
                <a16:creationId xmlns:a16="http://schemas.microsoft.com/office/drawing/2014/main" id="{356AFD68-46E0-A94B-38F8-560737E8B907}"/>
              </a:ext>
            </a:extLst>
          </p:cNvPr>
          <p:cNvSpPr txBox="1"/>
          <p:nvPr/>
        </p:nvSpPr>
        <p:spPr>
          <a:xfrm>
            <a:off x="813514" y="2210601"/>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sp>
        <p:nvSpPr>
          <p:cNvPr id="38" name="TextBox 37">
            <a:extLst>
              <a:ext uri="{FF2B5EF4-FFF2-40B4-BE49-F238E27FC236}">
                <a16:creationId xmlns:a16="http://schemas.microsoft.com/office/drawing/2014/main" id="{BB8B69E3-4671-6F97-1602-055A52AD0F65}"/>
              </a:ext>
            </a:extLst>
          </p:cNvPr>
          <p:cNvSpPr txBox="1"/>
          <p:nvPr/>
        </p:nvSpPr>
        <p:spPr>
          <a:xfrm>
            <a:off x="5669830"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27</a:t>
            </a:r>
          </a:p>
        </p:txBody>
      </p:sp>
      <p:sp>
        <p:nvSpPr>
          <p:cNvPr id="39" name="TextBox 38">
            <a:extLst>
              <a:ext uri="{FF2B5EF4-FFF2-40B4-BE49-F238E27FC236}">
                <a16:creationId xmlns:a16="http://schemas.microsoft.com/office/drawing/2014/main" id="{138AE342-FEA3-11B8-1467-756A993663BE}"/>
              </a:ext>
            </a:extLst>
          </p:cNvPr>
          <p:cNvSpPr txBox="1"/>
          <p:nvPr/>
        </p:nvSpPr>
        <p:spPr>
          <a:xfrm>
            <a:off x="5492339"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26</a:t>
            </a:r>
          </a:p>
        </p:txBody>
      </p:sp>
      <p:sp>
        <p:nvSpPr>
          <p:cNvPr id="44" name="TextBox 43">
            <a:extLst>
              <a:ext uri="{FF2B5EF4-FFF2-40B4-BE49-F238E27FC236}">
                <a16:creationId xmlns:a16="http://schemas.microsoft.com/office/drawing/2014/main" id="{15455BA4-D641-F1C2-F870-58BCE5FC7343}"/>
              </a:ext>
            </a:extLst>
          </p:cNvPr>
          <p:cNvSpPr txBox="1"/>
          <p:nvPr/>
        </p:nvSpPr>
        <p:spPr>
          <a:xfrm>
            <a:off x="7332468" y="1743577"/>
            <a:ext cx="4020331" cy="246221"/>
          </a:xfrm>
          <a:prstGeom prst="rect">
            <a:avLst/>
          </a:prstGeom>
          <a:noFill/>
        </p:spPr>
        <p:txBody>
          <a:bodyPr wrap="none" lIns="0" tIns="0" rIns="0" bIns="0" rtlCol="0">
            <a:spAutoFit/>
          </a:bodyPr>
          <a:lstStyle/>
          <a:p>
            <a:r>
              <a:rPr lang="en-GB" sz="1600" b="1" noProof="0" dirty="0">
                <a:effectLst/>
                <a:latin typeface="Helvetica" pitchFamily="2" charset="0"/>
              </a:rPr>
              <a:t>Median (95% CI), months: 17.8 (13.8-22.1)</a:t>
            </a:r>
          </a:p>
        </p:txBody>
      </p:sp>
      <p:sp>
        <p:nvSpPr>
          <p:cNvPr id="46" name="TextBox 45">
            <a:extLst>
              <a:ext uri="{FF2B5EF4-FFF2-40B4-BE49-F238E27FC236}">
                <a16:creationId xmlns:a16="http://schemas.microsoft.com/office/drawing/2014/main" id="{B85A7CF7-0122-98A5-D36E-A10F4D66BE46}"/>
              </a:ext>
            </a:extLst>
          </p:cNvPr>
          <p:cNvSpPr txBox="1"/>
          <p:nvPr/>
        </p:nvSpPr>
        <p:spPr>
          <a:xfrm>
            <a:off x="5317405"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25</a:t>
            </a:r>
          </a:p>
        </p:txBody>
      </p:sp>
      <p:sp>
        <p:nvSpPr>
          <p:cNvPr id="47" name="TextBox 46">
            <a:extLst>
              <a:ext uri="{FF2B5EF4-FFF2-40B4-BE49-F238E27FC236}">
                <a16:creationId xmlns:a16="http://schemas.microsoft.com/office/drawing/2014/main" id="{B150CECE-C7CB-5770-F975-529C427869B7}"/>
              </a:ext>
            </a:extLst>
          </p:cNvPr>
          <p:cNvSpPr txBox="1"/>
          <p:nvPr/>
        </p:nvSpPr>
        <p:spPr>
          <a:xfrm>
            <a:off x="5139914"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24</a:t>
            </a:r>
          </a:p>
        </p:txBody>
      </p:sp>
      <p:sp>
        <p:nvSpPr>
          <p:cNvPr id="48" name="TextBox 47">
            <a:extLst>
              <a:ext uri="{FF2B5EF4-FFF2-40B4-BE49-F238E27FC236}">
                <a16:creationId xmlns:a16="http://schemas.microsoft.com/office/drawing/2014/main" id="{39D1E32B-6D67-0A37-17FB-DA591ECFE049}"/>
              </a:ext>
            </a:extLst>
          </p:cNvPr>
          <p:cNvSpPr txBox="1"/>
          <p:nvPr/>
        </p:nvSpPr>
        <p:spPr>
          <a:xfrm>
            <a:off x="4968155"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23</a:t>
            </a:r>
          </a:p>
        </p:txBody>
      </p:sp>
      <p:sp>
        <p:nvSpPr>
          <p:cNvPr id="49" name="TextBox 48">
            <a:extLst>
              <a:ext uri="{FF2B5EF4-FFF2-40B4-BE49-F238E27FC236}">
                <a16:creationId xmlns:a16="http://schemas.microsoft.com/office/drawing/2014/main" id="{964D573D-977C-873C-3AF3-A5D6DDE7AFDE}"/>
              </a:ext>
            </a:extLst>
          </p:cNvPr>
          <p:cNvSpPr txBox="1"/>
          <p:nvPr/>
        </p:nvSpPr>
        <p:spPr>
          <a:xfrm>
            <a:off x="4790664"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22</a:t>
            </a:r>
          </a:p>
        </p:txBody>
      </p:sp>
      <p:sp>
        <p:nvSpPr>
          <p:cNvPr id="50" name="TextBox 49">
            <a:extLst>
              <a:ext uri="{FF2B5EF4-FFF2-40B4-BE49-F238E27FC236}">
                <a16:creationId xmlns:a16="http://schemas.microsoft.com/office/drawing/2014/main" id="{F5E8613E-CE5B-C99D-3CAC-4D76FD7CB939}"/>
              </a:ext>
            </a:extLst>
          </p:cNvPr>
          <p:cNvSpPr txBox="1"/>
          <p:nvPr/>
        </p:nvSpPr>
        <p:spPr>
          <a:xfrm>
            <a:off x="4625255"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21</a:t>
            </a:r>
          </a:p>
        </p:txBody>
      </p:sp>
      <p:sp>
        <p:nvSpPr>
          <p:cNvPr id="51" name="TextBox 50">
            <a:extLst>
              <a:ext uri="{FF2B5EF4-FFF2-40B4-BE49-F238E27FC236}">
                <a16:creationId xmlns:a16="http://schemas.microsoft.com/office/drawing/2014/main" id="{EEA03F55-9FD9-69AB-7C6B-B7B02CF8106A}"/>
              </a:ext>
            </a:extLst>
          </p:cNvPr>
          <p:cNvSpPr txBox="1"/>
          <p:nvPr/>
        </p:nvSpPr>
        <p:spPr>
          <a:xfrm>
            <a:off x="4447764"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20</a:t>
            </a:r>
          </a:p>
        </p:txBody>
      </p:sp>
      <p:sp>
        <p:nvSpPr>
          <p:cNvPr id="52" name="TextBox 51">
            <a:extLst>
              <a:ext uri="{FF2B5EF4-FFF2-40B4-BE49-F238E27FC236}">
                <a16:creationId xmlns:a16="http://schemas.microsoft.com/office/drawing/2014/main" id="{ED460EC4-AF45-99F4-61BB-55D936D1C2BA}"/>
              </a:ext>
            </a:extLst>
          </p:cNvPr>
          <p:cNvSpPr txBox="1"/>
          <p:nvPr/>
        </p:nvSpPr>
        <p:spPr>
          <a:xfrm>
            <a:off x="4288705"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19</a:t>
            </a:r>
          </a:p>
        </p:txBody>
      </p:sp>
      <p:sp>
        <p:nvSpPr>
          <p:cNvPr id="53" name="TextBox 52">
            <a:extLst>
              <a:ext uri="{FF2B5EF4-FFF2-40B4-BE49-F238E27FC236}">
                <a16:creationId xmlns:a16="http://schemas.microsoft.com/office/drawing/2014/main" id="{0683A703-4D31-5B1E-685E-202966E38303}"/>
              </a:ext>
            </a:extLst>
          </p:cNvPr>
          <p:cNvSpPr txBox="1"/>
          <p:nvPr/>
        </p:nvSpPr>
        <p:spPr>
          <a:xfrm>
            <a:off x="4111214"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18</a:t>
            </a:r>
          </a:p>
        </p:txBody>
      </p:sp>
      <p:sp>
        <p:nvSpPr>
          <p:cNvPr id="54" name="TextBox 53">
            <a:extLst>
              <a:ext uri="{FF2B5EF4-FFF2-40B4-BE49-F238E27FC236}">
                <a16:creationId xmlns:a16="http://schemas.microsoft.com/office/drawing/2014/main" id="{CB884AA2-5A5E-774C-742B-007AE762C446}"/>
              </a:ext>
            </a:extLst>
          </p:cNvPr>
          <p:cNvSpPr txBox="1"/>
          <p:nvPr/>
        </p:nvSpPr>
        <p:spPr>
          <a:xfrm>
            <a:off x="3942630"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17</a:t>
            </a:r>
          </a:p>
        </p:txBody>
      </p:sp>
      <p:sp>
        <p:nvSpPr>
          <p:cNvPr id="55" name="TextBox 54">
            <a:extLst>
              <a:ext uri="{FF2B5EF4-FFF2-40B4-BE49-F238E27FC236}">
                <a16:creationId xmlns:a16="http://schemas.microsoft.com/office/drawing/2014/main" id="{6DA73515-086F-577B-A385-880E8FB9F6A5}"/>
              </a:ext>
            </a:extLst>
          </p:cNvPr>
          <p:cNvSpPr txBox="1"/>
          <p:nvPr/>
        </p:nvSpPr>
        <p:spPr>
          <a:xfrm>
            <a:off x="3765139"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16</a:t>
            </a:r>
          </a:p>
        </p:txBody>
      </p:sp>
      <p:sp>
        <p:nvSpPr>
          <p:cNvPr id="56" name="TextBox 55">
            <a:extLst>
              <a:ext uri="{FF2B5EF4-FFF2-40B4-BE49-F238E27FC236}">
                <a16:creationId xmlns:a16="http://schemas.microsoft.com/office/drawing/2014/main" id="{54E27133-2498-A9DF-D66D-01379487EBC5}"/>
              </a:ext>
            </a:extLst>
          </p:cNvPr>
          <p:cNvSpPr txBox="1"/>
          <p:nvPr/>
        </p:nvSpPr>
        <p:spPr>
          <a:xfrm>
            <a:off x="3599730"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15</a:t>
            </a:r>
          </a:p>
        </p:txBody>
      </p:sp>
      <p:sp>
        <p:nvSpPr>
          <p:cNvPr id="57" name="TextBox 56">
            <a:extLst>
              <a:ext uri="{FF2B5EF4-FFF2-40B4-BE49-F238E27FC236}">
                <a16:creationId xmlns:a16="http://schemas.microsoft.com/office/drawing/2014/main" id="{45F6EEC1-443D-5F55-462C-30CE9B46A5E0}"/>
              </a:ext>
            </a:extLst>
          </p:cNvPr>
          <p:cNvSpPr txBox="1"/>
          <p:nvPr/>
        </p:nvSpPr>
        <p:spPr>
          <a:xfrm>
            <a:off x="3422239"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14</a:t>
            </a:r>
          </a:p>
        </p:txBody>
      </p:sp>
      <p:sp>
        <p:nvSpPr>
          <p:cNvPr id="58" name="TextBox 57">
            <a:extLst>
              <a:ext uri="{FF2B5EF4-FFF2-40B4-BE49-F238E27FC236}">
                <a16:creationId xmlns:a16="http://schemas.microsoft.com/office/drawing/2014/main" id="{AEB58826-12BF-84A4-3A11-0C1271D88378}"/>
              </a:ext>
            </a:extLst>
          </p:cNvPr>
          <p:cNvSpPr txBox="1"/>
          <p:nvPr/>
        </p:nvSpPr>
        <p:spPr>
          <a:xfrm>
            <a:off x="104848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0</a:t>
            </a:r>
          </a:p>
        </p:txBody>
      </p:sp>
      <p:sp>
        <p:nvSpPr>
          <p:cNvPr id="59" name="TextBox 58">
            <a:extLst>
              <a:ext uri="{FF2B5EF4-FFF2-40B4-BE49-F238E27FC236}">
                <a16:creationId xmlns:a16="http://schemas.microsoft.com/office/drawing/2014/main" id="{99E4E741-8858-82D8-82BD-00DCA5597DF1}"/>
              </a:ext>
            </a:extLst>
          </p:cNvPr>
          <p:cNvSpPr txBox="1"/>
          <p:nvPr/>
        </p:nvSpPr>
        <p:spPr>
          <a:xfrm>
            <a:off x="1223106"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60" name="TextBox 59">
            <a:extLst>
              <a:ext uri="{FF2B5EF4-FFF2-40B4-BE49-F238E27FC236}">
                <a16:creationId xmlns:a16="http://schemas.microsoft.com/office/drawing/2014/main" id="{7F16B1C4-FEE3-FFD9-1B1F-17B6CB4B5327}"/>
              </a:ext>
            </a:extLst>
          </p:cNvPr>
          <p:cNvSpPr txBox="1"/>
          <p:nvPr/>
        </p:nvSpPr>
        <p:spPr>
          <a:xfrm>
            <a:off x="139773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a:t>
            </a:r>
          </a:p>
        </p:txBody>
      </p:sp>
      <p:sp>
        <p:nvSpPr>
          <p:cNvPr id="61" name="TextBox 60">
            <a:extLst>
              <a:ext uri="{FF2B5EF4-FFF2-40B4-BE49-F238E27FC236}">
                <a16:creationId xmlns:a16="http://schemas.microsoft.com/office/drawing/2014/main" id="{8F638FA2-7D7D-4239-EE6A-621D24190A1F}"/>
              </a:ext>
            </a:extLst>
          </p:cNvPr>
          <p:cNvSpPr txBox="1"/>
          <p:nvPr/>
        </p:nvSpPr>
        <p:spPr>
          <a:xfrm>
            <a:off x="1566006"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a:t>
            </a:r>
          </a:p>
        </p:txBody>
      </p:sp>
      <p:sp>
        <p:nvSpPr>
          <p:cNvPr id="62" name="TextBox 61">
            <a:extLst>
              <a:ext uri="{FF2B5EF4-FFF2-40B4-BE49-F238E27FC236}">
                <a16:creationId xmlns:a16="http://schemas.microsoft.com/office/drawing/2014/main" id="{FA2C3CAE-D2C8-FDC7-1713-52D9CB29C60F}"/>
              </a:ext>
            </a:extLst>
          </p:cNvPr>
          <p:cNvSpPr txBox="1"/>
          <p:nvPr/>
        </p:nvSpPr>
        <p:spPr>
          <a:xfrm>
            <a:off x="1743806"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a:t>
            </a:r>
          </a:p>
        </p:txBody>
      </p:sp>
      <p:sp>
        <p:nvSpPr>
          <p:cNvPr id="63" name="TextBox 62">
            <a:extLst>
              <a:ext uri="{FF2B5EF4-FFF2-40B4-BE49-F238E27FC236}">
                <a16:creationId xmlns:a16="http://schemas.microsoft.com/office/drawing/2014/main" id="{D3343CBA-550B-B683-5C8C-AC0FB601B586}"/>
              </a:ext>
            </a:extLst>
          </p:cNvPr>
          <p:cNvSpPr txBox="1"/>
          <p:nvPr/>
        </p:nvSpPr>
        <p:spPr>
          <a:xfrm>
            <a:off x="191843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a:t>
            </a:r>
          </a:p>
        </p:txBody>
      </p:sp>
      <p:sp>
        <p:nvSpPr>
          <p:cNvPr id="64" name="TextBox 63">
            <a:extLst>
              <a:ext uri="{FF2B5EF4-FFF2-40B4-BE49-F238E27FC236}">
                <a16:creationId xmlns:a16="http://schemas.microsoft.com/office/drawing/2014/main" id="{C33C1CAA-A7BC-9BFF-0EB0-D3ACAC4FCD7A}"/>
              </a:ext>
            </a:extLst>
          </p:cNvPr>
          <p:cNvSpPr txBox="1"/>
          <p:nvPr/>
        </p:nvSpPr>
        <p:spPr>
          <a:xfrm>
            <a:off x="208353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a:t>
            </a:r>
          </a:p>
        </p:txBody>
      </p:sp>
      <p:sp>
        <p:nvSpPr>
          <p:cNvPr id="65" name="TextBox 64">
            <a:extLst>
              <a:ext uri="{FF2B5EF4-FFF2-40B4-BE49-F238E27FC236}">
                <a16:creationId xmlns:a16="http://schemas.microsoft.com/office/drawing/2014/main" id="{F3D3D680-064C-C741-920B-C32AA47CC0F7}"/>
              </a:ext>
            </a:extLst>
          </p:cNvPr>
          <p:cNvSpPr txBox="1"/>
          <p:nvPr/>
        </p:nvSpPr>
        <p:spPr>
          <a:xfrm>
            <a:off x="2251806"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a:t>
            </a:r>
          </a:p>
        </p:txBody>
      </p:sp>
      <p:sp>
        <p:nvSpPr>
          <p:cNvPr id="66" name="TextBox 65">
            <a:extLst>
              <a:ext uri="{FF2B5EF4-FFF2-40B4-BE49-F238E27FC236}">
                <a16:creationId xmlns:a16="http://schemas.microsoft.com/office/drawing/2014/main" id="{6F656CAD-0709-AC5C-99B9-0D7A3803F06E}"/>
              </a:ext>
            </a:extLst>
          </p:cNvPr>
          <p:cNvSpPr txBox="1"/>
          <p:nvPr/>
        </p:nvSpPr>
        <p:spPr>
          <a:xfrm>
            <a:off x="2423256"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a:t>
            </a:r>
          </a:p>
        </p:txBody>
      </p:sp>
      <p:sp>
        <p:nvSpPr>
          <p:cNvPr id="67" name="TextBox 66">
            <a:extLst>
              <a:ext uri="{FF2B5EF4-FFF2-40B4-BE49-F238E27FC236}">
                <a16:creationId xmlns:a16="http://schemas.microsoft.com/office/drawing/2014/main" id="{FA4D638F-F8E6-0412-7514-47EE8291E399}"/>
              </a:ext>
            </a:extLst>
          </p:cNvPr>
          <p:cNvSpPr txBox="1"/>
          <p:nvPr/>
        </p:nvSpPr>
        <p:spPr>
          <a:xfrm>
            <a:off x="2607406"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9</a:t>
            </a:r>
          </a:p>
        </p:txBody>
      </p:sp>
      <p:sp>
        <p:nvSpPr>
          <p:cNvPr id="68" name="TextBox 67">
            <a:extLst>
              <a:ext uri="{FF2B5EF4-FFF2-40B4-BE49-F238E27FC236}">
                <a16:creationId xmlns:a16="http://schemas.microsoft.com/office/drawing/2014/main" id="{F3E04BB5-5DA0-D70D-2AB0-C245E2A4156B}"/>
              </a:ext>
            </a:extLst>
          </p:cNvPr>
          <p:cNvSpPr txBox="1"/>
          <p:nvPr/>
        </p:nvSpPr>
        <p:spPr>
          <a:xfrm>
            <a:off x="2736439"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10</a:t>
            </a:r>
          </a:p>
        </p:txBody>
      </p:sp>
      <p:sp>
        <p:nvSpPr>
          <p:cNvPr id="69" name="TextBox 68">
            <a:extLst>
              <a:ext uri="{FF2B5EF4-FFF2-40B4-BE49-F238E27FC236}">
                <a16:creationId xmlns:a16="http://schemas.microsoft.com/office/drawing/2014/main" id="{507186B7-8DF3-BAB6-A1DE-FAC02C377BA0}"/>
              </a:ext>
            </a:extLst>
          </p:cNvPr>
          <p:cNvSpPr txBox="1"/>
          <p:nvPr/>
        </p:nvSpPr>
        <p:spPr>
          <a:xfrm>
            <a:off x="2911064"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11</a:t>
            </a:r>
          </a:p>
        </p:txBody>
      </p:sp>
      <p:sp>
        <p:nvSpPr>
          <p:cNvPr id="70" name="TextBox 69">
            <a:extLst>
              <a:ext uri="{FF2B5EF4-FFF2-40B4-BE49-F238E27FC236}">
                <a16:creationId xmlns:a16="http://schemas.microsoft.com/office/drawing/2014/main" id="{F46232CF-953A-3307-3489-FD39B37BDFE1}"/>
              </a:ext>
            </a:extLst>
          </p:cNvPr>
          <p:cNvSpPr txBox="1"/>
          <p:nvPr/>
        </p:nvSpPr>
        <p:spPr>
          <a:xfrm>
            <a:off x="3079339"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12</a:t>
            </a:r>
          </a:p>
        </p:txBody>
      </p:sp>
      <p:sp>
        <p:nvSpPr>
          <p:cNvPr id="71" name="TextBox 70">
            <a:extLst>
              <a:ext uri="{FF2B5EF4-FFF2-40B4-BE49-F238E27FC236}">
                <a16:creationId xmlns:a16="http://schemas.microsoft.com/office/drawing/2014/main" id="{FAD1E438-4132-6A22-D603-A945FF36CA0E}"/>
              </a:ext>
            </a:extLst>
          </p:cNvPr>
          <p:cNvSpPr txBox="1"/>
          <p:nvPr/>
        </p:nvSpPr>
        <p:spPr>
          <a:xfrm>
            <a:off x="3260314"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13</a:t>
            </a:r>
          </a:p>
        </p:txBody>
      </p:sp>
      <p:sp>
        <p:nvSpPr>
          <p:cNvPr id="72" name="TextBox 71">
            <a:extLst>
              <a:ext uri="{FF2B5EF4-FFF2-40B4-BE49-F238E27FC236}">
                <a16:creationId xmlns:a16="http://schemas.microsoft.com/office/drawing/2014/main" id="{FD63E7DC-6AD8-75E1-E27A-BDF5D95B8B55}"/>
              </a:ext>
            </a:extLst>
          </p:cNvPr>
          <p:cNvSpPr txBox="1"/>
          <p:nvPr/>
        </p:nvSpPr>
        <p:spPr>
          <a:xfrm>
            <a:off x="5705897"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0</a:t>
            </a:r>
          </a:p>
        </p:txBody>
      </p:sp>
      <p:sp>
        <p:nvSpPr>
          <p:cNvPr id="73" name="TextBox 72">
            <a:extLst>
              <a:ext uri="{FF2B5EF4-FFF2-40B4-BE49-F238E27FC236}">
                <a16:creationId xmlns:a16="http://schemas.microsoft.com/office/drawing/2014/main" id="{B6FE794A-862B-AAB5-4B99-10E48ABD7B8D}"/>
              </a:ext>
            </a:extLst>
          </p:cNvPr>
          <p:cNvSpPr txBox="1"/>
          <p:nvPr/>
        </p:nvSpPr>
        <p:spPr>
          <a:xfrm>
            <a:off x="5528406"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74" name="TextBox 73">
            <a:extLst>
              <a:ext uri="{FF2B5EF4-FFF2-40B4-BE49-F238E27FC236}">
                <a16:creationId xmlns:a16="http://schemas.microsoft.com/office/drawing/2014/main" id="{6D66F975-2C73-CBFD-3281-E7B188D78489}"/>
              </a:ext>
            </a:extLst>
          </p:cNvPr>
          <p:cNvSpPr txBox="1"/>
          <p:nvPr/>
        </p:nvSpPr>
        <p:spPr>
          <a:xfrm>
            <a:off x="5353472"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75" name="TextBox 74">
            <a:extLst>
              <a:ext uri="{FF2B5EF4-FFF2-40B4-BE49-F238E27FC236}">
                <a16:creationId xmlns:a16="http://schemas.microsoft.com/office/drawing/2014/main" id="{625124A9-D8BA-F161-5ED8-D8DE4D639D31}"/>
              </a:ext>
            </a:extLst>
          </p:cNvPr>
          <p:cNvSpPr txBox="1"/>
          <p:nvPr/>
        </p:nvSpPr>
        <p:spPr>
          <a:xfrm>
            <a:off x="5175981"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76" name="TextBox 75">
            <a:extLst>
              <a:ext uri="{FF2B5EF4-FFF2-40B4-BE49-F238E27FC236}">
                <a16:creationId xmlns:a16="http://schemas.microsoft.com/office/drawing/2014/main" id="{14E251B8-AF31-646F-F609-FBF5336ED7F1}"/>
              </a:ext>
            </a:extLst>
          </p:cNvPr>
          <p:cNvSpPr txBox="1"/>
          <p:nvPr/>
        </p:nvSpPr>
        <p:spPr>
          <a:xfrm>
            <a:off x="5004222"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77" name="TextBox 76">
            <a:extLst>
              <a:ext uri="{FF2B5EF4-FFF2-40B4-BE49-F238E27FC236}">
                <a16:creationId xmlns:a16="http://schemas.microsoft.com/office/drawing/2014/main" id="{79BF671B-AE2A-18B3-A8FA-F099001EA5D2}"/>
              </a:ext>
            </a:extLst>
          </p:cNvPr>
          <p:cNvSpPr txBox="1"/>
          <p:nvPr/>
        </p:nvSpPr>
        <p:spPr>
          <a:xfrm>
            <a:off x="4826731"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78" name="TextBox 77">
            <a:extLst>
              <a:ext uri="{FF2B5EF4-FFF2-40B4-BE49-F238E27FC236}">
                <a16:creationId xmlns:a16="http://schemas.microsoft.com/office/drawing/2014/main" id="{580B3BDF-15F1-9F17-ABF3-FD21D0A8A403}"/>
              </a:ext>
            </a:extLst>
          </p:cNvPr>
          <p:cNvSpPr txBox="1"/>
          <p:nvPr/>
        </p:nvSpPr>
        <p:spPr>
          <a:xfrm>
            <a:off x="4661322"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79" name="TextBox 78">
            <a:extLst>
              <a:ext uri="{FF2B5EF4-FFF2-40B4-BE49-F238E27FC236}">
                <a16:creationId xmlns:a16="http://schemas.microsoft.com/office/drawing/2014/main" id="{7534F465-4590-A338-9D8D-6B2C98CF9B38}"/>
              </a:ext>
            </a:extLst>
          </p:cNvPr>
          <p:cNvSpPr txBox="1"/>
          <p:nvPr/>
        </p:nvSpPr>
        <p:spPr>
          <a:xfrm>
            <a:off x="4483831"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a:t>
            </a:r>
          </a:p>
        </p:txBody>
      </p:sp>
      <p:sp>
        <p:nvSpPr>
          <p:cNvPr id="80" name="TextBox 79">
            <a:extLst>
              <a:ext uri="{FF2B5EF4-FFF2-40B4-BE49-F238E27FC236}">
                <a16:creationId xmlns:a16="http://schemas.microsoft.com/office/drawing/2014/main" id="{87F7EA00-F992-D0A4-2BDF-A7D3A6A010BF}"/>
              </a:ext>
            </a:extLst>
          </p:cNvPr>
          <p:cNvSpPr txBox="1"/>
          <p:nvPr/>
        </p:nvSpPr>
        <p:spPr>
          <a:xfrm>
            <a:off x="4324772"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a:t>
            </a:r>
          </a:p>
        </p:txBody>
      </p:sp>
      <p:sp>
        <p:nvSpPr>
          <p:cNvPr id="81" name="TextBox 80">
            <a:extLst>
              <a:ext uri="{FF2B5EF4-FFF2-40B4-BE49-F238E27FC236}">
                <a16:creationId xmlns:a16="http://schemas.microsoft.com/office/drawing/2014/main" id="{202CEE59-3F68-4F91-AAFB-554D1CC5D763}"/>
              </a:ext>
            </a:extLst>
          </p:cNvPr>
          <p:cNvSpPr txBox="1"/>
          <p:nvPr/>
        </p:nvSpPr>
        <p:spPr>
          <a:xfrm>
            <a:off x="4147281"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a:t>
            </a:r>
          </a:p>
        </p:txBody>
      </p:sp>
      <p:sp>
        <p:nvSpPr>
          <p:cNvPr id="82" name="TextBox 81">
            <a:extLst>
              <a:ext uri="{FF2B5EF4-FFF2-40B4-BE49-F238E27FC236}">
                <a16:creationId xmlns:a16="http://schemas.microsoft.com/office/drawing/2014/main" id="{423D79CA-93B1-7C08-463C-1D1558C0F7D2}"/>
              </a:ext>
            </a:extLst>
          </p:cNvPr>
          <p:cNvSpPr txBox="1"/>
          <p:nvPr/>
        </p:nvSpPr>
        <p:spPr>
          <a:xfrm>
            <a:off x="3978697"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9</a:t>
            </a:r>
          </a:p>
        </p:txBody>
      </p:sp>
      <p:sp>
        <p:nvSpPr>
          <p:cNvPr id="83" name="TextBox 82">
            <a:extLst>
              <a:ext uri="{FF2B5EF4-FFF2-40B4-BE49-F238E27FC236}">
                <a16:creationId xmlns:a16="http://schemas.microsoft.com/office/drawing/2014/main" id="{795383C2-0ADF-78E6-3CDC-52BED29445B3}"/>
              </a:ext>
            </a:extLst>
          </p:cNvPr>
          <p:cNvSpPr txBox="1"/>
          <p:nvPr/>
        </p:nvSpPr>
        <p:spPr>
          <a:xfrm>
            <a:off x="376513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13</a:t>
            </a:r>
          </a:p>
        </p:txBody>
      </p:sp>
      <p:sp>
        <p:nvSpPr>
          <p:cNvPr id="84" name="TextBox 83">
            <a:extLst>
              <a:ext uri="{FF2B5EF4-FFF2-40B4-BE49-F238E27FC236}">
                <a16:creationId xmlns:a16="http://schemas.microsoft.com/office/drawing/2014/main" id="{FABACA48-CD66-B2F2-81C0-2D8CC00F539F}"/>
              </a:ext>
            </a:extLst>
          </p:cNvPr>
          <p:cNvSpPr txBox="1"/>
          <p:nvPr/>
        </p:nvSpPr>
        <p:spPr>
          <a:xfrm>
            <a:off x="3599730"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15</a:t>
            </a:r>
          </a:p>
        </p:txBody>
      </p:sp>
      <p:sp>
        <p:nvSpPr>
          <p:cNvPr id="85" name="TextBox 84">
            <a:extLst>
              <a:ext uri="{FF2B5EF4-FFF2-40B4-BE49-F238E27FC236}">
                <a16:creationId xmlns:a16="http://schemas.microsoft.com/office/drawing/2014/main" id="{8A30DE78-A872-A0FE-52FF-1BFB7D895F99}"/>
              </a:ext>
            </a:extLst>
          </p:cNvPr>
          <p:cNvSpPr txBox="1"/>
          <p:nvPr/>
        </p:nvSpPr>
        <p:spPr>
          <a:xfrm>
            <a:off x="342223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15</a:t>
            </a:r>
          </a:p>
        </p:txBody>
      </p:sp>
      <p:sp>
        <p:nvSpPr>
          <p:cNvPr id="86" name="TextBox 85">
            <a:extLst>
              <a:ext uri="{FF2B5EF4-FFF2-40B4-BE49-F238E27FC236}">
                <a16:creationId xmlns:a16="http://schemas.microsoft.com/office/drawing/2014/main" id="{C1ADCA83-EB2F-4B47-8D6A-D0C1313E456B}"/>
              </a:ext>
            </a:extLst>
          </p:cNvPr>
          <p:cNvSpPr txBox="1"/>
          <p:nvPr/>
        </p:nvSpPr>
        <p:spPr>
          <a:xfrm>
            <a:off x="101241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91</a:t>
            </a:r>
          </a:p>
        </p:txBody>
      </p:sp>
      <p:sp>
        <p:nvSpPr>
          <p:cNvPr id="87" name="TextBox 86">
            <a:extLst>
              <a:ext uri="{FF2B5EF4-FFF2-40B4-BE49-F238E27FC236}">
                <a16:creationId xmlns:a16="http://schemas.microsoft.com/office/drawing/2014/main" id="{2732AAD8-A5AC-FDB4-4CEC-C0027357D4BE}"/>
              </a:ext>
            </a:extLst>
          </p:cNvPr>
          <p:cNvSpPr txBox="1"/>
          <p:nvPr/>
        </p:nvSpPr>
        <p:spPr>
          <a:xfrm>
            <a:off x="118703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89</a:t>
            </a:r>
          </a:p>
        </p:txBody>
      </p:sp>
      <p:sp>
        <p:nvSpPr>
          <p:cNvPr id="88" name="TextBox 87">
            <a:extLst>
              <a:ext uri="{FF2B5EF4-FFF2-40B4-BE49-F238E27FC236}">
                <a16:creationId xmlns:a16="http://schemas.microsoft.com/office/drawing/2014/main" id="{15E96449-163C-C3AB-36B9-CA3F7F7C94B7}"/>
              </a:ext>
            </a:extLst>
          </p:cNvPr>
          <p:cNvSpPr txBox="1"/>
          <p:nvPr/>
        </p:nvSpPr>
        <p:spPr>
          <a:xfrm>
            <a:off x="136166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83</a:t>
            </a:r>
          </a:p>
        </p:txBody>
      </p:sp>
      <p:sp>
        <p:nvSpPr>
          <p:cNvPr id="89" name="TextBox 88">
            <a:extLst>
              <a:ext uri="{FF2B5EF4-FFF2-40B4-BE49-F238E27FC236}">
                <a16:creationId xmlns:a16="http://schemas.microsoft.com/office/drawing/2014/main" id="{FD99FDB9-00DA-93B3-4CBA-BB4DB6E841C4}"/>
              </a:ext>
            </a:extLst>
          </p:cNvPr>
          <p:cNvSpPr txBox="1"/>
          <p:nvPr/>
        </p:nvSpPr>
        <p:spPr>
          <a:xfrm>
            <a:off x="152993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74</a:t>
            </a:r>
          </a:p>
        </p:txBody>
      </p:sp>
      <p:sp>
        <p:nvSpPr>
          <p:cNvPr id="90" name="TextBox 89">
            <a:extLst>
              <a:ext uri="{FF2B5EF4-FFF2-40B4-BE49-F238E27FC236}">
                <a16:creationId xmlns:a16="http://schemas.microsoft.com/office/drawing/2014/main" id="{BB70A4D0-B273-33BB-DDE2-D74FC780C8C8}"/>
              </a:ext>
            </a:extLst>
          </p:cNvPr>
          <p:cNvSpPr txBox="1"/>
          <p:nvPr/>
        </p:nvSpPr>
        <p:spPr>
          <a:xfrm>
            <a:off x="170773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69</a:t>
            </a:r>
          </a:p>
        </p:txBody>
      </p:sp>
      <p:sp>
        <p:nvSpPr>
          <p:cNvPr id="91" name="TextBox 90">
            <a:extLst>
              <a:ext uri="{FF2B5EF4-FFF2-40B4-BE49-F238E27FC236}">
                <a16:creationId xmlns:a16="http://schemas.microsoft.com/office/drawing/2014/main" id="{C9A52A8D-D13F-87B5-8BF3-6D60B091320D}"/>
              </a:ext>
            </a:extLst>
          </p:cNvPr>
          <p:cNvSpPr txBox="1"/>
          <p:nvPr/>
        </p:nvSpPr>
        <p:spPr>
          <a:xfrm>
            <a:off x="188236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55</a:t>
            </a:r>
          </a:p>
        </p:txBody>
      </p:sp>
      <p:sp>
        <p:nvSpPr>
          <p:cNvPr id="92" name="TextBox 91">
            <a:extLst>
              <a:ext uri="{FF2B5EF4-FFF2-40B4-BE49-F238E27FC236}">
                <a16:creationId xmlns:a16="http://schemas.microsoft.com/office/drawing/2014/main" id="{50FE567F-F74E-7D3E-1C79-8D570147AE9C}"/>
              </a:ext>
            </a:extLst>
          </p:cNvPr>
          <p:cNvSpPr txBox="1"/>
          <p:nvPr/>
        </p:nvSpPr>
        <p:spPr>
          <a:xfrm>
            <a:off x="204746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49</a:t>
            </a:r>
          </a:p>
        </p:txBody>
      </p:sp>
      <p:sp>
        <p:nvSpPr>
          <p:cNvPr id="93" name="TextBox 92">
            <a:extLst>
              <a:ext uri="{FF2B5EF4-FFF2-40B4-BE49-F238E27FC236}">
                <a16:creationId xmlns:a16="http://schemas.microsoft.com/office/drawing/2014/main" id="{E417C196-06AB-D73A-CEC4-17A8ECB855F1}"/>
              </a:ext>
            </a:extLst>
          </p:cNvPr>
          <p:cNvSpPr txBox="1"/>
          <p:nvPr/>
        </p:nvSpPr>
        <p:spPr>
          <a:xfrm>
            <a:off x="221573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42</a:t>
            </a:r>
          </a:p>
        </p:txBody>
      </p:sp>
      <p:sp>
        <p:nvSpPr>
          <p:cNvPr id="94" name="TextBox 93">
            <a:extLst>
              <a:ext uri="{FF2B5EF4-FFF2-40B4-BE49-F238E27FC236}">
                <a16:creationId xmlns:a16="http://schemas.microsoft.com/office/drawing/2014/main" id="{3205B7F4-3633-1DA4-91A6-61E973F95960}"/>
              </a:ext>
            </a:extLst>
          </p:cNvPr>
          <p:cNvSpPr txBox="1"/>
          <p:nvPr/>
        </p:nvSpPr>
        <p:spPr>
          <a:xfrm>
            <a:off x="238718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39</a:t>
            </a:r>
          </a:p>
        </p:txBody>
      </p:sp>
      <p:sp>
        <p:nvSpPr>
          <p:cNvPr id="95" name="TextBox 94">
            <a:extLst>
              <a:ext uri="{FF2B5EF4-FFF2-40B4-BE49-F238E27FC236}">
                <a16:creationId xmlns:a16="http://schemas.microsoft.com/office/drawing/2014/main" id="{48BF8C08-4D91-4A86-C589-5994480693DF}"/>
              </a:ext>
            </a:extLst>
          </p:cNvPr>
          <p:cNvSpPr txBox="1"/>
          <p:nvPr/>
        </p:nvSpPr>
        <p:spPr>
          <a:xfrm>
            <a:off x="257133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31</a:t>
            </a:r>
          </a:p>
        </p:txBody>
      </p:sp>
      <p:sp>
        <p:nvSpPr>
          <p:cNvPr id="96" name="TextBox 95">
            <a:extLst>
              <a:ext uri="{FF2B5EF4-FFF2-40B4-BE49-F238E27FC236}">
                <a16:creationId xmlns:a16="http://schemas.microsoft.com/office/drawing/2014/main" id="{A9E3A616-E475-A935-B6A8-5E2F84849A8E}"/>
              </a:ext>
            </a:extLst>
          </p:cNvPr>
          <p:cNvSpPr txBox="1"/>
          <p:nvPr/>
        </p:nvSpPr>
        <p:spPr>
          <a:xfrm>
            <a:off x="273643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25</a:t>
            </a:r>
          </a:p>
        </p:txBody>
      </p:sp>
      <p:sp>
        <p:nvSpPr>
          <p:cNvPr id="97" name="TextBox 96">
            <a:extLst>
              <a:ext uri="{FF2B5EF4-FFF2-40B4-BE49-F238E27FC236}">
                <a16:creationId xmlns:a16="http://schemas.microsoft.com/office/drawing/2014/main" id="{35A24FAE-B193-73B6-C26D-437D83256BC4}"/>
              </a:ext>
            </a:extLst>
          </p:cNvPr>
          <p:cNvSpPr txBox="1"/>
          <p:nvPr/>
        </p:nvSpPr>
        <p:spPr>
          <a:xfrm>
            <a:off x="291106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21</a:t>
            </a:r>
          </a:p>
        </p:txBody>
      </p:sp>
      <p:sp>
        <p:nvSpPr>
          <p:cNvPr id="98" name="TextBox 97">
            <a:extLst>
              <a:ext uri="{FF2B5EF4-FFF2-40B4-BE49-F238E27FC236}">
                <a16:creationId xmlns:a16="http://schemas.microsoft.com/office/drawing/2014/main" id="{35997599-43D7-569B-5E26-6097B8634C60}"/>
              </a:ext>
            </a:extLst>
          </p:cNvPr>
          <p:cNvSpPr txBox="1"/>
          <p:nvPr/>
        </p:nvSpPr>
        <p:spPr>
          <a:xfrm>
            <a:off x="307933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19</a:t>
            </a:r>
          </a:p>
        </p:txBody>
      </p:sp>
      <p:sp>
        <p:nvSpPr>
          <p:cNvPr id="99" name="TextBox 98">
            <a:extLst>
              <a:ext uri="{FF2B5EF4-FFF2-40B4-BE49-F238E27FC236}">
                <a16:creationId xmlns:a16="http://schemas.microsoft.com/office/drawing/2014/main" id="{0762064E-941C-D9D6-1ADD-A92BAD6F8DFB}"/>
              </a:ext>
            </a:extLst>
          </p:cNvPr>
          <p:cNvSpPr txBox="1"/>
          <p:nvPr/>
        </p:nvSpPr>
        <p:spPr>
          <a:xfrm>
            <a:off x="326031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19</a:t>
            </a:r>
          </a:p>
        </p:txBody>
      </p:sp>
      <p:sp>
        <p:nvSpPr>
          <p:cNvPr id="100" name="TextBox 99">
            <a:extLst>
              <a:ext uri="{FF2B5EF4-FFF2-40B4-BE49-F238E27FC236}">
                <a16:creationId xmlns:a16="http://schemas.microsoft.com/office/drawing/2014/main" id="{6F8D7C2E-D1D0-52B0-B21E-CC731DACE23C}"/>
              </a:ext>
            </a:extLst>
          </p:cNvPr>
          <p:cNvSpPr txBox="1"/>
          <p:nvPr/>
        </p:nvSpPr>
        <p:spPr>
          <a:xfrm>
            <a:off x="598309" y="4762212"/>
            <a:ext cx="352661" cy="338554"/>
          </a:xfrm>
          <a:prstGeom prst="rect">
            <a:avLst/>
          </a:prstGeom>
          <a:noFill/>
        </p:spPr>
        <p:txBody>
          <a:bodyPr wrap="none" lIns="0" tIns="0" rIns="0" bIns="0" rtlCol="0">
            <a:spAutoFit/>
          </a:bodyPr>
          <a:lstStyle/>
          <a:p>
            <a:pPr algn="ctr"/>
            <a:r>
              <a:rPr lang="en-GB" sz="1100" b="1" spc="-50" noProof="0" dirty="0">
                <a:latin typeface="Arial" panose="020B0604020202020204" pitchFamily="34" charset="0"/>
                <a:ea typeface="Aileron" charset="0"/>
                <a:cs typeface="Arial" panose="020B0604020202020204" pitchFamily="34" charset="0"/>
              </a:rPr>
              <a:t>No. at</a:t>
            </a:r>
          </a:p>
          <a:p>
            <a:pPr algn="r"/>
            <a:r>
              <a:rPr lang="en-GB" sz="1100" b="1" spc="-50" noProof="0" dirty="0">
                <a:latin typeface="Arial" panose="020B0604020202020204" pitchFamily="34" charset="0"/>
                <a:ea typeface="Aileron" charset="0"/>
                <a:cs typeface="Arial" panose="020B0604020202020204" pitchFamily="34" charset="0"/>
              </a:rPr>
              <a:t>risk</a:t>
            </a:r>
          </a:p>
        </p:txBody>
      </p:sp>
      <p:sp>
        <p:nvSpPr>
          <p:cNvPr id="101" name="TextBox 100">
            <a:extLst>
              <a:ext uri="{FF2B5EF4-FFF2-40B4-BE49-F238E27FC236}">
                <a16:creationId xmlns:a16="http://schemas.microsoft.com/office/drawing/2014/main" id="{09D0A220-9FE9-0670-25F4-891240600BA1}"/>
              </a:ext>
            </a:extLst>
          </p:cNvPr>
          <p:cNvSpPr txBox="1"/>
          <p:nvPr/>
        </p:nvSpPr>
        <p:spPr>
          <a:xfrm rot="16200000">
            <a:off x="5539623" y="3159994"/>
            <a:ext cx="880048"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Patients (%)</a:t>
            </a:r>
          </a:p>
        </p:txBody>
      </p:sp>
      <p:sp>
        <p:nvSpPr>
          <p:cNvPr id="102" name="TextBox 101">
            <a:extLst>
              <a:ext uri="{FF2B5EF4-FFF2-40B4-BE49-F238E27FC236}">
                <a16:creationId xmlns:a16="http://schemas.microsoft.com/office/drawing/2014/main" id="{8F655BB7-C372-9B11-74C4-D187A0C952F7}"/>
              </a:ext>
            </a:extLst>
          </p:cNvPr>
          <p:cNvSpPr txBox="1"/>
          <p:nvPr/>
        </p:nvSpPr>
        <p:spPr>
          <a:xfrm>
            <a:off x="6064484" y="1979214"/>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103" name="TextBox 102">
            <a:extLst>
              <a:ext uri="{FF2B5EF4-FFF2-40B4-BE49-F238E27FC236}">
                <a16:creationId xmlns:a16="http://schemas.microsoft.com/office/drawing/2014/main" id="{2C8468FD-0EB7-20FC-1B5E-E310A61EF89E}"/>
              </a:ext>
            </a:extLst>
          </p:cNvPr>
          <p:cNvSpPr txBox="1"/>
          <p:nvPr/>
        </p:nvSpPr>
        <p:spPr>
          <a:xfrm>
            <a:off x="6149444" y="3830318"/>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104" name="TextBox 103">
            <a:extLst>
              <a:ext uri="{FF2B5EF4-FFF2-40B4-BE49-F238E27FC236}">
                <a16:creationId xmlns:a16="http://schemas.microsoft.com/office/drawing/2014/main" id="{7E7D65D5-BF59-0C02-1A48-6BEF2C992DE1}"/>
              </a:ext>
            </a:extLst>
          </p:cNvPr>
          <p:cNvSpPr txBox="1"/>
          <p:nvPr/>
        </p:nvSpPr>
        <p:spPr>
          <a:xfrm>
            <a:off x="6149444" y="4061706"/>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105" name="TextBox 104">
            <a:extLst>
              <a:ext uri="{FF2B5EF4-FFF2-40B4-BE49-F238E27FC236}">
                <a16:creationId xmlns:a16="http://schemas.microsoft.com/office/drawing/2014/main" id="{BE8D309A-1691-17E7-B5A6-338EFE545C3C}"/>
              </a:ext>
            </a:extLst>
          </p:cNvPr>
          <p:cNvSpPr txBox="1"/>
          <p:nvPr/>
        </p:nvSpPr>
        <p:spPr>
          <a:xfrm>
            <a:off x="6234402" y="4293097"/>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106" name="TextBox 105">
            <a:extLst>
              <a:ext uri="{FF2B5EF4-FFF2-40B4-BE49-F238E27FC236}">
                <a16:creationId xmlns:a16="http://schemas.microsoft.com/office/drawing/2014/main" id="{0705B61F-25D1-C92D-347B-9853274C0E4C}"/>
              </a:ext>
            </a:extLst>
          </p:cNvPr>
          <p:cNvSpPr txBox="1"/>
          <p:nvPr/>
        </p:nvSpPr>
        <p:spPr>
          <a:xfrm>
            <a:off x="6149444" y="3598930"/>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107" name="TextBox 106">
            <a:extLst>
              <a:ext uri="{FF2B5EF4-FFF2-40B4-BE49-F238E27FC236}">
                <a16:creationId xmlns:a16="http://schemas.microsoft.com/office/drawing/2014/main" id="{46DAD64B-01E5-2D32-7047-5862999B41A3}"/>
              </a:ext>
            </a:extLst>
          </p:cNvPr>
          <p:cNvSpPr txBox="1"/>
          <p:nvPr/>
        </p:nvSpPr>
        <p:spPr>
          <a:xfrm>
            <a:off x="6149444" y="3367542"/>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108" name="TextBox 107">
            <a:extLst>
              <a:ext uri="{FF2B5EF4-FFF2-40B4-BE49-F238E27FC236}">
                <a16:creationId xmlns:a16="http://schemas.microsoft.com/office/drawing/2014/main" id="{04CED978-00B7-546E-6B99-4DEC12DE90AD}"/>
              </a:ext>
            </a:extLst>
          </p:cNvPr>
          <p:cNvSpPr txBox="1"/>
          <p:nvPr/>
        </p:nvSpPr>
        <p:spPr>
          <a:xfrm>
            <a:off x="6149444" y="3136154"/>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109" name="TextBox 108">
            <a:extLst>
              <a:ext uri="{FF2B5EF4-FFF2-40B4-BE49-F238E27FC236}">
                <a16:creationId xmlns:a16="http://schemas.microsoft.com/office/drawing/2014/main" id="{49ACA4F7-5FA2-C4F7-2AC1-86814EFABBB7}"/>
              </a:ext>
            </a:extLst>
          </p:cNvPr>
          <p:cNvSpPr txBox="1"/>
          <p:nvPr/>
        </p:nvSpPr>
        <p:spPr>
          <a:xfrm>
            <a:off x="6149444" y="2904766"/>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110" name="TextBox 109">
            <a:extLst>
              <a:ext uri="{FF2B5EF4-FFF2-40B4-BE49-F238E27FC236}">
                <a16:creationId xmlns:a16="http://schemas.microsoft.com/office/drawing/2014/main" id="{45DD8057-22A1-C702-467E-42427D913A92}"/>
              </a:ext>
            </a:extLst>
          </p:cNvPr>
          <p:cNvSpPr txBox="1"/>
          <p:nvPr/>
        </p:nvSpPr>
        <p:spPr>
          <a:xfrm>
            <a:off x="6149444" y="2673378"/>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sp>
        <p:nvSpPr>
          <p:cNvPr id="111" name="TextBox 110">
            <a:extLst>
              <a:ext uri="{FF2B5EF4-FFF2-40B4-BE49-F238E27FC236}">
                <a16:creationId xmlns:a16="http://schemas.microsoft.com/office/drawing/2014/main" id="{F877E435-8AB4-2B00-F4F9-71E46AB4DADD}"/>
              </a:ext>
            </a:extLst>
          </p:cNvPr>
          <p:cNvSpPr txBox="1"/>
          <p:nvPr/>
        </p:nvSpPr>
        <p:spPr>
          <a:xfrm>
            <a:off x="6149444" y="2441990"/>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112" name="TextBox 111">
            <a:extLst>
              <a:ext uri="{FF2B5EF4-FFF2-40B4-BE49-F238E27FC236}">
                <a16:creationId xmlns:a16="http://schemas.microsoft.com/office/drawing/2014/main" id="{C8E119AF-DE24-9240-4B8B-17F5CD4BDD38}"/>
              </a:ext>
            </a:extLst>
          </p:cNvPr>
          <p:cNvSpPr txBox="1"/>
          <p:nvPr/>
        </p:nvSpPr>
        <p:spPr>
          <a:xfrm>
            <a:off x="6149444" y="2210602"/>
            <a:ext cx="16991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sp>
        <p:nvSpPr>
          <p:cNvPr id="113" name="TextBox 112">
            <a:extLst>
              <a:ext uri="{FF2B5EF4-FFF2-40B4-BE49-F238E27FC236}">
                <a16:creationId xmlns:a16="http://schemas.microsoft.com/office/drawing/2014/main" id="{93552C14-A426-0C7A-5497-805F2FDDBE48}"/>
              </a:ext>
            </a:extLst>
          </p:cNvPr>
          <p:cNvSpPr txBox="1"/>
          <p:nvPr/>
        </p:nvSpPr>
        <p:spPr>
          <a:xfrm>
            <a:off x="6384411" y="444889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0</a:t>
            </a:r>
          </a:p>
        </p:txBody>
      </p:sp>
      <p:sp>
        <p:nvSpPr>
          <p:cNvPr id="114" name="TextBox 113">
            <a:extLst>
              <a:ext uri="{FF2B5EF4-FFF2-40B4-BE49-F238E27FC236}">
                <a16:creationId xmlns:a16="http://schemas.microsoft.com/office/drawing/2014/main" id="{73ADE19D-8B1A-12C7-DC64-5B2844F04590}"/>
              </a:ext>
            </a:extLst>
          </p:cNvPr>
          <p:cNvSpPr txBox="1"/>
          <p:nvPr/>
        </p:nvSpPr>
        <p:spPr>
          <a:xfrm>
            <a:off x="8219206" y="4660924"/>
            <a:ext cx="1058431" cy="184666"/>
          </a:xfrm>
          <a:prstGeom prst="rect">
            <a:avLst/>
          </a:prstGeom>
          <a:noFill/>
        </p:spPr>
        <p:txBody>
          <a:bodyPr wrap="none" lIns="0" tIns="0" rIns="0" bIns="0" rtlCol="0">
            <a:spAutoFit/>
          </a:bodyPr>
          <a:lstStyle/>
          <a:p>
            <a:r>
              <a:rPr lang="en-GB" sz="1200" b="1" noProof="0" dirty="0">
                <a:latin typeface="Arial" panose="020B0604020202020204" pitchFamily="34" charset="0"/>
                <a:cs typeface="Arial" panose="020B0604020202020204" pitchFamily="34" charset="0"/>
              </a:rPr>
              <a:t>Time (months)</a:t>
            </a:r>
            <a:endParaRPr lang="en-GB" sz="1200" b="1" noProof="0" dirty="0">
              <a:latin typeface="Arial" panose="020B0604020202020204" pitchFamily="34" charset="0"/>
              <a:ea typeface="Aileron" charset="0"/>
              <a:cs typeface="Arial" panose="020B0604020202020204" pitchFamily="34" charset="0"/>
            </a:endParaRPr>
          </a:p>
        </p:txBody>
      </p:sp>
      <p:sp>
        <p:nvSpPr>
          <p:cNvPr id="115" name="TextBox 114">
            <a:extLst>
              <a:ext uri="{FF2B5EF4-FFF2-40B4-BE49-F238E27FC236}">
                <a16:creationId xmlns:a16="http://schemas.microsoft.com/office/drawing/2014/main" id="{368A3230-50C8-F24F-B61A-FDFBC12C3AD4}"/>
              </a:ext>
            </a:extLst>
          </p:cNvPr>
          <p:cNvSpPr txBox="1"/>
          <p:nvPr/>
        </p:nvSpPr>
        <p:spPr>
          <a:xfrm>
            <a:off x="10997915"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27</a:t>
            </a:r>
          </a:p>
        </p:txBody>
      </p:sp>
      <p:sp>
        <p:nvSpPr>
          <p:cNvPr id="116" name="TextBox 115">
            <a:extLst>
              <a:ext uri="{FF2B5EF4-FFF2-40B4-BE49-F238E27FC236}">
                <a16:creationId xmlns:a16="http://schemas.microsoft.com/office/drawing/2014/main" id="{47683426-00FF-2D28-CB30-32001FFBB6AD}"/>
              </a:ext>
            </a:extLst>
          </p:cNvPr>
          <p:cNvSpPr txBox="1"/>
          <p:nvPr/>
        </p:nvSpPr>
        <p:spPr>
          <a:xfrm>
            <a:off x="10820424"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26</a:t>
            </a:r>
          </a:p>
        </p:txBody>
      </p:sp>
      <p:sp>
        <p:nvSpPr>
          <p:cNvPr id="117" name="TextBox 116">
            <a:extLst>
              <a:ext uri="{FF2B5EF4-FFF2-40B4-BE49-F238E27FC236}">
                <a16:creationId xmlns:a16="http://schemas.microsoft.com/office/drawing/2014/main" id="{E5CCA9B5-87D0-EAB1-6A4C-65A3467CCF28}"/>
              </a:ext>
            </a:extLst>
          </p:cNvPr>
          <p:cNvSpPr txBox="1"/>
          <p:nvPr/>
        </p:nvSpPr>
        <p:spPr>
          <a:xfrm>
            <a:off x="10645490"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25</a:t>
            </a:r>
          </a:p>
        </p:txBody>
      </p:sp>
      <p:sp>
        <p:nvSpPr>
          <p:cNvPr id="118" name="TextBox 117">
            <a:extLst>
              <a:ext uri="{FF2B5EF4-FFF2-40B4-BE49-F238E27FC236}">
                <a16:creationId xmlns:a16="http://schemas.microsoft.com/office/drawing/2014/main" id="{A4284849-13A7-5100-DC47-37A9CFF7BD57}"/>
              </a:ext>
            </a:extLst>
          </p:cNvPr>
          <p:cNvSpPr txBox="1"/>
          <p:nvPr/>
        </p:nvSpPr>
        <p:spPr>
          <a:xfrm>
            <a:off x="10467999"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24</a:t>
            </a:r>
          </a:p>
        </p:txBody>
      </p:sp>
      <p:sp>
        <p:nvSpPr>
          <p:cNvPr id="119" name="TextBox 118">
            <a:extLst>
              <a:ext uri="{FF2B5EF4-FFF2-40B4-BE49-F238E27FC236}">
                <a16:creationId xmlns:a16="http://schemas.microsoft.com/office/drawing/2014/main" id="{B27BEA38-18AD-F563-E371-E1FED673F41C}"/>
              </a:ext>
            </a:extLst>
          </p:cNvPr>
          <p:cNvSpPr txBox="1"/>
          <p:nvPr/>
        </p:nvSpPr>
        <p:spPr>
          <a:xfrm>
            <a:off x="10296240"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23</a:t>
            </a:r>
          </a:p>
        </p:txBody>
      </p:sp>
      <p:sp>
        <p:nvSpPr>
          <p:cNvPr id="120" name="TextBox 119">
            <a:extLst>
              <a:ext uri="{FF2B5EF4-FFF2-40B4-BE49-F238E27FC236}">
                <a16:creationId xmlns:a16="http://schemas.microsoft.com/office/drawing/2014/main" id="{B0381D1B-BF47-33EB-6DCF-524FF279265B}"/>
              </a:ext>
            </a:extLst>
          </p:cNvPr>
          <p:cNvSpPr txBox="1"/>
          <p:nvPr/>
        </p:nvSpPr>
        <p:spPr>
          <a:xfrm>
            <a:off x="10118749"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22</a:t>
            </a:r>
          </a:p>
        </p:txBody>
      </p:sp>
      <p:sp>
        <p:nvSpPr>
          <p:cNvPr id="121" name="TextBox 120">
            <a:extLst>
              <a:ext uri="{FF2B5EF4-FFF2-40B4-BE49-F238E27FC236}">
                <a16:creationId xmlns:a16="http://schemas.microsoft.com/office/drawing/2014/main" id="{5AD3E2BA-84DC-316F-1B7A-40338BC262C9}"/>
              </a:ext>
            </a:extLst>
          </p:cNvPr>
          <p:cNvSpPr txBox="1"/>
          <p:nvPr/>
        </p:nvSpPr>
        <p:spPr>
          <a:xfrm>
            <a:off x="9953340"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21</a:t>
            </a:r>
          </a:p>
        </p:txBody>
      </p:sp>
      <p:sp>
        <p:nvSpPr>
          <p:cNvPr id="122" name="TextBox 121">
            <a:extLst>
              <a:ext uri="{FF2B5EF4-FFF2-40B4-BE49-F238E27FC236}">
                <a16:creationId xmlns:a16="http://schemas.microsoft.com/office/drawing/2014/main" id="{73E387B6-AB8D-A324-F7D2-FB4F228F7F7F}"/>
              </a:ext>
            </a:extLst>
          </p:cNvPr>
          <p:cNvSpPr txBox="1"/>
          <p:nvPr/>
        </p:nvSpPr>
        <p:spPr>
          <a:xfrm>
            <a:off x="9775849" y="4448889"/>
            <a:ext cx="144271"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20</a:t>
            </a:r>
          </a:p>
        </p:txBody>
      </p:sp>
      <p:sp>
        <p:nvSpPr>
          <p:cNvPr id="123" name="TextBox 122">
            <a:extLst>
              <a:ext uri="{FF2B5EF4-FFF2-40B4-BE49-F238E27FC236}">
                <a16:creationId xmlns:a16="http://schemas.microsoft.com/office/drawing/2014/main" id="{356563DF-F8A5-F0E2-64C4-0678D732F419}"/>
              </a:ext>
            </a:extLst>
          </p:cNvPr>
          <p:cNvSpPr txBox="1"/>
          <p:nvPr/>
        </p:nvSpPr>
        <p:spPr>
          <a:xfrm>
            <a:off x="9616790"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19</a:t>
            </a:r>
          </a:p>
        </p:txBody>
      </p:sp>
      <p:sp>
        <p:nvSpPr>
          <p:cNvPr id="124" name="TextBox 123">
            <a:extLst>
              <a:ext uri="{FF2B5EF4-FFF2-40B4-BE49-F238E27FC236}">
                <a16:creationId xmlns:a16="http://schemas.microsoft.com/office/drawing/2014/main" id="{0AC866BC-E10D-D261-D24F-BAE406566196}"/>
              </a:ext>
            </a:extLst>
          </p:cNvPr>
          <p:cNvSpPr txBox="1"/>
          <p:nvPr/>
        </p:nvSpPr>
        <p:spPr>
          <a:xfrm>
            <a:off x="9439299"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18</a:t>
            </a:r>
          </a:p>
        </p:txBody>
      </p:sp>
      <p:sp>
        <p:nvSpPr>
          <p:cNvPr id="125" name="TextBox 124">
            <a:extLst>
              <a:ext uri="{FF2B5EF4-FFF2-40B4-BE49-F238E27FC236}">
                <a16:creationId xmlns:a16="http://schemas.microsoft.com/office/drawing/2014/main" id="{E8462E03-F40B-3656-E0BF-ED3DD34A15E2}"/>
              </a:ext>
            </a:extLst>
          </p:cNvPr>
          <p:cNvSpPr txBox="1"/>
          <p:nvPr/>
        </p:nvSpPr>
        <p:spPr>
          <a:xfrm>
            <a:off x="9270715"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17</a:t>
            </a:r>
          </a:p>
        </p:txBody>
      </p:sp>
      <p:sp>
        <p:nvSpPr>
          <p:cNvPr id="126" name="TextBox 125">
            <a:extLst>
              <a:ext uri="{FF2B5EF4-FFF2-40B4-BE49-F238E27FC236}">
                <a16:creationId xmlns:a16="http://schemas.microsoft.com/office/drawing/2014/main" id="{DFBED56E-7F09-BC8B-7049-3A0F7A5958E3}"/>
              </a:ext>
            </a:extLst>
          </p:cNvPr>
          <p:cNvSpPr txBox="1"/>
          <p:nvPr/>
        </p:nvSpPr>
        <p:spPr>
          <a:xfrm>
            <a:off x="9093224"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16</a:t>
            </a:r>
          </a:p>
        </p:txBody>
      </p:sp>
      <p:sp>
        <p:nvSpPr>
          <p:cNvPr id="127" name="TextBox 126">
            <a:extLst>
              <a:ext uri="{FF2B5EF4-FFF2-40B4-BE49-F238E27FC236}">
                <a16:creationId xmlns:a16="http://schemas.microsoft.com/office/drawing/2014/main" id="{BE9DC555-0B04-20E2-CEDE-AD8A49FE2F9C}"/>
              </a:ext>
            </a:extLst>
          </p:cNvPr>
          <p:cNvSpPr txBox="1"/>
          <p:nvPr/>
        </p:nvSpPr>
        <p:spPr>
          <a:xfrm>
            <a:off x="8927815"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15</a:t>
            </a:r>
          </a:p>
        </p:txBody>
      </p:sp>
      <p:sp>
        <p:nvSpPr>
          <p:cNvPr id="128" name="TextBox 127">
            <a:extLst>
              <a:ext uri="{FF2B5EF4-FFF2-40B4-BE49-F238E27FC236}">
                <a16:creationId xmlns:a16="http://schemas.microsoft.com/office/drawing/2014/main" id="{A4EB8ECA-61A4-57D5-D0E5-CEBDA1D44E37}"/>
              </a:ext>
            </a:extLst>
          </p:cNvPr>
          <p:cNvSpPr txBox="1"/>
          <p:nvPr/>
        </p:nvSpPr>
        <p:spPr>
          <a:xfrm>
            <a:off x="8750324"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14</a:t>
            </a:r>
          </a:p>
        </p:txBody>
      </p:sp>
      <p:sp>
        <p:nvSpPr>
          <p:cNvPr id="130" name="TextBox 129">
            <a:extLst>
              <a:ext uri="{FF2B5EF4-FFF2-40B4-BE49-F238E27FC236}">
                <a16:creationId xmlns:a16="http://schemas.microsoft.com/office/drawing/2014/main" id="{717DC18C-1347-0148-A61E-E1DFC88C4325}"/>
              </a:ext>
            </a:extLst>
          </p:cNvPr>
          <p:cNvSpPr txBox="1"/>
          <p:nvPr/>
        </p:nvSpPr>
        <p:spPr>
          <a:xfrm>
            <a:off x="655119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131" name="TextBox 130">
            <a:extLst>
              <a:ext uri="{FF2B5EF4-FFF2-40B4-BE49-F238E27FC236}">
                <a16:creationId xmlns:a16="http://schemas.microsoft.com/office/drawing/2014/main" id="{A1D36799-AD5E-0F02-1AFC-AD8D0DD80D03}"/>
              </a:ext>
            </a:extLst>
          </p:cNvPr>
          <p:cNvSpPr txBox="1"/>
          <p:nvPr/>
        </p:nvSpPr>
        <p:spPr>
          <a:xfrm>
            <a:off x="6725816"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a:t>
            </a:r>
          </a:p>
        </p:txBody>
      </p:sp>
      <p:sp>
        <p:nvSpPr>
          <p:cNvPr id="132" name="TextBox 131">
            <a:extLst>
              <a:ext uri="{FF2B5EF4-FFF2-40B4-BE49-F238E27FC236}">
                <a16:creationId xmlns:a16="http://schemas.microsoft.com/office/drawing/2014/main" id="{D3962E0C-E2AC-E043-8076-32F5F3E1C6B3}"/>
              </a:ext>
            </a:extLst>
          </p:cNvPr>
          <p:cNvSpPr txBox="1"/>
          <p:nvPr/>
        </p:nvSpPr>
        <p:spPr>
          <a:xfrm>
            <a:off x="689409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a:t>
            </a:r>
          </a:p>
        </p:txBody>
      </p:sp>
      <p:sp>
        <p:nvSpPr>
          <p:cNvPr id="133" name="TextBox 132">
            <a:extLst>
              <a:ext uri="{FF2B5EF4-FFF2-40B4-BE49-F238E27FC236}">
                <a16:creationId xmlns:a16="http://schemas.microsoft.com/office/drawing/2014/main" id="{A806F21E-13DA-276B-48A1-D4C35691DB09}"/>
              </a:ext>
            </a:extLst>
          </p:cNvPr>
          <p:cNvSpPr txBox="1"/>
          <p:nvPr/>
        </p:nvSpPr>
        <p:spPr>
          <a:xfrm>
            <a:off x="707189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a:t>
            </a:r>
          </a:p>
        </p:txBody>
      </p:sp>
      <p:sp>
        <p:nvSpPr>
          <p:cNvPr id="134" name="TextBox 133">
            <a:extLst>
              <a:ext uri="{FF2B5EF4-FFF2-40B4-BE49-F238E27FC236}">
                <a16:creationId xmlns:a16="http://schemas.microsoft.com/office/drawing/2014/main" id="{5D3AC3BB-4742-D569-3385-FACC9BCC5016}"/>
              </a:ext>
            </a:extLst>
          </p:cNvPr>
          <p:cNvSpPr txBox="1"/>
          <p:nvPr/>
        </p:nvSpPr>
        <p:spPr>
          <a:xfrm>
            <a:off x="7246516"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a:t>
            </a:r>
          </a:p>
        </p:txBody>
      </p:sp>
      <p:sp>
        <p:nvSpPr>
          <p:cNvPr id="135" name="TextBox 134">
            <a:extLst>
              <a:ext uri="{FF2B5EF4-FFF2-40B4-BE49-F238E27FC236}">
                <a16:creationId xmlns:a16="http://schemas.microsoft.com/office/drawing/2014/main" id="{8E93F873-0DB4-09F2-C215-2F8A902BB8EE}"/>
              </a:ext>
            </a:extLst>
          </p:cNvPr>
          <p:cNvSpPr txBox="1"/>
          <p:nvPr/>
        </p:nvSpPr>
        <p:spPr>
          <a:xfrm>
            <a:off x="7411616"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a:t>
            </a:r>
          </a:p>
        </p:txBody>
      </p:sp>
      <p:sp>
        <p:nvSpPr>
          <p:cNvPr id="136" name="TextBox 135">
            <a:extLst>
              <a:ext uri="{FF2B5EF4-FFF2-40B4-BE49-F238E27FC236}">
                <a16:creationId xmlns:a16="http://schemas.microsoft.com/office/drawing/2014/main" id="{0230CD28-94B6-669B-7489-0053B9CABFD4}"/>
              </a:ext>
            </a:extLst>
          </p:cNvPr>
          <p:cNvSpPr txBox="1"/>
          <p:nvPr/>
        </p:nvSpPr>
        <p:spPr>
          <a:xfrm>
            <a:off x="757989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a:t>
            </a:r>
          </a:p>
        </p:txBody>
      </p:sp>
      <p:sp>
        <p:nvSpPr>
          <p:cNvPr id="137" name="TextBox 136">
            <a:extLst>
              <a:ext uri="{FF2B5EF4-FFF2-40B4-BE49-F238E27FC236}">
                <a16:creationId xmlns:a16="http://schemas.microsoft.com/office/drawing/2014/main" id="{DB1D0041-6A90-4A2C-7306-CF41C0E09C0F}"/>
              </a:ext>
            </a:extLst>
          </p:cNvPr>
          <p:cNvSpPr txBox="1"/>
          <p:nvPr/>
        </p:nvSpPr>
        <p:spPr>
          <a:xfrm>
            <a:off x="775134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a:t>
            </a:r>
          </a:p>
        </p:txBody>
      </p:sp>
      <p:sp>
        <p:nvSpPr>
          <p:cNvPr id="138" name="TextBox 137">
            <a:extLst>
              <a:ext uri="{FF2B5EF4-FFF2-40B4-BE49-F238E27FC236}">
                <a16:creationId xmlns:a16="http://schemas.microsoft.com/office/drawing/2014/main" id="{2A418FCA-2344-9D77-EF86-770B81FBC3EA}"/>
              </a:ext>
            </a:extLst>
          </p:cNvPr>
          <p:cNvSpPr txBox="1"/>
          <p:nvPr/>
        </p:nvSpPr>
        <p:spPr>
          <a:xfrm>
            <a:off x="7935491" y="44488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9</a:t>
            </a:r>
          </a:p>
        </p:txBody>
      </p:sp>
      <p:sp>
        <p:nvSpPr>
          <p:cNvPr id="139" name="TextBox 138">
            <a:extLst>
              <a:ext uri="{FF2B5EF4-FFF2-40B4-BE49-F238E27FC236}">
                <a16:creationId xmlns:a16="http://schemas.microsoft.com/office/drawing/2014/main" id="{1709123C-7CBA-37F2-C179-38E86736541A}"/>
              </a:ext>
            </a:extLst>
          </p:cNvPr>
          <p:cNvSpPr txBox="1"/>
          <p:nvPr/>
        </p:nvSpPr>
        <p:spPr>
          <a:xfrm>
            <a:off x="8064524"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10</a:t>
            </a:r>
          </a:p>
        </p:txBody>
      </p:sp>
      <p:sp>
        <p:nvSpPr>
          <p:cNvPr id="140" name="TextBox 139">
            <a:extLst>
              <a:ext uri="{FF2B5EF4-FFF2-40B4-BE49-F238E27FC236}">
                <a16:creationId xmlns:a16="http://schemas.microsoft.com/office/drawing/2014/main" id="{E89D81AD-8D70-B366-1D90-DCD39E20AE8D}"/>
              </a:ext>
            </a:extLst>
          </p:cNvPr>
          <p:cNvSpPr txBox="1"/>
          <p:nvPr/>
        </p:nvSpPr>
        <p:spPr>
          <a:xfrm>
            <a:off x="8239149"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11</a:t>
            </a:r>
          </a:p>
        </p:txBody>
      </p:sp>
      <p:sp>
        <p:nvSpPr>
          <p:cNvPr id="141" name="TextBox 140">
            <a:extLst>
              <a:ext uri="{FF2B5EF4-FFF2-40B4-BE49-F238E27FC236}">
                <a16:creationId xmlns:a16="http://schemas.microsoft.com/office/drawing/2014/main" id="{3C72CAE3-59E5-F82A-F18A-7BAB30224C21}"/>
              </a:ext>
            </a:extLst>
          </p:cNvPr>
          <p:cNvSpPr txBox="1"/>
          <p:nvPr/>
        </p:nvSpPr>
        <p:spPr>
          <a:xfrm>
            <a:off x="8407424"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12</a:t>
            </a:r>
          </a:p>
        </p:txBody>
      </p:sp>
      <p:sp>
        <p:nvSpPr>
          <p:cNvPr id="142" name="TextBox 141">
            <a:extLst>
              <a:ext uri="{FF2B5EF4-FFF2-40B4-BE49-F238E27FC236}">
                <a16:creationId xmlns:a16="http://schemas.microsoft.com/office/drawing/2014/main" id="{391953E2-A63A-E73B-DA9B-015C296F6D50}"/>
              </a:ext>
            </a:extLst>
          </p:cNvPr>
          <p:cNvSpPr txBox="1"/>
          <p:nvPr/>
        </p:nvSpPr>
        <p:spPr>
          <a:xfrm>
            <a:off x="8588399"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13</a:t>
            </a:r>
          </a:p>
        </p:txBody>
      </p:sp>
      <p:sp>
        <p:nvSpPr>
          <p:cNvPr id="143" name="TextBox 142">
            <a:extLst>
              <a:ext uri="{FF2B5EF4-FFF2-40B4-BE49-F238E27FC236}">
                <a16:creationId xmlns:a16="http://schemas.microsoft.com/office/drawing/2014/main" id="{84698BA1-7BF8-0D69-1C22-BA8BA606B39C}"/>
              </a:ext>
            </a:extLst>
          </p:cNvPr>
          <p:cNvSpPr txBox="1"/>
          <p:nvPr/>
        </p:nvSpPr>
        <p:spPr>
          <a:xfrm>
            <a:off x="11033982"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a:t>
            </a:r>
          </a:p>
        </p:txBody>
      </p:sp>
      <p:sp>
        <p:nvSpPr>
          <p:cNvPr id="144" name="TextBox 143">
            <a:extLst>
              <a:ext uri="{FF2B5EF4-FFF2-40B4-BE49-F238E27FC236}">
                <a16:creationId xmlns:a16="http://schemas.microsoft.com/office/drawing/2014/main" id="{4ABAADC4-D5B8-D455-902E-BB0E4C562ACB}"/>
              </a:ext>
            </a:extLst>
          </p:cNvPr>
          <p:cNvSpPr txBox="1"/>
          <p:nvPr/>
        </p:nvSpPr>
        <p:spPr>
          <a:xfrm>
            <a:off x="10856491"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a:t>
            </a:r>
          </a:p>
        </p:txBody>
      </p:sp>
      <p:sp>
        <p:nvSpPr>
          <p:cNvPr id="145" name="TextBox 144">
            <a:extLst>
              <a:ext uri="{FF2B5EF4-FFF2-40B4-BE49-F238E27FC236}">
                <a16:creationId xmlns:a16="http://schemas.microsoft.com/office/drawing/2014/main" id="{D5AFB65F-0AD7-1346-684C-BCDD7AA84A3F}"/>
              </a:ext>
            </a:extLst>
          </p:cNvPr>
          <p:cNvSpPr txBox="1"/>
          <p:nvPr/>
        </p:nvSpPr>
        <p:spPr>
          <a:xfrm>
            <a:off x="10645490"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10</a:t>
            </a:r>
          </a:p>
        </p:txBody>
      </p:sp>
      <p:sp>
        <p:nvSpPr>
          <p:cNvPr id="146" name="TextBox 145">
            <a:extLst>
              <a:ext uri="{FF2B5EF4-FFF2-40B4-BE49-F238E27FC236}">
                <a16:creationId xmlns:a16="http://schemas.microsoft.com/office/drawing/2014/main" id="{DA55F6BE-03A3-3C65-0C70-3BE0F6C8D6DA}"/>
              </a:ext>
            </a:extLst>
          </p:cNvPr>
          <p:cNvSpPr txBox="1"/>
          <p:nvPr/>
        </p:nvSpPr>
        <p:spPr>
          <a:xfrm>
            <a:off x="1046799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13</a:t>
            </a:r>
          </a:p>
        </p:txBody>
      </p:sp>
      <p:sp>
        <p:nvSpPr>
          <p:cNvPr id="147" name="TextBox 146">
            <a:extLst>
              <a:ext uri="{FF2B5EF4-FFF2-40B4-BE49-F238E27FC236}">
                <a16:creationId xmlns:a16="http://schemas.microsoft.com/office/drawing/2014/main" id="{C4BE06F8-4C31-C6CD-AEED-66E2EE96D7BA}"/>
              </a:ext>
            </a:extLst>
          </p:cNvPr>
          <p:cNvSpPr txBox="1"/>
          <p:nvPr/>
        </p:nvSpPr>
        <p:spPr>
          <a:xfrm>
            <a:off x="10296240"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13</a:t>
            </a:r>
          </a:p>
        </p:txBody>
      </p:sp>
      <p:sp>
        <p:nvSpPr>
          <p:cNvPr id="148" name="TextBox 147">
            <a:extLst>
              <a:ext uri="{FF2B5EF4-FFF2-40B4-BE49-F238E27FC236}">
                <a16:creationId xmlns:a16="http://schemas.microsoft.com/office/drawing/2014/main" id="{F2C23BC7-C8A5-D316-7D6F-2D6A904DD078}"/>
              </a:ext>
            </a:extLst>
          </p:cNvPr>
          <p:cNvSpPr txBox="1"/>
          <p:nvPr/>
        </p:nvSpPr>
        <p:spPr>
          <a:xfrm>
            <a:off x="1011874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14</a:t>
            </a:r>
          </a:p>
        </p:txBody>
      </p:sp>
      <p:sp>
        <p:nvSpPr>
          <p:cNvPr id="149" name="TextBox 148">
            <a:extLst>
              <a:ext uri="{FF2B5EF4-FFF2-40B4-BE49-F238E27FC236}">
                <a16:creationId xmlns:a16="http://schemas.microsoft.com/office/drawing/2014/main" id="{7EEF89A9-06A2-FA06-79CB-5CB3EF5E604F}"/>
              </a:ext>
            </a:extLst>
          </p:cNvPr>
          <p:cNvSpPr txBox="1"/>
          <p:nvPr/>
        </p:nvSpPr>
        <p:spPr>
          <a:xfrm>
            <a:off x="9953340"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15</a:t>
            </a:r>
          </a:p>
        </p:txBody>
      </p:sp>
      <p:sp>
        <p:nvSpPr>
          <p:cNvPr id="150" name="TextBox 149">
            <a:extLst>
              <a:ext uri="{FF2B5EF4-FFF2-40B4-BE49-F238E27FC236}">
                <a16:creationId xmlns:a16="http://schemas.microsoft.com/office/drawing/2014/main" id="{46037FAA-E286-17C0-26B3-070B768EAFEA}"/>
              </a:ext>
            </a:extLst>
          </p:cNvPr>
          <p:cNvSpPr txBox="1"/>
          <p:nvPr/>
        </p:nvSpPr>
        <p:spPr>
          <a:xfrm>
            <a:off x="977584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17</a:t>
            </a:r>
          </a:p>
        </p:txBody>
      </p:sp>
      <p:sp>
        <p:nvSpPr>
          <p:cNvPr id="151" name="TextBox 150">
            <a:extLst>
              <a:ext uri="{FF2B5EF4-FFF2-40B4-BE49-F238E27FC236}">
                <a16:creationId xmlns:a16="http://schemas.microsoft.com/office/drawing/2014/main" id="{D301B180-380D-DC7F-5086-6E541F6E60CD}"/>
              </a:ext>
            </a:extLst>
          </p:cNvPr>
          <p:cNvSpPr txBox="1"/>
          <p:nvPr/>
        </p:nvSpPr>
        <p:spPr>
          <a:xfrm>
            <a:off x="9616790"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19</a:t>
            </a:r>
          </a:p>
        </p:txBody>
      </p:sp>
      <p:sp>
        <p:nvSpPr>
          <p:cNvPr id="152" name="TextBox 151">
            <a:extLst>
              <a:ext uri="{FF2B5EF4-FFF2-40B4-BE49-F238E27FC236}">
                <a16:creationId xmlns:a16="http://schemas.microsoft.com/office/drawing/2014/main" id="{84428914-F670-7C08-6B05-9BC63633313A}"/>
              </a:ext>
            </a:extLst>
          </p:cNvPr>
          <p:cNvSpPr txBox="1"/>
          <p:nvPr/>
        </p:nvSpPr>
        <p:spPr>
          <a:xfrm>
            <a:off x="943929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19</a:t>
            </a:r>
          </a:p>
        </p:txBody>
      </p:sp>
      <p:sp>
        <p:nvSpPr>
          <p:cNvPr id="153" name="TextBox 152">
            <a:extLst>
              <a:ext uri="{FF2B5EF4-FFF2-40B4-BE49-F238E27FC236}">
                <a16:creationId xmlns:a16="http://schemas.microsoft.com/office/drawing/2014/main" id="{72823412-1ECE-3D6F-FC34-328C9502EF7E}"/>
              </a:ext>
            </a:extLst>
          </p:cNvPr>
          <p:cNvSpPr txBox="1"/>
          <p:nvPr/>
        </p:nvSpPr>
        <p:spPr>
          <a:xfrm>
            <a:off x="9270715"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22</a:t>
            </a:r>
          </a:p>
        </p:txBody>
      </p:sp>
      <p:sp>
        <p:nvSpPr>
          <p:cNvPr id="154" name="TextBox 153">
            <a:extLst>
              <a:ext uri="{FF2B5EF4-FFF2-40B4-BE49-F238E27FC236}">
                <a16:creationId xmlns:a16="http://schemas.microsoft.com/office/drawing/2014/main" id="{2E5B86BE-45AF-4E88-D238-064DAB8384F9}"/>
              </a:ext>
            </a:extLst>
          </p:cNvPr>
          <p:cNvSpPr txBox="1"/>
          <p:nvPr/>
        </p:nvSpPr>
        <p:spPr>
          <a:xfrm>
            <a:off x="909322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25</a:t>
            </a:r>
          </a:p>
        </p:txBody>
      </p:sp>
      <p:sp>
        <p:nvSpPr>
          <p:cNvPr id="155" name="TextBox 154">
            <a:extLst>
              <a:ext uri="{FF2B5EF4-FFF2-40B4-BE49-F238E27FC236}">
                <a16:creationId xmlns:a16="http://schemas.microsoft.com/office/drawing/2014/main" id="{FA2AD898-0B63-CA90-F430-24705DBFE6D7}"/>
              </a:ext>
            </a:extLst>
          </p:cNvPr>
          <p:cNvSpPr txBox="1"/>
          <p:nvPr/>
        </p:nvSpPr>
        <p:spPr>
          <a:xfrm>
            <a:off x="8927815"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29</a:t>
            </a:r>
          </a:p>
        </p:txBody>
      </p:sp>
      <p:sp>
        <p:nvSpPr>
          <p:cNvPr id="156" name="TextBox 155">
            <a:extLst>
              <a:ext uri="{FF2B5EF4-FFF2-40B4-BE49-F238E27FC236}">
                <a16:creationId xmlns:a16="http://schemas.microsoft.com/office/drawing/2014/main" id="{5D22AEAE-810E-A8D5-F3C2-FB5FF261E8B6}"/>
              </a:ext>
            </a:extLst>
          </p:cNvPr>
          <p:cNvSpPr txBox="1"/>
          <p:nvPr/>
        </p:nvSpPr>
        <p:spPr>
          <a:xfrm>
            <a:off x="875032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36</a:t>
            </a:r>
          </a:p>
        </p:txBody>
      </p:sp>
      <p:sp>
        <p:nvSpPr>
          <p:cNvPr id="157" name="TextBox 156">
            <a:extLst>
              <a:ext uri="{FF2B5EF4-FFF2-40B4-BE49-F238E27FC236}">
                <a16:creationId xmlns:a16="http://schemas.microsoft.com/office/drawing/2014/main" id="{26F972CE-A90D-510A-1C05-919D5FF60EA0}"/>
              </a:ext>
            </a:extLst>
          </p:cNvPr>
          <p:cNvSpPr txBox="1"/>
          <p:nvPr/>
        </p:nvSpPr>
        <p:spPr>
          <a:xfrm>
            <a:off x="634049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91</a:t>
            </a:r>
          </a:p>
        </p:txBody>
      </p:sp>
      <p:sp>
        <p:nvSpPr>
          <p:cNvPr id="158" name="TextBox 157">
            <a:extLst>
              <a:ext uri="{FF2B5EF4-FFF2-40B4-BE49-F238E27FC236}">
                <a16:creationId xmlns:a16="http://schemas.microsoft.com/office/drawing/2014/main" id="{2F808992-5E99-5A85-23DD-A6900E8A2153}"/>
              </a:ext>
            </a:extLst>
          </p:cNvPr>
          <p:cNvSpPr txBox="1"/>
          <p:nvPr/>
        </p:nvSpPr>
        <p:spPr>
          <a:xfrm>
            <a:off x="651512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89</a:t>
            </a:r>
          </a:p>
        </p:txBody>
      </p:sp>
      <p:sp>
        <p:nvSpPr>
          <p:cNvPr id="159" name="TextBox 158">
            <a:extLst>
              <a:ext uri="{FF2B5EF4-FFF2-40B4-BE49-F238E27FC236}">
                <a16:creationId xmlns:a16="http://schemas.microsoft.com/office/drawing/2014/main" id="{15F1D8B4-5240-0BFE-6430-4D38BCB3B3E5}"/>
              </a:ext>
            </a:extLst>
          </p:cNvPr>
          <p:cNvSpPr txBox="1"/>
          <p:nvPr/>
        </p:nvSpPr>
        <p:spPr>
          <a:xfrm>
            <a:off x="668974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88</a:t>
            </a:r>
          </a:p>
        </p:txBody>
      </p:sp>
      <p:sp>
        <p:nvSpPr>
          <p:cNvPr id="160" name="TextBox 159">
            <a:extLst>
              <a:ext uri="{FF2B5EF4-FFF2-40B4-BE49-F238E27FC236}">
                <a16:creationId xmlns:a16="http://schemas.microsoft.com/office/drawing/2014/main" id="{914E7EDF-4C07-369E-9745-B2B7E13CEA24}"/>
              </a:ext>
            </a:extLst>
          </p:cNvPr>
          <p:cNvSpPr txBox="1"/>
          <p:nvPr/>
        </p:nvSpPr>
        <p:spPr>
          <a:xfrm>
            <a:off x="685802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86</a:t>
            </a:r>
          </a:p>
        </p:txBody>
      </p:sp>
      <p:sp>
        <p:nvSpPr>
          <p:cNvPr id="161" name="TextBox 160">
            <a:extLst>
              <a:ext uri="{FF2B5EF4-FFF2-40B4-BE49-F238E27FC236}">
                <a16:creationId xmlns:a16="http://schemas.microsoft.com/office/drawing/2014/main" id="{5329EFC3-A216-1BAB-9D89-DBBC5C7BA01E}"/>
              </a:ext>
            </a:extLst>
          </p:cNvPr>
          <p:cNvSpPr txBox="1"/>
          <p:nvPr/>
        </p:nvSpPr>
        <p:spPr>
          <a:xfrm>
            <a:off x="703582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82</a:t>
            </a:r>
          </a:p>
        </p:txBody>
      </p:sp>
      <p:sp>
        <p:nvSpPr>
          <p:cNvPr id="162" name="TextBox 161">
            <a:extLst>
              <a:ext uri="{FF2B5EF4-FFF2-40B4-BE49-F238E27FC236}">
                <a16:creationId xmlns:a16="http://schemas.microsoft.com/office/drawing/2014/main" id="{E1C71323-61FC-33BD-CE3B-25189AE1D0CD}"/>
              </a:ext>
            </a:extLst>
          </p:cNvPr>
          <p:cNvSpPr txBox="1"/>
          <p:nvPr/>
        </p:nvSpPr>
        <p:spPr>
          <a:xfrm>
            <a:off x="721044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77</a:t>
            </a:r>
          </a:p>
        </p:txBody>
      </p:sp>
      <p:sp>
        <p:nvSpPr>
          <p:cNvPr id="163" name="TextBox 162">
            <a:extLst>
              <a:ext uri="{FF2B5EF4-FFF2-40B4-BE49-F238E27FC236}">
                <a16:creationId xmlns:a16="http://schemas.microsoft.com/office/drawing/2014/main" id="{DD19BBBB-BB15-3740-22A2-C8B89B2F594A}"/>
              </a:ext>
            </a:extLst>
          </p:cNvPr>
          <p:cNvSpPr txBox="1"/>
          <p:nvPr/>
        </p:nvSpPr>
        <p:spPr>
          <a:xfrm>
            <a:off x="737554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75</a:t>
            </a:r>
          </a:p>
        </p:txBody>
      </p:sp>
      <p:sp>
        <p:nvSpPr>
          <p:cNvPr id="164" name="TextBox 163">
            <a:extLst>
              <a:ext uri="{FF2B5EF4-FFF2-40B4-BE49-F238E27FC236}">
                <a16:creationId xmlns:a16="http://schemas.microsoft.com/office/drawing/2014/main" id="{31A0A091-929A-D187-F46B-453F01F97F3F}"/>
              </a:ext>
            </a:extLst>
          </p:cNvPr>
          <p:cNvSpPr txBox="1"/>
          <p:nvPr/>
        </p:nvSpPr>
        <p:spPr>
          <a:xfrm>
            <a:off x="754382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75</a:t>
            </a:r>
          </a:p>
        </p:txBody>
      </p:sp>
      <p:sp>
        <p:nvSpPr>
          <p:cNvPr id="165" name="TextBox 164">
            <a:extLst>
              <a:ext uri="{FF2B5EF4-FFF2-40B4-BE49-F238E27FC236}">
                <a16:creationId xmlns:a16="http://schemas.microsoft.com/office/drawing/2014/main" id="{A010A2A0-B01D-61D3-76AC-EBFE6D417888}"/>
              </a:ext>
            </a:extLst>
          </p:cNvPr>
          <p:cNvSpPr txBox="1"/>
          <p:nvPr/>
        </p:nvSpPr>
        <p:spPr>
          <a:xfrm>
            <a:off x="771527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70</a:t>
            </a:r>
          </a:p>
        </p:txBody>
      </p:sp>
      <p:sp>
        <p:nvSpPr>
          <p:cNvPr id="166" name="TextBox 165">
            <a:extLst>
              <a:ext uri="{FF2B5EF4-FFF2-40B4-BE49-F238E27FC236}">
                <a16:creationId xmlns:a16="http://schemas.microsoft.com/office/drawing/2014/main" id="{D2BA749C-0DB0-E09B-0565-F64C6366B5A9}"/>
              </a:ext>
            </a:extLst>
          </p:cNvPr>
          <p:cNvSpPr txBox="1"/>
          <p:nvPr/>
        </p:nvSpPr>
        <p:spPr>
          <a:xfrm>
            <a:off x="789942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68</a:t>
            </a:r>
          </a:p>
        </p:txBody>
      </p:sp>
      <p:sp>
        <p:nvSpPr>
          <p:cNvPr id="167" name="TextBox 166">
            <a:extLst>
              <a:ext uri="{FF2B5EF4-FFF2-40B4-BE49-F238E27FC236}">
                <a16:creationId xmlns:a16="http://schemas.microsoft.com/office/drawing/2014/main" id="{EB9AA758-D726-AA2D-F277-75736FB9C168}"/>
              </a:ext>
            </a:extLst>
          </p:cNvPr>
          <p:cNvSpPr txBox="1"/>
          <p:nvPr/>
        </p:nvSpPr>
        <p:spPr>
          <a:xfrm>
            <a:off x="806452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65</a:t>
            </a:r>
          </a:p>
        </p:txBody>
      </p:sp>
      <p:sp>
        <p:nvSpPr>
          <p:cNvPr id="168" name="TextBox 167">
            <a:extLst>
              <a:ext uri="{FF2B5EF4-FFF2-40B4-BE49-F238E27FC236}">
                <a16:creationId xmlns:a16="http://schemas.microsoft.com/office/drawing/2014/main" id="{9E64A344-03F2-D74D-FB9B-C9BC49D3C481}"/>
              </a:ext>
            </a:extLst>
          </p:cNvPr>
          <p:cNvSpPr txBox="1"/>
          <p:nvPr/>
        </p:nvSpPr>
        <p:spPr>
          <a:xfrm>
            <a:off x="823914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58</a:t>
            </a:r>
          </a:p>
        </p:txBody>
      </p:sp>
      <p:sp>
        <p:nvSpPr>
          <p:cNvPr id="169" name="TextBox 168">
            <a:extLst>
              <a:ext uri="{FF2B5EF4-FFF2-40B4-BE49-F238E27FC236}">
                <a16:creationId xmlns:a16="http://schemas.microsoft.com/office/drawing/2014/main" id="{630CD58E-5AA8-4E7A-5066-936BE30D1EF8}"/>
              </a:ext>
            </a:extLst>
          </p:cNvPr>
          <p:cNvSpPr txBox="1"/>
          <p:nvPr/>
        </p:nvSpPr>
        <p:spPr>
          <a:xfrm>
            <a:off x="8407424"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51</a:t>
            </a:r>
          </a:p>
        </p:txBody>
      </p:sp>
      <p:sp>
        <p:nvSpPr>
          <p:cNvPr id="170" name="TextBox 169">
            <a:extLst>
              <a:ext uri="{FF2B5EF4-FFF2-40B4-BE49-F238E27FC236}">
                <a16:creationId xmlns:a16="http://schemas.microsoft.com/office/drawing/2014/main" id="{799E036D-357D-DE1A-BB19-EE1C57112B66}"/>
              </a:ext>
            </a:extLst>
          </p:cNvPr>
          <p:cNvSpPr txBox="1"/>
          <p:nvPr/>
        </p:nvSpPr>
        <p:spPr>
          <a:xfrm>
            <a:off x="8588399" y="49314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46</a:t>
            </a:r>
          </a:p>
        </p:txBody>
      </p:sp>
      <p:sp>
        <p:nvSpPr>
          <p:cNvPr id="172" name="TextBox 171">
            <a:extLst>
              <a:ext uri="{FF2B5EF4-FFF2-40B4-BE49-F238E27FC236}">
                <a16:creationId xmlns:a16="http://schemas.microsoft.com/office/drawing/2014/main" id="{99BFB7BA-4394-71D8-8588-50B0AA64AB45}"/>
              </a:ext>
            </a:extLst>
          </p:cNvPr>
          <p:cNvSpPr txBox="1"/>
          <p:nvPr/>
        </p:nvSpPr>
        <p:spPr>
          <a:xfrm>
            <a:off x="11501804" y="444889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30</a:t>
            </a:r>
          </a:p>
        </p:txBody>
      </p:sp>
      <p:sp>
        <p:nvSpPr>
          <p:cNvPr id="173" name="TextBox 172">
            <a:extLst>
              <a:ext uri="{FF2B5EF4-FFF2-40B4-BE49-F238E27FC236}">
                <a16:creationId xmlns:a16="http://schemas.microsoft.com/office/drawing/2014/main" id="{2AACDE57-73A5-1142-AB2F-9D2058008BB9}"/>
              </a:ext>
            </a:extLst>
          </p:cNvPr>
          <p:cNvSpPr txBox="1"/>
          <p:nvPr/>
        </p:nvSpPr>
        <p:spPr>
          <a:xfrm>
            <a:off x="11169365" y="4448889"/>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28</a:t>
            </a:r>
          </a:p>
        </p:txBody>
      </p:sp>
      <p:sp>
        <p:nvSpPr>
          <p:cNvPr id="174" name="TextBox 173">
            <a:extLst>
              <a:ext uri="{FF2B5EF4-FFF2-40B4-BE49-F238E27FC236}">
                <a16:creationId xmlns:a16="http://schemas.microsoft.com/office/drawing/2014/main" id="{AD33DEA0-9F7C-1653-D733-40065B4D022E}"/>
              </a:ext>
            </a:extLst>
          </p:cNvPr>
          <p:cNvSpPr txBox="1"/>
          <p:nvPr/>
        </p:nvSpPr>
        <p:spPr>
          <a:xfrm>
            <a:off x="11337640" y="4448889"/>
            <a:ext cx="144271" cy="169277"/>
          </a:xfrm>
          <a:prstGeom prst="rect">
            <a:avLst/>
          </a:prstGeom>
          <a:noFill/>
        </p:spPr>
        <p:txBody>
          <a:bodyPr wrap="squar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29</a:t>
            </a:r>
          </a:p>
        </p:txBody>
      </p:sp>
      <p:sp>
        <p:nvSpPr>
          <p:cNvPr id="175" name="TextBox 174">
            <a:extLst>
              <a:ext uri="{FF2B5EF4-FFF2-40B4-BE49-F238E27FC236}">
                <a16:creationId xmlns:a16="http://schemas.microsoft.com/office/drawing/2014/main" id="{B0A92B3A-48E1-454A-1476-AA51B21A249E}"/>
              </a:ext>
            </a:extLst>
          </p:cNvPr>
          <p:cNvSpPr txBox="1"/>
          <p:nvPr/>
        </p:nvSpPr>
        <p:spPr>
          <a:xfrm>
            <a:off x="11557857"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0</a:t>
            </a:r>
          </a:p>
        </p:txBody>
      </p:sp>
      <p:sp>
        <p:nvSpPr>
          <p:cNvPr id="176" name="TextBox 175">
            <a:extLst>
              <a:ext uri="{FF2B5EF4-FFF2-40B4-BE49-F238E27FC236}">
                <a16:creationId xmlns:a16="http://schemas.microsoft.com/office/drawing/2014/main" id="{9644431A-56D1-EAF3-C27A-9E4D5863510D}"/>
              </a:ext>
            </a:extLst>
          </p:cNvPr>
          <p:cNvSpPr txBox="1"/>
          <p:nvPr/>
        </p:nvSpPr>
        <p:spPr>
          <a:xfrm>
            <a:off x="11386407"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177" name="TextBox 176">
            <a:extLst>
              <a:ext uri="{FF2B5EF4-FFF2-40B4-BE49-F238E27FC236}">
                <a16:creationId xmlns:a16="http://schemas.microsoft.com/office/drawing/2014/main" id="{D84BA635-0E48-2D67-17A3-B1D8DDBD93B5}"/>
              </a:ext>
            </a:extLst>
          </p:cNvPr>
          <p:cNvSpPr txBox="1"/>
          <p:nvPr/>
        </p:nvSpPr>
        <p:spPr>
          <a:xfrm>
            <a:off x="11211782" y="4931489"/>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a:t>
            </a:r>
          </a:p>
        </p:txBody>
      </p:sp>
      <p:sp>
        <p:nvSpPr>
          <p:cNvPr id="178" name="TextBox 177">
            <a:extLst>
              <a:ext uri="{FF2B5EF4-FFF2-40B4-BE49-F238E27FC236}">
                <a16:creationId xmlns:a16="http://schemas.microsoft.com/office/drawing/2014/main" id="{C2913057-1E92-4AEF-BA20-B7E7CF46DFAE}"/>
              </a:ext>
            </a:extLst>
          </p:cNvPr>
          <p:cNvSpPr txBox="1"/>
          <p:nvPr/>
        </p:nvSpPr>
        <p:spPr>
          <a:xfrm>
            <a:off x="1390872" y="1743577"/>
            <a:ext cx="3781356" cy="246221"/>
          </a:xfrm>
          <a:prstGeom prst="rect">
            <a:avLst/>
          </a:prstGeom>
          <a:noFill/>
        </p:spPr>
        <p:txBody>
          <a:bodyPr wrap="none" lIns="0" tIns="0" rIns="0" bIns="0" rtlCol="0">
            <a:spAutoFit/>
          </a:bodyPr>
          <a:lstStyle/>
          <a:p>
            <a:r>
              <a:rPr lang="en-GB" sz="1600" b="1" noProof="0" dirty="0">
                <a:effectLst/>
                <a:latin typeface="Arial" panose="020B0604020202020204" pitchFamily="34" charset="0"/>
                <a:cs typeface="Arial" panose="020B0604020202020204" pitchFamily="34" charset="0"/>
              </a:rPr>
              <a:t>Median (95% CI), months: 8.2 (6.0-11.9)</a:t>
            </a:r>
          </a:p>
        </p:txBody>
      </p:sp>
      <p:sp>
        <p:nvSpPr>
          <p:cNvPr id="179" name="TextBox 178">
            <a:extLst>
              <a:ext uri="{FF2B5EF4-FFF2-40B4-BE49-F238E27FC236}">
                <a16:creationId xmlns:a16="http://schemas.microsoft.com/office/drawing/2014/main" id="{F9A0B7E0-BDAF-4D55-CBD7-0A6E4B8F20DA}"/>
              </a:ext>
            </a:extLst>
          </p:cNvPr>
          <p:cNvSpPr txBox="1"/>
          <p:nvPr/>
        </p:nvSpPr>
        <p:spPr>
          <a:xfrm>
            <a:off x="8623911" y="1370033"/>
            <a:ext cx="499047" cy="307777"/>
          </a:xfrm>
          <a:prstGeom prst="rect">
            <a:avLst/>
          </a:prstGeom>
          <a:noFill/>
        </p:spPr>
        <p:txBody>
          <a:bodyPr wrap="none" lIns="0" tIns="0" rIns="0" bIns="0" rtlCol="0">
            <a:spAutoFit/>
          </a:bodyPr>
          <a:lstStyle/>
          <a:p>
            <a:pPr algn="ctr"/>
            <a:r>
              <a:rPr lang="en-GB" sz="2000" b="1" spc="100" noProof="0" dirty="0">
                <a:solidFill>
                  <a:schemeClr val="accent1"/>
                </a:solidFill>
                <a:effectLst/>
                <a:latin typeface="Helvetica" pitchFamily="2" charset="0"/>
              </a:rPr>
              <a:t>OS</a:t>
            </a:r>
            <a:r>
              <a:rPr lang="en-GB" sz="2000" b="1" spc="100" baseline="30000" noProof="0" dirty="0">
                <a:solidFill>
                  <a:schemeClr val="accent1"/>
                </a:solidFill>
                <a:effectLst/>
                <a:latin typeface="Helvetica" pitchFamily="2" charset="0"/>
              </a:rPr>
              <a:t>a</a:t>
            </a:r>
          </a:p>
        </p:txBody>
      </p:sp>
      <p:sp>
        <p:nvSpPr>
          <p:cNvPr id="180" name="TextBox 179">
            <a:extLst>
              <a:ext uri="{FF2B5EF4-FFF2-40B4-BE49-F238E27FC236}">
                <a16:creationId xmlns:a16="http://schemas.microsoft.com/office/drawing/2014/main" id="{06A25288-3089-352D-CA5C-D5416C40C241}"/>
              </a:ext>
            </a:extLst>
          </p:cNvPr>
          <p:cNvSpPr txBox="1"/>
          <p:nvPr/>
        </p:nvSpPr>
        <p:spPr>
          <a:xfrm>
            <a:off x="2954142" y="1370033"/>
            <a:ext cx="641714" cy="307777"/>
          </a:xfrm>
          <a:prstGeom prst="rect">
            <a:avLst/>
          </a:prstGeom>
          <a:noFill/>
        </p:spPr>
        <p:txBody>
          <a:bodyPr wrap="none" lIns="0" tIns="0" rIns="0" bIns="0" rtlCol="0">
            <a:spAutoFit/>
          </a:bodyPr>
          <a:lstStyle/>
          <a:p>
            <a:pPr algn="ctr"/>
            <a:r>
              <a:rPr lang="en-GB" sz="2000" b="1" spc="100" noProof="0" dirty="0">
                <a:solidFill>
                  <a:schemeClr val="accent1"/>
                </a:solidFill>
                <a:effectLst/>
                <a:latin typeface="Arial" panose="020B0604020202020204" pitchFamily="34" charset="0"/>
                <a:cs typeface="Arial" panose="020B0604020202020204" pitchFamily="34" charset="0"/>
              </a:rPr>
              <a:t>PFS</a:t>
            </a:r>
            <a:r>
              <a:rPr lang="en-GB" sz="2000" b="1" spc="100" baseline="30000" noProof="0" dirty="0">
                <a:solidFill>
                  <a:schemeClr val="accent1"/>
                </a:solidFill>
                <a:effectLst/>
                <a:latin typeface="Arial" panose="020B0604020202020204" pitchFamily="34" charset="0"/>
                <a:cs typeface="Arial" panose="020B0604020202020204" pitchFamily="34" charset="0"/>
              </a:rPr>
              <a:t>a</a:t>
            </a:r>
          </a:p>
        </p:txBody>
      </p:sp>
      <p:sp>
        <p:nvSpPr>
          <p:cNvPr id="181" name="TextBox 180">
            <a:extLst>
              <a:ext uri="{FF2B5EF4-FFF2-40B4-BE49-F238E27FC236}">
                <a16:creationId xmlns:a16="http://schemas.microsoft.com/office/drawing/2014/main" id="{951833CA-F96B-A09C-6614-457D4BC7E2FD}"/>
              </a:ext>
            </a:extLst>
          </p:cNvPr>
          <p:cNvSpPr txBox="1"/>
          <p:nvPr/>
        </p:nvSpPr>
        <p:spPr>
          <a:xfrm>
            <a:off x="5919669" y="4762212"/>
            <a:ext cx="352661" cy="338554"/>
          </a:xfrm>
          <a:prstGeom prst="rect">
            <a:avLst/>
          </a:prstGeom>
          <a:noFill/>
        </p:spPr>
        <p:txBody>
          <a:bodyPr wrap="none" lIns="0" tIns="0" rIns="0" bIns="0" rtlCol="0">
            <a:spAutoFit/>
          </a:bodyPr>
          <a:lstStyle/>
          <a:p>
            <a:pPr algn="ctr"/>
            <a:r>
              <a:rPr lang="en-GB" sz="1100" b="1" spc="-50" noProof="0" dirty="0">
                <a:latin typeface="Arial" panose="020B0604020202020204" pitchFamily="34" charset="0"/>
                <a:ea typeface="Aileron" charset="0"/>
                <a:cs typeface="Arial" panose="020B0604020202020204" pitchFamily="34" charset="0"/>
              </a:rPr>
              <a:t>No. at</a:t>
            </a:r>
          </a:p>
          <a:p>
            <a:pPr algn="r"/>
            <a:r>
              <a:rPr lang="en-GB" sz="1100" b="1" spc="-50" noProof="0" dirty="0">
                <a:latin typeface="Arial" panose="020B0604020202020204" pitchFamily="34" charset="0"/>
                <a:ea typeface="Aileron" charset="0"/>
                <a:cs typeface="Arial" panose="020B0604020202020204" pitchFamily="34" charset="0"/>
              </a:rPr>
              <a:t>risk</a:t>
            </a:r>
          </a:p>
        </p:txBody>
      </p:sp>
    </p:spTree>
    <p:extLst>
      <p:ext uri="{BB962C8B-B14F-4D97-AF65-F5344CB8AC3E}">
        <p14:creationId xmlns:p14="http://schemas.microsoft.com/office/powerpoint/2010/main" val="38282224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AEE8FE-49F3-CA41-81B7-D31114CF1021}"/>
              </a:ext>
            </a:extLst>
          </p:cNvPr>
          <p:cNvSpPr>
            <a:spLocks noGrp="1"/>
          </p:cNvSpPr>
          <p:nvPr>
            <p:ph type="body" idx="1"/>
          </p:nvPr>
        </p:nvSpPr>
        <p:spPr>
          <a:xfrm>
            <a:off x="609600" y="868672"/>
            <a:ext cx="10972800" cy="701675"/>
          </a:xfrm>
        </p:spPr>
        <p:txBody>
          <a:bodyPr>
            <a:normAutofit/>
          </a:bodyPr>
          <a:lstStyle/>
          <a:p>
            <a:r>
              <a:rPr lang="en-GB" sz="2000" b="1" noProof="0" dirty="0">
                <a:solidFill>
                  <a:schemeClr val="accent1"/>
                </a:solidFill>
                <a:latin typeface="Arial" panose="020B0604020202020204" pitchFamily="34" charset="0"/>
              </a:rPr>
              <a:t>HER2 testing: The evolving role of IHC - best practices and interpretation of results in lung and ovarian cancer </a:t>
            </a:r>
            <a:endParaRPr lang="en-GB" noProof="0" dirty="0"/>
          </a:p>
        </p:txBody>
      </p:sp>
      <p:sp>
        <p:nvSpPr>
          <p:cNvPr id="2" name="Title 1">
            <a:extLst>
              <a:ext uri="{FF2B5EF4-FFF2-40B4-BE49-F238E27FC236}">
                <a16:creationId xmlns:a16="http://schemas.microsoft.com/office/drawing/2014/main" id="{092EB248-4861-4645-9887-D8DAEE0CD364}"/>
              </a:ext>
            </a:extLst>
          </p:cNvPr>
          <p:cNvSpPr>
            <a:spLocks noGrp="1"/>
          </p:cNvSpPr>
          <p:nvPr>
            <p:ph type="title"/>
          </p:nvPr>
        </p:nvSpPr>
        <p:spPr>
          <a:xfrm>
            <a:off x="619201" y="259200"/>
            <a:ext cx="10963199" cy="864000"/>
          </a:xfrm>
        </p:spPr>
        <p:txBody>
          <a:bodyPr/>
          <a:lstStyle/>
          <a:p>
            <a:r>
              <a:rPr lang="en-GB" noProof="0" dirty="0"/>
              <a:t>Agenda: Tuesday 11</a:t>
            </a:r>
            <a:r>
              <a:rPr lang="en-GB" baseline="30000" noProof="0" dirty="0"/>
              <a:t>th</a:t>
            </a:r>
            <a:r>
              <a:rPr lang="en-GB" noProof="0" dirty="0"/>
              <a:t> March 2025</a:t>
            </a:r>
          </a:p>
        </p:txBody>
      </p:sp>
      <p:sp>
        <p:nvSpPr>
          <p:cNvPr id="4" name="Slide Number Placeholder 3">
            <a:extLst>
              <a:ext uri="{FF2B5EF4-FFF2-40B4-BE49-F238E27FC236}">
                <a16:creationId xmlns:a16="http://schemas.microsoft.com/office/drawing/2014/main" id="{A4C99D3C-703B-1A49-85EB-9C3014078DE0}"/>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1F0BD14F-3162-9B53-09EA-41BB79D70781}"/>
              </a:ext>
            </a:extLst>
          </p:cNvPr>
          <p:cNvGraphicFramePr>
            <a:graphicFrameLocks noGrp="1"/>
          </p:cNvGraphicFramePr>
          <p:nvPr>
            <p:extLst>
              <p:ext uri="{D42A27DB-BD31-4B8C-83A1-F6EECF244321}">
                <p14:modId xmlns:p14="http://schemas.microsoft.com/office/powerpoint/2010/main" val="169716534"/>
              </p:ext>
            </p:extLst>
          </p:nvPr>
        </p:nvGraphicFramePr>
        <p:xfrm>
          <a:off x="622300" y="1716405"/>
          <a:ext cx="10795000" cy="4275985"/>
        </p:xfrm>
        <a:graphic>
          <a:graphicData uri="http://schemas.openxmlformats.org/drawingml/2006/table">
            <a:tbl>
              <a:tblPr firstRow="1" bandRow="1">
                <a:tableStyleId>{5C22544A-7EE6-4342-B048-85BDC9FD1C3A}</a:tableStyleId>
              </a:tblPr>
              <a:tblGrid>
                <a:gridCol w="7416800">
                  <a:extLst>
                    <a:ext uri="{9D8B030D-6E8A-4147-A177-3AD203B41FA5}">
                      <a16:colId xmlns:a16="http://schemas.microsoft.com/office/drawing/2014/main" val="2495022612"/>
                    </a:ext>
                  </a:extLst>
                </a:gridCol>
                <a:gridCol w="2159000">
                  <a:extLst>
                    <a:ext uri="{9D8B030D-6E8A-4147-A177-3AD203B41FA5}">
                      <a16:colId xmlns:a16="http://schemas.microsoft.com/office/drawing/2014/main" val="839952229"/>
                    </a:ext>
                  </a:extLst>
                </a:gridCol>
                <a:gridCol w="1219200">
                  <a:extLst>
                    <a:ext uri="{9D8B030D-6E8A-4147-A177-3AD203B41FA5}">
                      <a16:colId xmlns:a16="http://schemas.microsoft.com/office/drawing/2014/main" val="856213367"/>
                    </a:ext>
                  </a:extLst>
                </a:gridCol>
              </a:tblGrid>
              <a:tr h="400326">
                <a:tc>
                  <a:txBody>
                    <a:bodyPr/>
                    <a:lstStyle/>
                    <a:p>
                      <a:pPr marL="0" algn="l" rtl="0" eaLnBrk="1" fontAlgn="ctr" latinLnBrk="0" hangingPunct="1"/>
                      <a:r>
                        <a:rPr lang="en-GB" sz="2000" b="1" i="0" u="none" strike="noStrike" kern="1200" dirty="0">
                          <a:solidFill>
                            <a:srgbClr val="FFFFFF"/>
                          </a:solidFill>
                          <a:effectLst/>
                          <a:latin typeface="Arial"/>
                          <a:ea typeface="PT Sans" panose="020B0503020203020204" pitchFamily="34" charset="0"/>
                          <a:cs typeface="Arial"/>
                        </a:rPr>
                        <a:t>Topic</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6573B"/>
                    </a:solidFill>
                  </a:tcPr>
                </a:tc>
                <a:tc>
                  <a:txBody>
                    <a:bodyPr/>
                    <a:lstStyle/>
                    <a:p>
                      <a:pPr marL="0" algn="ctr" rtl="0" eaLnBrk="1" fontAlgn="ctr" latinLnBrk="0" hangingPunct="1"/>
                      <a:r>
                        <a:rPr lang="en-GB" sz="2000" b="1" i="0" u="none" strike="noStrike" kern="1200" dirty="0">
                          <a:solidFill>
                            <a:srgbClr val="FFFFFF"/>
                          </a:solidFill>
                          <a:effectLst/>
                          <a:latin typeface="Arial"/>
                          <a:ea typeface="PT Sans" panose="020B0503020203020204" pitchFamily="34" charset="0"/>
                          <a:cs typeface="Arial"/>
                        </a:rPr>
                        <a:t>Facilitator</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6573B"/>
                    </a:solidFill>
                  </a:tcPr>
                </a:tc>
                <a:tc>
                  <a:txBody>
                    <a:bodyPr/>
                    <a:lstStyle/>
                    <a:p>
                      <a:pPr marL="0" algn="l" rtl="0" eaLnBrk="1" fontAlgn="ctr" latinLnBrk="0" hangingPunct="1"/>
                      <a:r>
                        <a:rPr lang="en-US" sz="2000" b="1" i="0" u="none" strike="noStrike" kern="1200" dirty="0">
                          <a:solidFill>
                            <a:srgbClr val="FFFFFF"/>
                          </a:solidFill>
                          <a:effectLst/>
                          <a:latin typeface="Arial"/>
                          <a:ea typeface="PT Sans" panose="020B0503020203020204" pitchFamily="34" charset="0"/>
                          <a:cs typeface="Arial"/>
                        </a:rPr>
                        <a:t>Timings</a:t>
                      </a:r>
                      <a:endParaRPr lang="en-US"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6573B"/>
                    </a:solidFill>
                  </a:tcPr>
                </a:tc>
                <a:extLst>
                  <a:ext uri="{0D108BD9-81ED-4DB2-BD59-A6C34878D82A}">
                    <a16:rowId xmlns:a16="http://schemas.microsoft.com/office/drawing/2014/main" val="3397111184"/>
                  </a:ext>
                </a:extLst>
              </a:tr>
              <a:tr h="336931">
                <a:tc>
                  <a:txBody>
                    <a:bodyPr/>
                    <a:lstStyle/>
                    <a:p>
                      <a:pPr marL="8890" marR="0" indent="0" algn="l" rtl="0" eaLnBrk="1" fontAlgn="auto" latinLnBrk="0" hangingPunct="1"/>
                      <a:r>
                        <a:rPr lang="en-GB" sz="1400" b="0" i="0" u="none" strike="noStrike" kern="1200" dirty="0">
                          <a:solidFill>
                            <a:srgbClr val="000000"/>
                          </a:solidFill>
                          <a:effectLst/>
                          <a:latin typeface="Arial"/>
                          <a:ea typeface="PT Sans" panose="020B0503020203020204" pitchFamily="34" charset="0"/>
                          <a:cs typeface="Arial"/>
                        </a:rPr>
                        <a:t>Welcome and introductions</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tc>
                  <a:txBody>
                    <a:bodyPr/>
                    <a:lstStyle/>
                    <a:p>
                      <a:pPr marL="0" marR="0" indent="0" algn="ctr" rtl="0" eaLnBrk="1" fontAlgn="auto" latinLnBrk="0" hangingPunct="1"/>
                      <a:r>
                        <a:rPr lang="en-GB" sz="1400" b="0" i="0" u="none" strike="noStrike" kern="1200" dirty="0">
                          <a:solidFill>
                            <a:srgbClr val="000000"/>
                          </a:solidFill>
                          <a:effectLst/>
                          <a:latin typeface="Arial"/>
                          <a:ea typeface="PT Sans" panose="020B0503020203020204" pitchFamily="34" charset="0"/>
                          <a:cs typeface="Arial"/>
                        </a:rPr>
                        <a:t>COR2ED</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tc>
                  <a:txBody>
                    <a:bodyPr/>
                    <a:lstStyle/>
                    <a:p>
                      <a:pPr marL="8890" marR="0" indent="0" algn="l" rtl="0" eaLnBrk="1" fontAlgn="auto" latinLnBrk="0" hangingPunct="1"/>
                      <a:r>
                        <a:rPr lang="en-US" sz="1400" b="0" i="0" u="none" strike="noStrike" kern="1200" dirty="0">
                          <a:solidFill>
                            <a:srgbClr val="000000"/>
                          </a:solidFill>
                          <a:effectLst/>
                          <a:latin typeface="Arial"/>
                          <a:ea typeface="PT Sans" panose="020B0503020203020204" pitchFamily="34" charset="0"/>
                          <a:cs typeface="Arial"/>
                        </a:rPr>
                        <a:t>5 mins</a:t>
                      </a:r>
                      <a:endParaRPr lang="en-US"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extLst>
                  <a:ext uri="{0D108BD9-81ED-4DB2-BD59-A6C34878D82A}">
                    <a16:rowId xmlns:a16="http://schemas.microsoft.com/office/drawing/2014/main" val="3361090623"/>
                  </a:ext>
                </a:extLst>
              </a:tr>
              <a:tr h="530479">
                <a:tc>
                  <a:txBody>
                    <a:bodyPr/>
                    <a:lstStyle/>
                    <a:p>
                      <a:pPr marL="8890" marR="0" indent="0" algn="l" rtl="0" eaLnBrk="1" fontAlgn="auto" latinLnBrk="0" hangingPunct="1"/>
                      <a:r>
                        <a:rPr lang="en-GB" sz="1400" b="1" i="0" u="none" strike="noStrike" kern="1200" dirty="0">
                          <a:solidFill>
                            <a:srgbClr val="000000"/>
                          </a:solidFill>
                          <a:effectLst/>
                          <a:latin typeface="Arial"/>
                          <a:ea typeface="PT Sans" panose="020B0503020203020204" pitchFamily="34" charset="0"/>
                          <a:cs typeface="Arial"/>
                        </a:rPr>
                        <a:t>1. Scene setting: an overview of challenges related to HER2 immunohistochemistry, guidance and interpretation of the results</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tc rowSpan="2">
                  <a:txBody>
                    <a:bodyPr/>
                    <a:lstStyle/>
                    <a:p>
                      <a:pPr marL="0" marR="0" indent="0" algn="ctr" rtl="0" eaLnBrk="1" fontAlgn="auto" latinLnBrk="0" hangingPunct="1"/>
                      <a:r>
                        <a:rPr lang="en-GB" sz="1400" b="0" i="0" u="none" strike="noStrike" kern="1200" dirty="0">
                          <a:solidFill>
                            <a:srgbClr val="000000"/>
                          </a:solidFill>
                          <a:effectLst/>
                          <a:latin typeface="Arial"/>
                          <a:cs typeface="Arial"/>
                        </a:rPr>
                        <a:t>Fernando López-Ríos </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tc>
                  <a:txBody>
                    <a:bodyPr/>
                    <a:lstStyle/>
                    <a:p>
                      <a:pPr marL="8890" marR="0" indent="0" algn="l" rtl="0" eaLnBrk="1" fontAlgn="auto" latinLnBrk="0" hangingPunct="1"/>
                      <a:r>
                        <a:rPr lang="en-GB" sz="1400" b="0" i="0" u="none" strike="noStrike" kern="1200" dirty="0">
                          <a:solidFill>
                            <a:srgbClr val="000000"/>
                          </a:solidFill>
                          <a:effectLst/>
                          <a:latin typeface="Arial"/>
                          <a:ea typeface="PT Sans" panose="020B0503020203020204" pitchFamily="34" charset="0"/>
                          <a:cs typeface="Arial"/>
                        </a:rPr>
                        <a:t>10 mins</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extLst>
                  <a:ext uri="{0D108BD9-81ED-4DB2-BD59-A6C34878D82A}">
                    <a16:rowId xmlns:a16="http://schemas.microsoft.com/office/drawing/2014/main" val="776439871"/>
                  </a:ext>
                </a:extLst>
              </a:tr>
              <a:tr h="336931">
                <a:tc>
                  <a:txBody>
                    <a:bodyPr/>
                    <a:lstStyle/>
                    <a:p>
                      <a:pPr marL="8890" marR="0" indent="0" algn="l" rtl="0" eaLnBrk="1" fontAlgn="auto" latinLnBrk="0" hangingPunct="1"/>
                      <a:r>
                        <a:rPr lang="en-GB" sz="1400" b="0" i="1" u="none" strike="noStrike" kern="1200" dirty="0">
                          <a:solidFill>
                            <a:srgbClr val="000000"/>
                          </a:solidFill>
                          <a:effectLst/>
                          <a:latin typeface="Arial"/>
                          <a:cs typeface="Arial"/>
                        </a:rPr>
                        <a:t>Q&amp;A</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tc vMerge="1">
                  <a:txBody>
                    <a:bodyPr/>
                    <a:lstStyle/>
                    <a:p>
                      <a:endParaRPr lang="en-US"/>
                    </a:p>
                  </a:txBody>
                  <a:tcPr/>
                </a:tc>
                <a:tc>
                  <a:txBody>
                    <a:bodyPr/>
                    <a:lstStyle/>
                    <a:p>
                      <a:pPr marL="8890" marR="0" indent="0" algn="l" rtl="0" eaLnBrk="1" fontAlgn="auto" latinLnBrk="0" hangingPunct="1"/>
                      <a:r>
                        <a:rPr lang="en-GB" sz="1400" b="0" i="0" u="none" strike="noStrike" kern="1200" dirty="0">
                          <a:solidFill>
                            <a:srgbClr val="000000"/>
                          </a:solidFill>
                          <a:effectLst/>
                          <a:latin typeface="Arial"/>
                          <a:ea typeface="PT Sans" panose="020B0503020203020204" pitchFamily="34" charset="0"/>
                          <a:cs typeface="Arial"/>
                        </a:rPr>
                        <a:t>5 mins</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extLst>
                  <a:ext uri="{0D108BD9-81ED-4DB2-BD59-A6C34878D82A}">
                    <a16:rowId xmlns:a16="http://schemas.microsoft.com/office/drawing/2014/main" val="4190338121"/>
                  </a:ext>
                </a:extLst>
              </a:tr>
              <a:tr h="530479">
                <a:tc>
                  <a:txBody>
                    <a:bodyPr/>
                    <a:lstStyle/>
                    <a:p>
                      <a:pPr marL="8890" marR="0" indent="0" algn="l" rtl="0" eaLnBrk="1" fontAlgn="auto" latinLnBrk="0" hangingPunct="1"/>
                      <a:r>
                        <a:rPr lang="en-GB" sz="1400" b="1" i="0" u="none" strike="noStrike" kern="1200" dirty="0">
                          <a:solidFill>
                            <a:srgbClr val="000000"/>
                          </a:solidFill>
                          <a:effectLst/>
                          <a:latin typeface="Arial"/>
                          <a:cs typeface="Arial"/>
                        </a:rPr>
                        <a:t>2. Targeting HER2 in lung cancer: where does IHC fit in?</a:t>
                      </a:r>
                      <a:endParaRPr lang="en-GB" sz="1800" b="0" i="0" u="none" strike="noStrike" dirty="0">
                        <a:effectLst/>
                        <a:latin typeface="Arial" panose="020B0604020202020204" pitchFamily="34" charset="0"/>
                      </a:endParaRPr>
                    </a:p>
                    <a:p>
                      <a:pPr marL="8890" marR="0" indent="0" algn="l" rtl="0" eaLnBrk="1" fontAlgn="auto" latinLnBrk="0" hangingPunct="1"/>
                      <a:endParaRPr lang="en-GB" sz="1400" b="0" i="0" u="none" strike="noStrike" kern="1200" dirty="0">
                        <a:solidFill>
                          <a:srgbClr val="000000"/>
                        </a:solidFill>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tc>
                  <a:txBody>
                    <a:bodyPr/>
                    <a:lstStyle/>
                    <a:p>
                      <a:pPr marL="0" marR="0" indent="0" algn="ctr" rtl="0" eaLnBrk="1" fontAlgn="auto" latinLnBrk="0" hangingPunct="1"/>
                      <a:r>
                        <a:rPr lang="en-GB" sz="1400" b="0" i="0" u="none" strike="noStrike" kern="1200" dirty="0">
                          <a:solidFill>
                            <a:srgbClr val="000000"/>
                          </a:solidFill>
                          <a:effectLst/>
                          <a:latin typeface="Arial"/>
                          <a:cs typeface="Arial"/>
                        </a:rPr>
                        <a:t>Christian </a:t>
                      </a:r>
                      <a:r>
                        <a:rPr lang="en-GB" sz="1400" b="0" i="0" u="none" strike="noStrike" kern="1200" dirty="0" err="1">
                          <a:solidFill>
                            <a:srgbClr val="000000"/>
                          </a:solidFill>
                          <a:effectLst/>
                          <a:latin typeface="Arial"/>
                          <a:cs typeface="Arial"/>
                        </a:rPr>
                        <a:t>Rolfo</a:t>
                      </a:r>
                      <a:r>
                        <a:rPr lang="en-GB" sz="1400" b="0" i="0" u="none" strike="noStrike" kern="1200" dirty="0">
                          <a:solidFill>
                            <a:srgbClr val="000000"/>
                          </a:solidFill>
                          <a:effectLst/>
                          <a:latin typeface="Arial"/>
                          <a:cs typeface="Arial"/>
                        </a:rPr>
                        <a:t> </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tc>
                  <a:txBody>
                    <a:bodyPr/>
                    <a:lstStyle/>
                    <a:p>
                      <a:pPr marL="8890" marR="0" indent="0" algn="l" rtl="0" eaLnBrk="1" fontAlgn="auto" latinLnBrk="0" hangingPunct="1"/>
                      <a:r>
                        <a:rPr lang="en-US" sz="1400" b="0" i="0" u="none" strike="noStrike" kern="1200" dirty="0">
                          <a:solidFill>
                            <a:srgbClr val="000000"/>
                          </a:solidFill>
                          <a:effectLst/>
                          <a:latin typeface="Arial"/>
                          <a:ea typeface="PT Sans" panose="020B0503020203020204" pitchFamily="34" charset="0"/>
                          <a:cs typeface="Arial"/>
                        </a:rPr>
                        <a:t>20 mins</a:t>
                      </a:r>
                      <a:endParaRPr lang="en-US"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extLst>
                  <a:ext uri="{0D108BD9-81ED-4DB2-BD59-A6C34878D82A}">
                    <a16:rowId xmlns:a16="http://schemas.microsoft.com/office/drawing/2014/main" val="1112077361"/>
                  </a:ext>
                </a:extLst>
              </a:tr>
              <a:tr h="363982">
                <a:tc>
                  <a:txBody>
                    <a:bodyPr/>
                    <a:lstStyle/>
                    <a:p>
                      <a:pPr marL="8890" marR="0" indent="0" algn="l" rtl="0" eaLnBrk="1" fontAlgn="auto" latinLnBrk="0" hangingPunct="1"/>
                      <a:r>
                        <a:rPr lang="en-GB" sz="1400" b="0" i="1" u="none" strike="noStrike" kern="1200" dirty="0">
                          <a:solidFill>
                            <a:srgbClr val="000000"/>
                          </a:solidFill>
                          <a:effectLst/>
                          <a:latin typeface="Arial"/>
                          <a:cs typeface="Arial"/>
                        </a:rPr>
                        <a:t>Q&amp;A</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tc>
                  <a:txBody>
                    <a:bodyPr/>
                    <a:lstStyle/>
                    <a:p>
                      <a:pPr marL="0" marR="0" indent="0" algn="ctr" rtl="0" eaLnBrk="1" fontAlgn="auto" latinLnBrk="0" hangingPunct="1"/>
                      <a:r>
                        <a:rPr lang="en-GB" sz="1400" b="0" i="0" u="none" strike="noStrike" kern="1200" dirty="0">
                          <a:solidFill>
                            <a:srgbClr val="000000"/>
                          </a:solidFill>
                          <a:effectLst/>
                          <a:latin typeface="Arial"/>
                          <a:cs typeface="Arial"/>
                        </a:rPr>
                        <a:t>Fernando López-Ríos </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tc>
                  <a:txBody>
                    <a:bodyPr/>
                    <a:lstStyle/>
                    <a:p>
                      <a:pPr marL="8890" marR="0" indent="0" algn="l" rtl="0" eaLnBrk="1" fontAlgn="auto" latinLnBrk="0" hangingPunct="1"/>
                      <a:r>
                        <a:rPr lang="en-GB" sz="1400" b="0" i="0" u="none" strike="noStrike" kern="1200" dirty="0">
                          <a:solidFill>
                            <a:srgbClr val="000000"/>
                          </a:solidFill>
                          <a:effectLst/>
                          <a:latin typeface="Arial"/>
                          <a:ea typeface="PT Sans" panose="020B0503020203020204" pitchFamily="34" charset="0"/>
                          <a:cs typeface="Arial"/>
                        </a:rPr>
                        <a:t>5 mins</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extLst>
                  <a:ext uri="{0D108BD9-81ED-4DB2-BD59-A6C34878D82A}">
                    <a16:rowId xmlns:a16="http://schemas.microsoft.com/office/drawing/2014/main" val="32555542"/>
                  </a:ext>
                </a:extLst>
              </a:tr>
              <a:tr h="439039">
                <a:tc>
                  <a:txBody>
                    <a:bodyPr/>
                    <a:lstStyle/>
                    <a:p>
                      <a:pPr marL="8890" marR="0" indent="0" algn="l" rtl="0" eaLnBrk="1" fontAlgn="auto" latinLnBrk="0" hangingPunct="1"/>
                      <a:r>
                        <a:rPr lang="en-GB" sz="1400" b="1" i="0" u="none" strike="noStrike" kern="1200" dirty="0">
                          <a:solidFill>
                            <a:srgbClr val="000000"/>
                          </a:solidFill>
                          <a:effectLst/>
                          <a:latin typeface="Arial"/>
                          <a:cs typeface="Arial"/>
                        </a:rPr>
                        <a:t>3. Ovarian cancer: Challenges and considerations for HER2 IHC testing</a:t>
                      </a:r>
                      <a:endParaRPr lang="en-GB" sz="1800" b="0" i="0" u="none" strike="noStrike">
                        <a:effectLst/>
                        <a:latin typeface="Arial"/>
                        <a:cs typeface="Arial"/>
                      </a:endParaRPr>
                    </a:p>
                    <a:p>
                      <a:pPr marL="8890" marR="0" indent="0" algn="l" rtl="0" eaLnBrk="1" fontAlgn="auto" latinLnBrk="0" hangingPunct="1"/>
                      <a:r>
                        <a:rPr lang="en-GB" sz="1400" b="0" i="0" u="none" strike="noStrike" kern="1200" dirty="0">
                          <a:solidFill>
                            <a:srgbClr val="000000"/>
                          </a:solidFill>
                          <a:effectLst/>
                          <a:latin typeface="Arial"/>
                          <a:cs typeface="Arial"/>
                        </a:rPr>
                        <a:t>Including a patient case and polling questions</a:t>
                      </a:r>
                      <a:endParaRPr lang="en-GB" sz="1800" b="0" i="0" u="none" strike="noStrike" dirty="0">
                        <a:effectLst/>
                        <a:latin typeface="Arial"/>
                        <a:cs typeface="Arial"/>
                      </a:endParaRPr>
                    </a:p>
                  </a:txBody>
                  <a:tcPr marL="67691" marR="6769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tc>
                  <a:txBody>
                    <a:bodyPr/>
                    <a:lstStyle/>
                    <a:p>
                      <a:pPr marL="0" marR="0" indent="0" algn="ctr" rtl="0" eaLnBrk="1" fontAlgn="auto" latinLnBrk="0" hangingPunct="1"/>
                      <a:r>
                        <a:rPr lang="en-GB" sz="1400" b="0" i="0" u="none" strike="noStrike" kern="1200" dirty="0">
                          <a:solidFill>
                            <a:srgbClr val="000000"/>
                          </a:solidFill>
                          <a:effectLst/>
                          <a:latin typeface="Arial"/>
                          <a:ea typeface="PT Sans" panose="020B0503020203020204" pitchFamily="34" charset="0"/>
                          <a:cs typeface="Arial"/>
                        </a:rPr>
                        <a:t>Charlie Gourley</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tc>
                  <a:txBody>
                    <a:bodyPr/>
                    <a:lstStyle/>
                    <a:p>
                      <a:pPr marL="8890" marR="0" indent="0" algn="l" rtl="0" eaLnBrk="1" fontAlgn="auto" latinLnBrk="0" hangingPunct="1"/>
                      <a:r>
                        <a:rPr lang="en-US" sz="1400" b="0" i="0" u="none" strike="noStrike" kern="1200" dirty="0">
                          <a:solidFill>
                            <a:srgbClr val="000000"/>
                          </a:solidFill>
                          <a:effectLst/>
                          <a:latin typeface="Arial"/>
                          <a:cs typeface="Arial"/>
                        </a:rPr>
                        <a:t>20 mins</a:t>
                      </a:r>
                      <a:endParaRPr lang="en-US" sz="1800" b="0" i="0" u="none" strike="noStrike" dirty="0">
                        <a:effectLst/>
                        <a:latin typeface="Arial"/>
                        <a:cs typeface="Arial"/>
                      </a:endParaRPr>
                    </a:p>
                  </a:txBody>
                  <a:tcPr marL="67691" marR="6769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extLst>
                  <a:ext uri="{0D108BD9-81ED-4DB2-BD59-A6C34878D82A}">
                    <a16:rowId xmlns:a16="http://schemas.microsoft.com/office/drawing/2014/main" val="1683622342"/>
                  </a:ext>
                </a:extLst>
              </a:tr>
              <a:tr h="356997">
                <a:tc>
                  <a:txBody>
                    <a:bodyPr/>
                    <a:lstStyle/>
                    <a:p>
                      <a:pPr marL="8890" marR="0" indent="0" algn="l" rtl="0" eaLnBrk="1" fontAlgn="auto" latinLnBrk="0" hangingPunct="1"/>
                      <a:r>
                        <a:rPr lang="en-GB" sz="1400" b="0" i="1" u="none" strike="noStrike" kern="1200" dirty="0">
                          <a:solidFill>
                            <a:srgbClr val="000000"/>
                          </a:solidFill>
                          <a:effectLst/>
                          <a:latin typeface="Arial"/>
                          <a:cs typeface="Arial"/>
                        </a:rPr>
                        <a:t>Q&amp;A</a:t>
                      </a:r>
                      <a:endParaRPr lang="en-GB" sz="1800" b="0" i="0" u="none" strike="noStrike" dirty="0">
                        <a:effectLst/>
                        <a:latin typeface="Arial"/>
                        <a:cs typeface="Arial"/>
                      </a:endParaRPr>
                    </a:p>
                  </a:txBody>
                  <a:tcPr marL="67691" marR="6769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tc>
                  <a:txBody>
                    <a:bodyPr/>
                    <a:lstStyle/>
                    <a:p>
                      <a:pPr marL="0" marR="0" indent="0" algn="ctr" rtl="0" eaLnBrk="1" fontAlgn="auto" latinLnBrk="0" hangingPunct="1"/>
                      <a:r>
                        <a:rPr lang="en-GB" sz="1400" b="0" i="0" u="none" strike="noStrike" kern="1200" dirty="0">
                          <a:solidFill>
                            <a:srgbClr val="000000"/>
                          </a:solidFill>
                          <a:effectLst/>
                          <a:latin typeface="Arial"/>
                          <a:cs typeface="Arial"/>
                        </a:rPr>
                        <a:t>Fernando López-Ríos </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tc>
                  <a:txBody>
                    <a:bodyPr/>
                    <a:lstStyle/>
                    <a:p>
                      <a:pPr marL="8890" marR="0" indent="0" algn="l" rtl="0" eaLnBrk="1" fontAlgn="auto" latinLnBrk="0" hangingPunct="1"/>
                      <a:r>
                        <a:rPr lang="en-GB" sz="1400" b="0" i="0" u="none" strike="noStrike" kern="1200" dirty="0">
                          <a:solidFill>
                            <a:srgbClr val="000000"/>
                          </a:solidFill>
                          <a:effectLst/>
                          <a:latin typeface="Arial"/>
                          <a:cs typeface="Arial"/>
                        </a:rPr>
                        <a:t>5 mins</a:t>
                      </a:r>
                      <a:endParaRPr lang="en-GB" sz="1800" b="0" i="0" u="none" strike="noStrike" dirty="0">
                        <a:effectLst/>
                        <a:latin typeface="Arial"/>
                        <a:cs typeface="Arial"/>
                      </a:endParaRPr>
                    </a:p>
                  </a:txBody>
                  <a:tcPr marL="67691" marR="6769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extLst>
                  <a:ext uri="{0D108BD9-81ED-4DB2-BD59-A6C34878D82A}">
                    <a16:rowId xmlns:a16="http://schemas.microsoft.com/office/drawing/2014/main" val="4276808022"/>
                  </a:ext>
                </a:extLst>
              </a:tr>
              <a:tr h="371221">
                <a:tc>
                  <a:txBody>
                    <a:bodyPr/>
                    <a:lstStyle/>
                    <a:p>
                      <a:pPr marL="0" algn="l" rtl="0" eaLnBrk="1" fontAlgn="ctr" latinLnBrk="0" hangingPunct="1"/>
                      <a:r>
                        <a:rPr lang="en-GB" sz="1400" b="0" i="0" u="none" strike="noStrike" kern="1200" dirty="0">
                          <a:solidFill>
                            <a:srgbClr val="000000"/>
                          </a:solidFill>
                          <a:effectLst/>
                          <a:latin typeface="Arial"/>
                          <a:ea typeface="PT Sans" panose="020B0503020203020204" pitchFamily="34" charset="0"/>
                          <a:cs typeface="Arial"/>
                        </a:rPr>
                        <a:t>Panel discussion and audience questions</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tc>
                  <a:txBody>
                    <a:bodyPr/>
                    <a:lstStyle/>
                    <a:p>
                      <a:pPr marL="0" marR="0" indent="0" algn="ctr" rtl="0" eaLnBrk="1" fontAlgn="auto" latinLnBrk="0" hangingPunct="1"/>
                      <a:r>
                        <a:rPr lang="en-GB" sz="1400" b="0" i="0" u="none" strike="noStrike" kern="1200" dirty="0">
                          <a:solidFill>
                            <a:srgbClr val="000000"/>
                          </a:solidFill>
                          <a:effectLst/>
                          <a:latin typeface="Arial"/>
                          <a:ea typeface="PT Sans" panose="020B0503020203020204" pitchFamily="34" charset="0"/>
                          <a:cs typeface="Arial"/>
                        </a:rPr>
                        <a:t>All</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tc>
                  <a:txBody>
                    <a:bodyPr/>
                    <a:lstStyle/>
                    <a:p>
                      <a:pPr marL="0" algn="l" rtl="0" eaLnBrk="1" fontAlgn="ctr" latinLnBrk="0" hangingPunct="1"/>
                      <a:r>
                        <a:rPr lang="en-GB" sz="1400" b="0" i="0" u="none" strike="noStrike" kern="1200" dirty="0">
                          <a:solidFill>
                            <a:srgbClr val="000000"/>
                          </a:solidFill>
                          <a:effectLst/>
                          <a:latin typeface="Arial"/>
                          <a:ea typeface="PT Sans" panose="020B0503020203020204" pitchFamily="34" charset="0"/>
                          <a:cs typeface="Arial"/>
                        </a:rPr>
                        <a:t>15 mins</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AE8"/>
                    </a:solidFill>
                  </a:tcPr>
                </a:tc>
                <a:extLst>
                  <a:ext uri="{0D108BD9-81ED-4DB2-BD59-A6C34878D82A}">
                    <a16:rowId xmlns:a16="http://schemas.microsoft.com/office/drawing/2014/main" val="1999199644"/>
                  </a:ext>
                </a:extLst>
              </a:tr>
              <a:tr h="530479">
                <a:tc>
                  <a:txBody>
                    <a:bodyPr/>
                    <a:lstStyle/>
                    <a:p>
                      <a:pPr marL="0" algn="l" rtl="0" eaLnBrk="1" fontAlgn="ctr" latinLnBrk="0" hangingPunct="1"/>
                      <a:r>
                        <a:rPr lang="en-GB" sz="1400" b="0" i="0" u="none" strike="noStrike" kern="1200" dirty="0">
                          <a:solidFill>
                            <a:srgbClr val="000000"/>
                          </a:solidFill>
                          <a:effectLst/>
                          <a:latin typeface="Arial"/>
                          <a:ea typeface="PT Sans" panose="020B0503020203020204" pitchFamily="34" charset="0"/>
                          <a:cs typeface="Arial"/>
                        </a:rPr>
                        <a:t>Future perspectives and summary</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tc>
                  <a:txBody>
                    <a:bodyPr/>
                    <a:lstStyle/>
                    <a:p>
                      <a:pPr marL="0" marR="0" indent="0" algn="ctr" rtl="0" eaLnBrk="1" fontAlgn="auto" latinLnBrk="0" hangingPunct="1"/>
                      <a:r>
                        <a:rPr lang="en-GB" sz="1400" b="0" i="0" u="none" strike="noStrike" kern="1200" dirty="0">
                          <a:solidFill>
                            <a:srgbClr val="000000"/>
                          </a:solidFill>
                          <a:effectLst/>
                          <a:latin typeface="Arial"/>
                          <a:cs typeface="Arial"/>
                        </a:rPr>
                        <a:t>Fernando López-Ríos </a:t>
                      </a:r>
                      <a:endParaRPr lang="en-GB"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tc>
                  <a:txBody>
                    <a:bodyPr/>
                    <a:lstStyle/>
                    <a:p>
                      <a:pPr marL="0" algn="l" rtl="0" eaLnBrk="1" fontAlgn="ctr" latinLnBrk="0" hangingPunct="1"/>
                      <a:r>
                        <a:rPr lang="en-US" sz="1400" b="0" i="0" u="none" strike="noStrike" kern="1200" dirty="0">
                          <a:solidFill>
                            <a:srgbClr val="000000"/>
                          </a:solidFill>
                          <a:effectLst/>
                          <a:latin typeface="Arial"/>
                          <a:ea typeface="PT Sans" panose="020B0503020203020204" pitchFamily="34" charset="0"/>
                          <a:cs typeface="Arial"/>
                        </a:rPr>
                        <a:t>5 mins</a:t>
                      </a:r>
                      <a:endParaRPr lang="en-US" sz="1800" b="0" i="0" u="none" strike="noStrike" dirty="0">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D1CE"/>
                    </a:solidFill>
                  </a:tcPr>
                </a:tc>
                <a:extLst>
                  <a:ext uri="{0D108BD9-81ED-4DB2-BD59-A6C34878D82A}">
                    <a16:rowId xmlns:a16="http://schemas.microsoft.com/office/drawing/2014/main" val="2918975050"/>
                  </a:ext>
                </a:extLst>
              </a:tr>
            </a:tbl>
          </a:graphicData>
        </a:graphic>
      </p:graphicFrame>
    </p:spTree>
    <p:extLst>
      <p:ext uri="{BB962C8B-B14F-4D97-AF65-F5344CB8AC3E}">
        <p14:creationId xmlns:p14="http://schemas.microsoft.com/office/powerpoint/2010/main" val="1936987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75C39-6D96-6DBF-E2F2-847230406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7EC0A-4F5F-6439-755D-0781DA1CF112}"/>
              </a:ext>
            </a:extLst>
          </p:cNvPr>
          <p:cNvSpPr>
            <a:spLocks noGrp="1"/>
          </p:cNvSpPr>
          <p:nvPr>
            <p:ph type="title"/>
          </p:nvPr>
        </p:nvSpPr>
        <p:spPr/>
        <p:txBody>
          <a:bodyPr/>
          <a:lstStyle/>
          <a:p>
            <a:r>
              <a:rPr lang="en-GB" sz="4000" i="1" noProof="0" dirty="0"/>
              <a:t>HER2</a:t>
            </a:r>
            <a:r>
              <a:rPr lang="en-GB" sz="4000" noProof="0" dirty="0"/>
              <a:t>-mutant and HER2‑Overexpression:</a:t>
            </a:r>
            <a:br>
              <a:rPr lang="en-GB" sz="4000" noProof="0" dirty="0"/>
            </a:br>
            <a:br>
              <a:rPr lang="en-GB" sz="4000" noProof="0" dirty="0"/>
            </a:br>
            <a:r>
              <a:rPr lang="en-GB" sz="3600" noProof="0" dirty="0"/>
              <a:t>same disease but different results</a:t>
            </a:r>
            <a:endParaRPr lang="en-GB" noProof="0" dirty="0"/>
          </a:p>
        </p:txBody>
      </p:sp>
      <p:sp>
        <p:nvSpPr>
          <p:cNvPr id="3" name="Slide Number Placeholder 2">
            <a:extLst>
              <a:ext uri="{FF2B5EF4-FFF2-40B4-BE49-F238E27FC236}">
                <a16:creationId xmlns:a16="http://schemas.microsoft.com/office/drawing/2014/main" id="{FF1DE55B-4A93-1146-EEA0-326169FDD9E2}"/>
              </a:ext>
            </a:extLst>
          </p:cNvPr>
          <p:cNvSpPr>
            <a:spLocks noGrp="1"/>
          </p:cNvSpPr>
          <p:nvPr>
            <p:ph type="sldNum" sz="quarter" idx="4"/>
          </p:nvPr>
        </p:nvSpPr>
        <p:spPr/>
        <p:txBody>
          <a:bodyPr/>
          <a:lstStyle/>
          <a:p>
            <a:fld id="{FCE43C0F-8A7B-3A4B-9DB5-B3472E36E833}" type="slidenum">
              <a:rPr lang="en-GB" noProof="0" smtClean="0"/>
              <a:pPr/>
              <a:t>50</a:t>
            </a:fld>
            <a:endParaRPr lang="en-GB" noProof="0" dirty="0"/>
          </a:p>
        </p:txBody>
      </p:sp>
    </p:spTree>
    <p:extLst>
      <p:ext uri="{BB962C8B-B14F-4D97-AF65-F5344CB8AC3E}">
        <p14:creationId xmlns:p14="http://schemas.microsoft.com/office/powerpoint/2010/main" val="421582991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AC58F-4818-9CB4-8ABD-471C045BC3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D7124A-4F67-E6D6-ADF1-E369379AEC62}"/>
              </a:ext>
            </a:extLst>
          </p:cNvPr>
          <p:cNvSpPr>
            <a:spLocks noGrp="1"/>
          </p:cNvSpPr>
          <p:nvPr>
            <p:ph type="title"/>
          </p:nvPr>
        </p:nvSpPr>
        <p:spPr/>
        <p:txBody>
          <a:bodyPr>
            <a:normAutofit/>
          </a:bodyPr>
          <a:lstStyle/>
          <a:p>
            <a:r>
              <a:rPr lang="en-GB" b="1" noProof="0" dirty="0"/>
              <a:t>DESTINY-Lung01 – phase 2 – her2-overexpressing</a:t>
            </a:r>
            <a:br>
              <a:rPr lang="en-GB" b="1" noProof="0" dirty="0"/>
            </a:br>
            <a:r>
              <a:rPr lang="en-GB" sz="2000" b="1" spc="100" noProof="0" dirty="0">
                <a:solidFill>
                  <a:schemeClr val="accent1"/>
                </a:solidFill>
              </a:rPr>
              <a:t>study design</a:t>
            </a:r>
            <a:endParaRPr lang="en-GB" sz="2000" spc="100" noProof="0" dirty="0">
              <a:solidFill>
                <a:schemeClr val="accent1"/>
              </a:solidFill>
            </a:endParaRPr>
          </a:p>
        </p:txBody>
      </p:sp>
      <p:sp>
        <p:nvSpPr>
          <p:cNvPr id="4" name="Slide Number Placeholder 3">
            <a:extLst>
              <a:ext uri="{FF2B5EF4-FFF2-40B4-BE49-F238E27FC236}">
                <a16:creationId xmlns:a16="http://schemas.microsoft.com/office/drawing/2014/main" id="{DE80EC2E-58DC-837F-781C-0B7766D62FA0}"/>
              </a:ext>
            </a:extLst>
          </p:cNvPr>
          <p:cNvSpPr>
            <a:spLocks noGrp="1"/>
          </p:cNvSpPr>
          <p:nvPr>
            <p:ph type="sldNum" sz="quarter" idx="4"/>
          </p:nvPr>
        </p:nvSpPr>
        <p:spPr/>
        <p:txBody>
          <a:bodyPr/>
          <a:lstStyle/>
          <a:p>
            <a:fld id="{FCE43C0F-8A7B-3A4B-9DB5-B3472E36E833}" type="slidenum">
              <a:rPr lang="en-GB" noProof="0" smtClean="0"/>
              <a:pPr/>
              <a:t>51</a:t>
            </a:fld>
            <a:endParaRPr lang="en-GB" noProof="0" dirty="0"/>
          </a:p>
        </p:txBody>
      </p:sp>
      <p:sp>
        <p:nvSpPr>
          <p:cNvPr id="7" name="Content Placeholder 6">
            <a:extLst>
              <a:ext uri="{FF2B5EF4-FFF2-40B4-BE49-F238E27FC236}">
                <a16:creationId xmlns:a16="http://schemas.microsoft.com/office/drawing/2014/main" id="{F608F674-FBD8-366E-2FCB-38DADB7E0516}"/>
              </a:ext>
            </a:extLst>
          </p:cNvPr>
          <p:cNvSpPr>
            <a:spLocks noGrp="1"/>
          </p:cNvSpPr>
          <p:nvPr>
            <p:ph sz="quarter" idx="15"/>
          </p:nvPr>
        </p:nvSpPr>
        <p:spPr/>
        <p:txBody>
          <a:bodyPr anchor="b" anchorCtr="0"/>
          <a:lstStyle/>
          <a:p>
            <a:r>
              <a:rPr lang="en-GB" noProof="0" dirty="0">
                <a:solidFill>
                  <a:schemeClr val="tx2"/>
                </a:solidFill>
              </a:rPr>
              <a:t>DCR, disease control rate; DoR, duration of response; ECOG PS, Eastern Cooperative Oncology Group performance status; IHC, immunohistochemistry; NSCLC, non-small cell lung cancer; ORR, overall response rate; OS, overall survival; PFS, progression-free survival; q3w, every 3 weeks; RECIST, Response Evaluation Criteria in Solid Tumours; T-DXd, trastuzumab deruxtecan</a:t>
            </a:r>
          </a:p>
          <a:p>
            <a:r>
              <a:rPr lang="en-GB" noProof="0" dirty="0">
                <a:solidFill>
                  <a:schemeClr val="tx2"/>
                </a:solidFill>
              </a:rPr>
              <a:t>Smit EF, et al. Lancet Oncol. 2024;25:439-454</a:t>
            </a:r>
            <a:endParaRPr lang="en-GB" noProof="0" dirty="0">
              <a:solidFill>
                <a:schemeClr val="tx2"/>
              </a:solidFill>
              <a:highlight>
                <a:srgbClr val="FFFF00"/>
              </a:highlight>
            </a:endParaRPr>
          </a:p>
        </p:txBody>
      </p:sp>
      <p:sp>
        <p:nvSpPr>
          <p:cNvPr id="16" name="Google Shape;357;p44">
            <a:extLst>
              <a:ext uri="{FF2B5EF4-FFF2-40B4-BE49-F238E27FC236}">
                <a16:creationId xmlns:a16="http://schemas.microsoft.com/office/drawing/2014/main" id="{12FB409D-E827-0577-0B0E-DCF991B8BBF8}"/>
              </a:ext>
            </a:extLst>
          </p:cNvPr>
          <p:cNvSpPr/>
          <p:nvPr/>
        </p:nvSpPr>
        <p:spPr>
          <a:xfrm>
            <a:off x="619201" y="2019926"/>
            <a:ext cx="2358157" cy="2784050"/>
          </a:xfrm>
          <a:prstGeom prst="roundRect">
            <a:avLst>
              <a:gd name="adj" fmla="val 5477"/>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600" b="1" i="0" u="none" strike="noStrike" cap="none" noProof="0" dirty="0">
                <a:solidFill>
                  <a:schemeClr val="accent1"/>
                </a:solidFill>
                <a:latin typeface="Arial"/>
                <a:ea typeface="Arial"/>
                <a:cs typeface="Arial"/>
                <a:sym typeface="Arial"/>
              </a:rPr>
              <a:t>Key eligibility criteria</a:t>
            </a:r>
            <a:endParaRPr lang="en-GB" sz="1600" b="0" i="0" u="none" strike="noStrike" cap="none" baseline="30000" noProof="0" dirty="0">
              <a:solidFill>
                <a:srgbClr val="000000"/>
              </a:solidFill>
              <a:latin typeface="Arial"/>
              <a:ea typeface="Arial"/>
              <a:cs typeface="Arial"/>
              <a:sym typeface="Arial"/>
            </a:endParaRPr>
          </a:p>
          <a:p>
            <a:pPr marL="174625" marR="0" lvl="0" indent="-174625" algn="l" rtl="0">
              <a:lnSpc>
                <a:spcPct val="100000"/>
              </a:lnSpc>
              <a:spcBef>
                <a:spcPts val="600"/>
              </a:spcBef>
              <a:spcAft>
                <a:spcPts val="0"/>
              </a:spcAft>
              <a:buClr>
                <a:schemeClr val="accent2"/>
              </a:buClr>
              <a:buSzPts val="1100"/>
              <a:buFont typeface="Arial"/>
              <a:buChar char="•"/>
            </a:pPr>
            <a:r>
              <a:rPr lang="en-GB" sz="1400" b="0" i="0" u="none" strike="noStrike" cap="none" noProof="0" dirty="0">
                <a:solidFill>
                  <a:srgbClr val="000000"/>
                </a:solidFill>
                <a:latin typeface="Arial"/>
                <a:ea typeface="Arial"/>
                <a:cs typeface="Arial"/>
                <a:sym typeface="Arial"/>
              </a:rPr>
              <a:t>Unresectable metastatic non-squamous NSCLC</a:t>
            </a:r>
          </a:p>
          <a:p>
            <a:pPr marL="174625" marR="0" lvl="0" indent="-174625" algn="l" rtl="0">
              <a:lnSpc>
                <a:spcPct val="100000"/>
              </a:lnSpc>
              <a:spcBef>
                <a:spcPts val="600"/>
              </a:spcBef>
              <a:spcAft>
                <a:spcPts val="0"/>
              </a:spcAft>
              <a:buClr>
                <a:schemeClr val="accent2"/>
              </a:buClr>
              <a:buSzPts val="1100"/>
              <a:buFont typeface="Arial"/>
              <a:buChar char="•"/>
            </a:pPr>
            <a:r>
              <a:rPr lang="en-GB" sz="1400" noProof="0" dirty="0">
                <a:solidFill>
                  <a:srgbClr val="000000"/>
                </a:solidFill>
                <a:latin typeface="Arial"/>
                <a:ea typeface="Arial"/>
                <a:cs typeface="Arial"/>
                <a:sym typeface="Arial"/>
              </a:rPr>
              <a:t>Relapsed from or is refractory to standard treatment</a:t>
            </a:r>
          </a:p>
          <a:p>
            <a:pPr marL="174625" marR="0" lvl="0" indent="-174625" algn="l" rtl="0">
              <a:lnSpc>
                <a:spcPct val="100000"/>
              </a:lnSpc>
              <a:spcBef>
                <a:spcPts val="600"/>
              </a:spcBef>
              <a:spcAft>
                <a:spcPts val="0"/>
              </a:spcAft>
              <a:buClr>
                <a:schemeClr val="accent2"/>
              </a:buClr>
              <a:buSzPts val="1100"/>
              <a:buFont typeface="Arial"/>
              <a:buChar char="•"/>
            </a:pPr>
            <a:r>
              <a:rPr lang="en-GB" sz="1400" b="0" i="0" u="none" strike="noStrike" cap="none" noProof="0" dirty="0">
                <a:solidFill>
                  <a:srgbClr val="000000"/>
                </a:solidFill>
                <a:latin typeface="Arial"/>
                <a:ea typeface="Arial"/>
                <a:cs typeface="Arial"/>
                <a:sym typeface="Arial"/>
              </a:rPr>
              <a:t>Measurable disease by RECIST v1.1</a:t>
            </a:r>
          </a:p>
          <a:p>
            <a:pPr marL="174625" marR="0" lvl="0" indent="-174625" algn="l" rtl="0">
              <a:lnSpc>
                <a:spcPct val="100000"/>
              </a:lnSpc>
              <a:spcBef>
                <a:spcPts val="600"/>
              </a:spcBef>
              <a:spcAft>
                <a:spcPts val="0"/>
              </a:spcAft>
              <a:buClr>
                <a:schemeClr val="accent2"/>
              </a:buClr>
              <a:buSzPts val="1100"/>
              <a:buFont typeface="Arial"/>
              <a:buChar char="•"/>
            </a:pPr>
            <a:r>
              <a:rPr lang="en-GB" sz="1400" noProof="0" dirty="0">
                <a:solidFill>
                  <a:srgbClr val="000000"/>
                </a:solidFill>
                <a:latin typeface="Arial"/>
                <a:ea typeface="Arial"/>
                <a:cs typeface="Arial"/>
                <a:sym typeface="Arial"/>
              </a:rPr>
              <a:t>ECOG PS of 0 or 1</a:t>
            </a:r>
            <a:endParaRPr lang="en-GB" sz="1400" b="0" i="0" u="none" strike="noStrike" cap="none" noProof="0" dirty="0">
              <a:solidFill>
                <a:srgbClr val="000000"/>
              </a:solidFill>
              <a:latin typeface="Arial"/>
              <a:ea typeface="Arial"/>
              <a:cs typeface="Arial"/>
              <a:sym typeface="Arial"/>
            </a:endParaRPr>
          </a:p>
        </p:txBody>
      </p:sp>
      <p:sp>
        <p:nvSpPr>
          <p:cNvPr id="20" name="Google Shape;357;p44">
            <a:extLst>
              <a:ext uri="{FF2B5EF4-FFF2-40B4-BE49-F238E27FC236}">
                <a16:creationId xmlns:a16="http://schemas.microsoft.com/office/drawing/2014/main" id="{D2F0FFFE-E4DB-3237-52A4-EC18CEF73B42}"/>
              </a:ext>
            </a:extLst>
          </p:cNvPr>
          <p:cNvSpPr/>
          <p:nvPr/>
        </p:nvSpPr>
        <p:spPr>
          <a:xfrm>
            <a:off x="8562379" y="2131154"/>
            <a:ext cx="1973221" cy="2569386"/>
          </a:xfrm>
          <a:prstGeom prst="roundRect">
            <a:avLst>
              <a:gd name="adj" fmla="val 5477"/>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noProof="0" dirty="0">
                <a:solidFill>
                  <a:schemeClr val="accent1"/>
                </a:solidFill>
                <a:latin typeface="Arial" panose="020B0604020202020204" pitchFamily="34" charset="0"/>
                <a:ea typeface="Arial"/>
                <a:cs typeface="Arial" panose="020B0604020202020204" pitchFamily="34" charset="0"/>
                <a:sym typeface="Arial"/>
              </a:rPr>
              <a:t>Primary endpoint</a:t>
            </a:r>
            <a:endParaRPr lang="en-GB" sz="1400" b="0" i="0" u="none" strike="noStrike" cap="none" baseline="30000" noProof="0" dirty="0">
              <a:solidFill>
                <a:srgbClr val="000000"/>
              </a:solidFill>
              <a:latin typeface="Arial" panose="020B0604020202020204" pitchFamily="34" charset="0"/>
              <a:ea typeface="Arial"/>
              <a:cs typeface="Arial" panose="020B0604020202020204" pitchFamily="34" charset="0"/>
              <a:sym typeface="Arial"/>
            </a:endParaRPr>
          </a:p>
          <a:p>
            <a:pPr marL="285750" indent="-285750">
              <a:buClr>
                <a:schemeClr val="accent1"/>
              </a:buClr>
              <a:buFont typeface="Arial" panose="020B0604020202020204" pitchFamily="34" charset="0"/>
              <a:buChar char="•"/>
            </a:pPr>
            <a:r>
              <a:rPr lang="en-GB" sz="1400" noProof="0" dirty="0">
                <a:solidFill>
                  <a:srgbClr val="211D1E"/>
                </a:solidFill>
                <a:effectLst/>
                <a:latin typeface="Arial" panose="020B0604020202020204" pitchFamily="34" charset="0"/>
                <a:cs typeface="Arial" panose="020B0604020202020204" pitchFamily="34" charset="0"/>
              </a:rPr>
              <a:t>ORR</a:t>
            </a:r>
          </a:p>
          <a:p>
            <a:pPr>
              <a:spcBef>
                <a:spcPts val="900"/>
              </a:spcBef>
            </a:pPr>
            <a:r>
              <a:rPr lang="en-GB" sz="1400" b="1" noProof="0" dirty="0">
                <a:solidFill>
                  <a:schemeClr val="accent1"/>
                </a:solidFill>
                <a:latin typeface="Arial" panose="020B0604020202020204" pitchFamily="34" charset="0"/>
                <a:ea typeface="Arial"/>
                <a:cs typeface="Arial" panose="020B0604020202020204" pitchFamily="34" charset="0"/>
                <a:sym typeface="Arial"/>
              </a:rPr>
              <a:t>Secondary</a:t>
            </a:r>
            <a:r>
              <a:rPr lang="en-GB" sz="1400" b="1" i="0" u="none" strike="noStrike" cap="none" noProof="0" dirty="0">
                <a:solidFill>
                  <a:schemeClr val="accent1"/>
                </a:solidFill>
                <a:latin typeface="Arial" panose="020B0604020202020204" pitchFamily="34" charset="0"/>
                <a:ea typeface="Arial"/>
                <a:cs typeface="Arial" panose="020B0604020202020204" pitchFamily="34" charset="0"/>
                <a:sym typeface="Arial"/>
              </a:rPr>
              <a:t> endpoints</a:t>
            </a:r>
            <a:endParaRPr lang="en-GB" sz="1400" b="1" noProof="0" dirty="0">
              <a:solidFill>
                <a:srgbClr val="211D1E"/>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400" noProof="0" dirty="0">
                <a:solidFill>
                  <a:srgbClr val="211D1E"/>
                </a:solidFill>
                <a:effectLst/>
                <a:latin typeface="Arial" panose="020B0604020202020204" pitchFamily="34" charset="0"/>
                <a:cs typeface="Arial" panose="020B0604020202020204" pitchFamily="34" charset="0"/>
              </a:rPr>
              <a:t>PFS</a:t>
            </a:r>
          </a:p>
          <a:p>
            <a:pPr marL="285750" indent="-285750">
              <a:buClr>
                <a:schemeClr val="accent1"/>
              </a:buClr>
              <a:buFont typeface="Arial" panose="020B0604020202020204" pitchFamily="34" charset="0"/>
              <a:buChar char="•"/>
            </a:pPr>
            <a:r>
              <a:rPr lang="en-GB" sz="1400" noProof="0" dirty="0">
                <a:solidFill>
                  <a:srgbClr val="211D1E"/>
                </a:solidFill>
                <a:latin typeface="Arial" panose="020B0604020202020204" pitchFamily="34" charset="0"/>
                <a:cs typeface="Arial" panose="020B0604020202020204" pitchFamily="34" charset="0"/>
              </a:rPr>
              <a:t>OS</a:t>
            </a:r>
          </a:p>
          <a:p>
            <a:pPr marL="285750" indent="-285750">
              <a:buClr>
                <a:schemeClr val="accent1"/>
              </a:buClr>
              <a:buFont typeface="Arial" panose="020B0604020202020204" pitchFamily="34" charset="0"/>
              <a:buChar char="•"/>
            </a:pPr>
            <a:r>
              <a:rPr lang="en-GB" sz="1400" noProof="0" dirty="0">
                <a:solidFill>
                  <a:srgbClr val="211D1E"/>
                </a:solidFill>
                <a:effectLst/>
                <a:latin typeface="Arial" panose="020B0604020202020204" pitchFamily="34" charset="0"/>
                <a:cs typeface="Arial" panose="020B0604020202020204" pitchFamily="34" charset="0"/>
              </a:rPr>
              <a:t>DoR</a:t>
            </a:r>
          </a:p>
          <a:p>
            <a:pPr marL="285750" indent="-285750">
              <a:buClr>
                <a:schemeClr val="accent1"/>
              </a:buClr>
              <a:buFont typeface="Arial" panose="020B0604020202020204" pitchFamily="34" charset="0"/>
              <a:buChar char="•"/>
            </a:pPr>
            <a:r>
              <a:rPr lang="en-GB" sz="1400" noProof="0" dirty="0">
                <a:solidFill>
                  <a:srgbClr val="211D1E"/>
                </a:solidFill>
                <a:latin typeface="Arial" panose="020B0604020202020204" pitchFamily="34" charset="0"/>
                <a:cs typeface="Arial" panose="020B0604020202020204" pitchFamily="34" charset="0"/>
              </a:rPr>
              <a:t>DCR</a:t>
            </a:r>
          </a:p>
          <a:p>
            <a:pPr marL="285750" indent="-285750">
              <a:buClr>
                <a:schemeClr val="accent1"/>
              </a:buClr>
              <a:buFont typeface="Arial" panose="020B0604020202020204" pitchFamily="34" charset="0"/>
              <a:buChar char="•"/>
            </a:pPr>
            <a:r>
              <a:rPr lang="en-GB" sz="1400" noProof="0" dirty="0">
                <a:solidFill>
                  <a:srgbClr val="211D1E"/>
                </a:solidFill>
                <a:effectLst/>
                <a:latin typeface="Arial" panose="020B0604020202020204" pitchFamily="34" charset="0"/>
                <a:cs typeface="Arial" panose="020B0604020202020204" pitchFamily="34" charset="0"/>
              </a:rPr>
              <a:t>Safety and tolerability</a:t>
            </a:r>
          </a:p>
        </p:txBody>
      </p:sp>
      <p:sp>
        <p:nvSpPr>
          <p:cNvPr id="21" name="Google Shape;359;p44">
            <a:extLst>
              <a:ext uri="{FF2B5EF4-FFF2-40B4-BE49-F238E27FC236}">
                <a16:creationId xmlns:a16="http://schemas.microsoft.com/office/drawing/2014/main" id="{48A8BB7B-52FA-643C-28F6-6B264EF87F00}"/>
              </a:ext>
            </a:extLst>
          </p:cNvPr>
          <p:cNvSpPr/>
          <p:nvPr/>
        </p:nvSpPr>
        <p:spPr>
          <a:xfrm>
            <a:off x="5929764" y="2131153"/>
            <a:ext cx="2189143" cy="1189639"/>
          </a:xfrm>
          <a:prstGeom prst="roundRect">
            <a:avLst>
              <a:gd name="adj" fmla="val 12686"/>
            </a:avLst>
          </a:prstGeom>
          <a:solidFill>
            <a:schemeClr val="accent1"/>
          </a:solidFill>
          <a:ln w="25400">
            <a:solidFill>
              <a:schemeClr val="accent1"/>
            </a:solidFill>
          </a:ln>
        </p:spPr>
        <p:txBody>
          <a:bodyPr spcFirstLastPara="1" wrap="square" lIns="0" tIns="45700" rIns="0" bIns="45700" anchor="ctr" anchorCtr="0">
            <a:noAutofit/>
          </a:bodyPr>
          <a:lstStyle/>
          <a:p>
            <a:pPr algn="ctr">
              <a:buClr>
                <a:srgbClr val="000000"/>
              </a:buClr>
              <a:buSzPts val="1100"/>
            </a:pPr>
            <a:r>
              <a:rPr lang="en-GB" sz="1400" b="1" dirty="0">
                <a:solidFill>
                  <a:schemeClr val="bg1"/>
                </a:solidFill>
                <a:latin typeface="Arial"/>
                <a:cs typeface="Arial"/>
                <a:sym typeface="Arial"/>
              </a:rPr>
              <a:t>Cohort 1a:</a:t>
            </a:r>
          </a:p>
          <a:p>
            <a:pPr algn="ctr">
              <a:buClr>
                <a:srgbClr val="000000"/>
              </a:buClr>
              <a:buSzPts val="1100"/>
            </a:pPr>
            <a:r>
              <a:rPr lang="en-GB" sz="1400" b="1" dirty="0">
                <a:solidFill>
                  <a:schemeClr val="bg1"/>
                </a:solidFill>
                <a:latin typeface="Arial"/>
                <a:cs typeface="Arial"/>
                <a:sym typeface="Arial"/>
              </a:rPr>
              <a:t>HER2-overexpressing</a:t>
            </a:r>
          </a:p>
          <a:p>
            <a:pPr algn="ctr">
              <a:buClr>
                <a:srgbClr val="000000"/>
              </a:buClr>
              <a:buSzPts val="1100"/>
            </a:pPr>
            <a:r>
              <a:rPr lang="en-GB" sz="1400" dirty="0">
                <a:solidFill>
                  <a:schemeClr val="bg1"/>
                </a:solidFill>
                <a:latin typeface="Arial"/>
                <a:cs typeface="Arial"/>
                <a:sym typeface="Arial"/>
              </a:rPr>
              <a:t>(IHC 3+ or IHC 2+)</a:t>
            </a:r>
          </a:p>
          <a:p>
            <a:pPr algn="ctr">
              <a:buClr>
                <a:srgbClr val="000000"/>
              </a:buClr>
              <a:buSzPts val="1100"/>
            </a:pPr>
            <a:r>
              <a:rPr lang="en-GB" sz="1400" dirty="0">
                <a:solidFill>
                  <a:schemeClr val="bg1"/>
                </a:solidFill>
                <a:latin typeface="Arial"/>
                <a:cs typeface="Arial"/>
                <a:sym typeface="Arial"/>
              </a:rPr>
              <a:t>T-DXd 5.4 mg/kg q3w</a:t>
            </a:r>
          </a:p>
          <a:p>
            <a:pPr algn="ctr">
              <a:buClr>
                <a:srgbClr val="000000"/>
              </a:buClr>
              <a:buSzPts val="1100"/>
            </a:pPr>
            <a:r>
              <a:rPr lang="en-GB" sz="1400" dirty="0">
                <a:solidFill>
                  <a:schemeClr val="bg1"/>
                </a:solidFill>
                <a:latin typeface="Arial"/>
                <a:cs typeface="Arial"/>
                <a:sym typeface="Arial"/>
              </a:rPr>
              <a:t>n=41</a:t>
            </a:r>
          </a:p>
        </p:txBody>
      </p:sp>
      <p:sp>
        <p:nvSpPr>
          <p:cNvPr id="22" name="Right Brace 21">
            <a:extLst>
              <a:ext uri="{FF2B5EF4-FFF2-40B4-BE49-F238E27FC236}">
                <a16:creationId xmlns:a16="http://schemas.microsoft.com/office/drawing/2014/main" id="{EF54DA69-526D-BB00-00EB-8957FA76B017}"/>
              </a:ext>
            </a:extLst>
          </p:cNvPr>
          <p:cNvSpPr/>
          <p:nvPr/>
        </p:nvSpPr>
        <p:spPr>
          <a:xfrm>
            <a:off x="8168922" y="2067976"/>
            <a:ext cx="232158" cy="2736000"/>
          </a:xfrm>
          <a:prstGeom prst="rightBrace">
            <a:avLst>
              <a:gd name="adj1" fmla="val 45258"/>
              <a:gd name="adj2" fmla="val 50000"/>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23" name="TextBox 22">
            <a:extLst>
              <a:ext uri="{FF2B5EF4-FFF2-40B4-BE49-F238E27FC236}">
                <a16:creationId xmlns:a16="http://schemas.microsoft.com/office/drawing/2014/main" id="{E771640A-1105-0F64-A067-F9299878D312}"/>
              </a:ext>
            </a:extLst>
          </p:cNvPr>
          <p:cNvSpPr txBox="1"/>
          <p:nvPr/>
        </p:nvSpPr>
        <p:spPr>
          <a:xfrm>
            <a:off x="5007561" y="1514725"/>
            <a:ext cx="2176879" cy="307777"/>
          </a:xfrm>
          <a:prstGeom prst="rect">
            <a:avLst/>
          </a:prstGeom>
          <a:noFill/>
        </p:spPr>
        <p:txBody>
          <a:bodyPr wrap="none" lIns="0" tIns="0" rIns="0" bIns="0" rtlCol="0">
            <a:spAutoFit/>
          </a:bodyPr>
          <a:lstStyle/>
          <a:p>
            <a:pPr algn="ctr"/>
            <a:r>
              <a:rPr lang="en-GB" sz="2000" b="1" noProof="0" dirty="0">
                <a:latin typeface="Arial" panose="020B0604020202020204" pitchFamily="34" charset="0"/>
                <a:cs typeface="Arial" panose="020B0604020202020204" pitchFamily="34" charset="0"/>
              </a:rPr>
              <a:t>(IHC 3+ or IHC 2+)</a:t>
            </a:r>
          </a:p>
        </p:txBody>
      </p:sp>
      <p:sp>
        <p:nvSpPr>
          <p:cNvPr id="24" name="Google Shape;359;p44">
            <a:extLst>
              <a:ext uri="{FF2B5EF4-FFF2-40B4-BE49-F238E27FC236}">
                <a16:creationId xmlns:a16="http://schemas.microsoft.com/office/drawing/2014/main" id="{6A976B87-D683-A4EF-EAD2-D547719E223C}"/>
              </a:ext>
            </a:extLst>
          </p:cNvPr>
          <p:cNvSpPr/>
          <p:nvPr/>
        </p:nvSpPr>
        <p:spPr>
          <a:xfrm>
            <a:off x="3563086" y="2131153"/>
            <a:ext cx="2189143" cy="1189639"/>
          </a:xfrm>
          <a:prstGeom prst="roundRect">
            <a:avLst>
              <a:gd name="adj" fmla="val 12686"/>
            </a:avLst>
          </a:prstGeom>
          <a:solidFill>
            <a:schemeClr val="accent1"/>
          </a:solidFill>
          <a:ln w="25400">
            <a:solidFill>
              <a:schemeClr val="accent1"/>
            </a:solidFill>
          </a:ln>
        </p:spPr>
        <p:txBody>
          <a:bodyPr spcFirstLastPara="1" wrap="square" lIns="0" tIns="45700" rIns="0" bIns="45700" anchor="ctr" anchorCtr="0">
            <a:noAutofit/>
          </a:bodyPr>
          <a:lstStyle/>
          <a:p>
            <a:pPr algn="ctr">
              <a:buClr>
                <a:srgbClr val="000000"/>
              </a:buClr>
              <a:buSzPts val="1100"/>
            </a:pPr>
            <a:r>
              <a:rPr lang="en-GB" sz="1400" b="1" dirty="0">
                <a:solidFill>
                  <a:schemeClr val="bg1"/>
                </a:solidFill>
                <a:latin typeface="Arial"/>
                <a:cs typeface="Arial"/>
                <a:sym typeface="Arial"/>
              </a:rPr>
              <a:t>Cohort 1:</a:t>
            </a:r>
          </a:p>
          <a:p>
            <a:pPr algn="ctr">
              <a:buClr>
                <a:srgbClr val="000000"/>
              </a:buClr>
              <a:buSzPts val="1100"/>
            </a:pPr>
            <a:r>
              <a:rPr lang="en-GB" sz="1400" b="1" dirty="0">
                <a:solidFill>
                  <a:schemeClr val="bg1"/>
                </a:solidFill>
                <a:latin typeface="Arial"/>
                <a:cs typeface="Arial"/>
                <a:sym typeface="Arial"/>
              </a:rPr>
              <a:t>HER2-overexpressing</a:t>
            </a:r>
          </a:p>
          <a:p>
            <a:pPr algn="ctr">
              <a:buClr>
                <a:srgbClr val="000000"/>
              </a:buClr>
              <a:buSzPts val="1100"/>
            </a:pPr>
            <a:r>
              <a:rPr lang="en-GB" sz="1400" dirty="0">
                <a:solidFill>
                  <a:schemeClr val="bg1"/>
                </a:solidFill>
                <a:latin typeface="Arial"/>
                <a:cs typeface="Arial"/>
                <a:sym typeface="Arial"/>
              </a:rPr>
              <a:t>(IHC 3+ or IHC 2+)</a:t>
            </a:r>
          </a:p>
          <a:p>
            <a:pPr algn="ctr">
              <a:buClr>
                <a:srgbClr val="000000"/>
              </a:buClr>
              <a:buSzPts val="1100"/>
            </a:pPr>
            <a:r>
              <a:rPr lang="en-GB" sz="1400" dirty="0">
                <a:solidFill>
                  <a:schemeClr val="bg1"/>
                </a:solidFill>
                <a:latin typeface="Arial"/>
                <a:cs typeface="Arial"/>
                <a:sym typeface="Arial"/>
              </a:rPr>
              <a:t>T-DXd 6.4 mg/kg q3w</a:t>
            </a:r>
          </a:p>
          <a:p>
            <a:pPr algn="ctr">
              <a:buClr>
                <a:srgbClr val="000000"/>
              </a:buClr>
              <a:buSzPts val="1100"/>
            </a:pPr>
            <a:r>
              <a:rPr lang="en-GB" sz="1400" dirty="0">
                <a:solidFill>
                  <a:schemeClr val="bg1"/>
                </a:solidFill>
                <a:latin typeface="Arial"/>
                <a:cs typeface="Arial"/>
                <a:sym typeface="Arial"/>
              </a:rPr>
              <a:t>n=49</a:t>
            </a:r>
          </a:p>
        </p:txBody>
      </p:sp>
      <p:sp>
        <p:nvSpPr>
          <p:cNvPr id="25" name="Right Arrow 24">
            <a:extLst>
              <a:ext uri="{FF2B5EF4-FFF2-40B4-BE49-F238E27FC236}">
                <a16:creationId xmlns:a16="http://schemas.microsoft.com/office/drawing/2014/main" id="{3E598D96-72F5-7AF1-1083-BD5E67030F48}"/>
              </a:ext>
            </a:extLst>
          </p:cNvPr>
          <p:cNvSpPr/>
          <p:nvPr/>
        </p:nvSpPr>
        <p:spPr>
          <a:xfrm>
            <a:off x="3133234" y="2442620"/>
            <a:ext cx="273975" cy="56670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6" name="Google Shape;359;p44">
            <a:extLst>
              <a:ext uri="{FF2B5EF4-FFF2-40B4-BE49-F238E27FC236}">
                <a16:creationId xmlns:a16="http://schemas.microsoft.com/office/drawing/2014/main" id="{FCACC090-EEF8-B452-A5D5-12E2FBFD109F}"/>
              </a:ext>
            </a:extLst>
          </p:cNvPr>
          <p:cNvSpPr/>
          <p:nvPr/>
        </p:nvSpPr>
        <p:spPr>
          <a:xfrm>
            <a:off x="5929764" y="3510900"/>
            <a:ext cx="2189143" cy="1189639"/>
          </a:xfrm>
          <a:prstGeom prst="roundRect">
            <a:avLst>
              <a:gd name="adj" fmla="val 12686"/>
            </a:avLst>
          </a:prstGeom>
          <a:solidFill>
            <a:schemeClr val="accent6">
              <a:lumMod val="40000"/>
              <a:lumOff val="60000"/>
            </a:schemeClr>
          </a:solidFill>
          <a:ln w="25400">
            <a:solidFill>
              <a:schemeClr val="accent6">
                <a:lumMod val="60000"/>
                <a:lumOff val="40000"/>
              </a:schemeClr>
            </a:solidFill>
          </a:ln>
        </p:spPr>
        <p:txBody>
          <a:bodyPr spcFirstLastPara="1" wrap="square" lIns="0" tIns="45700" rIns="0" bIns="45700" anchor="ctr" anchorCtr="0">
            <a:noAutofit/>
          </a:bodyPr>
          <a:lstStyle/>
          <a:p>
            <a:pPr algn="ctr">
              <a:buClr>
                <a:srgbClr val="000000"/>
              </a:buClr>
              <a:buSzPts val="1100"/>
            </a:pPr>
            <a:r>
              <a:rPr lang="en-GB" sz="1400" b="1" dirty="0">
                <a:solidFill>
                  <a:schemeClr val="bg1"/>
                </a:solidFill>
                <a:latin typeface="Arial"/>
                <a:cs typeface="Arial"/>
                <a:sym typeface="Arial"/>
              </a:rPr>
              <a:t>Cohort 2 expansion: </a:t>
            </a:r>
            <a:br>
              <a:rPr lang="en-GB" sz="1400" b="1" dirty="0">
                <a:solidFill>
                  <a:schemeClr val="bg1"/>
                </a:solidFill>
                <a:latin typeface="Arial"/>
                <a:cs typeface="Arial"/>
                <a:sym typeface="Arial"/>
              </a:rPr>
            </a:br>
            <a:r>
              <a:rPr lang="en-GB" sz="1400" b="1" dirty="0">
                <a:solidFill>
                  <a:schemeClr val="bg1"/>
                </a:solidFill>
                <a:latin typeface="Arial"/>
                <a:cs typeface="Arial"/>
                <a:sym typeface="Arial"/>
              </a:rPr>
              <a:t>HER2-mutated</a:t>
            </a:r>
          </a:p>
          <a:p>
            <a:pPr algn="ctr">
              <a:buClr>
                <a:srgbClr val="000000"/>
              </a:buClr>
              <a:buSzPts val="1100"/>
            </a:pPr>
            <a:r>
              <a:rPr lang="en-GB" sz="1400" dirty="0">
                <a:solidFill>
                  <a:schemeClr val="bg1"/>
                </a:solidFill>
                <a:latin typeface="Arial"/>
                <a:cs typeface="Arial"/>
                <a:sym typeface="Arial"/>
              </a:rPr>
              <a:t>T-DXd 6.4 mg/kg q3w</a:t>
            </a:r>
          </a:p>
          <a:p>
            <a:pPr algn="ctr">
              <a:buClr>
                <a:srgbClr val="000000"/>
              </a:buClr>
              <a:buSzPts val="1100"/>
            </a:pPr>
            <a:r>
              <a:rPr lang="en-GB" sz="1400" dirty="0">
                <a:solidFill>
                  <a:schemeClr val="bg1"/>
                </a:solidFill>
                <a:latin typeface="Arial"/>
                <a:cs typeface="Arial"/>
                <a:sym typeface="Arial"/>
              </a:rPr>
              <a:t>n=50</a:t>
            </a:r>
          </a:p>
        </p:txBody>
      </p:sp>
      <p:sp>
        <p:nvSpPr>
          <p:cNvPr id="27" name="Google Shape;359;p44">
            <a:extLst>
              <a:ext uri="{FF2B5EF4-FFF2-40B4-BE49-F238E27FC236}">
                <a16:creationId xmlns:a16="http://schemas.microsoft.com/office/drawing/2014/main" id="{D63EC39B-8DF1-4AA6-A25F-0748BD06C7BF}"/>
              </a:ext>
            </a:extLst>
          </p:cNvPr>
          <p:cNvSpPr/>
          <p:nvPr/>
        </p:nvSpPr>
        <p:spPr>
          <a:xfrm>
            <a:off x="3563086" y="3510900"/>
            <a:ext cx="2189143" cy="1189639"/>
          </a:xfrm>
          <a:prstGeom prst="roundRect">
            <a:avLst>
              <a:gd name="adj" fmla="val 12686"/>
            </a:avLst>
          </a:prstGeom>
          <a:solidFill>
            <a:schemeClr val="accent6">
              <a:lumMod val="40000"/>
              <a:lumOff val="60000"/>
            </a:schemeClr>
          </a:solidFill>
          <a:ln w="25400">
            <a:solidFill>
              <a:schemeClr val="accent6">
                <a:lumMod val="60000"/>
                <a:lumOff val="40000"/>
              </a:schemeClr>
            </a:solidFill>
          </a:ln>
        </p:spPr>
        <p:txBody>
          <a:bodyPr spcFirstLastPara="1" wrap="square" lIns="0" tIns="45700" rIns="0" bIns="45700" anchor="ctr" anchorCtr="0">
            <a:noAutofit/>
          </a:bodyPr>
          <a:lstStyle/>
          <a:p>
            <a:pPr algn="ctr">
              <a:buClr>
                <a:srgbClr val="000000"/>
              </a:buClr>
              <a:buSzPts val="1100"/>
            </a:pPr>
            <a:r>
              <a:rPr lang="en-GB" sz="1400" b="1" dirty="0">
                <a:solidFill>
                  <a:schemeClr val="bg1"/>
                </a:solidFill>
                <a:latin typeface="Arial"/>
                <a:cs typeface="Arial"/>
                <a:sym typeface="Arial"/>
              </a:rPr>
              <a:t>Cohort 2: HER2-mutated</a:t>
            </a:r>
          </a:p>
          <a:p>
            <a:pPr algn="ctr">
              <a:buClr>
                <a:srgbClr val="000000"/>
              </a:buClr>
              <a:buSzPts val="1100"/>
            </a:pPr>
            <a:r>
              <a:rPr lang="en-GB" sz="1400" dirty="0">
                <a:solidFill>
                  <a:schemeClr val="bg1"/>
                </a:solidFill>
                <a:latin typeface="Arial"/>
                <a:cs typeface="Arial"/>
                <a:sym typeface="Arial"/>
              </a:rPr>
              <a:t>T-DXd 6.4 mg/kg q3w</a:t>
            </a:r>
          </a:p>
          <a:p>
            <a:pPr algn="ctr">
              <a:buClr>
                <a:srgbClr val="000000"/>
              </a:buClr>
              <a:buSzPts val="1100"/>
            </a:pPr>
            <a:r>
              <a:rPr lang="en-GB" sz="1400" dirty="0">
                <a:solidFill>
                  <a:schemeClr val="bg1"/>
                </a:solidFill>
                <a:latin typeface="Arial"/>
                <a:cs typeface="Arial"/>
                <a:sym typeface="Arial"/>
              </a:rPr>
              <a:t>n=78</a:t>
            </a:r>
          </a:p>
          <a:p>
            <a:pPr algn="ctr">
              <a:buClr>
                <a:srgbClr val="000000"/>
              </a:buClr>
              <a:buSzPts val="1100"/>
            </a:pPr>
            <a:r>
              <a:rPr lang="en-GB" sz="1400" dirty="0">
                <a:solidFill>
                  <a:schemeClr val="bg1"/>
                </a:solidFill>
                <a:latin typeface="Arial"/>
                <a:cs typeface="Arial"/>
                <a:sym typeface="Arial"/>
              </a:rPr>
              <a:t>(Encore to be presented at WCLC: abstract 1419)</a:t>
            </a:r>
          </a:p>
        </p:txBody>
      </p:sp>
      <p:sp>
        <p:nvSpPr>
          <p:cNvPr id="28" name="Right Arrow 27">
            <a:extLst>
              <a:ext uri="{FF2B5EF4-FFF2-40B4-BE49-F238E27FC236}">
                <a16:creationId xmlns:a16="http://schemas.microsoft.com/office/drawing/2014/main" id="{0971958A-A04F-EA77-F3A8-BED9BBA3F537}"/>
              </a:ext>
            </a:extLst>
          </p:cNvPr>
          <p:cNvSpPr/>
          <p:nvPr/>
        </p:nvSpPr>
        <p:spPr>
          <a:xfrm>
            <a:off x="3133234" y="3796858"/>
            <a:ext cx="273975" cy="56670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77355241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1E188-99DE-8EDB-16BA-91EF8D85AF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0CF84D-6FA7-BDC9-1D1A-C2BF0B995488}"/>
              </a:ext>
            </a:extLst>
          </p:cNvPr>
          <p:cNvSpPr>
            <a:spLocks noGrp="1"/>
          </p:cNvSpPr>
          <p:nvPr>
            <p:ph type="title"/>
          </p:nvPr>
        </p:nvSpPr>
        <p:spPr/>
        <p:txBody>
          <a:bodyPr>
            <a:normAutofit/>
          </a:bodyPr>
          <a:lstStyle/>
          <a:p>
            <a:r>
              <a:rPr lang="en-GB" b="1" noProof="0" dirty="0"/>
              <a:t>DESTINY-Lung01 – phase 2 – her2-overexpressing</a:t>
            </a:r>
            <a:br>
              <a:rPr lang="en-GB" b="1" noProof="0" dirty="0"/>
            </a:br>
            <a:r>
              <a:rPr lang="en-GB" sz="2400" b="1" spc="100" noProof="0" dirty="0">
                <a:solidFill>
                  <a:schemeClr val="accent1"/>
                </a:solidFill>
              </a:rPr>
              <a:t>results</a:t>
            </a:r>
            <a:endParaRPr lang="en-GB" spc="100" noProof="0" dirty="0">
              <a:solidFill>
                <a:schemeClr val="accent1"/>
              </a:solidFill>
            </a:endParaRPr>
          </a:p>
        </p:txBody>
      </p:sp>
      <p:sp>
        <p:nvSpPr>
          <p:cNvPr id="4" name="Slide Number Placeholder 3">
            <a:extLst>
              <a:ext uri="{FF2B5EF4-FFF2-40B4-BE49-F238E27FC236}">
                <a16:creationId xmlns:a16="http://schemas.microsoft.com/office/drawing/2014/main" id="{9E4C0DFA-AE69-9B0C-5AD7-FF37B26FCDB5}"/>
              </a:ext>
            </a:extLst>
          </p:cNvPr>
          <p:cNvSpPr>
            <a:spLocks noGrp="1"/>
          </p:cNvSpPr>
          <p:nvPr>
            <p:ph type="sldNum" sz="quarter" idx="4"/>
          </p:nvPr>
        </p:nvSpPr>
        <p:spPr/>
        <p:txBody>
          <a:bodyPr/>
          <a:lstStyle/>
          <a:p>
            <a:fld id="{FCE43C0F-8A7B-3A4B-9DB5-B3472E36E833}" type="slidenum">
              <a:rPr lang="en-GB" noProof="0" smtClean="0"/>
              <a:pPr/>
              <a:t>52</a:t>
            </a:fld>
            <a:endParaRPr lang="en-GB" noProof="0" dirty="0"/>
          </a:p>
        </p:txBody>
      </p:sp>
      <p:sp>
        <p:nvSpPr>
          <p:cNvPr id="81" name="Content Placeholder 80">
            <a:extLst>
              <a:ext uri="{FF2B5EF4-FFF2-40B4-BE49-F238E27FC236}">
                <a16:creationId xmlns:a16="http://schemas.microsoft.com/office/drawing/2014/main" id="{85E4DC60-0239-8D99-A13C-3D694BB731BE}"/>
              </a:ext>
            </a:extLst>
          </p:cNvPr>
          <p:cNvSpPr>
            <a:spLocks noGrp="1"/>
          </p:cNvSpPr>
          <p:nvPr>
            <p:ph sz="quarter" idx="15"/>
          </p:nvPr>
        </p:nvSpPr>
        <p:spPr/>
        <p:txBody>
          <a:bodyPr/>
          <a:lstStyle/>
          <a:p>
            <a:r>
              <a:rPr lang="en-GB" noProof="0" dirty="0">
                <a:solidFill>
                  <a:schemeClr val="tx2"/>
                </a:solidFill>
              </a:rPr>
              <a:t>CI, confidence interval; IHC, immunohistochemistry; ORR, overall response rate;</a:t>
            </a:r>
          </a:p>
          <a:p>
            <a:r>
              <a:rPr lang="en-GB" noProof="0" dirty="0">
                <a:solidFill>
                  <a:schemeClr val="tx2"/>
                </a:solidFill>
              </a:rPr>
              <a:t>Smit EF, et al. Lancet Oncol. 2024;25:439-454</a:t>
            </a:r>
            <a:endParaRPr lang="en-GB" noProof="0" dirty="0">
              <a:solidFill>
                <a:schemeClr val="tx2"/>
              </a:solidFill>
              <a:highlight>
                <a:srgbClr val="FFFF00"/>
              </a:highlight>
            </a:endParaRPr>
          </a:p>
        </p:txBody>
      </p:sp>
      <p:sp>
        <p:nvSpPr>
          <p:cNvPr id="5" name="CasellaDiTesto 3">
            <a:extLst>
              <a:ext uri="{FF2B5EF4-FFF2-40B4-BE49-F238E27FC236}">
                <a16:creationId xmlns:a16="http://schemas.microsoft.com/office/drawing/2014/main" id="{F0711B23-D1B5-BE78-FE6C-3BE235153EC3}"/>
              </a:ext>
            </a:extLst>
          </p:cNvPr>
          <p:cNvSpPr txBox="1"/>
          <p:nvPr/>
        </p:nvSpPr>
        <p:spPr>
          <a:xfrm>
            <a:off x="611082" y="1253118"/>
            <a:ext cx="4849156" cy="830997"/>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Cohort 1 </a:t>
            </a:r>
          </a:p>
          <a:p>
            <a:pPr algn="ctr"/>
            <a:r>
              <a:rPr lang="en-GB" sz="1600" b="1" noProof="0" dirty="0">
                <a:latin typeface="Arial" panose="020B0604020202020204" pitchFamily="34" charset="0"/>
                <a:cs typeface="Arial" panose="020B0604020202020204" pitchFamily="34" charset="0"/>
              </a:rPr>
              <a:t>Trastuzumab </a:t>
            </a:r>
            <a:r>
              <a:rPr lang="en-GB" sz="1600" b="1" noProof="0" dirty="0" err="1">
                <a:latin typeface="Arial" panose="020B0604020202020204" pitchFamily="34" charset="0"/>
                <a:cs typeface="Arial" panose="020B0604020202020204" pitchFamily="34" charset="0"/>
              </a:rPr>
              <a:t>deruxtecan</a:t>
            </a:r>
            <a:r>
              <a:rPr lang="en-GB" sz="1600" b="1" noProof="0" dirty="0">
                <a:latin typeface="Arial" panose="020B0604020202020204" pitchFamily="34" charset="0"/>
                <a:cs typeface="Arial" panose="020B0604020202020204" pitchFamily="34" charset="0"/>
              </a:rPr>
              <a:t> 6.4 mg/kg,  N=49 </a:t>
            </a:r>
          </a:p>
          <a:p>
            <a:pPr algn="ctr"/>
            <a:endParaRPr lang="en-GB" sz="1600" b="1" noProof="0" dirty="0">
              <a:latin typeface="Arial" panose="020B0604020202020204" pitchFamily="34" charset="0"/>
              <a:cs typeface="Arial" panose="020B0604020202020204" pitchFamily="34" charset="0"/>
            </a:endParaRPr>
          </a:p>
        </p:txBody>
      </p:sp>
      <p:sp>
        <p:nvSpPr>
          <p:cNvPr id="7" name="CasellaDiTesto 3">
            <a:extLst>
              <a:ext uri="{FF2B5EF4-FFF2-40B4-BE49-F238E27FC236}">
                <a16:creationId xmlns:a16="http://schemas.microsoft.com/office/drawing/2014/main" id="{28C8E56F-B631-E5C2-013F-C8A1BF0DA5D8}"/>
              </a:ext>
            </a:extLst>
          </p:cNvPr>
          <p:cNvSpPr txBox="1"/>
          <p:nvPr/>
        </p:nvSpPr>
        <p:spPr>
          <a:xfrm>
            <a:off x="6426840" y="1282062"/>
            <a:ext cx="4997752" cy="584775"/>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Cohort 1a </a:t>
            </a:r>
          </a:p>
          <a:p>
            <a:pPr algn="ctr"/>
            <a:r>
              <a:rPr lang="en-GB" sz="1600" b="1" noProof="0" dirty="0">
                <a:latin typeface="Arial" panose="020B0604020202020204" pitchFamily="34" charset="0"/>
                <a:cs typeface="Arial" panose="020B0604020202020204" pitchFamily="34" charset="0"/>
              </a:rPr>
              <a:t>Trastuzumab </a:t>
            </a:r>
            <a:r>
              <a:rPr lang="en-GB" sz="1600" b="1" noProof="0" dirty="0" err="1">
                <a:latin typeface="Arial" panose="020B0604020202020204" pitchFamily="34" charset="0"/>
                <a:cs typeface="Arial" panose="020B0604020202020204" pitchFamily="34" charset="0"/>
              </a:rPr>
              <a:t>deruxtecan</a:t>
            </a:r>
            <a:r>
              <a:rPr lang="en-GB" sz="1600" b="1" noProof="0" dirty="0">
                <a:latin typeface="Arial" panose="020B0604020202020204" pitchFamily="34" charset="0"/>
                <a:cs typeface="Arial" panose="020B0604020202020204" pitchFamily="34" charset="0"/>
              </a:rPr>
              <a:t> 5.4 mg/kg, N=41</a:t>
            </a:r>
          </a:p>
        </p:txBody>
      </p:sp>
      <p:sp>
        <p:nvSpPr>
          <p:cNvPr id="8" name="TextBox 7">
            <a:extLst>
              <a:ext uri="{FF2B5EF4-FFF2-40B4-BE49-F238E27FC236}">
                <a16:creationId xmlns:a16="http://schemas.microsoft.com/office/drawing/2014/main" id="{BE456FE0-0A92-0A21-A0FC-8A4309BF7AFE}"/>
              </a:ext>
            </a:extLst>
          </p:cNvPr>
          <p:cNvSpPr txBox="1"/>
          <p:nvPr/>
        </p:nvSpPr>
        <p:spPr>
          <a:xfrm>
            <a:off x="1092701" y="3327204"/>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9" name="TextBox 8">
            <a:extLst>
              <a:ext uri="{FF2B5EF4-FFF2-40B4-BE49-F238E27FC236}">
                <a16:creationId xmlns:a16="http://schemas.microsoft.com/office/drawing/2014/main" id="{13D62BA3-C7C8-3D7F-8D06-A651BFDD1293}"/>
              </a:ext>
            </a:extLst>
          </p:cNvPr>
          <p:cNvSpPr txBox="1"/>
          <p:nvPr/>
        </p:nvSpPr>
        <p:spPr>
          <a:xfrm>
            <a:off x="937138" y="196089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12" name="TextBox 11">
            <a:extLst>
              <a:ext uri="{FF2B5EF4-FFF2-40B4-BE49-F238E27FC236}">
                <a16:creationId xmlns:a16="http://schemas.microsoft.com/office/drawing/2014/main" id="{904CB33F-4A87-ACEF-28F0-2051F25B4767}"/>
              </a:ext>
            </a:extLst>
          </p:cNvPr>
          <p:cNvSpPr txBox="1"/>
          <p:nvPr/>
        </p:nvSpPr>
        <p:spPr>
          <a:xfrm rot="16200000">
            <a:off x="-605036" y="3191848"/>
            <a:ext cx="2649764"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Best percentage change in</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sum of diameters from baseline (%)</a:t>
            </a:r>
          </a:p>
        </p:txBody>
      </p:sp>
      <p:sp>
        <p:nvSpPr>
          <p:cNvPr id="13" name="TextBox 12">
            <a:extLst>
              <a:ext uri="{FF2B5EF4-FFF2-40B4-BE49-F238E27FC236}">
                <a16:creationId xmlns:a16="http://schemas.microsoft.com/office/drawing/2014/main" id="{BED4F38B-B17A-59C1-F678-F83EED07446A}"/>
              </a:ext>
            </a:extLst>
          </p:cNvPr>
          <p:cNvSpPr txBox="1"/>
          <p:nvPr/>
        </p:nvSpPr>
        <p:spPr>
          <a:xfrm>
            <a:off x="1007742" y="277072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14" name="Straight Connector 13">
            <a:extLst>
              <a:ext uri="{FF2B5EF4-FFF2-40B4-BE49-F238E27FC236}">
                <a16:creationId xmlns:a16="http://schemas.microsoft.com/office/drawing/2014/main" id="{2885DC50-C35A-3BB8-E012-FF85FF8F18A9}"/>
              </a:ext>
            </a:extLst>
          </p:cNvPr>
          <p:cNvCxnSpPr>
            <a:cxnSpLocks/>
          </p:cNvCxnSpPr>
          <p:nvPr/>
        </p:nvCxnSpPr>
        <p:spPr>
          <a:xfrm>
            <a:off x="1304330" y="2051050"/>
            <a:ext cx="0" cy="27400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A5B8717-EAEE-3B33-E115-9E9E3E640EFD}"/>
              </a:ext>
            </a:extLst>
          </p:cNvPr>
          <p:cNvCxnSpPr>
            <a:cxnSpLocks/>
          </p:cNvCxnSpPr>
          <p:nvPr/>
        </p:nvCxnSpPr>
        <p:spPr>
          <a:xfrm flipH="1">
            <a:off x="1235720" y="287021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DA9AC0D-537E-C1E1-F56E-C3B0E5A51F62}"/>
              </a:ext>
            </a:extLst>
          </p:cNvPr>
          <p:cNvCxnSpPr>
            <a:cxnSpLocks/>
          </p:cNvCxnSpPr>
          <p:nvPr/>
        </p:nvCxnSpPr>
        <p:spPr>
          <a:xfrm flipH="1">
            <a:off x="1235720" y="2058258"/>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5A2EE7C2-F6DA-5541-D515-27BD4980375B}"/>
              </a:ext>
            </a:extLst>
          </p:cNvPr>
          <p:cNvSpPr/>
          <p:nvPr/>
        </p:nvSpPr>
        <p:spPr>
          <a:xfrm>
            <a:off x="1366406" y="2609851"/>
            <a:ext cx="79200" cy="8189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0" name="TextBox 59">
            <a:extLst>
              <a:ext uri="{FF2B5EF4-FFF2-40B4-BE49-F238E27FC236}">
                <a16:creationId xmlns:a16="http://schemas.microsoft.com/office/drawing/2014/main" id="{27CCDEA0-8D5E-AFE8-6BEC-48806BFD6827}"/>
              </a:ext>
            </a:extLst>
          </p:cNvPr>
          <p:cNvSpPr txBox="1"/>
          <p:nvPr/>
        </p:nvSpPr>
        <p:spPr>
          <a:xfrm>
            <a:off x="1007742" y="305429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61" name="Straight Connector 60">
            <a:extLst>
              <a:ext uri="{FF2B5EF4-FFF2-40B4-BE49-F238E27FC236}">
                <a16:creationId xmlns:a16="http://schemas.microsoft.com/office/drawing/2014/main" id="{3E1FB422-D9A1-92F9-C435-5F1833C05B33}"/>
              </a:ext>
            </a:extLst>
          </p:cNvPr>
          <p:cNvCxnSpPr>
            <a:cxnSpLocks/>
          </p:cNvCxnSpPr>
          <p:nvPr/>
        </p:nvCxnSpPr>
        <p:spPr>
          <a:xfrm flipH="1">
            <a:off x="1235720" y="3153119"/>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7ACE5B14-07D0-E85B-2181-26AB58F073DD}"/>
              </a:ext>
            </a:extLst>
          </p:cNvPr>
          <p:cNvSpPr txBox="1"/>
          <p:nvPr/>
        </p:nvSpPr>
        <p:spPr>
          <a:xfrm>
            <a:off x="1007742" y="250319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63" name="Straight Connector 62">
            <a:extLst>
              <a:ext uri="{FF2B5EF4-FFF2-40B4-BE49-F238E27FC236}">
                <a16:creationId xmlns:a16="http://schemas.microsoft.com/office/drawing/2014/main" id="{A27E950A-EA88-C52E-1CD9-9C72BDACB6BE}"/>
              </a:ext>
            </a:extLst>
          </p:cNvPr>
          <p:cNvCxnSpPr>
            <a:cxnSpLocks/>
          </p:cNvCxnSpPr>
          <p:nvPr/>
        </p:nvCxnSpPr>
        <p:spPr>
          <a:xfrm flipH="1">
            <a:off x="1235720" y="260268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5CCE4087-9C08-52C0-BB94-CF02290DD9AA}"/>
              </a:ext>
            </a:extLst>
          </p:cNvPr>
          <p:cNvSpPr txBox="1"/>
          <p:nvPr/>
        </p:nvSpPr>
        <p:spPr>
          <a:xfrm>
            <a:off x="1007742" y="222842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65" name="Straight Connector 64">
            <a:extLst>
              <a:ext uri="{FF2B5EF4-FFF2-40B4-BE49-F238E27FC236}">
                <a16:creationId xmlns:a16="http://schemas.microsoft.com/office/drawing/2014/main" id="{2E76D2B8-587C-D80C-B787-AD372CE59A19}"/>
              </a:ext>
            </a:extLst>
          </p:cNvPr>
          <p:cNvCxnSpPr>
            <a:cxnSpLocks/>
          </p:cNvCxnSpPr>
          <p:nvPr/>
        </p:nvCxnSpPr>
        <p:spPr>
          <a:xfrm flipH="1">
            <a:off x="1235720" y="2327912"/>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FF954E12-BE6D-6E5A-6CDE-AF8C7FDF57FE}"/>
              </a:ext>
            </a:extLst>
          </p:cNvPr>
          <p:cNvSpPr txBox="1"/>
          <p:nvPr/>
        </p:nvSpPr>
        <p:spPr>
          <a:xfrm>
            <a:off x="871487" y="4686644"/>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67" name="Straight Connector 66">
            <a:extLst>
              <a:ext uri="{FF2B5EF4-FFF2-40B4-BE49-F238E27FC236}">
                <a16:creationId xmlns:a16="http://schemas.microsoft.com/office/drawing/2014/main" id="{7B747C09-AB9C-5F0B-E0DF-496075CE444B}"/>
              </a:ext>
            </a:extLst>
          </p:cNvPr>
          <p:cNvCxnSpPr>
            <a:cxnSpLocks/>
          </p:cNvCxnSpPr>
          <p:nvPr/>
        </p:nvCxnSpPr>
        <p:spPr>
          <a:xfrm flipH="1">
            <a:off x="1235720" y="4785468"/>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96A77AF1-512E-C10E-90B0-99D8BE378CB2}"/>
              </a:ext>
            </a:extLst>
          </p:cNvPr>
          <p:cNvSpPr txBox="1"/>
          <p:nvPr/>
        </p:nvSpPr>
        <p:spPr>
          <a:xfrm>
            <a:off x="956446" y="4413735"/>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69" name="Straight Connector 68">
            <a:extLst>
              <a:ext uri="{FF2B5EF4-FFF2-40B4-BE49-F238E27FC236}">
                <a16:creationId xmlns:a16="http://schemas.microsoft.com/office/drawing/2014/main" id="{6E0D12A6-17F0-9FE9-F9C3-29AB5B01A1EC}"/>
              </a:ext>
            </a:extLst>
          </p:cNvPr>
          <p:cNvCxnSpPr>
            <a:cxnSpLocks/>
          </p:cNvCxnSpPr>
          <p:nvPr/>
        </p:nvCxnSpPr>
        <p:spPr>
          <a:xfrm flipH="1">
            <a:off x="1235720" y="4512559"/>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31B68DA4-4020-51B0-B822-191E821CA179}"/>
              </a:ext>
            </a:extLst>
          </p:cNvPr>
          <p:cNvSpPr txBox="1"/>
          <p:nvPr/>
        </p:nvSpPr>
        <p:spPr>
          <a:xfrm>
            <a:off x="956446" y="4140826"/>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71" name="Straight Connector 70">
            <a:extLst>
              <a:ext uri="{FF2B5EF4-FFF2-40B4-BE49-F238E27FC236}">
                <a16:creationId xmlns:a16="http://schemas.microsoft.com/office/drawing/2014/main" id="{3FE65508-9199-B683-FE26-32FAE06D200F}"/>
              </a:ext>
            </a:extLst>
          </p:cNvPr>
          <p:cNvCxnSpPr>
            <a:cxnSpLocks/>
          </p:cNvCxnSpPr>
          <p:nvPr/>
        </p:nvCxnSpPr>
        <p:spPr>
          <a:xfrm flipH="1">
            <a:off x="1235720" y="4239650"/>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0CB86FD3-A0FD-A6B9-C61F-D1E222C2F801}"/>
              </a:ext>
            </a:extLst>
          </p:cNvPr>
          <p:cNvSpPr txBox="1"/>
          <p:nvPr/>
        </p:nvSpPr>
        <p:spPr>
          <a:xfrm>
            <a:off x="956446" y="3867917"/>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73" name="Straight Connector 72">
            <a:extLst>
              <a:ext uri="{FF2B5EF4-FFF2-40B4-BE49-F238E27FC236}">
                <a16:creationId xmlns:a16="http://schemas.microsoft.com/office/drawing/2014/main" id="{1CCAFB81-24B6-D376-E97F-4CF060CC1DA2}"/>
              </a:ext>
            </a:extLst>
          </p:cNvPr>
          <p:cNvCxnSpPr>
            <a:cxnSpLocks/>
          </p:cNvCxnSpPr>
          <p:nvPr/>
        </p:nvCxnSpPr>
        <p:spPr>
          <a:xfrm flipH="1">
            <a:off x="1235720" y="396674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53CD11FB-B8A3-7C91-52F2-11CFD2CDB380}"/>
              </a:ext>
            </a:extLst>
          </p:cNvPr>
          <p:cNvSpPr txBox="1"/>
          <p:nvPr/>
        </p:nvSpPr>
        <p:spPr>
          <a:xfrm>
            <a:off x="956446" y="3597575"/>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75" name="Straight Connector 74">
            <a:extLst>
              <a:ext uri="{FF2B5EF4-FFF2-40B4-BE49-F238E27FC236}">
                <a16:creationId xmlns:a16="http://schemas.microsoft.com/office/drawing/2014/main" id="{B782CB62-4922-3659-3F56-355808FCDE1D}"/>
              </a:ext>
            </a:extLst>
          </p:cNvPr>
          <p:cNvCxnSpPr>
            <a:cxnSpLocks/>
          </p:cNvCxnSpPr>
          <p:nvPr/>
        </p:nvCxnSpPr>
        <p:spPr>
          <a:xfrm flipH="1">
            <a:off x="1235720" y="3696399"/>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736D0AC8-C5C1-01FF-D467-232ADA2DC7AA}"/>
              </a:ext>
            </a:extLst>
          </p:cNvPr>
          <p:cNvSpPr txBox="1"/>
          <p:nvPr/>
        </p:nvSpPr>
        <p:spPr>
          <a:xfrm>
            <a:off x="1433834" y="4286403"/>
            <a:ext cx="2919962" cy="553998"/>
          </a:xfrm>
          <a:prstGeom prst="rect">
            <a:avLst/>
          </a:prstGeom>
          <a:noFill/>
        </p:spPr>
        <p:txBody>
          <a:bodyPr wrap="squar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Baseline HER2 IHC status</a:t>
            </a:r>
          </a:p>
          <a:p>
            <a:pPr indent="222250"/>
            <a:r>
              <a:rPr lang="en-GB" sz="1200" noProof="0" dirty="0">
                <a:latin typeface="Arial" panose="020B0604020202020204" pitchFamily="34" charset="0"/>
                <a:ea typeface="Aileron" charset="0"/>
                <a:cs typeface="Arial" panose="020B0604020202020204" pitchFamily="34" charset="0"/>
              </a:rPr>
              <a:t>IHC 2+ (n=35)</a:t>
            </a:r>
          </a:p>
          <a:p>
            <a:pPr indent="222250"/>
            <a:r>
              <a:rPr lang="en-GB" sz="1200" noProof="0" dirty="0">
                <a:latin typeface="Arial" panose="020B0604020202020204" pitchFamily="34" charset="0"/>
                <a:ea typeface="Aileron" charset="0"/>
                <a:cs typeface="Arial" panose="020B0604020202020204" pitchFamily="34" charset="0"/>
              </a:rPr>
              <a:t>IHC 3+ (n=9)</a:t>
            </a:r>
          </a:p>
        </p:txBody>
      </p:sp>
      <p:sp>
        <p:nvSpPr>
          <p:cNvPr id="78" name="Rectangle 77">
            <a:extLst>
              <a:ext uri="{FF2B5EF4-FFF2-40B4-BE49-F238E27FC236}">
                <a16:creationId xmlns:a16="http://schemas.microsoft.com/office/drawing/2014/main" id="{A139C2FD-D5D7-AB71-D945-C9F498813926}"/>
              </a:ext>
            </a:extLst>
          </p:cNvPr>
          <p:cNvSpPr/>
          <p:nvPr/>
        </p:nvSpPr>
        <p:spPr>
          <a:xfrm>
            <a:off x="1433834" y="4518000"/>
            <a:ext cx="112378" cy="1123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80" name="Rectangle 79">
            <a:extLst>
              <a:ext uri="{FF2B5EF4-FFF2-40B4-BE49-F238E27FC236}">
                <a16:creationId xmlns:a16="http://schemas.microsoft.com/office/drawing/2014/main" id="{7B91A2A2-4D50-3B93-8BE8-8EDA87D2EE74}"/>
              </a:ext>
            </a:extLst>
          </p:cNvPr>
          <p:cNvSpPr/>
          <p:nvPr/>
        </p:nvSpPr>
        <p:spPr>
          <a:xfrm>
            <a:off x="1433834" y="4695800"/>
            <a:ext cx="112378" cy="112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86" name="Rectangle 85">
            <a:extLst>
              <a:ext uri="{FF2B5EF4-FFF2-40B4-BE49-F238E27FC236}">
                <a16:creationId xmlns:a16="http://schemas.microsoft.com/office/drawing/2014/main" id="{71146B73-3FB3-B648-725E-0259A412AD3E}"/>
              </a:ext>
            </a:extLst>
          </p:cNvPr>
          <p:cNvSpPr/>
          <p:nvPr/>
        </p:nvSpPr>
        <p:spPr>
          <a:xfrm>
            <a:off x="1462979" y="2879725"/>
            <a:ext cx="79200" cy="5490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7" name="Rectangle 86">
            <a:extLst>
              <a:ext uri="{FF2B5EF4-FFF2-40B4-BE49-F238E27FC236}">
                <a16:creationId xmlns:a16="http://schemas.microsoft.com/office/drawing/2014/main" id="{9DB8D00E-BCA8-D214-3957-8D40178DA976}"/>
              </a:ext>
            </a:extLst>
          </p:cNvPr>
          <p:cNvSpPr/>
          <p:nvPr/>
        </p:nvSpPr>
        <p:spPr>
          <a:xfrm>
            <a:off x="1559552" y="2978151"/>
            <a:ext cx="79200" cy="4506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8" name="Rectangle 87">
            <a:extLst>
              <a:ext uri="{FF2B5EF4-FFF2-40B4-BE49-F238E27FC236}">
                <a16:creationId xmlns:a16="http://schemas.microsoft.com/office/drawing/2014/main" id="{47F78E55-DFB6-FA29-13A9-7896C3383681}"/>
              </a:ext>
            </a:extLst>
          </p:cNvPr>
          <p:cNvSpPr/>
          <p:nvPr/>
        </p:nvSpPr>
        <p:spPr>
          <a:xfrm>
            <a:off x="1656125" y="3089275"/>
            <a:ext cx="79200" cy="3395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9" name="Rectangle 88">
            <a:extLst>
              <a:ext uri="{FF2B5EF4-FFF2-40B4-BE49-F238E27FC236}">
                <a16:creationId xmlns:a16="http://schemas.microsoft.com/office/drawing/2014/main" id="{AE0D4531-D051-8302-94AC-8F502238361E}"/>
              </a:ext>
            </a:extLst>
          </p:cNvPr>
          <p:cNvSpPr/>
          <p:nvPr/>
        </p:nvSpPr>
        <p:spPr>
          <a:xfrm>
            <a:off x="1752698" y="3143250"/>
            <a:ext cx="79200" cy="285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0" name="Rectangle 89">
            <a:extLst>
              <a:ext uri="{FF2B5EF4-FFF2-40B4-BE49-F238E27FC236}">
                <a16:creationId xmlns:a16="http://schemas.microsoft.com/office/drawing/2014/main" id="{61C515F0-E2E5-4877-2743-8C15DE7AACD6}"/>
              </a:ext>
            </a:extLst>
          </p:cNvPr>
          <p:cNvSpPr/>
          <p:nvPr/>
        </p:nvSpPr>
        <p:spPr>
          <a:xfrm>
            <a:off x="1849271" y="3251200"/>
            <a:ext cx="79200" cy="1776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1" name="Rectangle 90">
            <a:extLst>
              <a:ext uri="{FF2B5EF4-FFF2-40B4-BE49-F238E27FC236}">
                <a16:creationId xmlns:a16="http://schemas.microsoft.com/office/drawing/2014/main" id="{CECE2D85-5984-93F7-1084-143B398C999A}"/>
              </a:ext>
            </a:extLst>
          </p:cNvPr>
          <p:cNvSpPr/>
          <p:nvPr/>
        </p:nvSpPr>
        <p:spPr>
          <a:xfrm>
            <a:off x="1945844" y="3251200"/>
            <a:ext cx="79200" cy="1776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2" name="Rectangle 91">
            <a:extLst>
              <a:ext uri="{FF2B5EF4-FFF2-40B4-BE49-F238E27FC236}">
                <a16:creationId xmlns:a16="http://schemas.microsoft.com/office/drawing/2014/main" id="{2C7F9D83-09A2-B146-6DFB-8A6A2E7A2675}"/>
              </a:ext>
            </a:extLst>
          </p:cNvPr>
          <p:cNvSpPr/>
          <p:nvPr/>
        </p:nvSpPr>
        <p:spPr>
          <a:xfrm>
            <a:off x="2042417" y="3254376"/>
            <a:ext cx="79200" cy="1744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3" name="Rectangle 92">
            <a:extLst>
              <a:ext uri="{FF2B5EF4-FFF2-40B4-BE49-F238E27FC236}">
                <a16:creationId xmlns:a16="http://schemas.microsoft.com/office/drawing/2014/main" id="{81102B65-01EC-B621-4B82-8E57AACBB480}"/>
              </a:ext>
            </a:extLst>
          </p:cNvPr>
          <p:cNvSpPr/>
          <p:nvPr/>
        </p:nvSpPr>
        <p:spPr>
          <a:xfrm>
            <a:off x="2138990" y="3279775"/>
            <a:ext cx="79200" cy="1490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4" name="Rectangle 93">
            <a:extLst>
              <a:ext uri="{FF2B5EF4-FFF2-40B4-BE49-F238E27FC236}">
                <a16:creationId xmlns:a16="http://schemas.microsoft.com/office/drawing/2014/main" id="{7749816B-70FD-4FE9-6363-9D0F97781704}"/>
              </a:ext>
            </a:extLst>
          </p:cNvPr>
          <p:cNvSpPr/>
          <p:nvPr/>
        </p:nvSpPr>
        <p:spPr>
          <a:xfrm>
            <a:off x="2235563" y="3298825"/>
            <a:ext cx="79200" cy="1299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5" name="Rectangle 94">
            <a:extLst>
              <a:ext uri="{FF2B5EF4-FFF2-40B4-BE49-F238E27FC236}">
                <a16:creationId xmlns:a16="http://schemas.microsoft.com/office/drawing/2014/main" id="{13070339-1586-6D92-640C-03254017A709}"/>
              </a:ext>
            </a:extLst>
          </p:cNvPr>
          <p:cNvSpPr/>
          <p:nvPr/>
        </p:nvSpPr>
        <p:spPr>
          <a:xfrm>
            <a:off x="2332136" y="3305175"/>
            <a:ext cx="79200" cy="1236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6" name="Rectangle 95">
            <a:extLst>
              <a:ext uri="{FF2B5EF4-FFF2-40B4-BE49-F238E27FC236}">
                <a16:creationId xmlns:a16="http://schemas.microsoft.com/office/drawing/2014/main" id="{34E82E1B-FF92-F346-27E1-DCFD8514EE67}"/>
              </a:ext>
            </a:extLst>
          </p:cNvPr>
          <p:cNvSpPr/>
          <p:nvPr/>
        </p:nvSpPr>
        <p:spPr>
          <a:xfrm>
            <a:off x="2428709" y="3324225"/>
            <a:ext cx="79200" cy="1045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7" name="Rectangle 96">
            <a:extLst>
              <a:ext uri="{FF2B5EF4-FFF2-40B4-BE49-F238E27FC236}">
                <a16:creationId xmlns:a16="http://schemas.microsoft.com/office/drawing/2014/main" id="{4D71CF9D-6F90-5EB5-6768-571EAEEF111B}"/>
              </a:ext>
            </a:extLst>
          </p:cNvPr>
          <p:cNvSpPr/>
          <p:nvPr/>
        </p:nvSpPr>
        <p:spPr>
          <a:xfrm>
            <a:off x="2525281" y="3343275"/>
            <a:ext cx="79200" cy="855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8" name="Rectangle 97">
            <a:extLst>
              <a:ext uri="{FF2B5EF4-FFF2-40B4-BE49-F238E27FC236}">
                <a16:creationId xmlns:a16="http://schemas.microsoft.com/office/drawing/2014/main" id="{2409A93E-4A1B-8D10-3175-CB52675525A5}"/>
              </a:ext>
            </a:extLst>
          </p:cNvPr>
          <p:cNvSpPr/>
          <p:nvPr/>
        </p:nvSpPr>
        <p:spPr>
          <a:xfrm>
            <a:off x="2817381" y="3419476"/>
            <a:ext cx="79200" cy="69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9" name="Rectangle 98">
            <a:extLst>
              <a:ext uri="{FF2B5EF4-FFF2-40B4-BE49-F238E27FC236}">
                <a16:creationId xmlns:a16="http://schemas.microsoft.com/office/drawing/2014/main" id="{9D21C80E-DAD4-ED3E-E1E6-05AF951544EC}"/>
              </a:ext>
            </a:extLst>
          </p:cNvPr>
          <p:cNvSpPr/>
          <p:nvPr/>
        </p:nvSpPr>
        <p:spPr>
          <a:xfrm>
            <a:off x="2914219" y="3419476"/>
            <a:ext cx="79200" cy="69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0" name="Rectangle 99">
            <a:extLst>
              <a:ext uri="{FF2B5EF4-FFF2-40B4-BE49-F238E27FC236}">
                <a16:creationId xmlns:a16="http://schemas.microsoft.com/office/drawing/2014/main" id="{62FEA3E6-F793-4A54-0121-EB1E6C1CB17F}"/>
              </a:ext>
            </a:extLst>
          </p:cNvPr>
          <p:cNvSpPr/>
          <p:nvPr/>
        </p:nvSpPr>
        <p:spPr>
          <a:xfrm>
            <a:off x="3011056" y="3419476"/>
            <a:ext cx="79200" cy="984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1" name="Rectangle 100">
            <a:extLst>
              <a:ext uri="{FF2B5EF4-FFF2-40B4-BE49-F238E27FC236}">
                <a16:creationId xmlns:a16="http://schemas.microsoft.com/office/drawing/2014/main" id="{317F5D4D-C977-05A4-781B-5FCD3F0010DE}"/>
              </a:ext>
            </a:extLst>
          </p:cNvPr>
          <p:cNvSpPr/>
          <p:nvPr/>
        </p:nvSpPr>
        <p:spPr>
          <a:xfrm>
            <a:off x="3107893" y="3419475"/>
            <a:ext cx="79200" cy="114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2" name="Rectangle 101">
            <a:extLst>
              <a:ext uri="{FF2B5EF4-FFF2-40B4-BE49-F238E27FC236}">
                <a16:creationId xmlns:a16="http://schemas.microsoft.com/office/drawing/2014/main" id="{6508D74E-BC13-9200-A42C-CE31364028CD}"/>
              </a:ext>
            </a:extLst>
          </p:cNvPr>
          <p:cNvSpPr/>
          <p:nvPr/>
        </p:nvSpPr>
        <p:spPr>
          <a:xfrm>
            <a:off x="3204731" y="3419476"/>
            <a:ext cx="79200" cy="117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3" name="Rectangle 102">
            <a:extLst>
              <a:ext uri="{FF2B5EF4-FFF2-40B4-BE49-F238E27FC236}">
                <a16:creationId xmlns:a16="http://schemas.microsoft.com/office/drawing/2014/main" id="{0C1C3A6B-B6DD-9165-8C8E-BB765433A2C0}"/>
              </a:ext>
            </a:extLst>
          </p:cNvPr>
          <p:cNvSpPr/>
          <p:nvPr/>
        </p:nvSpPr>
        <p:spPr>
          <a:xfrm>
            <a:off x="3301569" y="3419475"/>
            <a:ext cx="79200" cy="1396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4" name="Rectangle 103">
            <a:extLst>
              <a:ext uri="{FF2B5EF4-FFF2-40B4-BE49-F238E27FC236}">
                <a16:creationId xmlns:a16="http://schemas.microsoft.com/office/drawing/2014/main" id="{40D1B7BB-0248-6991-7B6F-C49ABCA531F3}"/>
              </a:ext>
            </a:extLst>
          </p:cNvPr>
          <p:cNvSpPr/>
          <p:nvPr/>
        </p:nvSpPr>
        <p:spPr>
          <a:xfrm>
            <a:off x="3398406" y="3419476"/>
            <a:ext cx="79200" cy="1619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5" name="Rectangle 104">
            <a:extLst>
              <a:ext uri="{FF2B5EF4-FFF2-40B4-BE49-F238E27FC236}">
                <a16:creationId xmlns:a16="http://schemas.microsoft.com/office/drawing/2014/main" id="{191946EF-A048-4BD6-AE33-801646DA5ED8}"/>
              </a:ext>
            </a:extLst>
          </p:cNvPr>
          <p:cNvSpPr/>
          <p:nvPr/>
        </p:nvSpPr>
        <p:spPr>
          <a:xfrm>
            <a:off x="3495243" y="3419475"/>
            <a:ext cx="79200" cy="177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6" name="Rectangle 105">
            <a:extLst>
              <a:ext uri="{FF2B5EF4-FFF2-40B4-BE49-F238E27FC236}">
                <a16:creationId xmlns:a16="http://schemas.microsoft.com/office/drawing/2014/main" id="{B482859A-8354-8011-733D-5FF81E3B5CD0}"/>
              </a:ext>
            </a:extLst>
          </p:cNvPr>
          <p:cNvSpPr/>
          <p:nvPr/>
        </p:nvSpPr>
        <p:spPr>
          <a:xfrm>
            <a:off x="3688918" y="3419475"/>
            <a:ext cx="79200" cy="2222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7" name="Rectangle 106">
            <a:extLst>
              <a:ext uri="{FF2B5EF4-FFF2-40B4-BE49-F238E27FC236}">
                <a16:creationId xmlns:a16="http://schemas.microsoft.com/office/drawing/2014/main" id="{FBB252F2-6533-2B93-03EA-91F516822A0F}"/>
              </a:ext>
            </a:extLst>
          </p:cNvPr>
          <p:cNvSpPr/>
          <p:nvPr/>
        </p:nvSpPr>
        <p:spPr>
          <a:xfrm>
            <a:off x="3785755" y="3419475"/>
            <a:ext cx="79200" cy="2952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8" name="Rectangle 107">
            <a:extLst>
              <a:ext uri="{FF2B5EF4-FFF2-40B4-BE49-F238E27FC236}">
                <a16:creationId xmlns:a16="http://schemas.microsoft.com/office/drawing/2014/main" id="{CAC4ED16-3E0D-E224-E96E-3C8A7E75D359}"/>
              </a:ext>
            </a:extLst>
          </p:cNvPr>
          <p:cNvSpPr/>
          <p:nvPr/>
        </p:nvSpPr>
        <p:spPr>
          <a:xfrm>
            <a:off x="3592081" y="3419475"/>
            <a:ext cx="79200" cy="1968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9" name="Rectangle 108">
            <a:extLst>
              <a:ext uri="{FF2B5EF4-FFF2-40B4-BE49-F238E27FC236}">
                <a16:creationId xmlns:a16="http://schemas.microsoft.com/office/drawing/2014/main" id="{106672F4-6DC1-023A-04BE-72069DF6D980}"/>
              </a:ext>
            </a:extLst>
          </p:cNvPr>
          <p:cNvSpPr/>
          <p:nvPr/>
        </p:nvSpPr>
        <p:spPr>
          <a:xfrm>
            <a:off x="3882592" y="3419475"/>
            <a:ext cx="79200" cy="3492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0" name="Rectangle 109">
            <a:extLst>
              <a:ext uri="{FF2B5EF4-FFF2-40B4-BE49-F238E27FC236}">
                <a16:creationId xmlns:a16="http://schemas.microsoft.com/office/drawing/2014/main" id="{2A8204EF-3286-DEE8-5200-6C556E2B914B}"/>
              </a:ext>
            </a:extLst>
          </p:cNvPr>
          <p:cNvSpPr/>
          <p:nvPr/>
        </p:nvSpPr>
        <p:spPr>
          <a:xfrm>
            <a:off x="4076267" y="3419475"/>
            <a:ext cx="79200" cy="463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1" name="Rectangle 110">
            <a:extLst>
              <a:ext uri="{FF2B5EF4-FFF2-40B4-BE49-F238E27FC236}">
                <a16:creationId xmlns:a16="http://schemas.microsoft.com/office/drawing/2014/main" id="{E8B377C4-8D7F-0BDD-6C92-5F17BE182DEB}"/>
              </a:ext>
            </a:extLst>
          </p:cNvPr>
          <p:cNvSpPr/>
          <p:nvPr/>
        </p:nvSpPr>
        <p:spPr>
          <a:xfrm>
            <a:off x="4269942" y="3419475"/>
            <a:ext cx="79200" cy="482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2" name="Rectangle 111">
            <a:extLst>
              <a:ext uri="{FF2B5EF4-FFF2-40B4-BE49-F238E27FC236}">
                <a16:creationId xmlns:a16="http://schemas.microsoft.com/office/drawing/2014/main" id="{DFB7C741-9951-2C53-07AC-B8BD634D7DAB}"/>
              </a:ext>
            </a:extLst>
          </p:cNvPr>
          <p:cNvSpPr/>
          <p:nvPr/>
        </p:nvSpPr>
        <p:spPr>
          <a:xfrm>
            <a:off x="4366780" y="3419475"/>
            <a:ext cx="79200" cy="482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3" name="Rectangle 112">
            <a:extLst>
              <a:ext uri="{FF2B5EF4-FFF2-40B4-BE49-F238E27FC236}">
                <a16:creationId xmlns:a16="http://schemas.microsoft.com/office/drawing/2014/main" id="{0C383DAD-E0C5-9441-2D0B-01566DECB82E}"/>
              </a:ext>
            </a:extLst>
          </p:cNvPr>
          <p:cNvSpPr/>
          <p:nvPr/>
        </p:nvSpPr>
        <p:spPr>
          <a:xfrm>
            <a:off x="5335151" y="3419475"/>
            <a:ext cx="79200" cy="9683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4" name="Rectangle 113">
            <a:extLst>
              <a:ext uri="{FF2B5EF4-FFF2-40B4-BE49-F238E27FC236}">
                <a16:creationId xmlns:a16="http://schemas.microsoft.com/office/drawing/2014/main" id="{EE7CDEC7-082B-9AEC-4ADA-E2760BBDDC93}"/>
              </a:ext>
            </a:extLst>
          </p:cNvPr>
          <p:cNvSpPr/>
          <p:nvPr/>
        </p:nvSpPr>
        <p:spPr>
          <a:xfrm>
            <a:off x="4173104" y="3419475"/>
            <a:ext cx="79200" cy="4635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5" name="Rectangle 114">
            <a:extLst>
              <a:ext uri="{FF2B5EF4-FFF2-40B4-BE49-F238E27FC236}">
                <a16:creationId xmlns:a16="http://schemas.microsoft.com/office/drawing/2014/main" id="{576DADFC-80C6-24F8-7688-C6141C4F53CB}"/>
              </a:ext>
            </a:extLst>
          </p:cNvPr>
          <p:cNvSpPr/>
          <p:nvPr/>
        </p:nvSpPr>
        <p:spPr>
          <a:xfrm>
            <a:off x="3979429" y="3419475"/>
            <a:ext cx="79200" cy="36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6" name="Rectangle 115">
            <a:extLst>
              <a:ext uri="{FF2B5EF4-FFF2-40B4-BE49-F238E27FC236}">
                <a16:creationId xmlns:a16="http://schemas.microsoft.com/office/drawing/2014/main" id="{7333C82D-103C-A5DB-2043-0DF07A6ABEA3}"/>
              </a:ext>
            </a:extLst>
          </p:cNvPr>
          <p:cNvSpPr/>
          <p:nvPr/>
        </p:nvSpPr>
        <p:spPr>
          <a:xfrm>
            <a:off x="5528831" y="3419474"/>
            <a:ext cx="79200" cy="1114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7" name="Rectangle 116">
            <a:extLst>
              <a:ext uri="{FF2B5EF4-FFF2-40B4-BE49-F238E27FC236}">
                <a16:creationId xmlns:a16="http://schemas.microsoft.com/office/drawing/2014/main" id="{7A2E415E-C101-E862-B5BD-59983786576C}"/>
              </a:ext>
            </a:extLst>
          </p:cNvPr>
          <p:cNvSpPr/>
          <p:nvPr/>
        </p:nvSpPr>
        <p:spPr>
          <a:xfrm>
            <a:off x="5431988" y="3419474"/>
            <a:ext cx="79200" cy="10572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8" name="Rectangle 117">
            <a:extLst>
              <a:ext uri="{FF2B5EF4-FFF2-40B4-BE49-F238E27FC236}">
                <a16:creationId xmlns:a16="http://schemas.microsoft.com/office/drawing/2014/main" id="{EDA78D1C-13A8-BB47-E8C5-E5BD48549EE6}"/>
              </a:ext>
            </a:extLst>
          </p:cNvPr>
          <p:cNvSpPr/>
          <p:nvPr/>
        </p:nvSpPr>
        <p:spPr>
          <a:xfrm>
            <a:off x="5238314" y="3419475"/>
            <a:ext cx="79200" cy="914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9" name="Rectangle 118">
            <a:extLst>
              <a:ext uri="{FF2B5EF4-FFF2-40B4-BE49-F238E27FC236}">
                <a16:creationId xmlns:a16="http://schemas.microsoft.com/office/drawing/2014/main" id="{1564FA40-063A-1B47-CF6C-7126014FC25D}"/>
              </a:ext>
            </a:extLst>
          </p:cNvPr>
          <p:cNvSpPr/>
          <p:nvPr/>
        </p:nvSpPr>
        <p:spPr>
          <a:xfrm>
            <a:off x="5141476" y="3419475"/>
            <a:ext cx="79200" cy="860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0" name="Rectangle 119">
            <a:extLst>
              <a:ext uri="{FF2B5EF4-FFF2-40B4-BE49-F238E27FC236}">
                <a16:creationId xmlns:a16="http://schemas.microsoft.com/office/drawing/2014/main" id="{6B1CA1C0-F21D-9C47-4905-F1CE487C282E}"/>
              </a:ext>
            </a:extLst>
          </p:cNvPr>
          <p:cNvSpPr/>
          <p:nvPr/>
        </p:nvSpPr>
        <p:spPr>
          <a:xfrm>
            <a:off x="5044639" y="3419475"/>
            <a:ext cx="79200" cy="7683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1" name="Rectangle 120">
            <a:extLst>
              <a:ext uri="{FF2B5EF4-FFF2-40B4-BE49-F238E27FC236}">
                <a16:creationId xmlns:a16="http://schemas.microsoft.com/office/drawing/2014/main" id="{B24561B7-4088-CD32-2E21-7509A497B4BB}"/>
              </a:ext>
            </a:extLst>
          </p:cNvPr>
          <p:cNvSpPr/>
          <p:nvPr/>
        </p:nvSpPr>
        <p:spPr>
          <a:xfrm>
            <a:off x="4947802" y="3419475"/>
            <a:ext cx="79200" cy="6794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2" name="Rectangle 121">
            <a:extLst>
              <a:ext uri="{FF2B5EF4-FFF2-40B4-BE49-F238E27FC236}">
                <a16:creationId xmlns:a16="http://schemas.microsoft.com/office/drawing/2014/main" id="{DA65242D-0753-F1F3-9862-FAFABE8547E2}"/>
              </a:ext>
            </a:extLst>
          </p:cNvPr>
          <p:cNvSpPr/>
          <p:nvPr/>
        </p:nvSpPr>
        <p:spPr>
          <a:xfrm>
            <a:off x="4850965" y="3419475"/>
            <a:ext cx="79200" cy="685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3" name="Rectangle 122">
            <a:extLst>
              <a:ext uri="{FF2B5EF4-FFF2-40B4-BE49-F238E27FC236}">
                <a16:creationId xmlns:a16="http://schemas.microsoft.com/office/drawing/2014/main" id="{9C84A69F-8C21-1EAC-A472-0C13976FE63D}"/>
              </a:ext>
            </a:extLst>
          </p:cNvPr>
          <p:cNvSpPr/>
          <p:nvPr/>
        </p:nvSpPr>
        <p:spPr>
          <a:xfrm>
            <a:off x="4754128" y="3419475"/>
            <a:ext cx="79200" cy="685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4" name="Rectangle 123">
            <a:extLst>
              <a:ext uri="{FF2B5EF4-FFF2-40B4-BE49-F238E27FC236}">
                <a16:creationId xmlns:a16="http://schemas.microsoft.com/office/drawing/2014/main" id="{1E55F131-1AD8-D129-4D9A-F879125762EB}"/>
              </a:ext>
            </a:extLst>
          </p:cNvPr>
          <p:cNvSpPr/>
          <p:nvPr/>
        </p:nvSpPr>
        <p:spPr>
          <a:xfrm>
            <a:off x="4657291" y="3419475"/>
            <a:ext cx="79200" cy="6286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5" name="Rectangle 124">
            <a:extLst>
              <a:ext uri="{FF2B5EF4-FFF2-40B4-BE49-F238E27FC236}">
                <a16:creationId xmlns:a16="http://schemas.microsoft.com/office/drawing/2014/main" id="{5DB8C22E-8BF2-AAE9-48D3-4CC676A977DE}"/>
              </a:ext>
            </a:extLst>
          </p:cNvPr>
          <p:cNvSpPr/>
          <p:nvPr/>
        </p:nvSpPr>
        <p:spPr>
          <a:xfrm>
            <a:off x="4560454" y="3419475"/>
            <a:ext cx="79200" cy="6032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6" name="Rectangle 125">
            <a:extLst>
              <a:ext uri="{FF2B5EF4-FFF2-40B4-BE49-F238E27FC236}">
                <a16:creationId xmlns:a16="http://schemas.microsoft.com/office/drawing/2014/main" id="{61A24C63-2722-57C1-C670-15241151D9A2}"/>
              </a:ext>
            </a:extLst>
          </p:cNvPr>
          <p:cNvSpPr/>
          <p:nvPr/>
        </p:nvSpPr>
        <p:spPr>
          <a:xfrm>
            <a:off x="4463617" y="3419475"/>
            <a:ext cx="79200" cy="536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7" name="TextBox 126">
            <a:extLst>
              <a:ext uri="{FF2B5EF4-FFF2-40B4-BE49-F238E27FC236}">
                <a16:creationId xmlns:a16="http://schemas.microsoft.com/office/drawing/2014/main" id="{97A3D693-1ACC-0F1C-B92C-0CAFA1385A48}"/>
              </a:ext>
            </a:extLst>
          </p:cNvPr>
          <p:cNvSpPr txBox="1"/>
          <p:nvPr/>
        </p:nvSpPr>
        <p:spPr>
          <a:xfrm>
            <a:off x="2713123" y="2885083"/>
            <a:ext cx="2919962" cy="215444"/>
          </a:xfrm>
          <a:prstGeom prst="rect">
            <a:avLst/>
          </a:prstGeom>
          <a:noFill/>
        </p:spPr>
        <p:txBody>
          <a:bodyPr wrap="squar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ORR (95% CI): 26.5% (15.0-41.1)</a:t>
            </a:r>
            <a:endParaRPr lang="en-GB" sz="1400" noProof="0" dirty="0">
              <a:latin typeface="Arial" panose="020B0604020202020204" pitchFamily="34" charset="0"/>
              <a:ea typeface="Aileron" charset="0"/>
              <a:cs typeface="Arial" panose="020B0604020202020204" pitchFamily="34" charset="0"/>
            </a:endParaRPr>
          </a:p>
        </p:txBody>
      </p:sp>
      <p:cxnSp>
        <p:nvCxnSpPr>
          <p:cNvPr id="22" name="Straight Connector 21">
            <a:extLst>
              <a:ext uri="{FF2B5EF4-FFF2-40B4-BE49-F238E27FC236}">
                <a16:creationId xmlns:a16="http://schemas.microsoft.com/office/drawing/2014/main" id="{DB5AFD40-7BB7-584C-1819-1E008D01982A}"/>
              </a:ext>
            </a:extLst>
          </p:cNvPr>
          <p:cNvCxnSpPr>
            <a:cxnSpLocks/>
          </p:cNvCxnSpPr>
          <p:nvPr/>
        </p:nvCxnSpPr>
        <p:spPr>
          <a:xfrm flipH="1">
            <a:off x="1308745" y="3153119"/>
            <a:ext cx="433958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8ED3EFE3-D9ED-9CBE-E1FD-D4C1CC2B9E16}"/>
              </a:ext>
            </a:extLst>
          </p:cNvPr>
          <p:cNvCxnSpPr>
            <a:cxnSpLocks/>
          </p:cNvCxnSpPr>
          <p:nvPr/>
        </p:nvCxnSpPr>
        <p:spPr>
          <a:xfrm flipH="1">
            <a:off x="1308745" y="3817093"/>
            <a:ext cx="4342755"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3" name="Right Arrow 132">
            <a:extLst>
              <a:ext uri="{FF2B5EF4-FFF2-40B4-BE49-F238E27FC236}">
                <a16:creationId xmlns:a16="http://schemas.microsoft.com/office/drawing/2014/main" id="{F4B389A9-B034-3C3B-100C-BD64FCAE6BC8}"/>
              </a:ext>
            </a:extLst>
          </p:cNvPr>
          <p:cNvSpPr/>
          <p:nvPr/>
        </p:nvSpPr>
        <p:spPr>
          <a:xfrm>
            <a:off x="4736491" y="5199627"/>
            <a:ext cx="681193" cy="56670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4" name="TextBox 133">
            <a:extLst>
              <a:ext uri="{FF2B5EF4-FFF2-40B4-BE49-F238E27FC236}">
                <a16:creationId xmlns:a16="http://schemas.microsoft.com/office/drawing/2014/main" id="{9727D8A5-54AB-DF96-A247-9B6BD6BBECF6}"/>
              </a:ext>
            </a:extLst>
          </p:cNvPr>
          <p:cNvSpPr txBox="1"/>
          <p:nvPr/>
        </p:nvSpPr>
        <p:spPr>
          <a:xfrm>
            <a:off x="6521228" y="3327204"/>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135" name="TextBox 134">
            <a:extLst>
              <a:ext uri="{FF2B5EF4-FFF2-40B4-BE49-F238E27FC236}">
                <a16:creationId xmlns:a16="http://schemas.microsoft.com/office/drawing/2014/main" id="{AEE22524-E51E-940A-119A-F0FF9175BF14}"/>
              </a:ext>
            </a:extLst>
          </p:cNvPr>
          <p:cNvSpPr txBox="1"/>
          <p:nvPr/>
        </p:nvSpPr>
        <p:spPr>
          <a:xfrm>
            <a:off x="6365665" y="1960895"/>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136" name="TextBox 135">
            <a:extLst>
              <a:ext uri="{FF2B5EF4-FFF2-40B4-BE49-F238E27FC236}">
                <a16:creationId xmlns:a16="http://schemas.microsoft.com/office/drawing/2014/main" id="{60B1D6BE-5A80-E9E8-A11D-FA1BBEEE11B0}"/>
              </a:ext>
            </a:extLst>
          </p:cNvPr>
          <p:cNvSpPr txBox="1"/>
          <p:nvPr/>
        </p:nvSpPr>
        <p:spPr>
          <a:xfrm rot="16200000">
            <a:off x="4849139" y="3191848"/>
            <a:ext cx="2598468"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Best percentage change in</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sum of diameters from baseline (%)</a:t>
            </a:r>
          </a:p>
        </p:txBody>
      </p:sp>
      <p:sp>
        <p:nvSpPr>
          <p:cNvPr id="137" name="TextBox 136">
            <a:extLst>
              <a:ext uri="{FF2B5EF4-FFF2-40B4-BE49-F238E27FC236}">
                <a16:creationId xmlns:a16="http://schemas.microsoft.com/office/drawing/2014/main" id="{3386233E-8BD5-77BA-8945-095FCD909CBF}"/>
              </a:ext>
            </a:extLst>
          </p:cNvPr>
          <p:cNvSpPr txBox="1"/>
          <p:nvPr/>
        </p:nvSpPr>
        <p:spPr>
          <a:xfrm>
            <a:off x="6436269" y="277072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138" name="Straight Connector 137">
            <a:extLst>
              <a:ext uri="{FF2B5EF4-FFF2-40B4-BE49-F238E27FC236}">
                <a16:creationId xmlns:a16="http://schemas.microsoft.com/office/drawing/2014/main" id="{379483C8-A046-AB70-AB6C-5EE035E4F075}"/>
              </a:ext>
            </a:extLst>
          </p:cNvPr>
          <p:cNvCxnSpPr>
            <a:cxnSpLocks/>
          </p:cNvCxnSpPr>
          <p:nvPr/>
        </p:nvCxnSpPr>
        <p:spPr>
          <a:xfrm>
            <a:off x="6732857" y="2051050"/>
            <a:ext cx="0" cy="27400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756714A9-8169-C093-1EF8-860FEE4313FB}"/>
              </a:ext>
            </a:extLst>
          </p:cNvPr>
          <p:cNvCxnSpPr>
            <a:cxnSpLocks/>
          </p:cNvCxnSpPr>
          <p:nvPr/>
        </p:nvCxnSpPr>
        <p:spPr>
          <a:xfrm flipH="1">
            <a:off x="6664247" y="287021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DB19C6B7-8547-4088-16B1-89F7C6C80995}"/>
              </a:ext>
            </a:extLst>
          </p:cNvPr>
          <p:cNvCxnSpPr>
            <a:cxnSpLocks/>
          </p:cNvCxnSpPr>
          <p:nvPr/>
        </p:nvCxnSpPr>
        <p:spPr>
          <a:xfrm flipH="1">
            <a:off x="6664247" y="2058258"/>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Rectangle 140">
            <a:extLst>
              <a:ext uri="{FF2B5EF4-FFF2-40B4-BE49-F238E27FC236}">
                <a16:creationId xmlns:a16="http://schemas.microsoft.com/office/drawing/2014/main" id="{9DF82655-5661-C41B-F72D-BD5030E4184B}"/>
              </a:ext>
            </a:extLst>
          </p:cNvPr>
          <p:cNvSpPr/>
          <p:nvPr/>
        </p:nvSpPr>
        <p:spPr>
          <a:xfrm>
            <a:off x="6804029" y="2949575"/>
            <a:ext cx="108000" cy="4792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2" name="TextBox 141">
            <a:extLst>
              <a:ext uri="{FF2B5EF4-FFF2-40B4-BE49-F238E27FC236}">
                <a16:creationId xmlns:a16="http://schemas.microsoft.com/office/drawing/2014/main" id="{C91B8DCA-A02F-A4EB-8E85-53F43B8F9092}"/>
              </a:ext>
            </a:extLst>
          </p:cNvPr>
          <p:cNvSpPr txBox="1"/>
          <p:nvPr/>
        </p:nvSpPr>
        <p:spPr>
          <a:xfrm>
            <a:off x="6436269" y="305429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143" name="Straight Connector 142">
            <a:extLst>
              <a:ext uri="{FF2B5EF4-FFF2-40B4-BE49-F238E27FC236}">
                <a16:creationId xmlns:a16="http://schemas.microsoft.com/office/drawing/2014/main" id="{9987AFA8-B410-E7FB-1B58-1C9158D1DDCB}"/>
              </a:ext>
            </a:extLst>
          </p:cNvPr>
          <p:cNvCxnSpPr>
            <a:cxnSpLocks/>
          </p:cNvCxnSpPr>
          <p:nvPr/>
        </p:nvCxnSpPr>
        <p:spPr>
          <a:xfrm flipH="1">
            <a:off x="6664247" y="3153119"/>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4" name="TextBox 143">
            <a:extLst>
              <a:ext uri="{FF2B5EF4-FFF2-40B4-BE49-F238E27FC236}">
                <a16:creationId xmlns:a16="http://schemas.microsoft.com/office/drawing/2014/main" id="{169F31A4-BC84-32CE-7DD7-533CE47FE7ED}"/>
              </a:ext>
            </a:extLst>
          </p:cNvPr>
          <p:cNvSpPr txBox="1"/>
          <p:nvPr/>
        </p:nvSpPr>
        <p:spPr>
          <a:xfrm>
            <a:off x="6436269" y="250319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145" name="Straight Connector 144">
            <a:extLst>
              <a:ext uri="{FF2B5EF4-FFF2-40B4-BE49-F238E27FC236}">
                <a16:creationId xmlns:a16="http://schemas.microsoft.com/office/drawing/2014/main" id="{3B4C7BFD-5C39-1660-179A-EF163CBBDE8F}"/>
              </a:ext>
            </a:extLst>
          </p:cNvPr>
          <p:cNvCxnSpPr>
            <a:cxnSpLocks/>
          </p:cNvCxnSpPr>
          <p:nvPr/>
        </p:nvCxnSpPr>
        <p:spPr>
          <a:xfrm flipH="1">
            <a:off x="6664247" y="260268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6" name="TextBox 145">
            <a:extLst>
              <a:ext uri="{FF2B5EF4-FFF2-40B4-BE49-F238E27FC236}">
                <a16:creationId xmlns:a16="http://schemas.microsoft.com/office/drawing/2014/main" id="{CAB1316C-777A-670F-A183-0E789DAD7B08}"/>
              </a:ext>
            </a:extLst>
          </p:cNvPr>
          <p:cNvSpPr txBox="1"/>
          <p:nvPr/>
        </p:nvSpPr>
        <p:spPr>
          <a:xfrm>
            <a:off x="6436269" y="222842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147" name="Straight Connector 146">
            <a:extLst>
              <a:ext uri="{FF2B5EF4-FFF2-40B4-BE49-F238E27FC236}">
                <a16:creationId xmlns:a16="http://schemas.microsoft.com/office/drawing/2014/main" id="{81151204-F6C8-35D3-77E8-739F50B49EED}"/>
              </a:ext>
            </a:extLst>
          </p:cNvPr>
          <p:cNvCxnSpPr>
            <a:cxnSpLocks/>
          </p:cNvCxnSpPr>
          <p:nvPr/>
        </p:nvCxnSpPr>
        <p:spPr>
          <a:xfrm flipH="1">
            <a:off x="6664247" y="2327912"/>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TextBox 147">
            <a:extLst>
              <a:ext uri="{FF2B5EF4-FFF2-40B4-BE49-F238E27FC236}">
                <a16:creationId xmlns:a16="http://schemas.microsoft.com/office/drawing/2014/main" id="{85B04DDB-A136-8F77-19AD-C924756294A4}"/>
              </a:ext>
            </a:extLst>
          </p:cNvPr>
          <p:cNvSpPr txBox="1"/>
          <p:nvPr/>
        </p:nvSpPr>
        <p:spPr>
          <a:xfrm>
            <a:off x="6300014" y="4686644"/>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149" name="Straight Connector 148">
            <a:extLst>
              <a:ext uri="{FF2B5EF4-FFF2-40B4-BE49-F238E27FC236}">
                <a16:creationId xmlns:a16="http://schemas.microsoft.com/office/drawing/2014/main" id="{DD305B97-0E3B-F8E6-E864-D7E87DD3AA79}"/>
              </a:ext>
            </a:extLst>
          </p:cNvPr>
          <p:cNvCxnSpPr>
            <a:cxnSpLocks/>
          </p:cNvCxnSpPr>
          <p:nvPr/>
        </p:nvCxnSpPr>
        <p:spPr>
          <a:xfrm flipH="1">
            <a:off x="6664247" y="4785468"/>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0" name="TextBox 149">
            <a:extLst>
              <a:ext uri="{FF2B5EF4-FFF2-40B4-BE49-F238E27FC236}">
                <a16:creationId xmlns:a16="http://schemas.microsoft.com/office/drawing/2014/main" id="{25C0DD09-472A-0EE9-CC80-270D285AE239}"/>
              </a:ext>
            </a:extLst>
          </p:cNvPr>
          <p:cNvSpPr txBox="1"/>
          <p:nvPr/>
        </p:nvSpPr>
        <p:spPr>
          <a:xfrm>
            <a:off x="6384973" y="4413735"/>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cxnSp>
        <p:nvCxnSpPr>
          <p:cNvPr id="151" name="Straight Connector 150">
            <a:extLst>
              <a:ext uri="{FF2B5EF4-FFF2-40B4-BE49-F238E27FC236}">
                <a16:creationId xmlns:a16="http://schemas.microsoft.com/office/drawing/2014/main" id="{6BACD944-FC79-2C73-5E04-4FD035381139}"/>
              </a:ext>
            </a:extLst>
          </p:cNvPr>
          <p:cNvCxnSpPr>
            <a:cxnSpLocks/>
          </p:cNvCxnSpPr>
          <p:nvPr/>
        </p:nvCxnSpPr>
        <p:spPr>
          <a:xfrm flipH="1">
            <a:off x="6664247" y="4512559"/>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2" name="TextBox 151">
            <a:extLst>
              <a:ext uri="{FF2B5EF4-FFF2-40B4-BE49-F238E27FC236}">
                <a16:creationId xmlns:a16="http://schemas.microsoft.com/office/drawing/2014/main" id="{A613CF8C-6C11-FDFD-09E0-F1EFBA1A850E}"/>
              </a:ext>
            </a:extLst>
          </p:cNvPr>
          <p:cNvSpPr txBox="1"/>
          <p:nvPr/>
        </p:nvSpPr>
        <p:spPr>
          <a:xfrm>
            <a:off x="6384973" y="4140826"/>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cxnSp>
        <p:nvCxnSpPr>
          <p:cNvPr id="153" name="Straight Connector 152">
            <a:extLst>
              <a:ext uri="{FF2B5EF4-FFF2-40B4-BE49-F238E27FC236}">
                <a16:creationId xmlns:a16="http://schemas.microsoft.com/office/drawing/2014/main" id="{467647AF-BBEE-7075-63DE-210471ED49EE}"/>
              </a:ext>
            </a:extLst>
          </p:cNvPr>
          <p:cNvCxnSpPr>
            <a:cxnSpLocks/>
          </p:cNvCxnSpPr>
          <p:nvPr/>
        </p:nvCxnSpPr>
        <p:spPr>
          <a:xfrm flipH="1">
            <a:off x="6664247" y="4239650"/>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4" name="TextBox 153">
            <a:extLst>
              <a:ext uri="{FF2B5EF4-FFF2-40B4-BE49-F238E27FC236}">
                <a16:creationId xmlns:a16="http://schemas.microsoft.com/office/drawing/2014/main" id="{C8CDE512-9706-A986-E13D-1B3274EA47B8}"/>
              </a:ext>
            </a:extLst>
          </p:cNvPr>
          <p:cNvSpPr txBox="1"/>
          <p:nvPr/>
        </p:nvSpPr>
        <p:spPr>
          <a:xfrm>
            <a:off x="6384973" y="3867917"/>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cxnSp>
        <p:nvCxnSpPr>
          <p:cNvPr id="155" name="Straight Connector 154">
            <a:extLst>
              <a:ext uri="{FF2B5EF4-FFF2-40B4-BE49-F238E27FC236}">
                <a16:creationId xmlns:a16="http://schemas.microsoft.com/office/drawing/2014/main" id="{FF22DE71-A696-001C-9BB9-61B52E0D4204}"/>
              </a:ext>
            </a:extLst>
          </p:cNvPr>
          <p:cNvCxnSpPr>
            <a:cxnSpLocks/>
          </p:cNvCxnSpPr>
          <p:nvPr/>
        </p:nvCxnSpPr>
        <p:spPr>
          <a:xfrm flipH="1">
            <a:off x="6664247" y="396674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id="{38E6B8BC-621D-E1E0-E760-FE4939F51F03}"/>
              </a:ext>
            </a:extLst>
          </p:cNvPr>
          <p:cNvSpPr txBox="1"/>
          <p:nvPr/>
        </p:nvSpPr>
        <p:spPr>
          <a:xfrm>
            <a:off x="6384973" y="3597575"/>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cxnSp>
        <p:nvCxnSpPr>
          <p:cNvPr id="157" name="Straight Connector 156">
            <a:extLst>
              <a:ext uri="{FF2B5EF4-FFF2-40B4-BE49-F238E27FC236}">
                <a16:creationId xmlns:a16="http://schemas.microsoft.com/office/drawing/2014/main" id="{66AA6AF0-C380-53A4-B004-E5FAC3B81EC7}"/>
              </a:ext>
            </a:extLst>
          </p:cNvPr>
          <p:cNvCxnSpPr>
            <a:cxnSpLocks/>
          </p:cNvCxnSpPr>
          <p:nvPr/>
        </p:nvCxnSpPr>
        <p:spPr>
          <a:xfrm flipH="1">
            <a:off x="6664247" y="3696399"/>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42999805-3728-32CA-1050-1EB2A11D58A4}"/>
              </a:ext>
            </a:extLst>
          </p:cNvPr>
          <p:cNvSpPr txBox="1"/>
          <p:nvPr/>
        </p:nvSpPr>
        <p:spPr>
          <a:xfrm>
            <a:off x="6862361" y="2009629"/>
            <a:ext cx="2919962" cy="553998"/>
          </a:xfrm>
          <a:prstGeom prst="rect">
            <a:avLst/>
          </a:prstGeom>
          <a:noFill/>
        </p:spPr>
        <p:txBody>
          <a:bodyPr wrap="squar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Baseline HER2 IHC status</a:t>
            </a:r>
          </a:p>
          <a:p>
            <a:pPr indent="222250"/>
            <a:r>
              <a:rPr lang="en-GB" sz="1200" noProof="0" dirty="0">
                <a:latin typeface="Arial" panose="020B0604020202020204" pitchFamily="34" charset="0"/>
                <a:ea typeface="Aileron" charset="0"/>
                <a:cs typeface="Arial" panose="020B0604020202020204" pitchFamily="34" charset="0"/>
              </a:rPr>
              <a:t>IHC 2+ (n=17)</a:t>
            </a:r>
          </a:p>
          <a:p>
            <a:pPr indent="222250"/>
            <a:r>
              <a:rPr lang="en-GB" sz="1200" noProof="0" dirty="0">
                <a:latin typeface="Arial" panose="020B0604020202020204" pitchFamily="34" charset="0"/>
                <a:ea typeface="Aileron" charset="0"/>
                <a:cs typeface="Arial" panose="020B0604020202020204" pitchFamily="34" charset="0"/>
              </a:rPr>
              <a:t>IHC 3+ (n=17)</a:t>
            </a:r>
          </a:p>
        </p:txBody>
      </p:sp>
      <p:sp>
        <p:nvSpPr>
          <p:cNvPr id="159" name="Rectangle 158">
            <a:extLst>
              <a:ext uri="{FF2B5EF4-FFF2-40B4-BE49-F238E27FC236}">
                <a16:creationId xmlns:a16="http://schemas.microsoft.com/office/drawing/2014/main" id="{7EC0D376-D3D9-C207-11FA-065BAC0F86FD}"/>
              </a:ext>
            </a:extLst>
          </p:cNvPr>
          <p:cNvSpPr/>
          <p:nvPr/>
        </p:nvSpPr>
        <p:spPr>
          <a:xfrm>
            <a:off x="6862361" y="2241226"/>
            <a:ext cx="112378" cy="1123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60" name="Rectangle 159">
            <a:extLst>
              <a:ext uri="{FF2B5EF4-FFF2-40B4-BE49-F238E27FC236}">
                <a16:creationId xmlns:a16="http://schemas.microsoft.com/office/drawing/2014/main" id="{A337D7D4-D1AA-38D5-2E98-02F7EF67C762}"/>
              </a:ext>
            </a:extLst>
          </p:cNvPr>
          <p:cNvSpPr/>
          <p:nvPr/>
        </p:nvSpPr>
        <p:spPr>
          <a:xfrm>
            <a:off x="6862361" y="2419026"/>
            <a:ext cx="112378" cy="112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noProof="0" dirty="0"/>
          </a:p>
        </p:txBody>
      </p:sp>
      <p:sp>
        <p:nvSpPr>
          <p:cNvPr id="175" name="Rectangle 174">
            <a:extLst>
              <a:ext uri="{FF2B5EF4-FFF2-40B4-BE49-F238E27FC236}">
                <a16:creationId xmlns:a16="http://schemas.microsoft.com/office/drawing/2014/main" id="{93156321-BFCD-BF61-8974-4E5586C87FCE}"/>
              </a:ext>
            </a:extLst>
          </p:cNvPr>
          <p:cNvSpPr/>
          <p:nvPr/>
        </p:nvSpPr>
        <p:spPr>
          <a:xfrm>
            <a:off x="7628509" y="3419476"/>
            <a:ext cx="108000" cy="3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3" name="TextBox 202">
            <a:extLst>
              <a:ext uri="{FF2B5EF4-FFF2-40B4-BE49-F238E27FC236}">
                <a16:creationId xmlns:a16="http://schemas.microsoft.com/office/drawing/2014/main" id="{014FFB61-0AC1-8643-09AD-E419CA88B94D}"/>
              </a:ext>
            </a:extLst>
          </p:cNvPr>
          <p:cNvSpPr txBox="1"/>
          <p:nvPr/>
        </p:nvSpPr>
        <p:spPr>
          <a:xfrm>
            <a:off x="8141650" y="2885083"/>
            <a:ext cx="2919962" cy="215444"/>
          </a:xfrm>
          <a:prstGeom prst="rect">
            <a:avLst/>
          </a:prstGeom>
          <a:noFill/>
        </p:spPr>
        <p:txBody>
          <a:bodyPr wrap="squar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ORR (95% CI): 34.1% (20.1-50.6)</a:t>
            </a:r>
            <a:endParaRPr lang="en-GB" sz="1400" noProof="0" dirty="0">
              <a:latin typeface="Arial" panose="020B0604020202020204" pitchFamily="34" charset="0"/>
              <a:ea typeface="Aileron" charset="0"/>
              <a:cs typeface="Arial" panose="020B0604020202020204" pitchFamily="34" charset="0"/>
            </a:endParaRPr>
          </a:p>
        </p:txBody>
      </p:sp>
      <p:sp>
        <p:nvSpPr>
          <p:cNvPr id="206" name="Rectangle 205">
            <a:extLst>
              <a:ext uri="{FF2B5EF4-FFF2-40B4-BE49-F238E27FC236}">
                <a16:creationId xmlns:a16="http://schemas.microsoft.com/office/drawing/2014/main" id="{9D9FBD04-1DC3-17A0-DC0C-483A65EF86EE}"/>
              </a:ext>
            </a:extLst>
          </p:cNvPr>
          <p:cNvSpPr/>
          <p:nvPr/>
        </p:nvSpPr>
        <p:spPr>
          <a:xfrm>
            <a:off x="7080254" y="3317875"/>
            <a:ext cx="108000" cy="1109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7" name="Rectangle 206">
            <a:extLst>
              <a:ext uri="{FF2B5EF4-FFF2-40B4-BE49-F238E27FC236}">
                <a16:creationId xmlns:a16="http://schemas.microsoft.com/office/drawing/2014/main" id="{4D3A5D55-13B5-0046-C437-38E2BC7A3F18}"/>
              </a:ext>
            </a:extLst>
          </p:cNvPr>
          <p:cNvSpPr/>
          <p:nvPr/>
        </p:nvSpPr>
        <p:spPr>
          <a:xfrm>
            <a:off x="6946904" y="3082925"/>
            <a:ext cx="108000" cy="345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8" name="Rectangle 207">
            <a:extLst>
              <a:ext uri="{FF2B5EF4-FFF2-40B4-BE49-F238E27FC236}">
                <a16:creationId xmlns:a16="http://schemas.microsoft.com/office/drawing/2014/main" id="{76552390-0F1F-7482-22FD-5EEB8D303A2F}"/>
              </a:ext>
            </a:extLst>
          </p:cNvPr>
          <p:cNvSpPr/>
          <p:nvPr/>
        </p:nvSpPr>
        <p:spPr>
          <a:xfrm>
            <a:off x="7765152" y="3419476"/>
            <a:ext cx="108000" cy="75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09" name="Rectangle 208">
            <a:extLst>
              <a:ext uri="{FF2B5EF4-FFF2-40B4-BE49-F238E27FC236}">
                <a16:creationId xmlns:a16="http://schemas.microsoft.com/office/drawing/2014/main" id="{C9F549C9-9F23-0D0D-6F28-3A77942846AB}"/>
              </a:ext>
            </a:extLst>
          </p:cNvPr>
          <p:cNvSpPr/>
          <p:nvPr/>
        </p:nvSpPr>
        <p:spPr>
          <a:xfrm>
            <a:off x="7901795" y="3419476"/>
            <a:ext cx="108000" cy="1333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0" name="Rectangle 209">
            <a:extLst>
              <a:ext uri="{FF2B5EF4-FFF2-40B4-BE49-F238E27FC236}">
                <a16:creationId xmlns:a16="http://schemas.microsoft.com/office/drawing/2014/main" id="{04860589-6C22-443D-4059-DB814DCD1878}"/>
              </a:ext>
            </a:extLst>
          </p:cNvPr>
          <p:cNvSpPr/>
          <p:nvPr/>
        </p:nvSpPr>
        <p:spPr>
          <a:xfrm>
            <a:off x="8038438" y="3419475"/>
            <a:ext cx="108000" cy="1460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1" name="Rectangle 210">
            <a:extLst>
              <a:ext uri="{FF2B5EF4-FFF2-40B4-BE49-F238E27FC236}">
                <a16:creationId xmlns:a16="http://schemas.microsoft.com/office/drawing/2014/main" id="{CAAE0AD0-A71E-8E38-5790-28D9BBF546BA}"/>
              </a:ext>
            </a:extLst>
          </p:cNvPr>
          <p:cNvSpPr/>
          <p:nvPr/>
        </p:nvSpPr>
        <p:spPr>
          <a:xfrm>
            <a:off x="8175081" y="3419475"/>
            <a:ext cx="108000" cy="1587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2" name="Rectangle 211">
            <a:extLst>
              <a:ext uri="{FF2B5EF4-FFF2-40B4-BE49-F238E27FC236}">
                <a16:creationId xmlns:a16="http://schemas.microsoft.com/office/drawing/2014/main" id="{D9F3D97C-E572-AC81-024B-64D8E014A506}"/>
              </a:ext>
            </a:extLst>
          </p:cNvPr>
          <p:cNvSpPr/>
          <p:nvPr/>
        </p:nvSpPr>
        <p:spPr>
          <a:xfrm>
            <a:off x="8311724" y="3419475"/>
            <a:ext cx="108000" cy="200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3" name="Rectangle 212">
            <a:extLst>
              <a:ext uri="{FF2B5EF4-FFF2-40B4-BE49-F238E27FC236}">
                <a16:creationId xmlns:a16="http://schemas.microsoft.com/office/drawing/2014/main" id="{5FFEF28F-A0A9-DD1C-D9D9-607053B36AFE}"/>
              </a:ext>
            </a:extLst>
          </p:cNvPr>
          <p:cNvSpPr/>
          <p:nvPr/>
        </p:nvSpPr>
        <p:spPr>
          <a:xfrm>
            <a:off x="8448367" y="3419476"/>
            <a:ext cx="108000" cy="273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4" name="Rectangle 213">
            <a:extLst>
              <a:ext uri="{FF2B5EF4-FFF2-40B4-BE49-F238E27FC236}">
                <a16:creationId xmlns:a16="http://schemas.microsoft.com/office/drawing/2014/main" id="{3C7AD167-C271-6C58-E6B6-F906A2763D8D}"/>
              </a:ext>
            </a:extLst>
          </p:cNvPr>
          <p:cNvSpPr/>
          <p:nvPr/>
        </p:nvSpPr>
        <p:spPr>
          <a:xfrm>
            <a:off x="8585010" y="3419476"/>
            <a:ext cx="108000" cy="28257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5" name="Rectangle 214">
            <a:extLst>
              <a:ext uri="{FF2B5EF4-FFF2-40B4-BE49-F238E27FC236}">
                <a16:creationId xmlns:a16="http://schemas.microsoft.com/office/drawing/2014/main" id="{CE143CF7-C167-DEF8-E973-F6E56C02749F}"/>
              </a:ext>
            </a:extLst>
          </p:cNvPr>
          <p:cNvSpPr/>
          <p:nvPr/>
        </p:nvSpPr>
        <p:spPr>
          <a:xfrm>
            <a:off x="8721653" y="3419475"/>
            <a:ext cx="108000" cy="292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6" name="Rectangle 215">
            <a:extLst>
              <a:ext uri="{FF2B5EF4-FFF2-40B4-BE49-F238E27FC236}">
                <a16:creationId xmlns:a16="http://schemas.microsoft.com/office/drawing/2014/main" id="{4D3BB533-F784-110E-D35E-61EAC670437D}"/>
              </a:ext>
            </a:extLst>
          </p:cNvPr>
          <p:cNvSpPr/>
          <p:nvPr/>
        </p:nvSpPr>
        <p:spPr>
          <a:xfrm>
            <a:off x="8858296" y="3419476"/>
            <a:ext cx="108000" cy="3206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7" name="Rectangle 216">
            <a:extLst>
              <a:ext uri="{FF2B5EF4-FFF2-40B4-BE49-F238E27FC236}">
                <a16:creationId xmlns:a16="http://schemas.microsoft.com/office/drawing/2014/main" id="{C031032E-2B3C-CA81-0AD3-858410045721}"/>
              </a:ext>
            </a:extLst>
          </p:cNvPr>
          <p:cNvSpPr/>
          <p:nvPr/>
        </p:nvSpPr>
        <p:spPr>
          <a:xfrm>
            <a:off x="8994939" y="3419475"/>
            <a:ext cx="108000" cy="3492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8" name="Rectangle 217">
            <a:extLst>
              <a:ext uri="{FF2B5EF4-FFF2-40B4-BE49-F238E27FC236}">
                <a16:creationId xmlns:a16="http://schemas.microsoft.com/office/drawing/2014/main" id="{85AF5E58-482C-92C0-1CC9-1E9E1CB5F050}"/>
              </a:ext>
            </a:extLst>
          </p:cNvPr>
          <p:cNvSpPr/>
          <p:nvPr/>
        </p:nvSpPr>
        <p:spPr>
          <a:xfrm>
            <a:off x="9131582" y="3419475"/>
            <a:ext cx="108000" cy="3778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19" name="Rectangle 218">
            <a:extLst>
              <a:ext uri="{FF2B5EF4-FFF2-40B4-BE49-F238E27FC236}">
                <a16:creationId xmlns:a16="http://schemas.microsoft.com/office/drawing/2014/main" id="{51F95295-9308-F240-ED6B-7AC69909EBB7}"/>
              </a:ext>
            </a:extLst>
          </p:cNvPr>
          <p:cNvSpPr/>
          <p:nvPr/>
        </p:nvSpPr>
        <p:spPr>
          <a:xfrm>
            <a:off x="9268225" y="3419475"/>
            <a:ext cx="108000" cy="469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0" name="Rectangle 219">
            <a:extLst>
              <a:ext uri="{FF2B5EF4-FFF2-40B4-BE49-F238E27FC236}">
                <a16:creationId xmlns:a16="http://schemas.microsoft.com/office/drawing/2014/main" id="{3F6D5BDB-E770-D382-05FD-5D90478BA470}"/>
              </a:ext>
            </a:extLst>
          </p:cNvPr>
          <p:cNvSpPr/>
          <p:nvPr/>
        </p:nvSpPr>
        <p:spPr>
          <a:xfrm>
            <a:off x="9404868" y="3419474"/>
            <a:ext cx="108000" cy="4857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1" name="Rectangle 220">
            <a:extLst>
              <a:ext uri="{FF2B5EF4-FFF2-40B4-BE49-F238E27FC236}">
                <a16:creationId xmlns:a16="http://schemas.microsoft.com/office/drawing/2014/main" id="{620C0645-2141-26A3-4581-EF61BCF0A735}"/>
              </a:ext>
            </a:extLst>
          </p:cNvPr>
          <p:cNvSpPr/>
          <p:nvPr/>
        </p:nvSpPr>
        <p:spPr>
          <a:xfrm>
            <a:off x="9541511" y="3419475"/>
            <a:ext cx="108000" cy="5429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2" name="Rectangle 221">
            <a:extLst>
              <a:ext uri="{FF2B5EF4-FFF2-40B4-BE49-F238E27FC236}">
                <a16:creationId xmlns:a16="http://schemas.microsoft.com/office/drawing/2014/main" id="{7025BE39-A0B8-1B19-6780-69C9D2063EFC}"/>
              </a:ext>
            </a:extLst>
          </p:cNvPr>
          <p:cNvSpPr/>
          <p:nvPr/>
        </p:nvSpPr>
        <p:spPr>
          <a:xfrm>
            <a:off x="9678154" y="3419475"/>
            <a:ext cx="108000" cy="584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3" name="Rectangle 222">
            <a:extLst>
              <a:ext uri="{FF2B5EF4-FFF2-40B4-BE49-F238E27FC236}">
                <a16:creationId xmlns:a16="http://schemas.microsoft.com/office/drawing/2014/main" id="{3D215D73-7705-2007-4653-F00D72B62435}"/>
              </a:ext>
            </a:extLst>
          </p:cNvPr>
          <p:cNvSpPr/>
          <p:nvPr/>
        </p:nvSpPr>
        <p:spPr>
          <a:xfrm>
            <a:off x="9814797" y="3419475"/>
            <a:ext cx="108000" cy="666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4" name="Rectangle 223">
            <a:extLst>
              <a:ext uri="{FF2B5EF4-FFF2-40B4-BE49-F238E27FC236}">
                <a16:creationId xmlns:a16="http://schemas.microsoft.com/office/drawing/2014/main" id="{79E5F15E-027D-C54D-DCBD-200250A48946}"/>
              </a:ext>
            </a:extLst>
          </p:cNvPr>
          <p:cNvSpPr/>
          <p:nvPr/>
        </p:nvSpPr>
        <p:spPr>
          <a:xfrm>
            <a:off x="9951440" y="3419475"/>
            <a:ext cx="108000" cy="6762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5" name="Rectangle 224">
            <a:extLst>
              <a:ext uri="{FF2B5EF4-FFF2-40B4-BE49-F238E27FC236}">
                <a16:creationId xmlns:a16="http://schemas.microsoft.com/office/drawing/2014/main" id="{3D0F9CC2-F634-69AC-FB74-A4236D784979}"/>
              </a:ext>
            </a:extLst>
          </p:cNvPr>
          <p:cNvSpPr/>
          <p:nvPr/>
        </p:nvSpPr>
        <p:spPr>
          <a:xfrm>
            <a:off x="10088083" y="3419475"/>
            <a:ext cx="108000" cy="704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6" name="Rectangle 225">
            <a:extLst>
              <a:ext uri="{FF2B5EF4-FFF2-40B4-BE49-F238E27FC236}">
                <a16:creationId xmlns:a16="http://schemas.microsoft.com/office/drawing/2014/main" id="{30D2B743-FF17-6E1A-C3EC-F1DB59F4C117}"/>
              </a:ext>
            </a:extLst>
          </p:cNvPr>
          <p:cNvSpPr/>
          <p:nvPr/>
        </p:nvSpPr>
        <p:spPr>
          <a:xfrm>
            <a:off x="10224726" y="3419474"/>
            <a:ext cx="108000" cy="7175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7" name="Rectangle 226">
            <a:extLst>
              <a:ext uri="{FF2B5EF4-FFF2-40B4-BE49-F238E27FC236}">
                <a16:creationId xmlns:a16="http://schemas.microsoft.com/office/drawing/2014/main" id="{74E584EA-6E1B-5E47-5D3F-D10386822B87}"/>
              </a:ext>
            </a:extLst>
          </p:cNvPr>
          <p:cNvSpPr/>
          <p:nvPr/>
        </p:nvSpPr>
        <p:spPr>
          <a:xfrm>
            <a:off x="10361369" y="3419474"/>
            <a:ext cx="108000" cy="7588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8" name="Rectangle 227">
            <a:extLst>
              <a:ext uri="{FF2B5EF4-FFF2-40B4-BE49-F238E27FC236}">
                <a16:creationId xmlns:a16="http://schemas.microsoft.com/office/drawing/2014/main" id="{F811850A-DB30-03BF-FF3F-C2E31B4F6E8D}"/>
              </a:ext>
            </a:extLst>
          </p:cNvPr>
          <p:cNvSpPr/>
          <p:nvPr/>
        </p:nvSpPr>
        <p:spPr>
          <a:xfrm>
            <a:off x="10498012" y="3419474"/>
            <a:ext cx="108000" cy="7588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29" name="Rectangle 228">
            <a:extLst>
              <a:ext uri="{FF2B5EF4-FFF2-40B4-BE49-F238E27FC236}">
                <a16:creationId xmlns:a16="http://schemas.microsoft.com/office/drawing/2014/main" id="{3E96C05F-5F46-8DA7-A20D-639F7A79F31F}"/>
              </a:ext>
            </a:extLst>
          </p:cNvPr>
          <p:cNvSpPr/>
          <p:nvPr/>
        </p:nvSpPr>
        <p:spPr>
          <a:xfrm>
            <a:off x="10634655" y="3419474"/>
            <a:ext cx="108000" cy="7715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0" name="Rectangle 229">
            <a:extLst>
              <a:ext uri="{FF2B5EF4-FFF2-40B4-BE49-F238E27FC236}">
                <a16:creationId xmlns:a16="http://schemas.microsoft.com/office/drawing/2014/main" id="{796CABD6-24DA-1871-1E05-8FE34A46B078}"/>
              </a:ext>
            </a:extLst>
          </p:cNvPr>
          <p:cNvSpPr/>
          <p:nvPr/>
        </p:nvSpPr>
        <p:spPr>
          <a:xfrm>
            <a:off x="10771298" y="3419474"/>
            <a:ext cx="108000" cy="8286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1" name="Rectangle 230">
            <a:extLst>
              <a:ext uri="{FF2B5EF4-FFF2-40B4-BE49-F238E27FC236}">
                <a16:creationId xmlns:a16="http://schemas.microsoft.com/office/drawing/2014/main" id="{7390C640-A03C-16E7-927A-2755C20B95D3}"/>
              </a:ext>
            </a:extLst>
          </p:cNvPr>
          <p:cNvSpPr/>
          <p:nvPr/>
        </p:nvSpPr>
        <p:spPr>
          <a:xfrm>
            <a:off x="10907941" y="3419474"/>
            <a:ext cx="108000" cy="841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2" name="Rectangle 231">
            <a:extLst>
              <a:ext uri="{FF2B5EF4-FFF2-40B4-BE49-F238E27FC236}">
                <a16:creationId xmlns:a16="http://schemas.microsoft.com/office/drawing/2014/main" id="{AE91EE3B-7D8D-CF12-D233-908D0A36CA65}"/>
              </a:ext>
            </a:extLst>
          </p:cNvPr>
          <p:cNvSpPr/>
          <p:nvPr/>
        </p:nvSpPr>
        <p:spPr>
          <a:xfrm>
            <a:off x="11044584" y="3419474"/>
            <a:ext cx="108000" cy="923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3" name="Rectangle 232">
            <a:extLst>
              <a:ext uri="{FF2B5EF4-FFF2-40B4-BE49-F238E27FC236}">
                <a16:creationId xmlns:a16="http://schemas.microsoft.com/office/drawing/2014/main" id="{B9B3D1F3-820C-6451-1878-1AD831D33748}"/>
              </a:ext>
            </a:extLst>
          </p:cNvPr>
          <p:cNvSpPr/>
          <p:nvPr/>
        </p:nvSpPr>
        <p:spPr>
          <a:xfrm>
            <a:off x="11181227" y="3419474"/>
            <a:ext cx="108000" cy="1371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4" name="Rectangle 233">
            <a:extLst>
              <a:ext uri="{FF2B5EF4-FFF2-40B4-BE49-F238E27FC236}">
                <a16:creationId xmlns:a16="http://schemas.microsoft.com/office/drawing/2014/main" id="{830A7B50-3B1C-CFA4-CB97-E76C901D0D73}"/>
              </a:ext>
            </a:extLst>
          </p:cNvPr>
          <p:cNvSpPr/>
          <p:nvPr/>
        </p:nvSpPr>
        <p:spPr>
          <a:xfrm>
            <a:off x="11317859" y="3419473"/>
            <a:ext cx="108000" cy="1371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57" name="Straight Connector 56">
            <a:extLst>
              <a:ext uri="{FF2B5EF4-FFF2-40B4-BE49-F238E27FC236}">
                <a16:creationId xmlns:a16="http://schemas.microsoft.com/office/drawing/2014/main" id="{3F0661C3-7D2F-E97D-E87C-57E6169E8556}"/>
              </a:ext>
            </a:extLst>
          </p:cNvPr>
          <p:cNvCxnSpPr>
            <a:cxnSpLocks/>
          </p:cNvCxnSpPr>
          <p:nvPr/>
        </p:nvCxnSpPr>
        <p:spPr>
          <a:xfrm flipH="1">
            <a:off x="1235719" y="3423516"/>
            <a:ext cx="4428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4F507D1D-923A-AF4B-4DBB-00D2D773DA86}"/>
              </a:ext>
            </a:extLst>
          </p:cNvPr>
          <p:cNvCxnSpPr>
            <a:cxnSpLocks/>
          </p:cNvCxnSpPr>
          <p:nvPr/>
        </p:nvCxnSpPr>
        <p:spPr>
          <a:xfrm flipH="1">
            <a:off x="6664246" y="3423516"/>
            <a:ext cx="482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123B0329-4E4A-C844-49B9-9CEF357B3EBB}"/>
              </a:ext>
            </a:extLst>
          </p:cNvPr>
          <p:cNvCxnSpPr>
            <a:cxnSpLocks/>
          </p:cNvCxnSpPr>
          <p:nvPr/>
        </p:nvCxnSpPr>
        <p:spPr>
          <a:xfrm flipH="1">
            <a:off x="6737272" y="3153119"/>
            <a:ext cx="47520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3E5F3938-319A-F539-7B98-F8B2344CF4A3}"/>
              </a:ext>
            </a:extLst>
          </p:cNvPr>
          <p:cNvCxnSpPr>
            <a:cxnSpLocks/>
          </p:cNvCxnSpPr>
          <p:nvPr/>
        </p:nvCxnSpPr>
        <p:spPr>
          <a:xfrm flipH="1">
            <a:off x="6737271" y="3831570"/>
            <a:ext cx="4752000"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236" name="Table 235">
            <a:extLst>
              <a:ext uri="{FF2B5EF4-FFF2-40B4-BE49-F238E27FC236}">
                <a16:creationId xmlns:a16="http://schemas.microsoft.com/office/drawing/2014/main" id="{123EB4C5-AF9C-9726-004A-ECDFC7DC7BEA}"/>
              </a:ext>
            </a:extLst>
          </p:cNvPr>
          <p:cNvGraphicFramePr>
            <a:graphicFrameLocks noGrp="1"/>
          </p:cNvGraphicFramePr>
          <p:nvPr/>
        </p:nvGraphicFramePr>
        <p:xfrm>
          <a:off x="5431988" y="5013770"/>
          <a:ext cx="5455684" cy="947520"/>
        </p:xfrm>
        <a:graphic>
          <a:graphicData uri="http://schemas.openxmlformats.org/drawingml/2006/table">
            <a:tbl>
              <a:tblPr firstRow="1" bandRow="1">
                <a:tableStyleId>{5C22544A-7EE6-4342-B048-85BDC9FD1C3A}</a:tableStyleId>
              </a:tblPr>
              <a:tblGrid>
                <a:gridCol w="1456100">
                  <a:extLst>
                    <a:ext uri="{9D8B030D-6E8A-4147-A177-3AD203B41FA5}">
                      <a16:colId xmlns:a16="http://schemas.microsoft.com/office/drawing/2014/main" val="90820650"/>
                    </a:ext>
                  </a:extLst>
                </a:gridCol>
                <a:gridCol w="432048">
                  <a:extLst>
                    <a:ext uri="{9D8B030D-6E8A-4147-A177-3AD203B41FA5}">
                      <a16:colId xmlns:a16="http://schemas.microsoft.com/office/drawing/2014/main" val="2802154672"/>
                    </a:ext>
                  </a:extLst>
                </a:gridCol>
                <a:gridCol w="1368152">
                  <a:extLst>
                    <a:ext uri="{9D8B030D-6E8A-4147-A177-3AD203B41FA5}">
                      <a16:colId xmlns:a16="http://schemas.microsoft.com/office/drawing/2014/main" val="3001171407"/>
                    </a:ext>
                  </a:extLst>
                </a:gridCol>
                <a:gridCol w="2199384">
                  <a:extLst>
                    <a:ext uri="{9D8B030D-6E8A-4147-A177-3AD203B41FA5}">
                      <a16:colId xmlns:a16="http://schemas.microsoft.com/office/drawing/2014/main" val="2235819170"/>
                    </a:ext>
                  </a:extLst>
                </a:gridCol>
              </a:tblGrid>
              <a:tr h="0">
                <a:tc>
                  <a:txBody>
                    <a:bodyPr/>
                    <a:lstStyle/>
                    <a:p>
                      <a:r>
                        <a:rPr lang="en-GB" sz="1000" b="0" noProof="0" dirty="0">
                          <a:solidFill>
                            <a:schemeClr val="tx1"/>
                          </a:solidFill>
                          <a:latin typeface="Arial" panose="020B0604020202020204" pitchFamily="34" charset="0"/>
                          <a:cs typeface="Arial" panose="020B0604020202020204" pitchFamily="34" charset="0"/>
                        </a:rPr>
                        <a:t>Cohort 1a (all patients</a:t>
                      </a: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000" b="0" noProof="0" dirty="0">
                          <a:solidFill>
                            <a:schemeClr val="tx1"/>
                          </a:solidFill>
                          <a:latin typeface="Arial" panose="020B0604020202020204" pitchFamily="34" charset="0"/>
                          <a:cs typeface="Arial" panose="020B0604020202020204" pitchFamily="34" charset="0"/>
                        </a:rPr>
                        <a:t>14/41</a:t>
                      </a: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000" b="0" noProof="0" dirty="0">
                          <a:solidFill>
                            <a:schemeClr val="tx1"/>
                          </a:solidFill>
                          <a:latin typeface="Arial" panose="020B0604020202020204" pitchFamily="34" charset="0"/>
                          <a:cs typeface="Arial" panose="020B0604020202020204" pitchFamily="34" charset="0"/>
                        </a:rPr>
                        <a:t>34.1 (20.1-50.6)</a:t>
                      </a: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sz="1000" b="0" noProof="0" dirty="0">
                        <a:solidFill>
                          <a:schemeClr val="tx1"/>
                        </a:solidFill>
                        <a:latin typeface="Arial" panose="020B0604020202020204" pitchFamily="34" charset="0"/>
                        <a:cs typeface="Arial" panose="020B0604020202020204" pitchFamily="34" charset="0"/>
                      </a:endParaRP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01363294"/>
                  </a:ext>
                </a:extLst>
              </a:tr>
              <a:tr h="0">
                <a:tc>
                  <a:txBody>
                    <a:bodyPr/>
                    <a:lstStyle/>
                    <a:p>
                      <a:r>
                        <a:rPr lang="en-GB" sz="1000" b="0" noProof="0" dirty="0">
                          <a:solidFill>
                            <a:schemeClr val="tx1"/>
                          </a:solidFill>
                          <a:latin typeface="Arial" panose="020B0604020202020204" pitchFamily="34" charset="0"/>
                          <a:cs typeface="Arial" panose="020B0604020202020204" pitchFamily="34" charset="0"/>
                        </a:rPr>
                        <a:t>HER2 IHC 3+</a:t>
                      </a: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sz="1000" b="0" noProof="0" dirty="0">
                          <a:solidFill>
                            <a:schemeClr val="tx1"/>
                          </a:solidFill>
                          <a:latin typeface="Arial" panose="020B0604020202020204" pitchFamily="34" charset="0"/>
                          <a:cs typeface="Arial" panose="020B0604020202020204" pitchFamily="34" charset="0"/>
                        </a:rPr>
                        <a:t>9/17</a:t>
                      </a: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sz="1000" b="0" noProof="0" dirty="0">
                          <a:solidFill>
                            <a:schemeClr val="tx1"/>
                          </a:solidFill>
                          <a:latin typeface="Arial" panose="020B0604020202020204" pitchFamily="34" charset="0"/>
                          <a:cs typeface="Arial" panose="020B0604020202020204" pitchFamily="34" charset="0"/>
                        </a:rPr>
                        <a:t>52.9 (27.8-77.0)</a:t>
                      </a: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GB" sz="1000" b="0" noProof="0" dirty="0">
                        <a:solidFill>
                          <a:schemeClr val="tx1"/>
                        </a:solidFill>
                        <a:latin typeface="Arial" panose="020B0604020202020204" pitchFamily="34" charset="0"/>
                        <a:cs typeface="Arial" panose="020B0604020202020204" pitchFamily="34" charset="0"/>
                      </a:endParaRP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847809"/>
                  </a:ext>
                </a:extLst>
              </a:tr>
              <a:tr h="0">
                <a:tc>
                  <a:txBody>
                    <a:bodyPr/>
                    <a:lstStyle/>
                    <a:p>
                      <a:r>
                        <a:rPr lang="en-GB" sz="1000" b="0" noProof="0" dirty="0">
                          <a:solidFill>
                            <a:schemeClr val="tx1"/>
                          </a:solidFill>
                          <a:latin typeface="Arial" panose="020B0604020202020204" pitchFamily="34" charset="0"/>
                          <a:cs typeface="Arial" panose="020B0604020202020204" pitchFamily="34" charset="0"/>
                        </a:rPr>
                        <a:t>HER2 IHC 2+</a:t>
                      </a: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sz="1000" b="0" noProof="0" dirty="0">
                          <a:solidFill>
                            <a:schemeClr val="tx1"/>
                          </a:solidFill>
                          <a:latin typeface="Arial" panose="020B0604020202020204" pitchFamily="34" charset="0"/>
                          <a:cs typeface="Arial" panose="020B0604020202020204" pitchFamily="34" charset="0"/>
                        </a:rPr>
                        <a:t>5/24</a:t>
                      </a: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en-GB" sz="1000" b="0" noProof="0" dirty="0">
                          <a:solidFill>
                            <a:schemeClr val="tx1"/>
                          </a:solidFill>
                          <a:latin typeface="Arial" panose="020B0604020202020204" pitchFamily="34" charset="0"/>
                          <a:cs typeface="Arial" panose="020B0604020202020204" pitchFamily="34" charset="0"/>
                        </a:rPr>
                        <a:t>20.8 (7.1-42.2)</a:t>
                      </a: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en-GB" sz="1000" b="0" noProof="0" dirty="0">
                        <a:solidFill>
                          <a:schemeClr val="tx1"/>
                        </a:solidFill>
                        <a:latin typeface="Arial" panose="020B0604020202020204" pitchFamily="34" charset="0"/>
                        <a:cs typeface="Arial" panose="020B0604020202020204" pitchFamily="34" charset="0"/>
                      </a:endParaRPr>
                    </a:p>
                  </a:txBody>
                  <a:tcPr marL="55440" marR="55440" marT="81720" marB="81720">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4197984"/>
                  </a:ext>
                </a:extLst>
              </a:tr>
            </a:tbl>
          </a:graphicData>
        </a:graphic>
      </p:graphicFrame>
      <p:cxnSp>
        <p:nvCxnSpPr>
          <p:cNvPr id="239" name="Straight Connector 238">
            <a:extLst>
              <a:ext uri="{FF2B5EF4-FFF2-40B4-BE49-F238E27FC236}">
                <a16:creationId xmlns:a16="http://schemas.microsoft.com/office/drawing/2014/main" id="{8A287505-4B0E-7C73-4364-25DBD80A9EF3}"/>
              </a:ext>
            </a:extLst>
          </p:cNvPr>
          <p:cNvCxnSpPr>
            <a:cxnSpLocks/>
          </p:cNvCxnSpPr>
          <p:nvPr/>
        </p:nvCxnSpPr>
        <p:spPr>
          <a:xfrm rot="16200000" flipH="1">
            <a:off x="8912147" y="5995956"/>
            <a:ext cx="686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0354BF88-4E9A-361D-6D2B-7E41AE48F8F2}"/>
              </a:ext>
            </a:extLst>
          </p:cNvPr>
          <p:cNvCxnSpPr>
            <a:cxnSpLocks/>
          </p:cNvCxnSpPr>
          <p:nvPr/>
        </p:nvCxnSpPr>
        <p:spPr>
          <a:xfrm rot="16200000" flipH="1">
            <a:off x="8654972" y="5995956"/>
            <a:ext cx="686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50F4F067-6257-F68F-E836-A68E0BB7E851}"/>
              </a:ext>
            </a:extLst>
          </p:cNvPr>
          <p:cNvCxnSpPr>
            <a:cxnSpLocks/>
          </p:cNvCxnSpPr>
          <p:nvPr/>
        </p:nvCxnSpPr>
        <p:spPr>
          <a:xfrm rot="16200000" flipH="1">
            <a:off x="9175672" y="5995956"/>
            <a:ext cx="686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736C22D5-1278-1524-42FA-42B95FF4195B}"/>
              </a:ext>
            </a:extLst>
          </p:cNvPr>
          <p:cNvCxnSpPr>
            <a:cxnSpLocks/>
          </p:cNvCxnSpPr>
          <p:nvPr/>
        </p:nvCxnSpPr>
        <p:spPr>
          <a:xfrm rot="16200000" flipH="1">
            <a:off x="9436022" y="5995956"/>
            <a:ext cx="686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24219432-4287-FA60-1ACB-041E7E55DF90}"/>
              </a:ext>
            </a:extLst>
          </p:cNvPr>
          <p:cNvCxnSpPr>
            <a:cxnSpLocks/>
          </p:cNvCxnSpPr>
          <p:nvPr/>
        </p:nvCxnSpPr>
        <p:spPr>
          <a:xfrm rot="16200000" flipH="1">
            <a:off x="9699547" y="5995956"/>
            <a:ext cx="686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37F1AC47-0A15-7353-ED14-645763304A2D}"/>
              </a:ext>
            </a:extLst>
          </p:cNvPr>
          <p:cNvCxnSpPr>
            <a:cxnSpLocks/>
          </p:cNvCxnSpPr>
          <p:nvPr/>
        </p:nvCxnSpPr>
        <p:spPr>
          <a:xfrm rot="16200000" flipH="1">
            <a:off x="9956722" y="5995956"/>
            <a:ext cx="686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D6FD08C8-20F9-8E38-FAB2-712FA2B54698}"/>
              </a:ext>
            </a:extLst>
          </p:cNvPr>
          <p:cNvCxnSpPr>
            <a:cxnSpLocks/>
          </p:cNvCxnSpPr>
          <p:nvPr/>
        </p:nvCxnSpPr>
        <p:spPr>
          <a:xfrm rot="16200000" flipH="1">
            <a:off x="10217072" y="5995956"/>
            <a:ext cx="686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06AD4050-EFF7-83AD-9EC3-7425A7DEF99C}"/>
              </a:ext>
            </a:extLst>
          </p:cNvPr>
          <p:cNvCxnSpPr>
            <a:cxnSpLocks/>
          </p:cNvCxnSpPr>
          <p:nvPr/>
        </p:nvCxnSpPr>
        <p:spPr>
          <a:xfrm rot="16200000" flipH="1">
            <a:off x="10477422" y="5995956"/>
            <a:ext cx="686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6EDEED51-E084-C332-EC99-13499D246D62}"/>
              </a:ext>
            </a:extLst>
          </p:cNvPr>
          <p:cNvCxnSpPr>
            <a:cxnSpLocks/>
          </p:cNvCxnSpPr>
          <p:nvPr/>
        </p:nvCxnSpPr>
        <p:spPr>
          <a:xfrm rot="16200000" flipH="1">
            <a:off x="10737772" y="5995956"/>
            <a:ext cx="686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9" name="TextBox 248">
            <a:extLst>
              <a:ext uri="{FF2B5EF4-FFF2-40B4-BE49-F238E27FC236}">
                <a16:creationId xmlns:a16="http://schemas.microsoft.com/office/drawing/2014/main" id="{16EF5B74-5392-383F-B53E-35E5574071FA}"/>
              </a:ext>
            </a:extLst>
          </p:cNvPr>
          <p:cNvSpPr txBox="1"/>
          <p:nvPr/>
        </p:nvSpPr>
        <p:spPr>
          <a:xfrm>
            <a:off x="8656108" y="6038852"/>
            <a:ext cx="70532"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0</a:t>
            </a:r>
          </a:p>
        </p:txBody>
      </p:sp>
      <p:sp>
        <p:nvSpPr>
          <p:cNvPr id="250" name="TextBox 249">
            <a:extLst>
              <a:ext uri="{FF2B5EF4-FFF2-40B4-BE49-F238E27FC236}">
                <a16:creationId xmlns:a16="http://schemas.microsoft.com/office/drawing/2014/main" id="{0ACB3B88-6735-D243-32A7-C9DABAA6E5B5}"/>
              </a:ext>
            </a:extLst>
          </p:cNvPr>
          <p:cNvSpPr txBox="1"/>
          <p:nvPr/>
        </p:nvSpPr>
        <p:spPr>
          <a:xfrm>
            <a:off x="8878017" y="603885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10</a:t>
            </a:r>
          </a:p>
        </p:txBody>
      </p:sp>
      <p:sp>
        <p:nvSpPr>
          <p:cNvPr id="251" name="TextBox 250">
            <a:extLst>
              <a:ext uri="{FF2B5EF4-FFF2-40B4-BE49-F238E27FC236}">
                <a16:creationId xmlns:a16="http://schemas.microsoft.com/office/drawing/2014/main" id="{0E4F85E6-9D7D-3DBD-6334-1A80B60F3955}"/>
              </a:ext>
            </a:extLst>
          </p:cNvPr>
          <p:cNvSpPr txBox="1"/>
          <p:nvPr/>
        </p:nvSpPr>
        <p:spPr>
          <a:xfrm>
            <a:off x="9141542" y="603885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20</a:t>
            </a:r>
          </a:p>
        </p:txBody>
      </p:sp>
      <p:sp>
        <p:nvSpPr>
          <p:cNvPr id="252" name="TextBox 251">
            <a:extLst>
              <a:ext uri="{FF2B5EF4-FFF2-40B4-BE49-F238E27FC236}">
                <a16:creationId xmlns:a16="http://schemas.microsoft.com/office/drawing/2014/main" id="{18674A20-6DAB-3BF8-CAED-47D632B803D0}"/>
              </a:ext>
            </a:extLst>
          </p:cNvPr>
          <p:cNvSpPr txBox="1"/>
          <p:nvPr/>
        </p:nvSpPr>
        <p:spPr>
          <a:xfrm>
            <a:off x="9405067" y="603885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30</a:t>
            </a:r>
          </a:p>
        </p:txBody>
      </p:sp>
      <p:sp>
        <p:nvSpPr>
          <p:cNvPr id="253" name="TextBox 252">
            <a:extLst>
              <a:ext uri="{FF2B5EF4-FFF2-40B4-BE49-F238E27FC236}">
                <a16:creationId xmlns:a16="http://schemas.microsoft.com/office/drawing/2014/main" id="{A5A36106-C558-8569-A2F8-942290B615B6}"/>
              </a:ext>
            </a:extLst>
          </p:cNvPr>
          <p:cNvSpPr txBox="1"/>
          <p:nvPr/>
        </p:nvSpPr>
        <p:spPr>
          <a:xfrm>
            <a:off x="9668592" y="603885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40</a:t>
            </a:r>
          </a:p>
        </p:txBody>
      </p:sp>
      <p:sp>
        <p:nvSpPr>
          <p:cNvPr id="254" name="TextBox 253">
            <a:extLst>
              <a:ext uri="{FF2B5EF4-FFF2-40B4-BE49-F238E27FC236}">
                <a16:creationId xmlns:a16="http://schemas.microsoft.com/office/drawing/2014/main" id="{A3B11E1B-0CC0-B71A-EB97-1C83AF48D6E6}"/>
              </a:ext>
            </a:extLst>
          </p:cNvPr>
          <p:cNvSpPr txBox="1"/>
          <p:nvPr/>
        </p:nvSpPr>
        <p:spPr>
          <a:xfrm>
            <a:off x="9925767" y="603885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50</a:t>
            </a:r>
          </a:p>
        </p:txBody>
      </p:sp>
      <p:sp>
        <p:nvSpPr>
          <p:cNvPr id="255" name="TextBox 254">
            <a:extLst>
              <a:ext uri="{FF2B5EF4-FFF2-40B4-BE49-F238E27FC236}">
                <a16:creationId xmlns:a16="http://schemas.microsoft.com/office/drawing/2014/main" id="{DD6404AB-5538-0E8F-1229-8619C256853B}"/>
              </a:ext>
            </a:extLst>
          </p:cNvPr>
          <p:cNvSpPr txBox="1"/>
          <p:nvPr/>
        </p:nvSpPr>
        <p:spPr>
          <a:xfrm>
            <a:off x="10182942" y="603885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50</a:t>
            </a:r>
          </a:p>
        </p:txBody>
      </p:sp>
      <p:sp>
        <p:nvSpPr>
          <p:cNvPr id="256" name="TextBox 255">
            <a:extLst>
              <a:ext uri="{FF2B5EF4-FFF2-40B4-BE49-F238E27FC236}">
                <a16:creationId xmlns:a16="http://schemas.microsoft.com/office/drawing/2014/main" id="{5D7B980F-2C7D-5DD8-0738-46D8EDC321E2}"/>
              </a:ext>
            </a:extLst>
          </p:cNvPr>
          <p:cNvSpPr txBox="1"/>
          <p:nvPr/>
        </p:nvSpPr>
        <p:spPr>
          <a:xfrm>
            <a:off x="10440117" y="603885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70</a:t>
            </a:r>
          </a:p>
        </p:txBody>
      </p:sp>
      <p:sp>
        <p:nvSpPr>
          <p:cNvPr id="257" name="TextBox 256">
            <a:extLst>
              <a:ext uri="{FF2B5EF4-FFF2-40B4-BE49-F238E27FC236}">
                <a16:creationId xmlns:a16="http://schemas.microsoft.com/office/drawing/2014/main" id="{766F5A93-4580-891D-9D74-71B7135C86C1}"/>
              </a:ext>
            </a:extLst>
          </p:cNvPr>
          <p:cNvSpPr txBox="1"/>
          <p:nvPr/>
        </p:nvSpPr>
        <p:spPr>
          <a:xfrm>
            <a:off x="10703642" y="6038852"/>
            <a:ext cx="14106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80</a:t>
            </a:r>
          </a:p>
        </p:txBody>
      </p:sp>
      <p:sp>
        <p:nvSpPr>
          <p:cNvPr id="258" name="TextBox 257">
            <a:extLst>
              <a:ext uri="{FF2B5EF4-FFF2-40B4-BE49-F238E27FC236}">
                <a16:creationId xmlns:a16="http://schemas.microsoft.com/office/drawing/2014/main" id="{DDE0DDB1-344A-4EBA-BB8C-77D7FEC73C8B}"/>
              </a:ext>
            </a:extLst>
          </p:cNvPr>
          <p:cNvSpPr txBox="1"/>
          <p:nvPr/>
        </p:nvSpPr>
        <p:spPr>
          <a:xfrm>
            <a:off x="9480376" y="6238877"/>
            <a:ext cx="520976" cy="153888"/>
          </a:xfrm>
          <a:prstGeom prst="rect">
            <a:avLst/>
          </a:prstGeom>
          <a:noFill/>
        </p:spPr>
        <p:txBody>
          <a:bodyPr wrap="none" lIns="0" tIns="0" rIns="0" bIns="0" rtlCol="0">
            <a:spAutoFit/>
          </a:bodyPr>
          <a:lstStyle/>
          <a:p>
            <a:pPr algn="ctr"/>
            <a:r>
              <a:rPr lang="en-GB" sz="1000" b="1" noProof="0" dirty="0">
                <a:latin typeface="Arial" panose="020B0604020202020204" pitchFamily="34" charset="0"/>
                <a:ea typeface="Aileron" charset="0"/>
                <a:cs typeface="Arial" panose="020B0604020202020204" pitchFamily="34" charset="0"/>
              </a:rPr>
              <a:t>ORR (%)</a:t>
            </a:r>
          </a:p>
        </p:txBody>
      </p:sp>
      <p:sp>
        <p:nvSpPr>
          <p:cNvPr id="259" name="TextBox 258">
            <a:extLst>
              <a:ext uri="{FF2B5EF4-FFF2-40B4-BE49-F238E27FC236}">
                <a16:creationId xmlns:a16="http://schemas.microsoft.com/office/drawing/2014/main" id="{63A03686-6B08-5E76-48E0-E2FAFBA28265}"/>
              </a:ext>
            </a:extLst>
          </p:cNvPr>
          <p:cNvSpPr txBox="1"/>
          <p:nvPr/>
        </p:nvSpPr>
        <p:spPr>
          <a:xfrm>
            <a:off x="10937385" y="5356872"/>
            <a:ext cx="508152" cy="215444"/>
          </a:xfrm>
          <a:prstGeom prst="rect">
            <a:avLst/>
          </a:prstGeom>
          <a:solidFill>
            <a:schemeClr val="bg1"/>
          </a:solid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52.9%</a:t>
            </a:r>
          </a:p>
        </p:txBody>
      </p:sp>
      <p:sp>
        <p:nvSpPr>
          <p:cNvPr id="261" name="TextBox 260">
            <a:extLst>
              <a:ext uri="{FF2B5EF4-FFF2-40B4-BE49-F238E27FC236}">
                <a16:creationId xmlns:a16="http://schemas.microsoft.com/office/drawing/2014/main" id="{3490E635-6290-6A95-1B88-F853ADDD16C6}"/>
              </a:ext>
            </a:extLst>
          </p:cNvPr>
          <p:cNvSpPr txBox="1"/>
          <p:nvPr/>
        </p:nvSpPr>
        <p:spPr>
          <a:xfrm>
            <a:off x="10937386" y="5701799"/>
            <a:ext cx="508152" cy="215444"/>
          </a:xfrm>
          <a:prstGeom prst="rect">
            <a:avLst/>
          </a:prstGeom>
          <a:solidFill>
            <a:schemeClr val="bg1"/>
          </a:solid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20.8%</a:t>
            </a:r>
          </a:p>
        </p:txBody>
      </p:sp>
      <p:cxnSp>
        <p:nvCxnSpPr>
          <p:cNvPr id="262" name="Straight Connector 261">
            <a:extLst>
              <a:ext uri="{FF2B5EF4-FFF2-40B4-BE49-F238E27FC236}">
                <a16:creationId xmlns:a16="http://schemas.microsoft.com/office/drawing/2014/main" id="{582265B7-7AE1-D197-1BE2-7EBFE4EF2119}"/>
              </a:ext>
            </a:extLst>
          </p:cNvPr>
          <p:cNvCxnSpPr>
            <a:cxnSpLocks/>
          </p:cNvCxnSpPr>
          <p:nvPr/>
        </p:nvCxnSpPr>
        <p:spPr>
          <a:xfrm flipH="1">
            <a:off x="9413797" y="5480786"/>
            <a:ext cx="12827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42BBD755-19A6-1972-D461-AA66E704A3E5}"/>
              </a:ext>
            </a:extLst>
          </p:cNvPr>
          <p:cNvCxnSpPr>
            <a:cxnSpLocks/>
          </p:cNvCxnSpPr>
          <p:nvPr/>
        </p:nvCxnSpPr>
        <p:spPr>
          <a:xfrm flipH="1">
            <a:off x="9220122" y="5167438"/>
            <a:ext cx="78430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68C9FF38-B7E9-9C9E-74F1-F910C0D71151}"/>
              </a:ext>
            </a:extLst>
          </p:cNvPr>
          <p:cNvCxnSpPr>
            <a:cxnSpLocks/>
          </p:cNvCxnSpPr>
          <p:nvPr/>
        </p:nvCxnSpPr>
        <p:spPr>
          <a:xfrm flipH="1">
            <a:off x="8877222" y="5809954"/>
            <a:ext cx="90812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0" name="Oval 269">
            <a:extLst>
              <a:ext uri="{FF2B5EF4-FFF2-40B4-BE49-F238E27FC236}">
                <a16:creationId xmlns:a16="http://schemas.microsoft.com/office/drawing/2014/main" id="{0737F499-91A8-B9CA-7EA6-888D8748C4AC}"/>
              </a:ext>
            </a:extLst>
          </p:cNvPr>
          <p:cNvSpPr/>
          <p:nvPr/>
        </p:nvSpPr>
        <p:spPr>
          <a:xfrm>
            <a:off x="9189665" y="5764537"/>
            <a:ext cx="90000" cy="9083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1" name="Oval 270">
            <a:extLst>
              <a:ext uri="{FF2B5EF4-FFF2-40B4-BE49-F238E27FC236}">
                <a16:creationId xmlns:a16="http://schemas.microsoft.com/office/drawing/2014/main" id="{49E1F6F9-C324-1117-7C67-D728B2D5CAEC}"/>
              </a:ext>
            </a:extLst>
          </p:cNvPr>
          <p:cNvSpPr/>
          <p:nvPr/>
        </p:nvSpPr>
        <p:spPr>
          <a:xfrm>
            <a:off x="10027865" y="5435369"/>
            <a:ext cx="90000" cy="9083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2" name="Oval 271">
            <a:extLst>
              <a:ext uri="{FF2B5EF4-FFF2-40B4-BE49-F238E27FC236}">
                <a16:creationId xmlns:a16="http://schemas.microsoft.com/office/drawing/2014/main" id="{5AEB85BC-5256-73A6-459B-9A259A6700B1}"/>
              </a:ext>
            </a:extLst>
          </p:cNvPr>
          <p:cNvSpPr/>
          <p:nvPr/>
        </p:nvSpPr>
        <p:spPr>
          <a:xfrm>
            <a:off x="9538915" y="5122021"/>
            <a:ext cx="90000" cy="9083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496501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83801-1D15-166F-CB05-FDCA4DC02A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5BEA69-88B7-0186-E528-CAE1C415145A}"/>
              </a:ext>
            </a:extLst>
          </p:cNvPr>
          <p:cNvSpPr>
            <a:spLocks noGrp="1"/>
          </p:cNvSpPr>
          <p:nvPr>
            <p:ph type="title"/>
          </p:nvPr>
        </p:nvSpPr>
        <p:spPr/>
        <p:txBody>
          <a:bodyPr>
            <a:normAutofit/>
          </a:bodyPr>
          <a:lstStyle/>
          <a:p>
            <a:r>
              <a:rPr lang="en-GB" b="1" noProof="0" dirty="0"/>
              <a:t>DESTINY-Lung01 - phase 2 - her2-overexpressing</a:t>
            </a:r>
            <a:br>
              <a:rPr lang="en-GB" b="1" noProof="0" dirty="0"/>
            </a:br>
            <a:r>
              <a:rPr lang="en-GB" sz="2000" b="1" spc="100" noProof="0" dirty="0">
                <a:solidFill>
                  <a:schemeClr val="accent1"/>
                </a:solidFill>
              </a:rPr>
              <a:t>results – Progression free survival</a:t>
            </a:r>
            <a:endParaRPr lang="en-GB" sz="2000" spc="100" noProof="0" dirty="0">
              <a:solidFill>
                <a:schemeClr val="accent1"/>
              </a:solidFill>
            </a:endParaRPr>
          </a:p>
        </p:txBody>
      </p:sp>
      <p:sp>
        <p:nvSpPr>
          <p:cNvPr id="4" name="Slide Number Placeholder 3">
            <a:extLst>
              <a:ext uri="{FF2B5EF4-FFF2-40B4-BE49-F238E27FC236}">
                <a16:creationId xmlns:a16="http://schemas.microsoft.com/office/drawing/2014/main" id="{30A7B504-9984-8445-6F52-1810413C5439}"/>
              </a:ext>
            </a:extLst>
          </p:cNvPr>
          <p:cNvSpPr>
            <a:spLocks noGrp="1"/>
          </p:cNvSpPr>
          <p:nvPr>
            <p:ph type="sldNum" sz="quarter" idx="4"/>
          </p:nvPr>
        </p:nvSpPr>
        <p:spPr/>
        <p:txBody>
          <a:bodyPr/>
          <a:lstStyle/>
          <a:p>
            <a:fld id="{FCE43C0F-8A7B-3A4B-9DB5-B3472E36E833}" type="slidenum">
              <a:rPr lang="en-GB" noProof="0" smtClean="0"/>
              <a:pPr/>
              <a:t>53</a:t>
            </a:fld>
            <a:endParaRPr lang="en-GB" noProof="0" dirty="0"/>
          </a:p>
        </p:txBody>
      </p:sp>
      <p:sp>
        <p:nvSpPr>
          <p:cNvPr id="152" name="Content Placeholder 151">
            <a:extLst>
              <a:ext uri="{FF2B5EF4-FFF2-40B4-BE49-F238E27FC236}">
                <a16:creationId xmlns:a16="http://schemas.microsoft.com/office/drawing/2014/main" id="{93A1D10F-3DC3-CF54-E125-F22F06D4FAAB}"/>
              </a:ext>
            </a:extLst>
          </p:cNvPr>
          <p:cNvSpPr>
            <a:spLocks noGrp="1"/>
          </p:cNvSpPr>
          <p:nvPr>
            <p:ph sz="quarter" idx="15"/>
          </p:nvPr>
        </p:nvSpPr>
        <p:spPr>
          <a:xfrm>
            <a:off x="620183" y="6364818"/>
            <a:ext cx="10180339" cy="365125"/>
          </a:xfrm>
        </p:spPr>
        <p:txBody>
          <a:bodyPr anchor="b"/>
          <a:lstStyle/>
          <a:p>
            <a:r>
              <a:rPr lang="en-GB" noProof="0" dirty="0">
                <a:solidFill>
                  <a:schemeClr val="tx2"/>
                </a:solidFill>
              </a:rPr>
              <a:t>CI, confidence interval; (m)PFS, (median) progression free survival</a:t>
            </a:r>
          </a:p>
          <a:p>
            <a:r>
              <a:rPr lang="en-GB" noProof="0" dirty="0">
                <a:solidFill>
                  <a:schemeClr val="tx2"/>
                </a:solidFill>
              </a:rPr>
              <a:t>Smit EF, et al. Lancet Oncol. 2024;25:439-454</a:t>
            </a:r>
            <a:endParaRPr lang="en-GB" noProof="0" dirty="0">
              <a:solidFill>
                <a:schemeClr val="tx2"/>
              </a:solidFill>
              <a:highlight>
                <a:srgbClr val="FFFF00"/>
              </a:highlight>
            </a:endParaRPr>
          </a:p>
        </p:txBody>
      </p:sp>
      <p:sp>
        <p:nvSpPr>
          <p:cNvPr id="6" name="CasellaDiTesto 3">
            <a:extLst>
              <a:ext uri="{FF2B5EF4-FFF2-40B4-BE49-F238E27FC236}">
                <a16:creationId xmlns:a16="http://schemas.microsoft.com/office/drawing/2014/main" id="{DB35633E-D271-8ED4-5275-115E7BD5A749}"/>
              </a:ext>
            </a:extLst>
          </p:cNvPr>
          <p:cNvSpPr txBox="1"/>
          <p:nvPr/>
        </p:nvSpPr>
        <p:spPr>
          <a:xfrm>
            <a:off x="611082" y="1685225"/>
            <a:ext cx="4849156" cy="584775"/>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PFS in Cohort 1 </a:t>
            </a:r>
            <a:br>
              <a:rPr lang="en-GB" sz="1600" b="1" noProof="0" dirty="0">
                <a:latin typeface="Arial" panose="020B0604020202020204" pitchFamily="34" charset="0"/>
                <a:cs typeface="Arial" panose="020B0604020202020204" pitchFamily="34" charset="0"/>
              </a:rPr>
            </a:br>
            <a:r>
              <a:rPr lang="en-GB" sz="1600" b="1" noProof="0" dirty="0">
                <a:latin typeface="Arial" panose="020B0604020202020204" pitchFamily="34" charset="0"/>
                <a:cs typeface="Arial" panose="020B0604020202020204" pitchFamily="34" charset="0"/>
              </a:rPr>
              <a:t>Trastuzumab </a:t>
            </a:r>
            <a:r>
              <a:rPr lang="en-GB" sz="1600" b="1" noProof="0" dirty="0" err="1">
                <a:latin typeface="Arial" panose="020B0604020202020204" pitchFamily="34" charset="0"/>
                <a:cs typeface="Arial" panose="020B0604020202020204" pitchFamily="34" charset="0"/>
              </a:rPr>
              <a:t>deruxtecan</a:t>
            </a:r>
            <a:r>
              <a:rPr lang="en-GB" sz="1600" b="1" dirty="0">
                <a:latin typeface="Arial" panose="020B0604020202020204" pitchFamily="34" charset="0"/>
                <a:cs typeface="Arial" panose="020B0604020202020204" pitchFamily="34" charset="0"/>
              </a:rPr>
              <a:t> </a:t>
            </a:r>
            <a:r>
              <a:rPr lang="en-GB" sz="1600" b="1" noProof="0" dirty="0">
                <a:latin typeface="Arial" panose="020B0604020202020204" pitchFamily="34" charset="0"/>
                <a:cs typeface="Arial" panose="020B0604020202020204" pitchFamily="34" charset="0"/>
              </a:rPr>
              <a:t>6.4 mg/kg, N=49</a:t>
            </a:r>
          </a:p>
        </p:txBody>
      </p:sp>
      <p:sp>
        <p:nvSpPr>
          <p:cNvPr id="7" name="CasellaDiTesto 3">
            <a:extLst>
              <a:ext uri="{FF2B5EF4-FFF2-40B4-BE49-F238E27FC236}">
                <a16:creationId xmlns:a16="http://schemas.microsoft.com/office/drawing/2014/main" id="{5AB0B92D-FBBB-16E2-E83A-A02B0F0BBA1B}"/>
              </a:ext>
            </a:extLst>
          </p:cNvPr>
          <p:cNvSpPr txBox="1"/>
          <p:nvPr/>
        </p:nvSpPr>
        <p:spPr>
          <a:xfrm>
            <a:off x="6426840" y="1714169"/>
            <a:ext cx="4849156" cy="830997"/>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PFS in Cohort 1a </a:t>
            </a:r>
          </a:p>
          <a:p>
            <a:pPr algn="ctr"/>
            <a:r>
              <a:rPr lang="en-GB" sz="1600" b="1" noProof="0" dirty="0">
                <a:latin typeface="Arial" panose="020B0604020202020204" pitchFamily="34" charset="0"/>
                <a:cs typeface="Arial" panose="020B0604020202020204" pitchFamily="34" charset="0"/>
              </a:rPr>
              <a:t>Trastuzumab </a:t>
            </a:r>
            <a:r>
              <a:rPr lang="en-GB" sz="1600" b="1" noProof="0" dirty="0" err="1">
                <a:latin typeface="Arial" panose="020B0604020202020204" pitchFamily="34" charset="0"/>
                <a:cs typeface="Arial" panose="020B0604020202020204" pitchFamily="34" charset="0"/>
              </a:rPr>
              <a:t>deruxtecan</a:t>
            </a:r>
            <a:r>
              <a:rPr lang="en-GB" sz="1600" b="1" dirty="0">
                <a:latin typeface="Arial" panose="020B0604020202020204" pitchFamily="34" charset="0"/>
                <a:cs typeface="Arial" panose="020B0604020202020204" pitchFamily="34" charset="0"/>
              </a:rPr>
              <a:t> </a:t>
            </a:r>
            <a:r>
              <a:rPr lang="en-GB" sz="1600" b="1" noProof="0" dirty="0">
                <a:latin typeface="Arial" panose="020B0604020202020204" pitchFamily="34" charset="0"/>
                <a:cs typeface="Arial" panose="020B0604020202020204" pitchFamily="34" charset="0"/>
              </a:rPr>
              <a:t>5.4 mg/kg, N=41</a:t>
            </a:r>
          </a:p>
          <a:p>
            <a:pPr algn="ctr"/>
            <a:r>
              <a:rPr lang="en-GB" sz="1600" b="1" noProof="0" dirty="0">
                <a:latin typeface="Arial" panose="020B0604020202020204" pitchFamily="34" charset="0"/>
                <a:cs typeface="Arial" panose="020B0604020202020204" pitchFamily="34" charset="0"/>
              </a:rPr>
              <a:t>N=41</a:t>
            </a:r>
          </a:p>
        </p:txBody>
      </p:sp>
      <p:pic>
        <p:nvPicPr>
          <p:cNvPr id="9" name="Picture 8">
            <a:extLst>
              <a:ext uri="{FF2B5EF4-FFF2-40B4-BE49-F238E27FC236}">
                <a16:creationId xmlns:a16="http://schemas.microsoft.com/office/drawing/2014/main" id="{D39C0A73-AFF5-5EC6-0A9C-8B7036B2DEAD}"/>
              </a:ext>
            </a:extLst>
          </p:cNvPr>
          <p:cNvPicPr>
            <a:picLocks noChangeAspect="1"/>
          </p:cNvPicPr>
          <p:nvPr/>
        </p:nvPicPr>
        <p:blipFill>
          <a:blip r:embed="rId3"/>
          <a:stretch>
            <a:fillRect/>
          </a:stretch>
        </p:blipFill>
        <p:spPr>
          <a:xfrm>
            <a:off x="1040079" y="2281432"/>
            <a:ext cx="4711446" cy="2355723"/>
          </a:xfrm>
          <a:prstGeom prst="rect">
            <a:avLst/>
          </a:prstGeom>
        </p:spPr>
      </p:pic>
      <p:sp>
        <p:nvSpPr>
          <p:cNvPr id="12" name="TextBox 11">
            <a:extLst>
              <a:ext uri="{FF2B5EF4-FFF2-40B4-BE49-F238E27FC236}">
                <a16:creationId xmlns:a16="http://schemas.microsoft.com/office/drawing/2014/main" id="{86D7F7B4-7AD4-E13B-EA22-CD6C906593B4}"/>
              </a:ext>
            </a:extLst>
          </p:cNvPr>
          <p:cNvSpPr txBox="1"/>
          <p:nvPr/>
        </p:nvSpPr>
        <p:spPr>
          <a:xfrm rot="16200000">
            <a:off x="-209009" y="3345046"/>
            <a:ext cx="154208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Probability of PFS</a:t>
            </a:r>
          </a:p>
        </p:txBody>
      </p:sp>
      <p:sp>
        <p:nvSpPr>
          <p:cNvPr id="13" name="TextBox 12">
            <a:extLst>
              <a:ext uri="{FF2B5EF4-FFF2-40B4-BE49-F238E27FC236}">
                <a16:creationId xmlns:a16="http://schemas.microsoft.com/office/drawing/2014/main" id="{D0DF0E77-E81D-5023-EFB6-66904652C991}"/>
              </a:ext>
            </a:extLst>
          </p:cNvPr>
          <p:cNvSpPr txBox="1"/>
          <p:nvPr/>
        </p:nvSpPr>
        <p:spPr>
          <a:xfrm>
            <a:off x="8472264" y="4861365"/>
            <a:ext cx="1229439" cy="215444"/>
          </a:xfrm>
          <a:prstGeom prst="rect">
            <a:avLst/>
          </a:prstGeom>
          <a:noFill/>
        </p:spPr>
        <p:txBody>
          <a:bodyPr wrap="none" lIns="0" tIns="0" rIns="0" bIns="0" rtlCol="0">
            <a:spAutoFit/>
          </a:bodyPr>
          <a:lstStyle/>
          <a:p>
            <a:r>
              <a:rPr lang="en-GB" sz="1400" b="1" noProof="0" dirty="0">
                <a:latin typeface="Arial" panose="020B0604020202020204" pitchFamily="34" charset="0"/>
                <a:cs typeface="Arial" panose="020B0604020202020204" pitchFamily="34" charset="0"/>
              </a:rPr>
              <a:t>Time (months)</a:t>
            </a:r>
            <a:endParaRPr lang="en-GB" sz="1400" b="1" noProof="0" dirty="0">
              <a:latin typeface="Arial" panose="020B0604020202020204" pitchFamily="34" charset="0"/>
              <a:ea typeface="Aileron" charset="0"/>
              <a:cs typeface="Arial" panose="020B0604020202020204" pitchFamily="34" charset="0"/>
            </a:endParaRPr>
          </a:p>
        </p:txBody>
      </p:sp>
      <p:sp>
        <p:nvSpPr>
          <p:cNvPr id="14" name="TextBox 13">
            <a:extLst>
              <a:ext uri="{FF2B5EF4-FFF2-40B4-BE49-F238E27FC236}">
                <a16:creationId xmlns:a16="http://schemas.microsoft.com/office/drawing/2014/main" id="{C0C3279D-B541-5F87-B717-54FF7A20632F}"/>
              </a:ext>
            </a:extLst>
          </p:cNvPr>
          <p:cNvSpPr txBox="1"/>
          <p:nvPr/>
        </p:nvSpPr>
        <p:spPr>
          <a:xfrm>
            <a:off x="770232" y="2179654"/>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15" name="TextBox 14">
            <a:extLst>
              <a:ext uri="{FF2B5EF4-FFF2-40B4-BE49-F238E27FC236}">
                <a16:creationId xmlns:a16="http://schemas.microsoft.com/office/drawing/2014/main" id="{4307A5F6-20F9-2E28-5BCB-9ABA6A197FD3}"/>
              </a:ext>
            </a:extLst>
          </p:cNvPr>
          <p:cNvSpPr txBox="1"/>
          <p:nvPr/>
        </p:nvSpPr>
        <p:spPr>
          <a:xfrm>
            <a:off x="770232" y="4030758"/>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a:t>
            </a:r>
          </a:p>
        </p:txBody>
      </p:sp>
      <p:sp>
        <p:nvSpPr>
          <p:cNvPr id="16" name="TextBox 15">
            <a:extLst>
              <a:ext uri="{FF2B5EF4-FFF2-40B4-BE49-F238E27FC236}">
                <a16:creationId xmlns:a16="http://schemas.microsoft.com/office/drawing/2014/main" id="{EF857BCF-100A-02AF-0151-63C0E30C617F}"/>
              </a:ext>
            </a:extLst>
          </p:cNvPr>
          <p:cNvSpPr txBox="1"/>
          <p:nvPr/>
        </p:nvSpPr>
        <p:spPr>
          <a:xfrm>
            <a:off x="770232" y="4262146"/>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0.1</a:t>
            </a:r>
          </a:p>
        </p:txBody>
      </p:sp>
      <p:sp>
        <p:nvSpPr>
          <p:cNvPr id="17" name="TextBox 16">
            <a:extLst>
              <a:ext uri="{FF2B5EF4-FFF2-40B4-BE49-F238E27FC236}">
                <a16:creationId xmlns:a16="http://schemas.microsoft.com/office/drawing/2014/main" id="{0E5C88F5-0F87-8752-0C68-8310874B27F9}"/>
              </a:ext>
            </a:extLst>
          </p:cNvPr>
          <p:cNvSpPr txBox="1"/>
          <p:nvPr/>
        </p:nvSpPr>
        <p:spPr>
          <a:xfrm>
            <a:off x="770232" y="4493537"/>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0.0</a:t>
            </a:r>
          </a:p>
        </p:txBody>
      </p:sp>
      <p:sp>
        <p:nvSpPr>
          <p:cNvPr id="18" name="TextBox 17">
            <a:extLst>
              <a:ext uri="{FF2B5EF4-FFF2-40B4-BE49-F238E27FC236}">
                <a16:creationId xmlns:a16="http://schemas.microsoft.com/office/drawing/2014/main" id="{F54C4233-4C95-10AC-1D4B-4C664D1DC89D}"/>
              </a:ext>
            </a:extLst>
          </p:cNvPr>
          <p:cNvSpPr txBox="1"/>
          <p:nvPr/>
        </p:nvSpPr>
        <p:spPr>
          <a:xfrm>
            <a:off x="770232" y="3799370"/>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0.3</a:t>
            </a:r>
          </a:p>
        </p:txBody>
      </p:sp>
      <p:sp>
        <p:nvSpPr>
          <p:cNvPr id="19" name="TextBox 18">
            <a:extLst>
              <a:ext uri="{FF2B5EF4-FFF2-40B4-BE49-F238E27FC236}">
                <a16:creationId xmlns:a16="http://schemas.microsoft.com/office/drawing/2014/main" id="{AB85AAAD-E9B7-816D-DE5E-0C7C584EB984}"/>
              </a:ext>
            </a:extLst>
          </p:cNvPr>
          <p:cNvSpPr txBox="1"/>
          <p:nvPr/>
        </p:nvSpPr>
        <p:spPr>
          <a:xfrm>
            <a:off x="770232" y="3567982"/>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0.4</a:t>
            </a:r>
          </a:p>
        </p:txBody>
      </p:sp>
      <p:sp>
        <p:nvSpPr>
          <p:cNvPr id="20" name="TextBox 19">
            <a:extLst>
              <a:ext uri="{FF2B5EF4-FFF2-40B4-BE49-F238E27FC236}">
                <a16:creationId xmlns:a16="http://schemas.microsoft.com/office/drawing/2014/main" id="{10E7C658-6031-30BC-E673-A87EE6A4BEAA}"/>
              </a:ext>
            </a:extLst>
          </p:cNvPr>
          <p:cNvSpPr txBox="1"/>
          <p:nvPr/>
        </p:nvSpPr>
        <p:spPr>
          <a:xfrm>
            <a:off x="770232" y="3336594"/>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0.5</a:t>
            </a:r>
          </a:p>
        </p:txBody>
      </p:sp>
      <p:sp>
        <p:nvSpPr>
          <p:cNvPr id="21" name="TextBox 20">
            <a:extLst>
              <a:ext uri="{FF2B5EF4-FFF2-40B4-BE49-F238E27FC236}">
                <a16:creationId xmlns:a16="http://schemas.microsoft.com/office/drawing/2014/main" id="{AE984EAA-83C1-C766-A3CA-2935415F8DDF}"/>
              </a:ext>
            </a:extLst>
          </p:cNvPr>
          <p:cNvSpPr txBox="1"/>
          <p:nvPr/>
        </p:nvSpPr>
        <p:spPr>
          <a:xfrm>
            <a:off x="770232" y="3105206"/>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0.6</a:t>
            </a:r>
          </a:p>
        </p:txBody>
      </p:sp>
      <p:sp>
        <p:nvSpPr>
          <p:cNvPr id="22" name="TextBox 21">
            <a:extLst>
              <a:ext uri="{FF2B5EF4-FFF2-40B4-BE49-F238E27FC236}">
                <a16:creationId xmlns:a16="http://schemas.microsoft.com/office/drawing/2014/main" id="{64DF0899-A5D4-09E8-F4E1-93EA07E8C6D8}"/>
              </a:ext>
            </a:extLst>
          </p:cNvPr>
          <p:cNvSpPr txBox="1"/>
          <p:nvPr/>
        </p:nvSpPr>
        <p:spPr>
          <a:xfrm>
            <a:off x="770232" y="2873818"/>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0.7</a:t>
            </a:r>
          </a:p>
        </p:txBody>
      </p:sp>
      <p:sp>
        <p:nvSpPr>
          <p:cNvPr id="23" name="TextBox 22">
            <a:extLst>
              <a:ext uri="{FF2B5EF4-FFF2-40B4-BE49-F238E27FC236}">
                <a16:creationId xmlns:a16="http://schemas.microsoft.com/office/drawing/2014/main" id="{75A26C62-A4D0-443F-3756-032B390C2C49}"/>
              </a:ext>
            </a:extLst>
          </p:cNvPr>
          <p:cNvSpPr txBox="1"/>
          <p:nvPr/>
        </p:nvSpPr>
        <p:spPr>
          <a:xfrm>
            <a:off x="770232" y="2642430"/>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0.8</a:t>
            </a:r>
          </a:p>
        </p:txBody>
      </p:sp>
      <p:sp>
        <p:nvSpPr>
          <p:cNvPr id="24" name="TextBox 23">
            <a:extLst>
              <a:ext uri="{FF2B5EF4-FFF2-40B4-BE49-F238E27FC236}">
                <a16:creationId xmlns:a16="http://schemas.microsoft.com/office/drawing/2014/main" id="{791F7B89-15BF-831A-2E75-8C6F007F5927}"/>
              </a:ext>
            </a:extLst>
          </p:cNvPr>
          <p:cNvSpPr txBox="1"/>
          <p:nvPr/>
        </p:nvSpPr>
        <p:spPr>
          <a:xfrm>
            <a:off x="770232" y="2411042"/>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0.9</a:t>
            </a:r>
          </a:p>
        </p:txBody>
      </p:sp>
      <p:sp>
        <p:nvSpPr>
          <p:cNvPr id="25" name="TextBox 24">
            <a:extLst>
              <a:ext uri="{FF2B5EF4-FFF2-40B4-BE49-F238E27FC236}">
                <a16:creationId xmlns:a16="http://schemas.microsoft.com/office/drawing/2014/main" id="{DFF9DF47-07DE-A4B2-D97B-4AA0EF93DC23}"/>
              </a:ext>
            </a:extLst>
          </p:cNvPr>
          <p:cNvSpPr txBox="1"/>
          <p:nvPr/>
        </p:nvSpPr>
        <p:spPr>
          <a:xfrm>
            <a:off x="5669534"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25</a:t>
            </a:r>
          </a:p>
        </p:txBody>
      </p:sp>
      <p:sp>
        <p:nvSpPr>
          <p:cNvPr id="26" name="TextBox 25">
            <a:extLst>
              <a:ext uri="{FF2B5EF4-FFF2-40B4-BE49-F238E27FC236}">
                <a16:creationId xmlns:a16="http://schemas.microsoft.com/office/drawing/2014/main" id="{0DA37A90-F1BC-6EBB-68D1-05BEBC30ECFD}"/>
              </a:ext>
            </a:extLst>
          </p:cNvPr>
          <p:cNvSpPr txBox="1"/>
          <p:nvPr/>
        </p:nvSpPr>
        <p:spPr>
          <a:xfrm>
            <a:off x="3790407"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15</a:t>
            </a:r>
          </a:p>
        </p:txBody>
      </p:sp>
      <p:sp>
        <p:nvSpPr>
          <p:cNvPr id="27" name="TextBox 26">
            <a:extLst>
              <a:ext uri="{FF2B5EF4-FFF2-40B4-BE49-F238E27FC236}">
                <a16:creationId xmlns:a16="http://schemas.microsoft.com/office/drawing/2014/main" id="{686A8D24-50A3-3C67-26C3-92DC12A3FEC0}"/>
              </a:ext>
            </a:extLst>
          </p:cNvPr>
          <p:cNvSpPr txBox="1"/>
          <p:nvPr/>
        </p:nvSpPr>
        <p:spPr>
          <a:xfrm>
            <a:off x="3599730"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14</a:t>
            </a:r>
          </a:p>
        </p:txBody>
      </p:sp>
      <p:sp>
        <p:nvSpPr>
          <p:cNvPr id="28" name="TextBox 27">
            <a:extLst>
              <a:ext uri="{FF2B5EF4-FFF2-40B4-BE49-F238E27FC236}">
                <a16:creationId xmlns:a16="http://schemas.microsoft.com/office/drawing/2014/main" id="{9E9A879F-6A0B-274A-7EC8-032377E5274C}"/>
              </a:ext>
            </a:extLst>
          </p:cNvPr>
          <p:cNvSpPr txBox="1"/>
          <p:nvPr/>
        </p:nvSpPr>
        <p:spPr>
          <a:xfrm>
            <a:off x="1048481"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0</a:t>
            </a:r>
          </a:p>
        </p:txBody>
      </p:sp>
      <p:sp>
        <p:nvSpPr>
          <p:cNvPr id="29" name="TextBox 28">
            <a:extLst>
              <a:ext uri="{FF2B5EF4-FFF2-40B4-BE49-F238E27FC236}">
                <a16:creationId xmlns:a16="http://schemas.microsoft.com/office/drawing/2014/main" id="{A9D43E59-3A14-8716-79E8-8BEA3D46BAB9}"/>
              </a:ext>
            </a:extLst>
          </p:cNvPr>
          <p:cNvSpPr txBox="1"/>
          <p:nvPr/>
        </p:nvSpPr>
        <p:spPr>
          <a:xfrm>
            <a:off x="1238615"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30" name="TextBox 29">
            <a:extLst>
              <a:ext uri="{FF2B5EF4-FFF2-40B4-BE49-F238E27FC236}">
                <a16:creationId xmlns:a16="http://schemas.microsoft.com/office/drawing/2014/main" id="{EBCA1777-5114-2C6C-2017-5D43AB473F1F}"/>
              </a:ext>
            </a:extLst>
          </p:cNvPr>
          <p:cNvSpPr txBox="1"/>
          <p:nvPr/>
        </p:nvSpPr>
        <p:spPr>
          <a:xfrm>
            <a:off x="1424181"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a:t>
            </a:r>
          </a:p>
        </p:txBody>
      </p:sp>
      <p:sp>
        <p:nvSpPr>
          <p:cNvPr id="31" name="TextBox 30">
            <a:extLst>
              <a:ext uri="{FF2B5EF4-FFF2-40B4-BE49-F238E27FC236}">
                <a16:creationId xmlns:a16="http://schemas.microsoft.com/office/drawing/2014/main" id="{CADFE917-8D7D-9A4E-67E9-2D259BDB945E}"/>
              </a:ext>
            </a:extLst>
          </p:cNvPr>
          <p:cNvSpPr txBox="1"/>
          <p:nvPr/>
        </p:nvSpPr>
        <p:spPr>
          <a:xfrm>
            <a:off x="1615235"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a:t>
            </a:r>
          </a:p>
        </p:txBody>
      </p:sp>
      <p:sp>
        <p:nvSpPr>
          <p:cNvPr id="32" name="TextBox 31">
            <a:extLst>
              <a:ext uri="{FF2B5EF4-FFF2-40B4-BE49-F238E27FC236}">
                <a16:creationId xmlns:a16="http://schemas.microsoft.com/office/drawing/2014/main" id="{4B0FFDB1-92C6-3157-F287-1D837FE8501E}"/>
              </a:ext>
            </a:extLst>
          </p:cNvPr>
          <p:cNvSpPr txBox="1"/>
          <p:nvPr/>
        </p:nvSpPr>
        <p:spPr>
          <a:xfrm>
            <a:off x="1791435"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a:t>
            </a:r>
          </a:p>
        </p:txBody>
      </p:sp>
      <p:sp>
        <p:nvSpPr>
          <p:cNvPr id="33" name="TextBox 32">
            <a:extLst>
              <a:ext uri="{FF2B5EF4-FFF2-40B4-BE49-F238E27FC236}">
                <a16:creationId xmlns:a16="http://schemas.microsoft.com/office/drawing/2014/main" id="{863361EB-BBA6-5D76-0FAD-C0D8FE957395}"/>
              </a:ext>
            </a:extLst>
          </p:cNvPr>
          <p:cNvSpPr txBox="1"/>
          <p:nvPr/>
        </p:nvSpPr>
        <p:spPr>
          <a:xfrm>
            <a:off x="1985131"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a:t>
            </a:r>
          </a:p>
        </p:txBody>
      </p:sp>
      <p:sp>
        <p:nvSpPr>
          <p:cNvPr id="34" name="TextBox 33">
            <a:extLst>
              <a:ext uri="{FF2B5EF4-FFF2-40B4-BE49-F238E27FC236}">
                <a16:creationId xmlns:a16="http://schemas.microsoft.com/office/drawing/2014/main" id="{F810080A-2274-4EE6-B183-5E6363C693D6}"/>
              </a:ext>
            </a:extLst>
          </p:cNvPr>
          <p:cNvSpPr txBox="1"/>
          <p:nvPr/>
        </p:nvSpPr>
        <p:spPr>
          <a:xfrm>
            <a:off x="2164942"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a:t>
            </a:r>
          </a:p>
        </p:txBody>
      </p:sp>
      <p:sp>
        <p:nvSpPr>
          <p:cNvPr id="35" name="TextBox 34">
            <a:extLst>
              <a:ext uri="{FF2B5EF4-FFF2-40B4-BE49-F238E27FC236}">
                <a16:creationId xmlns:a16="http://schemas.microsoft.com/office/drawing/2014/main" id="{30B26B76-1EAE-6D2D-F5FD-1FC92EF9503F}"/>
              </a:ext>
            </a:extLst>
          </p:cNvPr>
          <p:cNvSpPr txBox="1"/>
          <p:nvPr/>
        </p:nvSpPr>
        <p:spPr>
          <a:xfrm>
            <a:off x="2355345"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a:t>
            </a:r>
          </a:p>
        </p:txBody>
      </p:sp>
      <p:sp>
        <p:nvSpPr>
          <p:cNvPr id="36" name="TextBox 35">
            <a:extLst>
              <a:ext uri="{FF2B5EF4-FFF2-40B4-BE49-F238E27FC236}">
                <a16:creationId xmlns:a16="http://schemas.microsoft.com/office/drawing/2014/main" id="{2E206220-C9CB-63F6-1B91-94CCB1017C4D}"/>
              </a:ext>
            </a:extLst>
          </p:cNvPr>
          <p:cNvSpPr txBox="1"/>
          <p:nvPr/>
        </p:nvSpPr>
        <p:spPr>
          <a:xfrm>
            <a:off x="2546399"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a:t>
            </a:r>
          </a:p>
        </p:txBody>
      </p:sp>
      <p:sp>
        <p:nvSpPr>
          <p:cNvPr id="37" name="TextBox 36">
            <a:extLst>
              <a:ext uri="{FF2B5EF4-FFF2-40B4-BE49-F238E27FC236}">
                <a16:creationId xmlns:a16="http://schemas.microsoft.com/office/drawing/2014/main" id="{3C6213F6-C598-CDB8-4596-E2159EFDC5F6}"/>
              </a:ext>
            </a:extLst>
          </p:cNvPr>
          <p:cNvSpPr txBox="1"/>
          <p:nvPr/>
        </p:nvSpPr>
        <p:spPr>
          <a:xfrm>
            <a:off x="2731725" y="46493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9</a:t>
            </a:r>
          </a:p>
        </p:txBody>
      </p:sp>
      <p:sp>
        <p:nvSpPr>
          <p:cNvPr id="38" name="TextBox 37">
            <a:extLst>
              <a:ext uri="{FF2B5EF4-FFF2-40B4-BE49-F238E27FC236}">
                <a16:creationId xmlns:a16="http://schemas.microsoft.com/office/drawing/2014/main" id="{6E92EF0B-14B6-38DB-38C4-1E7898FC2197}"/>
              </a:ext>
            </a:extLst>
          </p:cNvPr>
          <p:cNvSpPr txBox="1"/>
          <p:nvPr/>
        </p:nvSpPr>
        <p:spPr>
          <a:xfrm>
            <a:off x="2863237"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10</a:t>
            </a:r>
          </a:p>
        </p:txBody>
      </p:sp>
      <p:sp>
        <p:nvSpPr>
          <p:cNvPr id="39" name="TextBox 38">
            <a:extLst>
              <a:ext uri="{FF2B5EF4-FFF2-40B4-BE49-F238E27FC236}">
                <a16:creationId xmlns:a16="http://schemas.microsoft.com/office/drawing/2014/main" id="{7319FD10-BEB7-822A-D142-C688AF2218BA}"/>
              </a:ext>
            </a:extLst>
          </p:cNvPr>
          <p:cNvSpPr txBox="1"/>
          <p:nvPr/>
        </p:nvSpPr>
        <p:spPr>
          <a:xfrm>
            <a:off x="3060487"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11</a:t>
            </a:r>
          </a:p>
        </p:txBody>
      </p:sp>
      <p:sp>
        <p:nvSpPr>
          <p:cNvPr id="40" name="TextBox 39">
            <a:extLst>
              <a:ext uri="{FF2B5EF4-FFF2-40B4-BE49-F238E27FC236}">
                <a16:creationId xmlns:a16="http://schemas.microsoft.com/office/drawing/2014/main" id="{F805BBA1-6868-40CA-91FC-CC5FA1135C2A}"/>
              </a:ext>
            </a:extLst>
          </p:cNvPr>
          <p:cNvSpPr txBox="1"/>
          <p:nvPr/>
        </p:nvSpPr>
        <p:spPr>
          <a:xfrm>
            <a:off x="3231249"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12</a:t>
            </a:r>
          </a:p>
        </p:txBody>
      </p:sp>
      <p:sp>
        <p:nvSpPr>
          <p:cNvPr id="41" name="TextBox 40">
            <a:extLst>
              <a:ext uri="{FF2B5EF4-FFF2-40B4-BE49-F238E27FC236}">
                <a16:creationId xmlns:a16="http://schemas.microsoft.com/office/drawing/2014/main" id="{9276F961-4F9F-68E6-E953-8F4E4530BA2F}"/>
              </a:ext>
            </a:extLst>
          </p:cNvPr>
          <p:cNvSpPr txBox="1"/>
          <p:nvPr/>
        </p:nvSpPr>
        <p:spPr>
          <a:xfrm>
            <a:off x="3412668"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13</a:t>
            </a:r>
          </a:p>
        </p:txBody>
      </p:sp>
      <p:sp>
        <p:nvSpPr>
          <p:cNvPr id="60" name="TextBox 59">
            <a:extLst>
              <a:ext uri="{FF2B5EF4-FFF2-40B4-BE49-F238E27FC236}">
                <a16:creationId xmlns:a16="http://schemas.microsoft.com/office/drawing/2014/main" id="{5B8EE7D1-3BB5-8886-E5DB-F5674936EAD4}"/>
              </a:ext>
            </a:extLst>
          </p:cNvPr>
          <p:cNvSpPr txBox="1"/>
          <p:nvPr/>
        </p:nvSpPr>
        <p:spPr>
          <a:xfrm>
            <a:off x="3009849" y="2651571"/>
            <a:ext cx="2517952" cy="492443"/>
          </a:xfrm>
          <a:prstGeom prst="rect">
            <a:avLst/>
          </a:prstGeom>
          <a:noFill/>
        </p:spPr>
        <p:txBody>
          <a:bodyPr wrap="square" lIns="0" tIns="0" rIns="0" bIns="0" rtlCol="0">
            <a:spAutoFit/>
          </a:bodyPr>
          <a:lstStyle/>
          <a:p>
            <a:r>
              <a:rPr lang="en-GB" sz="1600" b="1" noProof="0" dirty="0">
                <a:effectLst/>
                <a:latin typeface="Arial" panose="020B0604020202020204" pitchFamily="34" charset="0"/>
                <a:cs typeface="Arial" panose="020B0604020202020204" pitchFamily="34" charset="0"/>
              </a:rPr>
              <a:t>mPFS (95% CI):</a:t>
            </a:r>
            <a:br>
              <a:rPr lang="en-GB" sz="1600" b="1" noProof="0" dirty="0">
                <a:effectLst/>
                <a:latin typeface="Arial" panose="020B0604020202020204" pitchFamily="34" charset="0"/>
                <a:cs typeface="Arial" panose="020B0604020202020204" pitchFamily="34" charset="0"/>
              </a:rPr>
            </a:br>
            <a:r>
              <a:rPr lang="en-GB" sz="1600" b="1" noProof="0" dirty="0">
                <a:effectLst/>
                <a:latin typeface="Arial" panose="020B0604020202020204" pitchFamily="34" charset="0"/>
                <a:cs typeface="Arial" panose="020B0604020202020204" pitchFamily="34" charset="0"/>
              </a:rPr>
              <a:t>5.7 months (2.8-7.2)</a:t>
            </a:r>
          </a:p>
        </p:txBody>
      </p:sp>
      <p:sp>
        <p:nvSpPr>
          <p:cNvPr id="62" name="TextBox 61">
            <a:extLst>
              <a:ext uri="{FF2B5EF4-FFF2-40B4-BE49-F238E27FC236}">
                <a16:creationId xmlns:a16="http://schemas.microsoft.com/office/drawing/2014/main" id="{B1F1AD80-862B-C473-9E6F-EF668998CBC3}"/>
              </a:ext>
            </a:extLst>
          </p:cNvPr>
          <p:cNvSpPr txBox="1"/>
          <p:nvPr/>
        </p:nvSpPr>
        <p:spPr>
          <a:xfrm>
            <a:off x="4358894"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18</a:t>
            </a:r>
          </a:p>
        </p:txBody>
      </p:sp>
      <p:sp>
        <p:nvSpPr>
          <p:cNvPr id="63" name="TextBox 62">
            <a:extLst>
              <a:ext uri="{FF2B5EF4-FFF2-40B4-BE49-F238E27FC236}">
                <a16:creationId xmlns:a16="http://schemas.microsoft.com/office/drawing/2014/main" id="{DFB86C76-7E2A-F3A3-A4E1-BA00875E4ECD}"/>
              </a:ext>
            </a:extLst>
          </p:cNvPr>
          <p:cNvSpPr txBox="1"/>
          <p:nvPr/>
        </p:nvSpPr>
        <p:spPr>
          <a:xfrm>
            <a:off x="4551934" y="4649330"/>
            <a:ext cx="144270" cy="169277"/>
          </a:xfrm>
          <a:prstGeom prst="rect">
            <a:avLst/>
          </a:prstGeom>
          <a:noFill/>
        </p:spPr>
        <p:txBody>
          <a:bodyPr wrap="squar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19</a:t>
            </a:r>
          </a:p>
        </p:txBody>
      </p:sp>
      <p:sp>
        <p:nvSpPr>
          <p:cNvPr id="64" name="TextBox 63">
            <a:extLst>
              <a:ext uri="{FF2B5EF4-FFF2-40B4-BE49-F238E27FC236}">
                <a16:creationId xmlns:a16="http://schemas.microsoft.com/office/drawing/2014/main" id="{780F6674-B573-5188-2CA1-238E07CDF2ED}"/>
              </a:ext>
            </a:extLst>
          </p:cNvPr>
          <p:cNvSpPr txBox="1"/>
          <p:nvPr/>
        </p:nvSpPr>
        <p:spPr>
          <a:xfrm>
            <a:off x="5110734"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22</a:t>
            </a:r>
          </a:p>
        </p:txBody>
      </p:sp>
      <p:sp>
        <p:nvSpPr>
          <p:cNvPr id="65" name="TextBox 64">
            <a:extLst>
              <a:ext uri="{FF2B5EF4-FFF2-40B4-BE49-F238E27FC236}">
                <a16:creationId xmlns:a16="http://schemas.microsoft.com/office/drawing/2014/main" id="{DF32F9EF-D0BE-B7CF-3A10-48448B39758C}"/>
              </a:ext>
            </a:extLst>
          </p:cNvPr>
          <p:cNvSpPr txBox="1"/>
          <p:nvPr/>
        </p:nvSpPr>
        <p:spPr>
          <a:xfrm>
            <a:off x="5298694"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23</a:t>
            </a:r>
          </a:p>
        </p:txBody>
      </p:sp>
      <p:sp>
        <p:nvSpPr>
          <p:cNvPr id="66" name="TextBox 65">
            <a:extLst>
              <a:ext uri="{FF2B5EF4-FFF2-40B4-BE49-F238E27FC236}">
                <a16:creationId xmlns:a16="http://schemas.microsoft.com/office/drawing/2014/main" id="{5133C373-C9DA-BE62-3ADD-3B5E80A93CF6}"/>
              </a:ext>
            </a:extLst>
          </p:cNvPr>
          <p:cNvSpPr txBox="1"/>
          <p:nvPr/>
        </p:nvSpPr>
        <p:spPr>
          <a:xfrm>
            <a:off x="5491734"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24</a:t>
            </a:r>
          </a:p>
        </p:txBody>
      </p:sp>
      <p:sp>
        <p:nvSpPr>
          <p:cNvPr id="67" name="TextBox 66">
            <a:extLst>
              <a:ext uri="{FF2B5EF4-FFF2-40B4-BE49-F238E27FC236}">
                <a16:creationId xmlns:a16="http://schemas.microsoft.com/office/drawing/2014/main" id="{09BCDD7A-31B8-430C-3174-0BA6561AB2B8}"/>
              </a:ext>
            </a:extLst>
          </p:cNvPr>
          <p:cNvSpPr txBox="1"/>
          <p:nvPr/>
        </p:nvSpPr>
        <p:spPr>
          <a:xfrm>
            <a:off x="4907534" y="4649330"/>
            <a:ext cx="144270" cy="169277"/>
          </a:xfrm>
          <a:prstGeom prst="rect">
            <a:avLst/>
          </a:prstGeom>
          <a:noFill/>
        </p:spPr>
        <p:txBody>
          <a:bodyPr wrap="squar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21</a:t>
            </a:r>
          </a:p>
        </p:txBody>
      </p:sp>
      <p:sp>
        <p:nvSpPr>
          <p:cNvPr id="68" name="TextBox 67">
            <a:extLst>
              <a:ext uri="{FF2B5EF4-FFF2-40B4-BE49-F238E27FC236}">
                <a16:creationId xmlns:a16="http://schemas.microsoft.com/office/drawing/2014/main" id="{2ED668C8-FC8F-45AF-C24B-E9BA8B21CA47}"/>
              </a:ext>
            </a:extLst>
          </p:cNvPr>
          <p:cNvSpPr txBox="1"/>
          <p:nvPr/>
        </p:nvSpPr>
        <p:spPr>
          <a:xfrm>
            <a:off x="4734814"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20</a:t>
            </a:r>
          </a:p>
        </p:txBody>
      </p:sp>
      <p:sp>
        <p:nvSpPr>
          <p:cNvPr id="69" name="TextBox 68">
            <a:extLst>
              <a:ext uri="{FF2B5EF4-FFF2-40B4-BE49-F238E27FC236}">
                <a16:creationId xmlns:a16="http://schemas.microsoft.com/office/drawing/2014/main" id="{F09D6307-2E77-87C4-4765-7DFDE3493710}"/>
              </a:ext>
            </a:extLst>
          </p:cNvPr>
          <p:cNvSpPr txBox="1"/>
          <p:nvPr/>
        </p:nvSpPr>
        <p:spPr>
          <a:xfrm>
            <a:off x="4176014" y="46493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17</a:t>
            </a:r>
          </a:p>
        </p:txBody>
      </p:sp>
      <p:sp>
        <p:nvSpPr>
          <p:cNvPr id="70" name="TextBox 69">
            <a:extLst>
              <a:ext uri="{FF2B5EF4-FFF2-40B4-BE49-F238E27FC236}">
                <a16:creationId xmlns:a16="http://schemas.microsoft.com/office/drawing/2014/main" id="{5EA02697-9D94-8663-CEFE-C6660966A734}"/>
              </a:ext>
            </a:extLst>
          </p:cNvPr>
          <p:cNvSpPr txBox="1"/>
          <p:nvPr/>
        </p:nvSpPr>
        <p:spPr>
          <a:xfrm>
            <a:off x="3993134" y="4649330"/>
            <a:ext cx="144270" cy="169277"/>
          </a:xfrm>
          <a:prstGeom prst="rect">
            <a:avLst/>
          </a:prstGeom>
          <a:noFill/>
        </p:spPr>
        <p:txBody>
          <a:bodyPr wrap="squar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16</a:t>
            </a:r>
          </a:p>
        </p:txBody>
      </p:sp>
      <p:sp>
        <p:nvSpPr>
          <p:cNvPr id="71" name="TextBox 70">
            <a:extLst>
              <a:ext uri="{FF2B5EF4-FFF2-40B4-BE49-F238E27FC236}">
                <a16:creationId xmlns:a16="http://schemas.microsoft.com/office/drawing/2014/main" id="{337CB8E3-814E-8145-7F10-C41A2C820043}"/>
              </a:ext>
            </a:extLst>
          </p:cNvPr>
          <p:cNvSpPr txBox="1"/>
          <p:nvPr/>
        </p:nvSpPr>
        <p:spPr>
          <a:xfrm>
            <a:off x="5705601"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0</a:t>
            </a:r>
          </a:p>
        </p:txBody>
      </p:sp>
      <p:sp>
        <p:nvSpPr>
          <p:cNvPr id="72" name="TextBox 71">
            <a:extLst>
              <a:ext uri="{FF2B5EF4-FFF2-40B4-BE49-F238E27FC236}">
                <a16:creationId xmlns:a16="http://schemas.microsoft.com/office/drawing/2014/main" id="{7AB31359-6162-D5BB-C2E2-6E6BB7EA4CCC}"/>
              </a:ext>
            </a:extLst>
          </p:cNvPr>
          <p:cNvSpPr txBox="1"/>
          <p:nvPr/>
        </p:nvSpPr>
        <p:spPr>
          <a:xfrm>
            <a:off x="3826474"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a:t>
            </a:r>
          </a:p>
        </p:txBody>
      </p:sp>
      <p:sp>
        <p:nvSpPr>
          <p:cNvPr id="73" name="TextBox 72">
            <a:extLst>
              <a:ext uri="{FF2B5EF4-FFF2-40B4-BE49-F238E27FC236}">
                <a16:creationId xmlns:a16="http://schemas.microsoft.com/office/drawing/2014/main" id="{7DAE6B08-7CA9-89F7-D7C2-9E34DA1DF284}"/>
              </a:ext>
            </a:extLst>
          </p:cNvPr>
          <p:cNvSpPr txBox="1"/>
          <p:nvPr/>
        </p:nvSpPr>
        <p:spPr>
          <a:xfrm>
            <a:off x="3635797"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a:t>
            </a:r>
          </a:p>
        </p:txBody>
      </p:sp>
      <p:sp>
        <p:nvSpPr>
          <p:cNvPr id="74" name="TextBox 73">
            <a:extLst>
              <a:ext uri="{FF2B5EF4-FFF2-40B4-BE49-F238E27FC236}">
                <a16:creationId xmlns:a16="http://schemas.microsoft.com/office/drawing/2014/main" id="{D22CA02C-A7B4-6432-BD94-8F655C44E1E9}"/>
              </a:ext>
            </a:extLst>
          </p:cNvPr>
          <p:cNvSpPr txBox="1"/>
          <p:nvPr/>
        </p:nvSpPr>
        <p:spPr>
          <a:xfrm>
            <a:off x="1012414" y="51319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49</a:t>
            </a:r>
          </a:p>
        </p:txBody>
      </p:sp>
      <p:sp>
        <p:nvSpPr>
          <p:cNvPr id="75" name="TextBox 74">
            <a:extLst>
              <a:ext uri="{FF2B5EF4-FFF2-40B4-BE49-F238E27FC236}">
                <a16:creationId xmlns:a16="http://schemas.microsoft.com/office/drawing/2014/main" id="{AB7D4993-06D3-0252-A393-AE6E6921D12D}"/>
              </a:ext>
            </a:extLst>
          </p:cNvPr>
          <p:cNvSpPr txBox="1"/>
          <p:nvPr/>
        </p:nvSpPr>
        <p:spPr>
          <a:xfrm>
            <a:off x="1202548" y="51319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45</a:t>
            </a:r>
          </a:p>
        </p:txBody>
      </p:sp>
      <p:sp>
        <p:nvSpPr>
          <p:cNvPr id="76" name="TextBox 75">
            <a:extLst>
              <a:ext uri="{FF2B5EF4-FFF2-40B4-BE49-F238E27FC236}">
                <a16:creationId xmlns:a16="http://schemas.microsoft.com/office/drawing/2014/main" id="{644FFE80-19DF-7E62-B586-ADC5740C3027}"/>
              </a:ext>
            </a:extLst>
          </p:cNvPr>
          <p:cNvSpPr txBox="1"/>
          <p:nvPr/>
        </p:nvSpPr>
        <p:spPr>
          <a:xfrm>
            <a:off x="1388114" y="51319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29</a:t>
            </a:r>
          </a:p>
        </p:txBody>
      </p:sp>
      <p:sp>
        <p:nvSpPr>
          <p:cNvPr id="77" name="TextBox 76">
            <a:extLst>
              <a:ext uri="{FF2B5EF4-FFF2-40B4-BE49-F238E27FC236}">
                <a16:creationId xmlns:a16="http://schemas.microsoft.com/office/drawing/2014/main" id="{78214A79-7066-7A53-C409-47B8CD763CB1}"/>
              </a:ext>
            </a:extLst>
          </p:cNvPr>
          <p:cNvSpPr txBox="1"/>
          <p:nvPr/>
        </p:nvSpPr>
        <p:spPr>
          <a:xfrm>
            <a:off x="1579168" y="51319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26</a:t>
            </a:r>
          </a:p>
        </p:txBody>
      </p:sp>
      <p:sp>
        <p:nvSpPr>
          <p:cNvPr id="78" name="TextBox 77">
            <a:extLst>
              <a:ext uri="{FF2B5EF4-FFF2-40B4-BE49-F238E27FC236}">
                <a16:creationId xmlns:a16="http://schemas.microsoft.com/office/drawing/2014/main" id="{5A87F31F-B1FC-A342-5B5D-BC70FE5C1CAC}"/>
              </a:ext>
            </a:extLst>
          </p:cNvPr>
          <p:cNvSpPr txBox="1"/>
          <p:nvPr/>
        </p:nvSpPr>
        <p:spPr>
          <a:xfrm>
            <a:off x="1755368" y="51319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23</a:t>
            </a:r>
          </a:p>
        </p:txBody>
      </p:sp>
      <p:sp>
        <p:nvSpPr>
          <p:cNvPr id="79" name="TextBox 78">
            <a:extLst>
              <a:ext uri="{FF2B5EF4-FFF2-40B4-BE49-F238E27FC236}">
                <a16:creationId xmlns:a16="http://schemas.microsoft.com/office/drawing/2014/main" id="{29CA2B93-1858-D2EC-370A-7C444C1C833B}"/>
              </a:ext>
            </a:extLst>
          </p:cNvPr>
          <p:cNvSpPr txBox="1"/>
          <p:nvPr/>
        </p:nvSpPr>
        <p:spPr>
          <a:xfrm>
            <a:off x="1949064" y="51319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19</a:t>
            </a:r>
          </a:p>
        </p:txBody>
      </p:sp>
      <p:sp>
        <p:nvSpPr>
          <p:cNvPr id="80" name="TextBox 79">
            <a:extLst>
              <a:ext uri="{FF2B5EF4-FFF2-40B4-BE49-F238E27FC236}">
                <a16:creationId xmlns:a16="http://schemas.microsoft.com/office/drawing/2014/main" id="{3C4DF38D-EC94-AC95-08C1-2AFDCF9B3084}"/>
              </a:ext>
            </a:extLst>
          </p:cNvPr>
          <p:cNvSpPr txBox="1"/>
          <p:nvPr/>
        </p:nvSpPr>
        <p:spPr>
          <a:xfrm>
            <a:off x="2128875" y="51319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13</a:t>
            </a:r>
          </a:p>
        </p:txBody>
      </p:sp>
      <p:sp>
        <p:nvSpPr>
          <p:cNvPr id="81" name="TextBox 80">
            <a:extLst>
              <a:ext uri="{FF2B5EF4-FFF2-40B4-BE49-F238E27FC236}">
                <a16:creationId xmlns:a16="http://schemas.microsoft.com/office/drawing/2014/main" id="{0F11CDE1-92F3-1B56-02A4-39C6173D5030}"/>
              </a:ext>
            </a:extLst>
          </p:cNvPr>
          <p:cNvSpPr txBox="1"/>
          <p:nvPr/>
        </p:nvSpPr>
        <p:spPr>
          <a:xfrm>
            <a:off x="2319278" y="5131930"/>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10</a:t>
            </a:r>
          </a:p>
        </p:txBody>
      </p:sp>
      <p:sp>
        <p:nvSpPr>
          <p:cNvPr id="82" name="TextBox 81">
            <a:extLst>
              <a:ext uri="{FF2B5EF4-FFF2-40B4-BE49-F238E27FC236}">
                <a16:creationId xmlns:a16="http://schemas.microsoft.com/office/drawing/2014/main" id="{8AF8224D-978A-8703-38B9-EC08CA050149}"/>
              </a:ext>
            </a:extLst>
          </p:cNvPr>
          <p:cNvSpPr txBox="1"/>
          <p:nvPr/>
        </p:nvSpPr>
        <p:spPr>
          <a:xfrm>
            <a:off x="2546399"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a:t>
            </a:r>
          </a:p>
        </p:txBody>
      </p:sp>
      <p:sp>
        <p:nvSpPr>
          <p:cNvPr id="83" name="TextBox 82">
            <a:extLst>
              <a:ext uri="{FF2B5EF4-FFF2-40B4-BE49-F238E27FC236}">
                <a16:creationId xmlns:a16="http://schemas.microsoft.com/office/drawing/2014/main" id="{A0F93748-A71C-0E6B-B959-A9B8B1F3A203}"/>
              </a:ext>
            </a:extLst>
          </p:cNvPr>
          <p:cNvSpPr txBox="1"/>
          <p:nvPr/>
        </p:nvSpPr>
        <p:spPr>
          <a:xfrm>
            <a:off x="2731725"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a:t>
            </a:r>
          </a:p>
        </p:txBody>
      </p:sp>
      <p:sp>
        <p:nvSpPr>
          <p:cNvPr id="84" name="TextBox 83">
            <a:extLst>
              <a:ext uri="{FF2B5EF4-FFF2-40B4-BE49-F238E27FC236}">
                <a16:creationId xmlns:a16="http://schemas.microsoft.com/office/drawing/2014/main" id="{9FCE78CD-0219-3990-2B71-2B0D1D535FC1}"/>
              </a:ext>
            </a:extLst>
          </p:cNvPr>
          <p:cNvSpPr txBox="1"/>
          <p:nvPr/>
        </p:nvSpPr>
        <p:spPr>
          <a:xfrm>
            <a:off x="2899304"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a:t>
            </a:r>
          </a:p>
        </p:txBody>
      </p:sp>
      <p:sp>
        <p:nvSpPr>
          <p:cNvPr id="85" name="TextBox 84">
            <a:extLst>
              <a:ext uri="{FF2B5EF4-FFF2-40B4-BE49-F238E27FC236}">
                <a16:creationId xmlns:a16="http://schemas.microsoft.com/office/drawing/2014/main" id="{D20FCA7B-D26F-16B3-793F-191FB47553AF}"/>
              </a:ext>
            </a:extLst>
          </p:cNvPr>
          <p:cNvSpPr txBox="1"/>
          <p:nvPr/>
        </p:nvSpPr>
        <p:spPr>
          <a:xfrm>
            <a:off x="3096554"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a:t>
            </a:r>
          </a:p>
        </p:txBody>
      </p:sp>
      <p:sp>
        <p:nvSpPr>
          <p:cNvPr id="86" name="TextBox 85">
            <a:extLst>
              <a:ext uri="{FF2B5EF4-FFF2-40B4-BE49-F238E27FC236}">
                <a16:creationId xmlns:a16="http://schemas.microsoft.com/office/drawing/2014/main" id="{54E45096-98FE-344F-3250-DD92E030540A}"/>
              </a:ext>
            </a:extLst>
          </p:cNvPr>
          <p:cNvSpPr txBox="1"/>
          <p:nvPr/>
        </p:nvSpPr>
        <p:spPr>
          <a:xfrm>
            <a:off x="3267316"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a:t>
            </a:r>
          </a:p>
        </p:txBody>
      </p:sp>
      <p:sp>
        <p:nvSpPr>
          <p:cNvPr id="87" name="TextBox 86">
            <a:extLst>
              <a:ext uri="{FF2B5EF4-FFF2-40B4-BE49-F238E27FC236}">
                <a16:creationId xmlns:a16="http://schemas.microsoft.com/office/drawing/2014/main" id="{98D39950-2DC4-B831-B842-9C86720B41B3}"/>
              </a:ext>
            </a:extLst>
          </p:cNvPr>
          <p:cNvSpPr txBox="1"/>
          <p:nvPr/>
        </p:nvSpPr>
        <p:spPr>
          <a:xfrm>
            <a:off x="3448735"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a:t>
            </a:r>
          </a:p>
        </p:txBody>
      </p:sp>
      <p:sp>
        <p:nvSpPr>
          <p:cNvPr id="88" name="TextBox 87">
            <a:extLst>
              <a:ext uri="{FF2B5EF4-FFF2-40B4-BE49-F238E27FC236}">
                <a16:creationId xmlns:a16="http://schemas.microsoft.com/office/drawing/2014/main" id="{BB377790-5800-BC35-293A-0C2A792C7733}"/>
              </a:ext>
            </a:extLst>
          </p:cNvPr>
          <p:cNvSpPr txBox="1"/>
          <p:nvPr/>
        </p:nvSpPr>
        <p:spPr>
          <a:xfrm>
            <a:off x="4394961"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a:t>
            </a:r>
          </a:p>
        </p:txBody>
      </p:sp>
      <p:sp>
        <p:nvSpPr>
          <p:cNvPr id="89" name="TextBox 88">
            <a:extLst>
              <a:ext uri="{FF2B5EF4-FFF2-40B4-BE49-F238E27FC236}">
                <a16:creationId xmlns:a16="http://schemas.microsoft.com/office/drawing/2014/main" id="{5FDBBB03-FFF6-3444-D68A-5B9D5F6649DD}"/>
              </a:ext>
            </a:extLst>
          </p:cNvPr>
          <p:cNvSpPr txBox="1"/>
          <p:nvPr/>
        </p:nvSpPr>
        <p:spPr>
          <a:xfrm>
            <a:off x="4551934" y="5131930"/>
            <a:ext cx="144270" cy="169277"/>
          </a:xfrm>
          <a:prstGeom prst="rect">
            <a:avLst/>
          </a:prstGeom>
          <a:noFill/>
        </p:spPr>
        <p:txBody>
          <a:bodyPr wrap="squar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a:t>
            </a:r>
          </a:p>
        </p:txBody>
      </p:sp>
      <p:sp>
        <p:nvSpPr>
          <p:cNvPr id="90" name="TextBox 89">
            <a:extLst>
              <a:ext uri="{FF2B5EF4-FFF2-40B4-BE49-F238E27FC236}">
                <a16:creationId xmlns:a16="http://schemas.microsoft.com/office/drawing/2014/main" id="{B9F6E1E4-CE0E-2750-2672-DDEEB4DC7414}"/>
              </a:ext>
            </a:extLst>
          </p:cNvPr>
          <p:cNvSpPr txBox="1"/>
          <p:nvPr/>
        </p:nvSpPr>
        <p:spPr>
          <a:xfrm>
            <a:off x="5146801"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91" name="TextBox 90">
            <a:extLst>
              <a:ext uri="{FF2B5EF4-FFF2-40B4-BE49-F238E27FC236}">
                <a16:creationId xmlns:a16="http://schemas.microsoft.com/office/drawing/2014/main" id="{F9E688A1-7C43-1129-FC62-B6DB5C42191B}"/>
              </a:ext>
            </a:extLst>
          </p:cNvPr>
          <p:cNvSpPr txBox="1"/>
          <p:nvPr/>
        </p:nvSpPr>
        <p:spPr>
          <a:xfrm>
            <a:off x="5334761"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92" name="TextBox 91">
            <a:extLst>
              <a:ext uri="{FF2B5EF4-FFF2-40B4-BE49-F238E27FC236}">
                <a16:creationId xmlns:a16="http://schemas.microsoft.com/office/drawing/2014/main" id="{C10EEDCF-2F42-C2AC-FA72-986540E8247C}"/>
              </a:ext>
            </a:extLst>
          </p:cNvPr>
          <p:cNvSpPr txBox="1"/>
          <p:nvPr/>
        </p:nvSpPr>
        <p:spPr>
          <a:xfrm>
            <a:off x="5527801"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93" name="TextBox 92">
            <a:extLst>
              <a:ext uri="{FF2B5EF4-FFF2-40B4-BE49-F238E27FC236}">
                <a16:creationId xmlns:a16="http://schemas.microsoft.com/office/drawing/2014/main" id="{340FDC57-83B7-89D7-1D3C-B99356ED4C32}"/>
              </a:ext>
            </a:extLst>
          </p:cNvPr>
          <p:cNvSpPr txBox="1"/>
          <p:nvPr/>
        </p:nvSpPr>
        <p:spPr>
          <a:xfrm>
            <a:off x="4907534" y="5131930"/>
            <a:ext cx="144270" cy="169277"/>
          </a:xfrm>
          <a:prstGeom prst="rect">
            <a:avLst/>
          </a:prstGeom>
          <a:noFill/>
        </p:spPr>
        <p:txBody>
          <a:bodyPr wrap="squar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94" name="TextBox 93">
            <a:extLst>
              <a:ext uri="{FF2B5EF4-FFF2-40B4-BE49-F238E27FC236}">
                <a16:creationId xmlns:a16="http://schemas.microsoft.com/office/drawing/2014/main" id="{BE5629E7-1A48-7FA4-CBA9-49FFA640D6D7}"/>
              </a:ext>
            </a:extLst>
          </p:cNvPr>
          <p:cNvSpPr txBox="1"/>
          <p:nvPr/>
        </p:nvSpPr>
        <p:spPr>
          <a:xfrm>
            <a:off x="4770881"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a:t>
            </a:r>
          </a:p>
        </p:txBody>
      </p:sp>
      <p:sp>
        <p:nvSpPr>
          <p:cNvPr id="95" name="TextBox 94">
            <a:extLst>
              <a:ext uri="{FF2B5EF4-FFF2-40B4-BE49-F238E27FC236}">
                <a16:creationId xmlns:a16="http://schemas.microsoft.com/office/drawing/2014/main" id="{CCC437BF-68BA-9DBE-D07E-4E5710E81301}"/>
              </a:ext>
            </a:extLst>
          </p:cNvPr>
          <p:cNvSpPr txBox="1"/>
          <p:nvPr/>
        </p:nvSpPr>
        <p:spPr>
          <a:xfrm>
            <a:off x="4212081" y="5131930"/>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a:t>
            </a:r>
          </a:p>
        </p:txBody>
      </p:sp>
      <p:sp>
        <p:nvSpPr>
          <p:cNvPr id="96" name="TextBox 95">
            <a:extLst>
              <a:ext uri="{FF2B5EF4-FFF2-40B4-BE49-F238E27FC236}">
                <a16:creationId xmlns:a16="http://schemas.microsoft.com/office/drawing/2014/main" id="{ADA30D1B-9A75-D62B-EBBA-689E09F498F6}"/>
              </a:ext>
            </a:extLst>
          </p:cNvPr>
          <p:cNvSpPr txBox="1"/>
          <p:nvPr/>
        </p:nvSpPr>
        <p:spPr>
          <a:xfrm>
            <a:off x="3993134" y="5131930"/>
            <a:ext cx="144270" cy="169277"/>
          </a:xfrm>
          <a:prstGeom prst="rect">
            <a:avLst/>
          </a:prstGeom>
          <a:noFill/>
        </p:spPr>
        <p:txBody>
          <a:bodyPr wrap="squar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a:t>
            </a:r>
          </a:p>
        </p:txBody>
      </p:sp>
      <p:pic>
        <p:nvPicPr>
          <p:cNvPr id="101" name="Picture 100" descr="A screenshot of a video game&#10;&#10;Description automatically generated">
            <a:extLst>
              <a:ext uri="{FF2B5EF4-FFF2-40B4-BE49-F238E27FC236}">
                <a16:creationId xmlns:a16="http://schemas.microsoft.com/office/drawing/2014/main" id="{CEAFCD2F-3D02-8881-6AFE-9989926442E5}"/>
              </a:ext>
            </a:extLst>
          </p:cNvPr>
          <p:cNvPicPr>
            <a:picLocks noChangeAspect="1"/>
          </p:cNvPicPr>
          <p:nvPr/>
        </p:nvPicPr>
        <p:blipFill>
          <a:blip r:embed="rId4"/>
          <a:stretch>
            <a:fillRect/>
          </a:stretch>
        </p:blipFill>
        <p:spPr>
          <a:xfrm>
            <a:off x="6473906" y="2266202"/>
            <a:ext cx="5225796" cy="2376297"/>
          </a:xfrm>
          <a:prstGeom prst="rect">
            <a:avLst/>
          </a:prstGeom>
          <a:solidFill>
            <a:schemeClr val="bg1"/>
          </a:solidFill>
        </p:spPr>
      </p:pic>
      <p:sp>
        <p:nvSpPr>
          <p:cNvPr id="102" name="TextBox 101">
            <a:extLst>
              <a:ext uri="{FF2B5EF4-FFF2-40B4-BE49-F238E27FC236}">
                <a16:creationId xmlns:a16="http://schemas.microsoft.com/office/drawing/2014/main" id="{5D7DAB97-5798-534F-CF8D-3336CD23ADA3}"/>
              </a:ext>
            </a:extLst>
          </p:cNvPr>
          <p:cNvSpPr txBox="1"/>
          <p:nvPr/>
        </p:nvSpPr>
        <p:spPr>
          <a:xfrm rot="16200000">
            <a:off x="5231094" y="3345047"/>
            <a:ext cx="154208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Probability of PFS</a:t>
            </a:r>
          </a:p>
        </p:txBody>
      </p:sp>
      <p:sp>
        <p:nvSpPr>
          <p:cNvPr id="103" name="TextBox 102">
            <a:extLst>
              <a:ext uri="{FF2B5EF4-FFF2-40B4-BE49-F238E27FC236}">
                <a16:creationId xmlns:a16="http://schemas.microsoft.com/office/drawing/2014/main" id="{418F7D4E-8AE2-ECA2-4AAA-FE212F56D79B}"/>
              </a:ext>
            </a:extLst>
          </p:cNvPr>
          <p:cNvSpPr txBox="1"/>
          <p:nvPr/>
        </p:nvSpPr>
        <p:spPr>
          <a:xfrm>
            <a:off x="6210335" y="217965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104" name="TextBox 103">
            <a:extLst>
              <a:ext uri="{FF2B5EF4-FFF2-40B4-BE49-F238E27FC236}">
                <a16:creationId xmlns:a16="http://schemas.microsoft.com/office/drawing/2014/main" id="{3C9EE0F0-85D8-B67B-9239-41D89204BB4F}"/>
              </a:ext>
            </a:extLst>
          </p:cNvPr>
          <p:cNvSpPr txBox="1"/>
          <p:nvPr/>
        </p:nvSpPr>
        <p:spPr>
          <a:xfrm>
            <a:off x="6210335" y="4030759"/>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a:t>
            </a:r>
          </a:p>
        </p:txBody>
      </p:sp>
      <p:sp>
        <p:nvSpPr>
          <p:cNvPr id="105" name="TextBox 104">
            <a:extLst>
              <a:ext uri="{FF2B5EF4-FFF2-40B4-BE49-F238E27FC236}">
                <a16:creationId xmlns:a16="http://schemas.microsoft.com/office/drawing/2014/main" id="{956C7F0A-8230-7B05-7CAE-4569F0D8D61B}"/>
              </a:ext>
            </a:extLst>
          </p:cNvPr>
          <p:cNvSpPr txBox="1"/>
          <p:nvPr/>
        </p:nvSpPr>
        <p:spPr>
          <a:xfrm>
            <a:off x="6210335" y="4262147"/>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0.1</a:t>
            </a:r>
          </a:p>
        </p:txBody>
      </p:sp>
      <p:sp>
        <p:nvSpPr>
          <p:cNvPr id="106" name="TextBox 105">
            <a:extLst>
              <a:ext uri="{FF2B5EF4-FFF2-40B4-BE49-F238E27FC236}">
                <a16:creationId xmlns:a16="http://schemas.microsoft.com/office/drawing/2014/main" id="{B14AC4DD-5A79-52CE-5C75-10DA5B844065}"/>
              </a:ext>
            </a:extLst>
          </p:cNvPr>
          <p:cNvSpPr txBox="1"/>
          <p:nvPr/>
        </p:nvSpPr>
        <p:spPr>
          <a:xfrm>
            <a:off x="6210335" y="4493538"/>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0.0</a:t>
            </a:r>
          </a:p>
        </p:txBody>
      </p:sp>
      <p:sp>
        <p:nvSpPr>
          <p:cNvPr id="107" name="TextBox 106">
            <a:extLst>
              <a:ext uri="{FF2B5EF4-FFF2-40B4-BE49-F238E27FC236}">
                <a16:creationId xmlns:a16="http://schemas.microsoft.com/office/drawing/2014/main" id="{5A0F01B2-5667-B6AF-45DA-27EBD06CD222}"/>
              </a:ext>
            </a:extLst>
          </p:cNvPr>
          <p:cNvSpPr txBox="1"/>
          <p:nvPr/>
        </p:nvSpPr>
        <p:spPr>
          <a:xfrm>
            <a:off x="6210335" y="3799371"/>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0.3</a:t>
            </a:r>
          </a:p>
        </p:txBody>
      </p:sp>
      <p:sp>
        <p:nvSpPr>
          <p:cNvPr id="108" name="TextBox 107">
            <a:extLst>
              <a:ext uri="{FF2B5EF4-FFF2-40B4-BE49-F238E27FC236}">
                <a16:creationId xmlns:a16="http://schemas.microsoft.com/office/drawing/2014/main" id="{4C0433A0-8B46-5284-6619-2C089FA198D5}"/>
              </a:ext>
            </a:extLst>
          </p:cNvPr>
          <p:cNvSpPr txBox="1"/>
          <p:nvPr/>
        </p:nvSpPr>
        <p:spPr>
          <a:xfrm>
            <a:off x="6210335" y="356798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0.4</a:t>
            </a:r>
          </a:p>
        </p:txBody>
      </p:sp>
      <p:sp>
        <p:nvSpPr>
          <p:cNvPr id="109" name="TextBox 108">
            <a:extLst>
              <a:ext uri="{FF2B5EF4-FFF2-40B4-BE49-F238E27FC236}">
                <a16:creationId xmlns:a16="http://schemas.microsoft.com/office/drawing/2014/main" id="{39167373-CA9F-E491-5CD1-4918BEA3705D}"/>
              </a:ext>
            </a:extLst>
          </p:cNvPr>
          <p:cNvSpPr txBox="1"/>
          <p:nvPr/>
        </p:nvSpPr>
        <p:spPr>
          <a:xfrm>
            <a:off x="6210335" y="3336595"/>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0.5</a:t>
            </a:r>
          </a:p>
        </p:txBody>
      </p:sp>
      <p:sp>
        <p:nvSpPr>
          <p:cNvPr id="110" name="TextBox 109">
            <a:extLst>
              <a:ext uri="{FF2B5EF4-FFF2-40B4-BE49-F238E27FC236}">
                <a16:creationId xmlns:a16="http://schemas.microsoft.com/office/drawing/2014/main" id="{90FD0ACB-BEF1-36CB-325F-8F969D879892}"/>
              </a:ext>
            </a:extLst>
          </p:cNvPr>
          <p:cNvSpPr txBox="1"/>
          <p:nvPr/>
        </p:nvSpPr>
        <p:spPr>
          <a:xfrm>
            <a:off x="6210335" y="3105207"/>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0.6</a:t>
            </a:r>
          </a:p>
        </p:txBody>
      </p:sp>
      <p:sp>
        <p:nvSpPr>
          <p:cNvPr id="111" name="TextBox 110">
            <a:extLst>
              <a:ext uri="{FF2B5EF4-FFF2-40B4-BE49-F238E27FC236}">
                <a16:creationId xmlns:a16="http://schemas.microsoft.com/office/drawing/2014/main" id="{A29568CB-084F-140E-9741-6337202A1B4E}"/>
              </a:ext>
            </a:extLst>
          </p:cNvPr>
          <p:cNvSpPr txBox="1"/>
          <p:nvPr/>
        </p:nvSpPr>
        <p:spPr>
          <a:xfrm>
            <a:off x="6210335" y="2873819"/>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0.7</a:t>
            </a:r>
          </a:p>
        </p:txBody>
      </p:sp>
      <p:sp>
        <p:nvSpPr>
          <p:cNvPr id="112" name="TextBox 111">
            <a:extLst>
              <a:ext uri="{FF2B5EF4-FFF2-40B4-BE49-F238E27FC236}">
                <a16:creationId xmlns:a16="http://schemas.microsoft.com/office/drawing/2014/main" id="{C6992383-A476-A57D-678F-48ECF6952B7A}"/>
              </a:ext>
            </a:extLst>
          </p:cNvPr>
          <p:cNvSpPr txBox="1"/>
          <p:nvPr/>
        </p:nvSpPr>
        <p:spPr>
          <a:xfrm>
            <a:off x="6210335" y="2642431"/>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0.8</a:t>
            </a:r>
          </a:p>
        </p:txBody>
      </p:sp>
      <p:sp>
        <p:nvSpPr>
          <p:cNvPr id="113" name="TextBox 112">
            <a:extLst>
              <a:ext uri="{FF2B5EF4-FFF2-40B4-BE49-F238E27FC236}">
                <a16:creationId xmlns:a16="http://schemas.microsoft.com/office/drawing/2014/main" id="{267FB478-AD77-9262-D1A8-FF22B2C1DE29}"/>
              </a:ext>
            </a:extLst>
          </p:cNvPr>
          <p:cNvSpPr txBox="1"/>
          <p:nvPr/>
        </p:nvSpPr>
        <p:spPr>
          <a:xfrm>
            <a:off x="6210335" y="241104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0.9</a:t>
            </a:r>
          </a:p>
        </p:txBody>
      </p:sp>
      <p:sp>
        <p:nvSpPr>
          <p:cNvPr id="114" name="TextBox 113">
            <a:extLst>
              <a:ext uri="{FF2B5EF4-FFF2-40B4-BE49-F238E27FC236}">
                <a16:creationId xmlns:a16="http://schemas.microsoft.com/office/drawing/2014/main" id="{57B6DE6E-8F09-F520-1357-61C5D5A940E4}"/>
              </a:ext>
            </a:extLst>
          </p:cNvPr>
          <p:cNvSpPr txBox="1"/>
          <p:nvPr/>
        </p:nvSpPr>
        <p:spPr>
          <a:xfrm>
            <a:off x="8744347"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7</a:t>
            </a:r>
          </a:p>
        </p:txBody>
      </p:sp>
      <p:sp>
        <p:nvSpPr>
          <p:cNvPr id="117" name="TextBox 116">
            <a:extLst>
              <a:ext uri="{FF2B5EF4-FFF2-40B4-BE49-F238E27FC236}">
                <a16:creationId xmlns:a16="http://schemas.microsoft.com/office/drawing/2014/main" id="{AC715045-7F53-BC0C-B6F2-A2FABA60735A}"/>
              </a:ext>
            </a:extLst>
          </p:cNvPr>
          <p:cNvSpPr txBox="1"/>
          <p:nvPr/>
        </p:nvSpPr>
        <p:spPr>
          <a:xfrm>
            <a:off x="598309" y="4962653"/>
            <a:ext cx="352661" cy="338554"/>
          </a:xfrm>
          <a:prstGeom prst="rect">
            <a:avLst/>
          </a:prstGeom>
          <a:noFill/>
        </p:spPr>
        <p:txBody>
          <a:bodyPr wrap="none" lIns="0" tIns="0" rIns="0" bIns="0" rtlCol="0">
            <a:spAutoFit/>
          </a:bodyPr>
          <a:lstStyle/>
          <a:p>
            <a:pPr algn="ctr"/>
            <a:r>
              <a:rPr lang="en-GB" sz="1100" b="1" spc="-50" noProof="0" dirty="0">
                <a:latin typeface="Arial" panose="020B0604020202020204" pitchFamily="34" charset="0"/>
                <a:ea typeface="Aileron" charset="0"/>
                <a:cs typeface="Arial" panose="020B0604020202020204" pitchFamily="34" charset="0"/>
              </a:rPr>
              <a:t>No. at</a:t>
            </a:r>
          </a:p>
          <a:p>
            <a:pPr algn="r"/>
            <a:r>
              <a:rPr lang="en-GB" sz="1100" b="1" spc="-50" noProof="0" dirty="0">
                <a:latin typeface="Arial" panose="020B0604020202020204" pitchFamily="34" charset="0"/>
                <a:ea typeface="Aileron" charset="0"/>
                <a:cs typeface="Arial" panose="020B0604020202020204" pitchFamily="34" charset="0"/>
              </a:rPr>
              <a:t>risk</a:t>
            </a:r>
          </a:p>
        </p:txBody>
      </p:sp>
      <p:sp>
        <p:nvSpPr>
          <p:cNvPr id="97" name="TextBox 96">
            <a:extLst>
              <a:ext uri="{FF2B5EF4-FFF2-40B4-BE49-F238E27FC236}">
                <a16:creationId xmlns:a16="http://schemas.microsoft.com/office/drawing/2014/main" id="{11DC172C-53FB-B4DE-7CE7-D4EF9632ABBE}"/>
              </a:ext>
            </a:extLst>
          </p:cNvPr>
          <p:cNvSpPr txBox="1"/>
          <p:nvPr/>
        </p:nvSpPr>
        <p:spPr>
          <a:xfrm>
            <a:off x="9309014" y="2693337"/>
            <a:ext cx="2342120" cy="492443"/>
          </a:xfrm>
          <a:prstGeom prst="rect">
            <a:avLst/>
          </a:prstGeom>
          <a:noFill/>
        </p:spPr>
        <p:txBody>
          <a:bodyPr wrap="square" lIns="0" tIns="0" rIns="0" bIns="0" rtlCol="0">
            <a:spAutoFit/>
          </a:bodyPr>
          <a:lstStyle/>
          <a:p>
            <a:r>
              <a:rPr lang="en-GB" sz="1600" b="1" noProof="0" dirty="0">
                <a:effectLst/>
                <a:latin typeface="Arial" panose="020B0604020202020204" pitchFamily="34" charset="0"/>
                <a:cs typeface="Arial" panose="020B0604020202020204" pitchFamily="34" charset="0"/>
              </a:rPr>
              <a:t>mPFS (95% CI):</a:t>
            </a:r>
            <a:br>
              <a:rPr lang="en-GB" sz="1600" b="1" noProof="0" dirty="0">
                <a:effectLst/>
                <a:latin typeface="Arial" panose="020B0604020202020204" pitchFamily="34" charset="0"/>
                <a:cs typeface="Arial" panose="020B0604020202020204" pitchFamily="34" charset="0"/>
              </a:rPr>
            </a:br>
            <a:r>
              <a:rPr lang="en-GB" sz="1600" b="1" noProof="0" dirty="0">
                <a:effectLst/>
                <a:latin typeface="Arial" panose="020B0604020202020204" pitchFamily="34" charset="0"/>
                <a:cs typeface="Arial" panose="020B0604020202020204" pitchFamily="34" charset="0"/>
              </a:rPr>
              <a:t>6.7 months (4.2-8.4)</a:t>
            </a:r>
          </a:p>
        </p:txBody>
      </p:sp>
      <p:sp>
        <p:nvSpPr>
          <p:cNvPr id="119" name="TextBox 118">
            <a:extLst>
              <a:ext uri="{FF2B5EF4-FFF2-40B4-BE49-F238E27FC236}">
                <a16:creationId xmlns:a16="http://schemas.microsoft.com/office/drawing/2014/main" id="{71043F76-9590-DDDB-783C-B2B0DB222663}"/>
              </a:ext>
            </a:extLst>
          </p:cNvPr>
          <p:cNvSpPr txBox="1"/>
          <p:nvPr/>
        </p:nvSpPr>
        <p:spPr>
          <a:xfrm>
            <a:off x="11615067" y="46493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16</a:t>
            </a:r>
          </a:p>
        </p:txBody>
      </p:sp>
      <p:sp>
        <p:nvSpPr>
          <p:cNvPr id="120" name="TextBox 119">
            <a:extLst>
              <a:ext uri="{FF2B5EF4-FFF2-40B4-BE49-F238E27FC236}">
                <a16:creationId xmlns:a16="http://schemas.microsoft.com/office/drawing/2014/main" id="{696DDCF3-0BE1-9E38-5301-067B80588833}"/>
              </a:ext>
            </a:extLst>
          </p:cNvPr>
          <p:cNvSpPr txBox="1"/>
          <p:nvPr/>
        </p:nvSpPr>
        <p:spPr>
          <a:xfrm>
            <a:off x="11294392" y="46493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15</a:t>
            </a:r>
          </a:p>
        </p:txBody>
      </p:sp>
      <p:sp>
        <p:nvSpPr>
          <p:cNvPr id="121" name="TextBox 120">
            <a:extLst>
              <a:ext uri="{FF2B5EF4-FFF2-40B4-BE49-F238E27FC236}">
                <a16:creationId xmlns:a16="http://schemas.microsoft.com/office/drawing/2014/main" id="{0091AED8-909B-C6B7-D287-D74ED2002FCF}"/>
              </a:ext>
            </a:extLst>
          </p:cNvPr>
          <p:cNvSpPr txBox="1"/>
          <p:nvPr/>
        </p:nvSpPr>
        <p:spPr>
          <a:xfrm>
            <a:off x="10964192" y="46493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14</a:t>
            </a:r>
          </a:p>
        </p:txBody>
      </p:sp>
      <p:sp>
        <p:nvSpPr>
          <p:cNvPr id="122" name="TextBox 121">
            <a:extLst>
              <a:ext uri="{FF2B5EF4-FFF2-40B4-BE49-F238E27FC236}">
                <a16:creationId xmlns:a16="http://schemas.microsoft.com/office/drawing/2014/main" id="{D6D65200-3466-37A5-A5C3-E3E7D36210B4}"/>
              </a:ext>
            </a:extLst>
          </p:cNvPr>
          <p:cNvSpPr txBox="1"/>
          <p:nvPr/>
        </p:nvSpPr>
        <p:spPr>
          <a:xfrm>
            <a:off x="10649867" y="46493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13</a:t>
            </a:r>
          </a:p>
        </p:txBody>
      </p:sp>
      <p:sp>
        <p:nvSpPr>
          <p:cNvPr id="123" name="TextBox 122">
            <a:extLst>
              <a:ext uri="{FF2B5EF4-FFF2-40B4-BE49-F238E27FC236}">
                <a16:creationId xmlns:a16="http://schemas.microsoft.com/office/drawing/2014/main" id="{DF25B73E-D19B-768F-B290-8DE1D59152A3}"/>
              </a:ext>
            </a:extLst>
          </p:cNvPr>
          <p:cNvSpPr txBox="1"/>
          <p:nvPr/>
        </p:nvSpPr>
        <p:spPr>
          <a:xfrm>
            <a:off x="10329192" y="46493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12</a:t>
            </a:r>
          </a:p>
        </p:txBody>
      </p:sp>
      <p:sp>
        <p:nvSpPr>
          <p:cNvPr id="124" name="TextBox 123">
            <a:extLst>
              <a:ext uri="{FF2B5EF4-FFF2-40B4-BE49-F238E27FC236}">
                <a16:creationId xmlns:a16="http://schemas.microsoft.com/office/drawing/2014/main" id="{1CBA1DCD-ACC8-2913-E523-689BD6AE60E7}"/>
              </a:ext>
            </a:extLst>
          </p:cNvPr>
          <p:cNvSpPr txBox="1"/>
          <p:nvPr/>
        </p:nvSpPr>
        <p:spPr>
          <a:xfrm>
            <a:off x="9998992" y="46493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11</a:t>
            </a:r>
          </a:p>
        </p:txBody>
      </p:sp>
      <p:sp>
        <p:nvSpPr>
          <p:cNvPr id="125" name="TextBox 124">
            <a:extLst>
              <a:ext uri="{FF2B5EF4-FFF2-40B4-BE49-F238E27FC236}">
                <a16:creationId xmlns:a16="http://schemas.microsoft.com/office/drawing/2014/main" id="{6A6854E9-6E64-555F-64EC-E3914DA3EC7D}"/>
              </a:ext>
            </a:extLst>
          </p:cNvPr>
          <p:cNvSpPr txBox="1"/>
          <p:nvPr/>
        </p:nvSpPr>
        <p:spPr>
          <a:xfrm>
            <a:off x="9668792" y="46493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10</a:t>
            </a:r>
          </a:p>
        </p:txBody>
      </p:sp>
      <p:sp>
        <p:nvSpPr>
          <p:cNvPr id="126" name="TextBox 125">
            <a:extLst>
              <a:ext uri="{FF2B5EF4-FFF2-40B4-BE49-F238E27FC236}">
                <a16:creationId xmlns:a16="http://schemas.microsoft.com/office/drawing/2014/main" id="{FDB8AC7A-340E-603B-0D46-11CF8A57A735}"/>
              </a:ext>
            </a:extLst>
          </p:cNvPr>
          <p:cNvSpPr txBox="1"/>
          <p:nvPr/>
        </p:nvSpPr>
        <p:spPr>
          <a:xfrm>
            <a:off x="9387359"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9</a:t>
            </a:r>
          </a:p>
        </p:txBody>
      </p:sp>
      <p:sp>
        <p:nvSpPr>
          <p:cNvPr id="127" name="TextBox 126">
            <a:extLst>
              <a:ext uri="{FF2B5EF4-FFF2-40B4-BE49-F238E27FC236}">
                <a16:creationId xmlns:a16="http://schemas.microsoft.com/office/drawing/2014/main" id="{E4B8A383-DD41-BCCF-D479-FE81D4425E67}"/>
              </a:ext>
            </a:extLst>
          </p:cNvPr>
          <p:cNvSpPr txBox="1"/>
          <p:nvPr/>
        </p:nvSpPr>
        <p:spPr>
          <a:xfrm>
            <a:off x="9060334"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a:t>
            </a:r>
          </a:p>
        </p:txBody>
      </p:sp>
      <p:sp>
        <p:nvSpPr>
          <p:cNvPr id="128" name="TextBox 127">
            <a:extLst>
              <a:ext uri="{FF2B5EF4-FFF2-40B4-BE49-F238E27FC236}">
                <a16:creationId xmlns:a16="http://schemas.microsoft.com/office/drawing/2014/main" id="{85B47C1F-8C84-B681-4E52-32F3FBFA8923}"/>
              </a:ext>
            </a:extLst>
          </p:cNvPr>
          <p:cNvSpPr txBox="1"/>
          <p:nvPr/>
        </p:nvSpPr>
        <p:spPr>
          <a:xfrm>
            <a:off x="8425334"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a:t>
            </a:r>
          </a:p>
        </p:txBody>
      </p:sp>
      <p:sp>
        <p:nvSpPr>
          <p:cNvPr id="129" name="TextBox 128">
            <a:extLst>
              <a:ext uri="{FF2B5EF4-FFF2-40B4-BE49-F238E27FC236}">
                <a16:creationId xmlns:a16="http://schemas.microsoft.com/office/drawing/2014/main" id="{94E8235F-7B02-EE6E-CAAD-AFF7EBAC3ECA}"/>
              </a:ext>
            </a:extLst>
          </p:cNvPr>
          <p:cNvSpPr txBox="1"/>
          <p:nvPr/>
        </p:nvSpPr>
        <p:spPr>
          <a:xfrm>
            <a:off x="8101484"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5</a:t>
            </a:r>
          </a:p>
        </p:txBody>
      </p:sp>
      <p:sp>
        <p:nvSpPr>
          <p:cNvPr id="130" name="TextBox 129">
            <a:extLst>
              <a:ext uri="{FF2B5EF4-FFF2-40B4-BE49-F238E27FC236}">
                <a16:creationId xmlns:a16="http://schemas.microsoft.com/office/drawing/2014/main" id="{6B67E10A-7378-EA0D-B0D2-22B67508C052}"/>
              </a:ext>
            </a:extLst>
          </p:cNvPr>
          <p:cNvSpPr txBox="1"/>
          <p:nvPr/>
        </p:nvSpPr>
        <p:spPr>
          <a:xfrm>
            <a:off x="7777634"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a:t>
            </a:r>
          </a:p>
        </p:txBody>
      </p:sp>
      <p:sp>
        <p:nvSpPr>
          <p:cNvPr id="131" name="TextBox 130">
            <a:extLst>
              <a:ext uri="{FF2B5EF4-FFF2-40B4-BE49-F238E27FC236}">
                <a16:creationId xmlns:a16="http://schemas.microsoft.com/office/drawing/2014/main" id="{384921C4-7824-4D9A-77CD-BA49938E1289}"/>
              </a:ext>
            </a:extLst>
          </p:cNvPr>
          <p:cNvSpPr txBox="1"/>
          <p:nvPr/>
        </p:nvSpPr>
        <p:spPr>
          <a:xfrm>
            <a:off x="7456959"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a:t>
            </a:r>
          </a:p>
        </p:txBody>
      </p:sp>
      <p:sp>
        <p:nvSpPr>
          <p:cNvPr id="132" name="TextBox 131">
            <a:extLst>
              <a:ext uri="{FF2B5EF4-FFF2-40B4-BE49-F238E27FC236}">
                <a16:creationId xmlns:a16="http://schemas.microsoft.com/office/drawing/2014/main" id="{701A43DC-C683-6490-38B8-E0F650A1A9CB}"/>
              </a:ext>
            </a:extLst>
          </p:cNvPr>
          <p:cNvSpPr txBox="1"/>
          <p:nvPr/>
        </p:nvSpPr>
        <p:spPr>
          <a:xfrm>
            <a:off x="7136284"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a:t>
            </a:r>
          </a:p>
        </p:txBody>
      </p:sp>
      <p:sp>
        <p:nvSpPr>
          <p:cNvPr id="133" name="TextBox 132">
            <a:extLst>
              <a:ext uri="{FF2B5EF4-FFF2-40B4-BE49-F238E27FC236}">
                <a16:creationId xmlns:a16="http://schemas.microsoft.com/office/drawing/2014/main" id="{EA967651-3970-580E-A66F-6874AE0CDBFC}"/>
              </a:ext>
            </a:extLst>
          </p:cNvPr>
          <p:cNvSpPr txBox="1"/>
          <p:nvPr/>
        </p:nvSpPr>
        <p:spPr>
          <a:xfrm>
            <a:off x="6812434"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134" name="TextBox 133">
            <a:extLst>
              <a:ext uri="{FF2B5EF4-FFF2-40B4-BE49-F238E27FC236}">
                <a16:creationId xmlns:a16="http://schemas.microsoft.com/office/drawing/2014/main" id="{1F2038EA-9B5F-D052-F395-E3EC1B667FA2}"/>
              </a:ext>
            </a:extLst>
          </p:cNvPr>
          <p:cNvSpPr txBox="1"/>
          <p:nvPr/>
        </p:nvSpPr>
        <p:spPr>
          <a:xfrm>
            <a:off x="6488584" y="46493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0</a:t>
            </a:r>
          </a:p>
        </p:txBody>
      </p:sp>
      <p:sp>
        <p:nvSpPr>
          <p:cNvPr id="135" name="TextBox 134">
            <a:extLst>
              <a:ext uri="{FF2B5EF4-FFF2-40B4-BE49-F238E27FC236}">
                <a16:creationId xmlns:a16="http://schemas.microsoft.com/office/drawing/2014/main" id="{2F836A44-E0E8-8E1B-388C-8D00B4C10B8D}"/>
              </a:ext>
            </a:extLst>
          </p:cNvPr>
          <p:cNvSpPr txBox="1"/>
          <p:nvPr/>
        </p:nvSpPr>
        <p:spPr>
          <a:xfrm>
            <a:off x="8708280" y="51319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16</a:t>
            </a:r>
          </a:p>
        </p:txBody>
      </p:sp>
      <p:sp>
        <p:nvSpPr>
          <p:cNvPr id="136" name="TextBox 135">
            <a:extLst>
              <a:ext uri="{FF2B5EF4-FFF2-40B4-BE49-F238E27FC236}">
                <a16:creationId xmlns:a16="http://schemas.microsoft.com/office/drawing/2014/main" id="{A378ACB9-F65B-F73A-77AD-5CC7838CDF98}"/>
              </a:ext>
            </a:extLst>
          </p:cNvPr>
          <p:cNvSpPr txBox="1"/>
          <p:nvPr/>
        </p:nvSpPr>
        <p:spPr>
          <a:xfrm>
            <a:off x="11651134" y="51319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0</a:t>
            </a:r>
          </a:p>
        </p:txBody>
      </p:sp>
      <p:sp>
        <p:nvSpPr>
          <p:cNvPr id="137" name="TextBox 136">
            <a:extLst>
              <a:ext uri="{FF2B5EF4-FFF2-40B4-BE49-F238E27FC236}">
                <a16:creationId xmlns:a16="http://schemas.microsoft.com/office/drawing/2014/main" id="{88E9B33A-F62E-EF89-C432-6DB2B9064CE1}"/>
              </a:ext>
            </a:extLst>
          </p:cNvPr>
          <p:cNvSpPr txBox="1"/>
          <p:nvPr/>
        </p:nvSpPr>
        <p:spPr>
          <a:xfrm>
            <a:off x="11330459" y="51319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a:t>
            </a:r>
          </a:p>
        </p:txBody>
      </p:sp>
      <p:sp>
        <p:nvSpPr>
          <p:cNvPr id="138" name="TextBox 137">
            <a:extLst>
              <a:ext uri="{FF2B5EF4-FFF2-40B4-BE49-F238E27FC236}">
                <a16:creationId xmlns:a16="http://schemas.microsoft.com/office/drawing/2014/main" id="{5F77A9D5-005F-4DCF-D785-19E235C59522}"/>
              </a:ext>
            </a:extLst>
          </p:cNvPr>
          <p:cNvSpPr txBox="1"/>
          <p:nvPr/>
        </p:nvSpPr>
        <p:spPr>
          <a:xfrm>
            <a:off x="11000259" y="51319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a:t>
            </a:r>
          </a:p>
        </p:txBody>
      </p:sp>
      <p:sp>
        <p:nvSpPr>
          <p:cNvPr id="139" name="TextBox 138">
            <a:extLst>
              <a:ext uri="{FF2B5EF4-FFF2-40B4-BE49-F238E27FC236}">
                <a16:creationId xmlns:a16="http://schemas.microsoft.com/office/drawing/2014/main" id="{C4613324-4144-2E1C-FA3E-D543940C4C2E}"/>
              </a:ext>
            </a:extLst>
          </p:cNvPr>
          <p:cNvSpPr txBox="1"/>
          <p:nvPr/>
        </p:nvSpPr>
        <p:spPr>
          <a:xfrm>
            <a:off x="10685934" y="51319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a:t>
            </a:r>
          </a:p>
        </p:txBody>
      </p:sp>
      <p:sp>
        <p:nvSpPr>
          <p:cNvPr id="140" name="TextBox 139">
            <a:extLst>
              <a:ext uri="{FF2B5EF4-FFF2-40B4-BE49-F238E27FC236}">
                <a16:creationId xmlns:a16="http://schemas.microsoft.com/office/drawing/2014/main" id="{222AE780-3748-05D3-4E4F-A3BCBBE3EB9F}"/>
              </a:ext>
            </a:extLst>
          </p:cNvPr>
          <p:cNvSpPr txBox="1"/>
          <p:nvPr/>
        </p:nvSpPr>
        <p:spPr>
          <a:xfrm>
            <a:off x="10365259" y="51319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6</a:t>
            </a:r>
          </a:p>
        </p:txBody>
      </p:sp>
      <p:sp>
        <p:nvSpPr>
          <p:cNvPr id="141" name="TextBox 140">
            <a:extLst>
              <a:ext uri="{FF2B5EF4-FFF2-40B4-BE49-F238E27FC236}">
                <a16:creationId xmlns:a16="http://schemas.microsoft.com/office/drawing/2014/main" id="{FF48914D-880B-AB09-7D6A-9595D03B0492}"/>
              </a:ext>
            </a:extLst>
          </p:cNvPr>
          <p:cNvSpPr txBox="1"/>
          <p:nvPr/>
        </p:nvSpPr>
        <p:spPr>
          <a:xfrm>
            <a:off x="10035059" y="51319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8</a:t>
            </a:r>
          </a:p>
        </p:txBody>
      </p:sp>
      <p:sp>
        <p:nvSpPr>
          <p:cNvPr id="142" name="TextBox 141">
            <a:extLst>
              <a:ext uri="{FF2B5EF4-FFF2-40B4-BE49-F238E27FC236}">
                <a16:creationId xmlns:a16="http://schemas.microsoft.com/office/drawing/2014/main" id="{A42A066A-8B6E-89C9-508F-9806CBB7C2E7}"/>
              </a:ext>
            </a:extLst>
          </p:cNvPr>
          <p:cNvSpPr txBox="1"/>
          <p:nvPr/>
        </p:nvSpPr>
        <p:spPr>
          <a:xfrm>
            <a:off x="9704859" y="51319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9</a:t>
            </a:r>
          </a:p>
        </p:txBody>
      </p:sp>
      <p:sp>
        <p:nvSpPr>
          <p:cNvPr id="143" name="TextBox 142">
            <a:extLst>
              <a:ext uri="{FF2B5EF4-FFF2-40B4-BE49-F238E27FC236}">
                <a16:creationId xmlns:a16="http://schemas.microsoft.com/office/drawing/2014/main" id="{0EBF9D73-CE11-EF1A-C75E-4592A6508F2C}"/>
              </a:ext>
            </a:extLst>
          </p:cNvPr>
          <p:cNvSpPr txBox="1"/>
          <p:nvPr/>
        </p:nvSpPr>
        <p:spPr>
          <a:xfrm>
            <a:off x="9387359" y="5131931"/>
            <a:ext cx="72136"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9</a:t>
            </a:r>
          </a:p>
        </p:txBody>
      </p:sp>
      <p:sp>
        <p:nvSpPr>
          <p:cNvPr id="144" name="TextBox 143">
            <a:extLst>
              <a:ext uri="{FF2B5EF4-FFF2-40B4-BE49-F238E27FC236}">
                <a16:creationId xmlns:a16="http://schemas.microsoft.com/office/drawing/2014/main" id="{8244D86D-6953-990E-33D6-26B9D1CE2308}"/>
              </a:ext>
            </a:extLst>
          </p:cNvPr>
          <p:cNvSpPr txBox="1"/>
          <p:nvPr/>
        </p:nvSpPr>
        <p:spPr>
          <a:xfrm>
            <a:off x="9024267" y="51319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12</a:t>
            </a:r>
          </a:p>
        </p:txBody>
      </p:sp>
      <p:sp>
        <p:nvSpPr>
          <p:cNvPr id="145" name="TextBox 144">
            <a:extLst>
              <a:ext uri="{FF2B5EF4-FFF2-40B4-BE49-F238E27FC236}">
                <a16:creationId xmlns:a16="http://schemas.microsoft.com/office/drawing/2014/main" id="{52FBAD38-33FB-8B4E-E35B-C58A4E22977D}"/>
              </a:ext>
            </a:extLst>
          </p:cNvPr>
          <p:cNvSpPr txBox="1"/>
          <p:nvPr/>
        </p:nvSpPr>
        <p:spPr>
          <a:xfrm>
            <a:off x="8389267" y="51319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18</a:t>
            </a:r>
          </a:p>
        </p:txBody>
      </p:sp>
      <p:sp>
        <p:nvSpPr>
          <p:cNvPr id="146" name="TextBox 145">
            <a:extLst>
              <a:ext uri="{FF2B5EF4-FFF2-40B4-BE49-F238E27FC236}">
                <a16:creationId xmlns:a16="http://schemas.microsoft.com/office/drawing/2014/main" id="{3EB0A814-B017-5844-5CF7-51027D857B3D}"/>
              </a:ext>
            </a:extLst>
          </p:cNvPr>
          <p:cNvSpPr txBox="1"/>
          <p:nvPr/>
        </p:nvSpPr>
        <p:spPr>
          <a:xfrm>
            <a:off x="8065417" y="51319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21</a:t>
            </a:r>
          </a:p>
        </p:txBody>
      </p:sp>
      <p:sp>
        <p:nvSpPr>
          <p:cNvPr id="147" name="TextBox 146">
            <a:extLst>
              <a:ext uri="{FF2B5EF4-FFF2-40B4-BE49-F238E27FC236}">
                <a16:creationId xmlns:a16="http://schemas.microsoft.com/office/drawing/2014/main" id="{AB4C256D-BA61-6F4E-121F-81E10E7EF006}"/>
              </a:ext>
            </a:extLst>
          </p:cNvPr>
          <p:cNvSpPr txBox="1"/>
          <p:nvPr/>
        </p:nvSpPr>
        <p:spPr>
          <a:xfrm>
            <a:off x="7741567" y="51319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27</a:t>
            </a:r>
          </a:p>
        </p:txBody>
      </p:sp>
      <p:sp>
        <p:nvSpPr>
          <p:cNvPr id="148" name="TextBox 147">
            <a:extLst>
              <a:ext uri="{FF2B5EF4-FFF2-40B4-BE49-F238E27FC236}">
                <a16:creationId xmlns:a16="http://schemas.microsoft.com/office/drawing/2014/main" id="{82FB77D3-977D-3347-8F84-0F53AA88EE61}"/>
              </a:ext>
            </a:extLst>
          </p:cNvPr>
          <p:cNvSpPr txBox="1"/>
          <p:nvPr/>
        </p:nvSpPr>
        <p:spPr>
          <a:xfrm>
            <a:off x="7420892" y="51319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28</a:t>
            </a:r>
          </a:p>
        </p:txBody>
      </p:sp>
      <p:sp>
        <p:nvSpPr>
          <p:cNvPr id="149" name="TextBox 148">
            <a:extLst>
              <a:ext uri="{FF2B5EF4-FFF2-40B4-BE49-F238E27FC236}">
                <a16:creationId xmlns:a16="http://schemas.microsoft.com/office/drawing/2014/main" id="{377FBC40-72E4-BA02-A943-924C83CB6C91}"/>
              </a:ext>
            </a:extLst>
          </p:cNvPr>
          <p:cNvSpPr txBox="1"/>
          <p:nvPr/>
        </p:nvSpPr>
        <p:spPr>
          <a:xfrm>
            <a:off x="7100217" y="51319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30</a:t>
            </a:r>
          </a:p>
        </p:txBody>
      </p:sp>
      <p:sp>
        <p:nvSpPr>
          <p:cNvPr id="150" name="TextBox 149">
            <a:extLst>
              <a:ext uri="{FF2B5EF4-FFF2-40B4-BE49-F238E27FC236}">
                <a16:creationId xmlns:a16="http://schemas.microsoft.com/office/drawing/2014/main" id="{19E9A7E0-4B58-E0ED-2731-E1C1E4B5E54B}"/>
              </a:ext>
            </a:extLst>
          </p:cNvPr>
          <p:cNvSpPr txBox="1"/>
          <p:nvPr/>
        </p:nvSpPr>
        <p:spPr>
          <a:xfrm>
            <a:off x="6776367" y="51319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38</a:t>
            </a:r>
          </a:p>
        </p:txBody>
      </p:sp>
      <p:sp>
        <p:nvSpPr>
          <p:cNvPr id="151" name="TextBox 150">
            <a:extLst>
              <a:ext uri="{FF2B5EF4-FFF2-40B4-BE49-F238E27FC236}">
                <a16:creationId xmlns:a16="http://schemas.microsoft.com/office/drawing/2014/main" id="{581C01EE-AAE6-C637-E994-78FD630BC1C0}"/>
              </a:ext>
            </a:extLst>
          </p:cNvPr>
          <p:cNvSpPr txBox="1"/>
          <p:nvPr/>
        </p:nvSpPr>
        <p:spPr>
          <a:xfrm>
            <a:off x="6452517" y="5131931"/>
            <a:ext cx="144270" cy="169277"/>
          </a:xfrm>
          <a:prstGeom prst="rect">
            <a:avLst/>
          </a:prstGeom>
          <a:noFill/>
        </p:spPr>
        <p:txBody>
          <a:bodyPr wrap="none" lIns="0" tIns="0" rIns="0" bIns="0" rtlCol="0">
            <a:spAutoFit/>
          </a:bodyPr>
          <a:lstStyle/>
          <a:p>
            <a:pPr algn="ctr"/>
            <a:r>
              <a:rPr lang="en-GB" sz="1100" spc="-50" noProof="0" dirty="0">
                <a:latin typeface="Arial" panose="020B0604020202020204" pitchFamily="34" charset="0"/>
                <a:ea typeface="Aileron" charset="0"/>
                <a:cs typeface="Arial" panose="020B0604020202020204" pitchFamily="34" charset="0"/>
              </a:rPr>
              <a:t>41</a:t>
            </a:r>
          </a:p>
        </p:txBody>
      </p:sp>
      <p:sp>
        <p:nvSpPr>
          <p:cNvPr id="155" name="TextBox 154">
            <a:extLst>
              <a:ext uri="{FF2B5EF4-FFF2-40B4-BE49-F238E27FC236}">
                <a16:creationId xmlns:a16="http://schemas.microsoft.com/office/drawing/2014/main" id="{4CD6F762-6C77-57D8-8D28-93EF32F16D91}"/>
              </a:ext>
            </a:extLst>
          </p:cNvPr>
          <p:cNvSpPr txBox="1"/>
          <p:nvPr/>
        </p:nvSpPr>
        <p:spPr>
          <a:xfrm>
            <a:off x="2823818" y="4861365"/>
            <a:ext cx="1229439" cy="215444"/>
          </a:xfrm>
          <a:prstGeom prst="rect">
            <a:avLst/>
          </a:prstGeom>
          <a:noFill/>
        </p:spPr>
        <p:txBody>
          <a:bodyPr wrap="none" lIns="0" tIns="0" rIns="0" bIns="0" rtlCol="0">
            <a:spAutoFit/>
          </a:bodyPr>
          <a:lstStyle/>
          <a:p>
            <a:r>
              <a:rPr lang="en-GB" sz="1400" b="1" noProof="0" dirty="0">
                <a:latin typeface="Arial" panose="020B0604020202020204" pitchFamily="34" charset="0"/>
                <a:cs typeface="Arial" panose="020B0604020202020204" pitchFamily="34" charset="0"/>
              </a:rPr>
              <a:t>Time (months)</a:t>
            </a:r>
            <a:endParaRPr lang="en-GB" sz="1400" b="1" noProof="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53564378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E772C-3CEC-9EB1-9F2A-A428403A6F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F41730-980D-2E0A-EC2F-B8A78AB7B83C}"/>
              </a:ext>
            </a:extLst>
          </p:cNvPr>
          <p:cNvSpPr>
            <a:spLocks noGrp="1"/>
          </p:cNvSpPr>
          <p:nvPr>
            <p:ph type="title"/>
          </p:nvPr>
        </p:nvSpPr>
        <p:spPr/>
        <p:txBody>
          <a:bodyPr>
            <a:normAutofit/>
          </a:bodyPr>
          <a:lstStyle/>
          <a:p>
            <a:r>
              <a:rPr lang="en-GB" b="1" noProof="0" dirty="0"/>
              <a:t>DESTINY-Lung02 – phase 2</a:t>
            </a:r>
            <a:br>
              <a:rPr lang="en-GB" b="1" noProof="0" dirty="0"/>
            </a:br>
            <a:r>
              <a:rPr lang="en-GB" sz="2400" b="1" noProof="0" dirty="0">
                <a:solidFill>
                  <a:schemeClr val="accent1"/>
                </a:solidFill>
              </a:rPr>
              <a:t>study design</a:t>
            </a:r>
            <a:endParaRPr lang="en-GB" baseline="30000" noProof="0" dirty="0">
              <a:solidFill>
                <a:schemeClr val="accent1"/>
              </a:solidFill>
            </a:endParaRPr>
          </a:p>
        </p:txBody>
      </p:sp>
      <p:sp>
        <p:nvSpPr>
          <p:cNvPr id="4" name="Slide Number Placeholder 3">
            <a:extLst>
              <a:ext uri="{FF2B5EF4-FFF2-40B4-BE49-F238E27FC236}">
                <a16:creationId xmlns:a16="http://schemas.microsoft.com/office/drawing/2014/main" id="{7879B3CF-436F-CE2F-26EA-A6EFAAC2DF5F}"/>
              </a:ext>
            </a:extLst>
          </p:cNvPr>
          <p:cNvSpPr>
            <a:spLocks noGrp="1"/>
          </p:cNvSpPr>
          <p:nvPr>
            <p:ph type="sldNum" sz="quarter" idx="4"/>
          </p:nvPr>
        </p:nvSpPr>
        <p:spPr/>
        <p:txBody>
          <a:bodyPr/>
          <a:lstStyle/>
          <a:p>
            <a:fld id="{FCE43C0F-8A7B-3A4B-9DB5-B3472E36E833}" type="slidenum">
              <a:rPr lang="en-GB" noProof="0" smtClean="0"/>
              <a:pPr/>
              <a:t>54</a:t>
            </a:fld>
            <a:endParaRPr lang="en-GB" noProof="0" dirty="0"/>
          </a:p>
        </p:txBody>
      </p:sp>
      <p:sp>
        <p:nvSpPr>
          <p:cNvPr id="8" name="Content Placeholder 7">
            <a:extLst>
              <a:ext uri="{FF2B5EF4-FFF2-40B4-BE49-F238E27FC236}">
                <a16:creationId xmlns:a16="http://schemas.microsoft.com/office/drawing/2014/main" id="{7955516E-6BC0-2CC7-2FFE-C7C74B7F93D5}"/>
              </a:ext>
            </a:extLst>
          </p:cNvPr>
          <p:cNvSpPr>
            <a:spLocks noGrp="1"/>
          </p:cNvSpPr>
          <p:nvPr>
            <p:ph sz="quarter" idx="15"/>
          </p:nvPr>
        </p:nvSpPr>
        <p:spPr/>
        <p:txBody>
          <a:bodyPr anchor="b" anchorCtr="0"/>
          <a:lstStyle/>
          <a:p>
            <a:r>
              <a:rPr lang="en-GB" noProof="0" dirty="0">
                <a:solidFill>
                  <a:schemeClr val="tx2"/>
                </a:solidFill>
              </a:rPr>
              <a:t>2L+, second line of treatment or later; BICR, blinded independent central review; ORR, objective response rate; DCR, disease control rate; DoR, duration of response; ECOG PS, Eastern Cooperative Oncology Group performance status; EORTC QLQ-C30, European Organisation for Research and Treatment of Cancer Quality of Life Questionnaire Core 30; EORTC QLQ-LC13, EORTC Lung Cancer Specific Quality of Life Questionnaire; EQ-5D-5L, EuroQol 5-Dimension, 5-Level Cancer Specific Core Quality of Life Questionnaire; INV, investigator assessment; NSCLC, non–small cell lung cancer; ORR, objective response rate; OS, overall survival; PD-1, programmed cell death protein 1; PD-L1, programmed death ligand-1; PFS, progression-free survival; PR, partial response; PRO, patient-reported outcome; q3w, every 3 weeks; R, randomisation; RECIST v1.1, Response Evaluation Criteria in Solid Tumours, version 1.1; SAQ, Symptom Assessment Questionnaire; T-DXd, trastuzumab deruxtecan </a:t>
            </a:r>
          </a:p>
          <a:p>
            <a:r>
              <a:rPr lang="en-GB" noProof="0" dirty="0">
                <a:solidFill>
                  <a:schemeClr val="tx2"/>
                </a:solidFill>
              </a:rPr>
              <a:t>Janne P, et al. J Clin Oncol. 2024;42(no. </a:t>
            </a:r>
            <a:r>
              <a:rPr lang="en-GB" noProof="0" dirty="0" err="1">
                <a:solidFill>
                  <a:schemeClr val="tx2"/>
                </a:solidFill>
              </a:rPr>
              <a:t>16_suppl</a:t>
            </a:r>
            <a:r>
              <a:rPr lang="en-GB" noProof="0" dirty="0">
                <a:solidFill>
                  <a:schemeClr val="tx2"/>
                </a:solidFill>
              </a:rPr>
              <a:t>):8543 (presented at ASCO Annual Meeting I, 2024)</a:t>
            </a:r>
          </a:p>
        </p:txBody>
      </p:sp>
      <p:cxnSp>
        <p:nvCxnSpPr>
          <p:cNvPr id="20" name="Google Shape;347;p44">
            <a:extLst>
              <a:ext uri="{FF2B5EF4-FFF2-40B4-BE49-F238E27FC236}">
                <a16:creationId xmlns:a16="http://schemas.microsoft.com/office/drawing/2014/main" id="{ADBED7F2-5EC9-825F-C2A5-F663B30B4FF2}"/>
              </a:ext>
            </a:extLst>
          </p:cNvPr>
          <p:cNvCxnSpPr>
            <a:cxnSpLocks/>
          </p:cNvCxnSpPr>
          <p:nvPr/>
        </p:nvCxnSpPr>
        <p:spPr>
          <a:xfrm>
            <a:off x="3914669" y="3704807"/>
            <a:ext cx="3203683" cy="0"/>
          </a:xfrm>
          <a:prstGeom prst="straightConnector1">
            <a:avLst/>
          </a:prstGeom>
          <a:noFill/>
          <a:ln w="28575" cap="flat" cmpd="sng">
            <a:solidFill>
              <a:schemeClr val="tx1"/>
            </a:solidFill>
            <a:prstDash val="solid"/>
            <a:round/>
            <a:headEnd type="none" w="sm" len="sm"/>
            <a:tailEnd type="triangle" w="med" len="med"/>
          </a:ln>
        </p:spPr>
      </p:cxnSp>
      <p:cxnSp>
        <p:nvCxnSpPr>
          <p:cNvPr id="21" name="Google Shape;353;p44">
            <a:extLst>
              <a:ext uri="{FF2B5EF4-FFF2-40B4-BE49-F238E27FC236}">
                <a16:creationId xmlns:a16="http://schemas.microsoft.com/office/drawing/2014/main" id="{D2A5C4BD-7A92-1575-374D-99FD96DCB3D6}"/>
              </a:ext>
            </a:extLst>
          </p:cNvPr>
          <p:cNvCxnSpPr>
            <a:cxnSpLocks/>
          </p:cNvCxnSpPr>
          <p:nvPr/>
        </p:nvCxnSpPr>
        <p:spPr>
          <a:xfrm>
            <a:off x="3285714" y="2891197"/>
            <a:ext cx="628955" cy="0"/>
          </a:xfrm>
          <a:prstGeom prst="straightConnector1">
            <a:avLst/>
          </a:prstGeom>
          <a:noFill/>
          <a:ln w="28575" cap="flat" cmpd="sng">
            <a:solidFill>
              <a:schemeClr val="tx1"/>
            </a:solidFill>
            <a:prstDash val="solid"/>
            <a:round/>
            <a:headEnd type="none" w="sm" len="sm"/>
            <a:tailEnd type="triangle" w="med" len="med"/>
          </a:ln>
        </p:spPr>
      </p:cxnSp>
      <p:sp>
        <p:nvSpPr>
          <p:cNvPr id="24" name="Google Shape;359;p44">
            <a:extLst>
              <a:ext uri="{FF2B5EF4-FFF2-40B4-BE49-F238E27FC236}">
                <a16:creationId xmlns:a16="http://schemas.microsoft.com/office/drawing/2014/main" id="{6913314B-DBDF-8306-0C47-0AE12680EE3D}"/>
              </a:ext>
            </a:extLst>
          </p:cNvPr>
          <p:cNvSpPr/>
          <p:nvPr/>
        </p:nvSpPr>
        <p:spPr>
          <a:xfrm>
            <a:off x="4634666" y="3272807"/>
            <a:ext cx="2088000" cy="864000"/>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400" b="1" i="0" u="none" strike="noStrike" cap="none" noProof="0" dirty="0">
                <a:solidFill>
                  <a:schemeClr val="bg1"/>
                </a:solidFill>
                <a:latin typeface="Arial"/>
                <a:ea typeface="Arial"/>
                <a:cs typeface="Arial"/>
                <a:sym typeface="Arial"/>
              </a:rPr>
              <a:t>T-DXd 6.4 mg/kg</a:t>
            </a:r>
            <a:br>
              <a:rPr lang="en-GB" sz="1400" b="1" i="0" u="none" strike="noStrike" cap="none" noProof="0" dirty="0">
                <a:solidFill>
                  <a:schemeClr val="bg1"/>
                </a:solidFill>
                <a:latin typeface="Arial"/>
                <a:ea typeface="Arial"/>
                <a:cs typeface="Arial"/>
                <a:sym typeface="Arial"/>
              </a:rPr>
            </a:br>
            <a:r>
              <a:rPr lang="en-GB" sz="1400" b="1" i="0" u="none" strike="noStrike" cap="none" noProof="0" dirty="0">
                <a:solidFill>
                  <a:schemeClr val="bg1"/>
                </a:solidFill>
                <a:latin typeface="Arial"/>
                <a:ea typeface="Arial"/>
                <a:cs typeface="Arial"/>
                <a:sym typeface="Arial"/>
              </a:rPr>
              <a:t>q3w</a:t>
            </a:r>
          </a:p>
          <a:p>
            <a:pPr marL="0" marR="0" lvl="0" indent="0" algn="ctr" rtl="0">
              <a:spcBef>
                <a:spcPts val="0"/>
              </a:spcBef>
              <a:spcAft>
                <a:spcPts val="0"/>
              </a:spcAft>
              <a:buClr>
                <a:srgbClr val="000000"/>
              </a:buClr>
              <a:buSzPts val="1100"/>
              <a:buFont typeface="Arial"/>
              <a:buNone/>
            </a:pPr>
            <a:r>
              <a:rPr lang="en-GB" sz="1400" b="1" noProof="0" dirty="0">
                <a:solidFill>
                  <a:schemeClr val="bg1"/>
                </a:solidFill>
                <a:latin typeface="Arial"/>
                <a:ea typeface="Arial"/>
                <a:cs typeface="Arial"/>
                <a:sym typeface="Arial"/>
              </a:rPr>
              <a:t>N=50</a:t>
            </a:r>
            <a:endParaRPr lang="en-GB" sz="1400" b="0" i="0" u="none" strike="noStrike" cap="none" noProof="0" dirty="0">
              <a:solidFill>
                <a:schemeClr val="bg1"/>
              </a:solidFill>
              <a:latin typeface="Arial"/>
              <a:ea typeface="Arial"/>
              <a:cs typeface="Arial"/>
              <a:sym typeface="Arial"/>
            </a:endParaRPr>
          </a:p>
        </p:txBody>
      </p:sp>
      <p:cxnSp>
        <p:nvCxnSpPr>
          <p:cNvPr id="27" name="Google Shape;347;p44">
            <a:extLst>
              <a:ext uri="{FF2B5EF4-FFF2-40B4-BE49-F238E27FC236}">
                <a16:creationId xmlns:a16="http://schemas.microsoft.com/office/drawing/2014/main" id="{E1F3C388-06FE-3BE5-5F63-700F9BF9EC7E}"/>
              </a:ext>
            </a:extLst>
          </p:cNvPr>
          <p:cNvCxnSpPr>
            <a:cxnSpLocks/>
          </p:cNvCxnSpPr>
          <p:nvPr/>
        </p:nvCxnSpPr>
        <p:spPr>
          <a:xfrm>
            <a:off x="3914669" y="2163837"/>
            <a:ext cx="3203683" cy="0"/>
          </a:xfrm>
          <a:prstGeom prst="straightConnector1">
            <a:avLst/>
          </a:prstGeom>
          <a:noFill/>
          <a:ln w="28575" cap="flat" cmpd="sng">
            <a:solidFill>
              <a:schemeClr val="tx1"/>
            </a:solidFill>
            <a:prstDash val="solid"/>
            <a:round/>
            <a:headEnd type="none" w="sm" len="sm"/>
            <a:tailEnd type="triangle" w="med" len="med"/>
          </a:ln>
        </p:spPr>
      </p:cxnSp>
      <p:cxnSp>
        <p:nvCxnSpPr>
          <p:cNvPr id="29" name="Google Shape;345;p44">
            <a:extLst>
              <a:ext uri="{FF2B5EF4-FFF2-40B4-BE49-F238E27FC236}">
                <a16:creationId xmlns:a16="http://schemas.microsoft.com/office/drawing/2014/main" id="{694015CD-341E-F14F-AB61-7660893B4778}"/>
              </a:ext>
            </a:extLst>
          </p:cNvPr>
          <p:cNvCxnSpPr>
            <a:cxnSpLocks/>
          </p:cNvCxnSpPr>
          <p:nvPr/>
        </p:nvCxnSpPr>
        <p:spPr>
          <a:xfrm flipV="1">
            <a:off x="3914669" y="2151497"/>
            <a:ext cx="0" cy="1565999"/>
          </a:xfrm>
          <a:prstGeom prst="straightConnector1">
            <a:avLst/>
          </a:prstGeom>
          <a:noFill/>
          <a:ln w="28575" cap="flat" cmpd="sng">
            <a:solidFill>
              <a:schemeClr val="tx1"/>
            </a:solidFill>
            <a:prstDash val="solid"/>
            <a:round/>
            <a:headEnd type="none" w="sm" len="sm"/>
            <a:tailEnd type="none" w="sm" len="sm"/>
          </a:ln>
        </p:spPr>
      </p:cxnSp>
      <p:sp>
        <p:nvSpPr>
          <p:cNvPr id="22" name="Google Shape;356;p44">
            <a:extLst>
              <a:ext uri="{FF2B5EF4-FFF2-40B4-BE49-F238E27FC236}">
                <a16:creationId xmlns:a16="http://schemas.microsoft.com/office/drawing/2014/main" id="{E89E6B81-8A3D-791C-BE72-3B43FCDB944D}"/>
              </a:ext>
            </a:extLst>
          </p:cNvPr>
          <p:cNvSpPr/>
          <p:nvPr/>
        </p:nvSpPr>
        <p:spPr>
          <a:xfrm>
            <a:off x="3626637" y="2581897"/>
            <a:ext cx="576064" cy="576000"/>
          </a:xfrm>
          <a:prstGeom prst="ellipse">
            <a:avLst/>
          </a:prstGeom>
          <a:solidFill>
            <a:schemeClr val="accent6"/>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Arial"/>
                <a:ea typeface="Arial"/>
                <a:cs typeface="Arial"/>
                <a:sym typeface="Arial"/>
              </a:rPr>
              <a:t>R</a:t>
            </a:r>
            <a:br>
              <a:rPr lang="en-GB" sz="1400" b="1" i="0" u="none" strike="noStrike" cap="none" noProof="0" dirty="0">
                <a:solidFill>
                  <a:schemeClr val="lt1"/>
                </a:solidFill>
                <a:latin typeface="Arial"/>
                <a:ea typeface="Arial"/>
                <a:cs typeface="Arial"/>
                <a:sym typeface="Arial"/>
              </a:rPr>
            </a:br>
            <a:r>
              <a:rPr lang="en-GB" sz="1100" b="1" i="0" u="none" strike="noStrike" cap="none" noProof="0" dirty="0">
                <a:solidFill>
                  <a:schemeClr val="lt1"/>
                </a:solidFill>
                <a:latin typeface="Arial"/>
                <a:ea typeface="Arial"/>
                <a:cs typeface="Arial"/>
                <a:sym typeface="Arial"/>
              </a:rPr>
              <a:t>2:1</a:t>
            </a:r>
            <a:endParaRPr lang="en-GB" sz="1100" b="0" i="0" u="none" strike="noStrike" cap="none" baseline="30000" noProof="0" dirty="0">
              <a:solidFill>
                <a:srgbClr val="000000"/>
              </a:solidFill>
              <a:latin typeface="Arial"/>
              <a:ea typeface="Arial"/>
              <a:cs typeface="Arial"/>
              <a:sym typeface="Arial"/>
            </a:endParaRPr>
          </a:p>
        </p:txBody>
      </p:sp>
      <p:sp>
        <p:nvSpPr>
          <p:cNvPr id="18" name="Google Shape;357;p44">
            <a:extLst>
              <a:ext uri="{FF2B5EF4-FFF2-40B4-BE49-F238E27FC236}">
                <a16:creationId xmlns:a16="http://schemas.microsoft.com/office/drawing/2014/main" id="{59529DBF-C2E7-C17C-32CF-F25E0B561640}"/>
              </a:ext>
            </a:extLst>
          </p:cNvPr>
          <p:cNvSpPr/>
          <p:nvPr/>
        </p:nvSpPr>
        <p:spPr>
          <a:xfrm>
            <a:off x="619201" y="1499172"/>
            <a:ext cx="2724061" cy="2784050"/>
          </a:xfrm>
          <a:prstGeom prst="roundRect">
            <a:avLst>
              <a:gd name="adj" fmla="val 5477"/>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noProof="0" dirty="0">
                <a:solidFill>
                  <a:schemeClr val="accent1"/>
                </a:solidFill>
                <a:latin typeface="Arial"/>
                <a:ea typeface="Arial"/>
                <a:cs typeface="Arial"/>
                <a:sym typeface="Arial"/>
              </a:rPr>
              <a:t>Key eligibility criteria</a:t>
            </a:r>
            <a:endParaRPr lang="en-GB" sz="1400" b="0" i="0" u="none" strike="noStrike" cap="none" baseline="30000" noProof="0" dirty="0">
              <a:solidFill>
                <a:srgbClr val="000000"/>
              </a:solidFill>
              <a:highlight>
                <a:srgbClr val="FF00FF"/>
              </a:highlight>
              <a:latin typeface="Arial"/>
              <a:ea typeface="Arial"/>
              <a:cs typeface="Arial"/>
              <a:sym typeface="Arial"/>
            </a:endParaRPr>
          </a:p>
          <a:p>
            <a:pPr marL="174625" marR="0" lvl="0" indent="-174625" algn="l" rtl="0">
              <a:lnSpc>
                <a:spcPct val="100000"/>
              </a:lnSpc>
              <a:spcBef>
                <a:spcPts val="300"/>
              </a:spcBef>
              <a:spcAft>
                <a:spcPts val="0"/>
              </a:spcAft>
              <a:buClr>
                <a:schemeClr val="accent2"/>
              </a:buClr>
              <a:buSzPts val="1100"/>
              <a:buFont typeface="Arial"/>
              <a:buChar char="•"/>
            </a:pPr>
            <a:r>
              <a:rPr lang="en-GB" sz="1400" b="0" i="0" u="none" strike="noStrike" cap="none" noProof="0" dirty="0">
                <a:solidFill>
                  <a:srgbClr val="000000"/>
                </a:solidFill>
                <a:latin typeface="Arial"/>
                <a:ea typeface="Arial"/>
                <a:cs typeface="Arial"/>
                <a:sym typeface="Arial"/>
              </a:rPr>
              <a:t>Metastatic </a:t>
            </a:r>
            <a:r>
              <a:rPr lang="en-GB" sz="1400" b="0" i="1" u="none" strike="noStrike" cap="none" noProof="0" dirty="0" err="1">
                <a:solidFill>
                  <a:srgbClr val="000000"/>
                </a:solidFill>
                <a:latin typeface="Arial"/>
                <a:ea typeface="Arial"/>
                <a:cs typeface="Arial"/>
                <a:sym typeface="Arial"/>
              </a:rPr>
              <a:t>HER</a:t>
            </a:r>
            <a:r>
              <a:rPr lang="en-GB" sz="1400" b="0" i="0" u="none" strike="noStrike" cap="none" noProof="0" dirty="0" err="1">
                <a:solidFill>
                  <a:srgbClr val="000000"/>
                </a:solidFill>
                <a:latin typeface="Arial"/>
                <a:ea typeface="Arial"/>
                <a:cs typeface="Arial"/>
                <a:sym typeface="Arial"/>
              </a:rPr>
              <a:t>m</a:t>
            </a:r>
            <a:r>
              <a:rPr lang="en-GB" sz="1400" b="0" i="0" u="none" strike="noStrike" cap="none" noProof="0" dirty="0">
                <a:solidFill>
                  <a:srgbClr val="000000"/>
                </a:solidFill>
                <a:latin typeface="Arial"/>
                <a:ea typeface="Arial"/>
                <a:cs typeface="Arial"/>
                <a:sym typeface="Arial"/>
              </a:rPr>
              <a:t> NSCLC</a:t>
            </a:r>
          </a:p>
          <a:p>
            <a:pPr marL="174625" marR="0" lvl="0" indent="-174625" algn="l" rtl="0">
              <a:lnSpc>
                <a:spcPct val="100000"/>
              </a:lnSpc>
              <a:spcBef>
                <a:spcPts val="300"/>
              </a:spcBef>
              <a:spcAft>
                <a:spcPts val="0"/>
              </a:spcAft>
              <a:buClr>
                <a:schemeClr val="accent2"/>
              </a:buClr>
              <a:buSzPts val="1100"/>
              <a:buFont typeface="Arial"/>
              <a:buChar char="•"/>
            </a:pPr>
            <a:r>
              <a:rPr lang="en-GB" sz="1400" b="0" i="0" u="none" strike="noStrike" cap="none" noProof="0" dirty="0">
                <a:solidFill>
                  <a:srgbClr val="000000"/>
                </a:solidFill>
                <a:latin typeface="Arial"/>
                <a:ea typeface="Arial"/>
                <a:cs typeface="Arial"/>
                <a:sym typeface="Arial"/>
              </a:rPr>
              <a:t> ≥1 prior anticancer therapy (2L+), including platinum-based chemotherapy</a:t>
            </a:r>
          </a:p>
          <a:p>
            <a:pPr marL="174625" marR="0" lvl="0" indent="-174625" algn="l" rtl="0">
              <a:lnSpc>
                <a:spcPct val="100000"/>
              </a:lnSpc>
              <a:spcBef>
                <a:spcPts val="300"/>
              </a:spcBef>
              <a:spcAft>
                <a:spcPts val="0"/>
              </a:spcAft>
              <a:buClr>
                <a:schemeClr val="accent2"/>
              </a:buClr>
              <a:buSzPts val="1100"/>
              <a:buFont typeface="Arial"/>
              <a:buChar char="•"/>
            </a:pPr>
            <a:r>
              <a:rPr lang="en-GB" sz="1400" noProof="0" dirty="0">
                <a:solidFill>
                  <a:srgbClr val="000000"/>
                </a:solidFill>
                <a:latin typeface="Arial"/>
                <a:ea typeface="Arial"/>
                <a:cs typeface="Arial"/>
                <a:sym typeface="Arial"/>
              </a:rPr>
              <a:t>Measurable disease per RECIST v1.1</a:t>
            </a:r>
          </a:p>
          <a:p>
            <a:pPr marL="174625" marR="0" lvl="0" indent="-174625" algn="l" rtl="0">
              <a:lnSpc>
                <a:spcPct val="100000"/>
              </a:lnSpc>
              <a:spcBef>
                <a:spcPts val="300"/>
              </a:spcBef>
              <a:spcAft>
                <a:spcPts val="0"/>
              </a:spcAft>
              <a:buClr>
                <a:schemeClr val="accent2"/>
              </a:buClr>
              <a:buSzPts val="1100"/>
              <a:buFont typeface="Arial"/>
              <a:buChar char="•"/>
            </a:pPr>
            <a:r>
              <a:rPr lang="en-GB" sz="1400" b="0" i="0" u="none" strike="noStrike" cap="none" noProof="0" dirty="0">
                <a:solidFill>
                  <a:srgbClr val="000000"/>
                </a:solidFill>
                <a:latin typeface="Arial"/>
                <a:ea typeface="Arial"/>
                <a:cs typeface="Arial"/>
                <a:sym typeface="Arial"/>
              </a:rPr>
              <a:t>ECOG PS of 0 or 1</a:t>
            </a:r>
          </a:p>
          <a:p>
            <a:pPr marL="174625" marR="0" lvl="0" indent="-174625" algn="l" rtl="0">
              <a:lnSpc>
                <a:spcPct val="100000"/>
              </a:lnSpc>
              <a:spcBef>
                <a:spcPts val="100"/>
              </a:spcBef>
              <a:spcAft>
                <a:spcPts val="0"/>
              </a:spcAft>
              <a:buClr>
                <a:schemeClr val="accent2"/>
              </a:buClr>
              <a:buSzPts val="1100"/>
              <a:buFont typeface="Arial"/>
              <a:buChar char="•"/>
            </a:pPr>
            <a:endParaRPr lang="en-GB" sz="700" noProof="0" dirty="0">
              <a:solidFill>
                <a:srgbClr val="000000"/>
              </a:solidFill>
              <a:latin typeface="Arial"/>
              <a:ea typeface="Arial"/>
              <a:cs typeface="Arial"/>
              <a:sym typeface="Arial"/>
            </a:endParaRPr>
          </a:p>
          <a:p>
            <a:pPr marR="0" lvl="0" algn="l" rtl="0">
              <a:lnSpc>
                <a:spcPct val="100000"/>
              </a:lnSpc>
              <a:spcBef>
                <a:spcPts val="100"/>
              </a:spcBef>
              <a:spcAft>
                <a:spcPts val="0"/>
              </a:spcAft>
              <a:buClr>
                <a:schemeClr val="accent2"/>
              </a:buClr>
              <a:buSzPts val="1100"/>
            </a:pPr>
            <a:r>
              <a:rPr lang="en-GB" sz="1400" b="1" i="0" u="none" strike="noStrike" cap="none" noProof="0" dirty="0">
                <a:solidFill>
                  <a:schemeClr val="accent1"/>
                </a:solidFill>
                <a:latin typeface="Arial"/>
                <a:ea typeface="Arial"/>
                <a:cs typeface="Arial"/>
                <a:sym typeface="Arial"/>
              </a:rPr>
              <a:t>Stratification factor:</a:t>
            </a:r>
            <a:endParaRPr lang="en-GB" sz="1400" b="1" i="0" u="none" strike="noStrike" cap="none" baseline="30000" noProof="0" dirty="0">
              <a:solidFill>
                <a:srgbClr val="0000FF"/>
              </a:solidFill>
              <a:latin typeface="Arial"/>
              <a:ea typeface="Arial"/>
              <a:cs typeface="Arial"/>
              <a:sym typeface="Arial"/>
            </a:endParaRPr>
          </a:p>
          <a:p>
            <a:pPr marL="174625" marR="0" lvl="0" indent="-174625" algn="l" rtl="0">
              <a:lnSpc>
                <a:spcPct val="100000"/>
              </a:lnSpc>
              <a:spcBef>
                <a:spcPts val="300"/>
              </a:spcBef>
              <a:spcAft>
                <a:spcPts val="0"/>
              </a:spcAft>
              <a:buClr>
                <a:schemeClr val="accent2"/>
              </a:buClr>
              <a:buSzPts val="1100"/>
              <a:buFont typeface="Arial"/>
              <a:buChar char="•"/>
            </a:pPr>
            <a:r>
              <a:rPr lang="en-GB" sz="1400" noProof="0" dirty="0">
                <a:solidFill>
                  <a:srgbClr val="000000"/>
                </a:solidFill>
                <a:latin typeface="Arial"/>
                <a:ea typeface="Arial"/>
                <a:cs typeface="Arial"/>
                <a:sym typeface="Arial"/>
              </a:rPr>
              <a:t>Prior anti–PD-(L)1 treatment</a:t>
            </a:r>
            <a:endParaRPr lang="en-GB" sz="1400" b="0" i="0" u="none" strike="noStrike" cap="none" noProof="0" dirty="0">
              <a:solidFill>
                <a:srgbClr val="000000"/>
              </a:solidFill>
              <a:latin typeface="Arial"/>
              <a:ea typeface="Arial"/>
              <a:cs typeface="Arial"/>
              <a:sym typeface="Arial"/>
            </a:endParaRPr>
          </a:p>
        </p:txBody>
      </p:sp>
      <p:sp>
        <p:nvSpPr>
          <p:cNvPr id="33" name="TextBox 32">
            <a:extLst>
              <a:ext uri="{FF2B5EF4-FFF2-40B4-BE49-F238E27FC236}">
                <a16:creationId xmlns:a16="http://schemas.microsoft.com/office/drawing/2014/main" id="{542D6F6D-B029-ACC3-2869-A9DEA4454496}"/>
              </a:ext>
            </a:extLst>
          </p:cNvPr>
          <p:cNvSpPr txBox="1"/>
          <p:nvPr/>
        </p:nvSpPr>
        <p:spPr>
          <a:xfrm>
            <a:off x="710049" y="4380273"/>
            <a:ext cx="2542363" cy="430887"/>
          </a:xfrm>
          <a:prstGeom prst="rect">
            <a:avLst/>
          </a:prstGeom>
          <a:noFill/>
        </p:spPr>
        <p:txBody>
          <a:bodyPr wrap="none" lIns="0" tIns="0" rIns="0" bIns="0" rtlCol="0">
            <a:spAutoFit/>
          </a:bodyPr>
          <a:lstStyle/>
          <a:p>
            <a:pPr algn="ctr"/>
            <a:r>
              <a:rPr lang="en-GB" sz="1400" b="1" i="1" noProof="0" dirty="0">
                <a:latin typeface="Arial" panose="020B0604020202020204" pitchFamily="34" charset="0"/>
                <a:cs typeface="Arial" panose="020B0604020202020204" pitchFamily="34" charset="0"/>
              </a:rPr>
              <a:t>Patients and investigators</a:t>
            </a:r>
            <a:br>
              <a:rPr lang="en-GB" sz="1400" b="1" i="1" noProof="0" dirty="0">
                <a:latin typeface="Arial" panose="020B0604020202020204" pitchFamily="34" charset="0"/>
                <a:cs typeface="Arial" panose="020B0604020202020204" pitchFamily="34" charset="0"/>
              </a:rPr>
            </a:br>
            <a:r>
              <a:rPr lang="en-GB" sz="1400" b="1" i="1" noProof="0" dirty="0">
                <a:latin typeface="Arial" panose="020B0604020202020204" pitchFamily="34" charset="0"/>
                <a:cs typeface="Arial" panose="020B0604020202020204" pitchFamily="34" charset="0"/>
              </a:rPr>
              <a:t>were blinded to the dose level</a:t>
            </a:r>
          </a:p>
        </p:txBody>
      </p:sp>
      <p:sp>
        <p:nvSpPr>
          <p:cNvPr id="34" name="TextBox 33">
            <a:extLst>
              <a:ext uri="{FF2B5EF4-FFF2-40B4-BE49-F238E27FC236}">
                <a16:creationId xmlns:a16="http://schemas.microsoft.com/office/drawing/2014/main" id="{6DD0DE0D-7E63-165C-E017-0D2CB95E998C}"/>
              </a:ext>
            </a:extLst>
          </p:cNvPr>
          <p:cNvSpPr txBox="1"/>
          <p:nvPr/>
        </p:nvSpPr>
        <p:spPr>
          <a:xfrm>
            <a:off x="4317379" y="2783475"/>
            <a:ext cx="532197" cy="215444"/>
          </a:xfrm>
          <a:prstGeom prst="rect">
            <a:avLst/>
          </a:prstGeom>
          <a:noFill/>
        </p:spPr>
        <p:txBody>
          <a:bodyPr wrap="none" lIns="0" tIns="0" rIns="0" bIns="0" rtlCol="0">
            <a:spAutoFit/>
          </a:bodyPr>
          <a:lstStyle/>
          <a:p>
            <a:pPr algn="ctr"/>
            <a:r>
              <a:rPr lang="en-GB" sz="1400" noProof="0" dirty="0">
                <a:latin typeface="Arial" panose="020B0604020202020204" pitchFamily="34" charset="0"/>
                <a:cs typeface="Arial" panose="020B0604020202020204" pitchFamily="34" charset="0"/>
              </a:rPr>
              <a:t>N=152</a:t>
            </a:r>
          </a:p>
        </p:txBody>
      </p:sp>
      <p:sp>
        <p:nvSpPr>
          <p:cNvPr id="35" name="Google Shape;359;p44">
            <a:extLst>
              <a:ext uri="{FF2B5EF4-FFF2-40B4-BE49-F238E27FC236}">
                <a16:creationId xmlns:a16="http://schemas.microsoft.com/office/drawing/2014/main" id="{BBDDEDD3-24E4-D435-4A72-F2E41B067C0B}"/>
              </a:ext>
            </a:extLst>
          </p:cNvPr>
          <p:cNvSpPr/>
          <p:nvPr/>
        </p:nvSpPr>
        <p:spPr>
          <a:xfrm>
            <a:off x="3944642" y="4329838"/>
            <a:ext cx="2799130" cy="481322"/>
          </a:xfrm>
          <a:prstGeom prst="roundRect">
            <a:avLst>
              <a:gd name="adj" fmla="val 17551"/>
            </a:avLst>
          </a:prstGeom>
          <a:solidFill>
            <a:schemeClr val="bg2">
              <a:lumMod val="90000"/>
            </a:schemeClr>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400" b="1" i="0" u="none" strike="noStrike" cap="none" noProof="0" dirty="0">
                <a:latin typeface="Arial"/>
                <a:ea typeface="Arial"/>
                <a:cs typeface="Arial"/>
                <a:sym typeface="Arial"/>
              </a:rPr>
              <a:t>Final analysis data</a:t>
            </a:r>
            <a:br>
              <a:rPr lang="en-GB" sz="1400" b="1" i="0" u="none" strike="noStrike" cap="none" noProof="0" dirty="0">
                <a:latin typeface="Arial"/>
                <a:ea typeface="Arial"/>
                <a:cs typeface="Arial"/>
                <a:sym typeface="Arial"/>
              </a:rPr>
            </a:br>
            <a:r>
              <a:rPr lang="en-GB" sz="1400" b="1" i="0" u="none" strike="noStrike" cap="none" noProof="0" dirty="0">
                <a:latin typeface="Arial"/>
                <a:ea typeface="Arial"/>
                <a:cs typeface="Arial"/>
                <a:sym typeface="Arial"/>
              </a:rPr>
              <a:t>cutoff: August 25, 2023</a:t>
            </a:r>
          </a:p>
        </p:txBody>
      </p:sp>
      <p:sp>
        <p:nvSpPr>
          <p:cNvPr id="36" name="Google Shape;357;p44">
            <a:extLst>
              <a:ext uri="{FF2B5EF4-FFF2-40B4-BE49-F238E27FC236}">
                <a16:creationId xmlns:a16="http://schemas.microsoft.com/office/drawing/2014/main" id="{6BDDBEEB-EA68-06B1-3DD5-6ACC4722492E}"/>
              </a:ext>
            </a:extLst>
          </p:cNvPr>
          <p:cNvSpPr/>
          <p:nvPr/>
        </p:nvSpPr>
        <p:spPr>
          <a:xfrm>
            <a:off x="7118352" y="1317837"/>
            <a:ext cx="2724061" cy="3518704"/>
          </a:xfrm>
          <a:prstGeom prst="roundRect">
            <a:avLst>
              <a:gd name="adj" fmla="val 5477"/>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400" b="1" i="0" u="none" strike="noStrike" cap="none" noProof="0" dirty="0">
                <a:solidFill>
                  <a:schemeClr val="accent1"/>
                </a:solidFill>
                <a:latin typeface="Arial"/>
                <a:ea typeface="Arial"/>
                <a:cs typeface="Arial"/>
                <a:sym typeface="Arial"/>
              </a:rPr>
              <a:t>Primary endpoint</a:t>
            </a:r>
            <a:endParaRPr lang="en-GB" sz="1400" b="0" i="0" u="none" strike="noStrike" cap="none" baseline="30000" noProof="0" dirty="0">
              <a:solidFill>
                <a:srgbClr val="000000"/>
              </a:solidFill>
              <a:latin typeface="Arial"/>
              <a:ea typeface="Arial"/>
              <a:cs typeface="Arial"/>
              <a:sym typeface="Arial"/>
            </a:endParaRPr>
          </a:p>
          <a:p>
            <a:pPr marL="285750" indent="-285750">
              <a:buClr>
                <a:schemeClr val="accent1"/>
              </a:buClr>
              <a:buFont typeface="Arial" panose="020B0604020202020204" pitchFamily="34" charset="0"/>
              <a:buChar char="•"/>
            </a:pPr>
            <a:r>
              <a:rPr lang="en-GB" sz="1400" noProof="0" dirty="0">
                <a:solidFill>
                  <a:srgbClr val="211D1E"/>
                </a:solidFill>
                <a:effectLst/>
                <a:latin typeface="Helvetica Neue" panose="02000503000000020004" pitchFamily="2" charset="0"/>
              </a:rPr>
              <a:t>Confirmed ORR by BICR</a:t>
            </a:r>
          </a:p>
          <a:p>
            <a:pPr>
              <a:spcBef>
                <a:spcPts val="900"/>
              </a:spcBef>
            </a:pPr>
            <a:r>
              <a:rPr lang="en-GB" sz="1400" b="1" noProof="0" dirty="0">
                <a:solidFill>
                  <a:schemeClr val="accent1"/>
                </a:solidFill>
                <a:latin typeface="Arial"/>
                <a:ea typeface="Arial"/>
                <a:cs typeface="Arial"/>
                <a:sym typeface="Arial"/>
              </a:rPr>
              <a:t>Secondary</a:t>
            </a:r>
            <a:r>
              <a:rPr lang="en-GB" sz="1400" b="1" i="0" u="none" strike="noStrike" cap="none" noProof="0" dirty="0">
                <a:solidFill>
                  <a:schemeClr val="accent1"/>
                </a:solidFill>
                <a:latin typeface="Arial"/>
                <a:ea typeface="Arial"/>
                <a:cs typeface="Arial"/>
                <a:sym typeface="Arial"/>
              </a:rPr>
              <a:t> endpoints</a:t>
            </a:r>
            <a:endParaRPr lang="en-GB" sz="1400" b="1" noProof="0" dirty="0">
              <a:solidFill>
                <a:srgbClr val="211D1E"/>
              </a:solidFill>
              <a:latin typeface="Helvetica" pitchFamily="2" charset="0"/>
            </a:endParaRPr>
          </a:p>
          <a:p>
            <a:pPr marL="285750" indent="-285750">
              <a:buClr>
                <a:schemeClr val="accent1"/>
              </a:buClr>
              <a:buFont typeface="Arial" panose="020B0604020202020204" pitchFamily="34" charset="0"/>
              <a:buChar char="•"/>
            </a:pPr>
            <a:r>
              <a:rPr lang="en-GB" sz="1400" noProof="0" dirty="0">
                <a:solidFill>
                  <a:srgbClr val="211D1E"/>
                </a:solidFill>
                <a:effectLst/>
                <a:latin typeface="Helvetica Neue" panose="02000503000000020004" pitchFamily="2" charset="0"/>
              </a:rPr>
              <a:t>Confirmed ORR by INV</a:t>
            </a:r>
          </a:p>
          <a:p>
            <a:pPr marL="285750" indent="-285750">
              <a:buClr>
                <a:schemeClr val="accent1"/>
              </a:buClr>
              <a:buFont typeface="Arial" panose="020B0604020202020204" pitchFamily="34" charset="0"/>
              <a:buChar char="•"/>
            </a:pPr>
            <a:r>
              <a:rPr lang="en-GB" sz="1400" noProof="0" dirty="0">
                <a:solidFill>
                  <a:srgbClr val="211D1E"/>
                </a:solidFill>
                <a:effectLst/>
                <a:latin typeface="Helvetica Neue" panose="02000503000000020004" pitchFamily="2" charset="0"/>
              </a:rPr>
              <a:t>DoR by BICR and INV</a:t>
            </a:r>
          </a:p>
          <a:p>
            <a:pPr marL="285750" indent="-285750">
              <a:buClr>
                <a:schemeClr val="accent1"/>
              </a:buClr>
              <a:buFont typeface="Arial" panose="020B0604020202020204" pitchFamily="34" charset="0"/>
              <a:buChar char="•"/>
            </a:pPr>
            <a:r>
              <a:rPr lang="en-GB" sz="1400" noProof="0" dirty="0">
                <a:solidFill>
                  <a:srgbClr val="211D1E"/>
                </a:solidFill>
                <a:effectLst/>
                <a:latin typeface="Helvetica Neue" panose="02000503000000020004" pitchFamily="2" charset="0"/>
              </a:rPr>
              <a:t>DCR by BICR and INV</a:t>
            </a:r>
          </a:p>
          <a:p>
            <a:pPr marL="285750" indent="-285750">
              <a:buClr>
                <a:schemeClr val="accent1"/>
              </a:buClr>
              <a:buFont typeface="Arial" panose="020B0604020202020204" pitchFamily="34" charset="0"/>
              <a:buChar char="•"/>
            </a:pPr>
            <a:r>
              <a:rPr lang="en-GB" sz="1400" noProof="0" dirty="0">
                <a:solidFill>
                  <a:srgbClr val="211D1E"/>
                </a:solidFill>
                <a:effectLst/>
                <a:latin typeface="Helvetica Neue" panose="02000503000000020004" pitchFamily="2" charset="0"/>
              </a:rPr>
              <a:t>PFS by BICR and INV</a:t>
            </a:r>
          </a:p>
          <a:p>
            <a:pPr marL="285750" indent="-285750">
              <a:buClr>
                <a:schemeClr val="accent1"/>
              </a:buClr>
              <a:buFont typeface="Arial" panose="020B0604020202020204" pitchFamily="34" charset="0"/>
              <a:buChar char="•"/>
            </a:pPr>
            <a:r>
              <a:rPr lang="en-GB" sz="1400" noProof="0" dirty="0">
                <a:solidFill>
                  <a:srgbClr val="211D1E"/>
                </a:solidFill>
                <a:latin typeface="Helvetica Neue" panose="02000503000000020004" pitchFamily="2" charset="0"/>
              </a:rPr>
              <a:t>O</a:t>
            </a:r>
            <a:r>
              <a:rPr lang="en-GB" sz="1400" noProof="0" dirty="0">
                <a:solidFill>
                  <a:srgbClr val="211D1E"/>
                </a:solidFill>
                <a:effectLst/>
                <a:latin typeface="Helvetica Neue" panose="02000503000000020004" pitchFamily="2" charset="0"/>
              </a:rPr>
              <a:t>S</a:t>
            </a:r>
          </a:p>
          <a:p>
            <a:pPr>
              <a:spcBef>
                <a:spcPts val="900"/>
              </a:spcBef>
            </a:pPr>
            <a:r>
              <a:rPr lang="en-GB" sz="1400" b="1" noProof="0" dirty="0">
                <a:solidFill>
                  <a:schemeClr val="accent1"/>
                </a:solidFill>
                <a:effectLst/>
                <a:latin typeface="Helvetica" pitchFamily="2" charset="0"/>
              </a:rPr>
              <a:t>Exploratory</a:t>
            </a:r>
          </a:p>
          <a:p>
            <a:pPr marL="285750" indent="-285750">
              <a:buClr>
                <a:schemeClr val="accent1"/>
              </a:buClr>
              <a:buFont typeface="Arial" panose="020B0604020202020204" pitchFamily="34" charset="0"/>
              <a:buChar char="•"/>
            </a:pPr>
            <a:r>
              <a:rPr lang="en-GB" sz="1400" noProof="0" dirty="0">
                <a:solidFill>
                  <a:srgbClr val="211D1E"/>
                </a:solidFill>
                <a:latin typeface="Helvetica" pitchFamily="2" charset="0"/>
              </a:rPr>
              <a:t>PROs:</a:t>
            </a:r>
          </a:p>
          <a:p>
            <a:pPr marL="582613" lvl="1" indent="-217488">
              <a:buClr>
                <a:schemeClr val="accent1"/>
              </a:buClr>
              <a:buFont typeface="System Font Regular"/>
              <a:buChar char="–"/>
            </a:pPr>
            <a:r>
              <a:rPr lang="en-GB" sz="1400" noProof="0" dirty="0">
                <a:solidFill>
                  <a:srgbClr val="211D1E"/>
                </a:solidFill>
                <a:effectLst/>
                <a:latin typeface="Helvetica Neue" panose="02000503000000020004" pitchFamily="2" charset="0"/>
              </a:rPr>
              <a:t>EQ-5D-5L </a:t>
            </a:r>
          </a:p>
          <a:p>
            <a:pPr marL="582613" lvl="1" indent="-217488">
              <a:buClr>
                <a:schemeClr val="accent1"/>
              </a:buClr>
              <a:buFont typeface="System Font Regular"/>
              <a:buChar char="–"/>
            </a:pPr>
            <a:r>
              <a:rPr lang="en-GB" sz="1400" noProof="0" dirty="0">
                <a:solidFill>
                  <a:srgbClr val="211D1E"/>
                </a:solidFill>
                <a:effectLst/>
                <a:latin typeface="Helvetica Neue" panose="02000503000000020004" pitchFamily="2" charset="0"/>
              </a:rPr>
              <a:t>EORTC QLQ-C30 </a:t>
            </a:r>
          </a:p>
          <a:p>
            <a:pPr marL="582613" lvl="1" indent="-217488">
              <a:buClr>
                <a:schemeClr val="accent1"/>
              </a:buClr>
              <a:buFont typeface="System Font Regular"/>
              <a:buChar char="–"/>
            </a:pPr>
            <a:r>
              <a:rPr lang="en-GB" sz="1400" noProof="0" dirty="0">
                <a:solidFill>
                  <a:srgbClr val="211D1E"/>
                </a:solidFill>
                <a:effectLst/>
                <a:latin typeface="Helvetica Neue" panose="02000503000000020004" pitchFamily="2" charset="0"/>
              </a:rPr>
              <a:t>EORTC QLQ-LC13 </a:t>
            </a:r>
          </a:p>
          <a:p>
            <a:pPr marL="582613" lvl="1" indent="-217488">
              <a:buClr>
                <a:schemeClr val="accent1"/>
              </a:buClr>
              <a:buFont typeface="System Font Regular"/>
              <a:buChar char="–"/>
            </a:pPr>
            <a:r>
              <a:rPr lang="en-GB" sz="1400" noProof="0" dirty="0">
                <a:solidFill>
                  <a:srgbClr val="211D1E"/>
                </a:solidFill>
                <a:effectLst/>
                <a:latin typeface="Helvetica Neue" panose="02000503000000020004" pitchFamily="2" charset="0"/>
              </a:rPr>
              <a:t>NSCLC-SAQ</a:t>
            </a:r>
          </a:p>
        </p:txBody>
      </p:sp>
      <p:sp>
        <p:nvSpPr>
          <p:cNvPr id="25" name="Google Shape;359;p44">
            <a:extLst>
              <a:ext uri="{FF2B5EF4-FFF2-40B4-BE49-F238E27FC236}">
                <a16:creationId xmlns:a16="http://schemas.microsoft.com/office/drawing/2014/main" id="{E98C8FDF-E1FF-256A-A2D5-B755CDC7ED72}"/>
              </a:ext>
            </a:extLst>
          </p:cNvPr>
          <p:cNvSpPr/>
          <p:nvPr/>
        </p:nvSpPr>
        <p:spPr>
          <a:xfrm>
            <a:off x="4627849" y="1713837"/>
            <a:ext cx="2088000" cy="900000"/>
          </a:xfrm>
          <a:prstGeom prst="roundRect">
            <a:avLst>
              <a:gd name="adj" fmla="val 17551"/>
            </a:avLst>
          </a:prstGeom>
          <a:solidFill>
            <a:schemeClr val="tx2"/>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400" b="1" i="0" u="none" strike="noStrike" cap="none" noProof="0" dirty="0">
                <a:solidFill>
                  <a:schemeClr val="bg1"/>
                </a:solidFill>
                <a:latin typeface="Arial"/>
                <a:ea typeface="Arial"/>
                <a:cs typeface="Arial"/>
                <a:sym typeface="Arial"/>
              </a:rPr>
              <a:t>T-DXd 5.4 mg/kg</a:t>
            </a:r>
            <a:br>
              <a:rPr lang="en-GB" sz="1400" b="1" i="0" u="none" strike="noStrike" cap="none" noProof="0" dirty="0">
                <a:solidFill>
                  <a:schemeClr val="bg1"/>
                </a:solidFill>
                <a:latin typeface="Arial"/>
                <a:ea typeface="Arial"/>
                <a:cs typeface="Arial"/>
                <a:sym typeface="Arial"/>
              </a:rPr>
            </a:br>
            <a:r>
              <a:rPr lang="en-GB" sz="1400" b="1" i="0" u="none" strike="noStrike" cap="none" noProof="0" dirty="0">
                <a:solidFill>
                  <a:schemeClr val="bg1"/>
                </a:solidFill>
                <a:latin typeface="Arial"/>
                <a:ea typeface="Arial"/>
                <a:cs typeface="Arial"/>
                <a:sym typeface="Arial"/>
              </a:rPr>
              <a:t>q3w</a:t>
            </a:r>
          </a:p>
          <a:p>
            <a:pPr marL="0" marR="0" lvl="0" indent="0" algn="ctr" rtl="0">
              <a:spcBef>
                <a:spcPts val="0"/>
              </a:spcBef>
              <a:spcAft>
                <a:spcPts val="0"/>
              </a:spcAft>
              <a:buClr>
                <a:srgbClr val="000000"/>
              </a:buClr>
              <a:buSzPts val="1100"/>
              <a:buFont typeface="Arial"/>
              <a:buNone/>
            </a:pPr>
            <a:r>
              <a:rPr lang="en-GB" sz="1400" b="1" noProof="0" dirty="0">
                <a:solidFill>
                  <a:schemeClr val="bg1"/>
                </a:solidFill>
                <a:latin typeface="Arial"/>
                <a:ea typeface="Arial"/>
                <a:cs typeface="Arial"/>
                <a:sym typeface="Arial"/>
              </a:rPr>
              <a:t>N=102</a:t>
            </a:r>
            <a:endParaRPr lang="en-GB" sz="1400" b="0" i="0" u="none" strike="noStrike" cap="none" noProof="0"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26968711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0850C-E249-D3A4-4183-DA377C52EE7B}"/>
            </a:ext>
          </a:extLst>
        </p:cNvPr>
        <p:cNvGrpSpPr/>
        <p:nvPr/>
      </p:nvGrpSpPr>
      <p:grpSpPr>
        <a:xfrm>
          <a:off x="0" y="0"/>
          <a:ext cx="0" cy="0"/>
          <a:chOff x="0" y="0"/>
          <a:chExt cx="0" cy="0"/>
        </a:xfrm>
      </p:grpSpPr>
      <p:graphicFrame>
        <p:nvGraphicFramePr>
          <p:cNvPr id="38" name="Table 37">
            <a:extLst>
              <a:ext uri="{FF2B5EF4-FFF2-40B4-BE49-F238E27FC236}">
                <a16:creationId xmlns:a16="http://schemas.microsoft.com/office/drawing/2014/main" id="{12CA4174-B97F-74C5-9150-4714B47D553D}"/>
              </a:ext>
            </a:extLst>
          </p:cNvPr>
          <p:cNvGraphicFramePr>
            <a:graphicFrameLocks noGrp="1"/>
          </p:cNvGraphicFramePr>
          <p:nvPr>
            <p:extLst>
              <p:ext uri="{D42A27DB-BD31-4B8C-83A1-F6EECF244321}">
                <p14:modId xmlns:p14="http://schemas.microsoft.com/office/powerpoint/2010/main" val="3535757754"/>
              </p:ext>
            </p:extLst>
          </p:nvPr>
        </p:nvGraphicFramePr>
        <p:xfrm>
          <a:off x="191344" y="5008483"/>
          <a:ext cx="1185218" cy="731520"/>
        </p:xfrm>
        <a:graphic>
          <a:graphicData uri="http://schemas.openxmlformats.org/drawingml/2006/table">
            <a:tbl>
              <a:tblPr>
                <a:tableStyleId>{5C22544A-7EE6-4342-B048-85BDC9FD1C3A}</a:tableStyleId>
              </a:tblPr>
              <a:tblGrid>
                <a:gridCol w="1185218">
                  <a:extLst>
                    <a:ext uri="{9D8B030D-6E8A-4147-A177-3AD203B41FA5}">
                      <a16:colId xmlns:a16="http://schemas.microsoft.com/office/drawing/2014/main" val="2771256748"/>
                    </a:ext>
                  </a:extLst>
                </a:gridCol>
              </a:tblGrid>
              <a:tr h="0">
                <a:tc>
                  <a:txBody>
                    <a:bodyPr/>
                    <a:lstStyle/>
                    <a:p>
                      <a:pPr algn="l"/>
                      <a:r>
                        <a:rPr lang="en-GB" sz="800" b="1" spc="0" baseline="0" noProof="0" dirty="0">
                          <a:solidFill>
                            <a:schemeClr val="tx1"/>
                          </a:solidFill>
                          <a:latin typeface="Arial" panose="020B0604020202020204" pitchFamily="34" charset="0"/>
                          <a:cs typeface="Arial" panose="020B0604020202020204" pitchFamily="34" charset="0"/>
                        </a:rPr>
                        <a:t>No. of patients at risk</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1169439"/>
                  </a:ext>
                </a:extLst>
              </a:tr>
              <a:tr h="0">
                <a:tc>
                  <a:txBody>
                    <a:bodyPr/>
                    <a:lstStyle/>
                    <a:p>
                      <a:pPr algn="l"/>
                      <a:r>
                        <a:rPr lang="en-GB" sz="800" b="1" spc="-50" baseline="0" noProof="0" dirty="0">
                          <a:solidFill>
                            <a:schemeClr val="tx2"/>
                          </a:solidFill>
                          <a:latin typeface="Arial" panose="020B0604020202020204" pitchFamily="34" charset="0"/>
                          <a:cs typeface="Arial" panose="020B0604020202020204" pitchFamily="34" charset="0"/>
                        </a:rPr>
                        <a:t>T-DXd 5.4 mg/kg: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555444"/>
                  </a:ext>
                </a:extLst>
              </a:tr>
              <a:tr h="0">
                <a:tc>
                  <a:txBody>
                    <a:bodyPr/>
                    <a:lstStyle/>
                    <a:p>
                      <a:pPr algn="l"/>
                      <a:r>
                        <a:rPr lang="en-GB" sz="800" b="1" spc="-50" baseline="0" noProof="0" dirty="0">
                          <a:solidFill>
                            <a:schemeClr val="accent1"/>
                          </a:solidFill>
                          <a:latin typeface="Arial" panose="020B0604020202020204" pitchFamily="34" charset="0"/>
                          <a:cs typeface="Arial" panose="020B0604020202020204" pitchFamily="34" charset="0"/>
                        </a:rPr>
                        <a:t>T-DXd 6.4 mg/kg: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5113933"/>
                  </a:ext>
                </a:extLst>
              </a:tr>
              <a:tr h="0">
                <a:tc>
                  <a:txBody>
                    <a:bodyPr/>
                    <a:lstStyle/>
                    <a:p>
                      <a:pPr algn="l"/>
                      <a:r>
                        <a:rPr lang="en-GB" sz="800" b="1" spc="0" baseline="0" noProof="0" dirty="0">
                          <a:solidFill>
                            <a:schemeClr val="tx1"/>
                          </a:solidFill>
                          <a:latin typeface="Arial" panose="020B0604020202020204" pitchFamily="34" charset="0"/>
                          <a:cs typeface="Arial" panose="020B0604020202020204" pitchFamily="34" charset="0"/>
                        </a:rPr>
                        <a:t>No. of events</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4290742"/>
                  </a:ext>
                </a:extLst>
              </a:tr>
              <a:tr h="0">
                <a:tc>
                  <a:txBody>
                    <a:bodyPr/>
                    <a:lstStyle/>
                    <a:p>
                      <a:pPr algn="l"/>
                      <a:r>
                        <a:rPr lang="en-GB" sz="800" b="1" spc="-50" baseline="0" noProof="0" dirty="0">
                          <a:solidFill>
                            <a:schemeClr val="tx2"/>
                          </a:solidFill>
                          <a:latin typeface="Arial" panose="020B0604020202020204" pitchFamily="34" charset="0"/>
                          <a:cs typeface="Arial" panose="020B0604020202020204" pitchFamily="34" charset="0"/>
                        </a:rPr>
                        <a:t>T-DXd 5.4 mg/kg: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2998800"/>
                  </a:ext>
                </a:extLst>
              </a:tr>
              <a:tr h="0">
                <a:tc>
                  <a:txBody>
                    <a:bodyPr/>
                    <a:lstStyle/>
                    <a:p>
                      <a:pPr algn="l"/>
                      <a:r>
                        <a:rPr lang="en-GB" sz="800" b="1" spc="-50" baseline="0" noProof="0" dirty="0">
                          <a:solidFill>
                            <a:schemeClr val="accent1"/>
                          </a:solidFill>
                          <a:latin typeface="Arial" panose="020B0604020202020204" pitchFamily="34" charset="0"/>
                          <a:cs typeface="Arial" panose="020B0604020202020204" pitchFamily="34" charset="0"/>
                        </a:rPr>
                        <a:t>T-DXd 6.4 mg/kg: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506765"/>
                  </a:ext>
                </a:extLst>
              </a:tr>
            </a:tbl>
          </a:graphicData>
        </a:graphic>
      </p:graphicFrame>
      <p:sp>
        <p:nvSpPr>
          <p:cNvPr id="3" name="Title 2">
            <a:extLst>
              <a:ext uri="{FF2B5EF4-FFF2-40B4-BE49-F238E27FC236}">
                <a16:creationId xmlns:a16="http://schemas.microsoft.com/office/drawing/2014/main" id="{6B8E2967-A466-5D1A-5547-5AA8F572A5C7}"/>
              </a:ext>
            </a:extLst>
          </p:cNvPr>
          <p:cNvSpPr>
            <a:spLocks noGrp="1"/>
          </p:cNvSpPr>
          <p:nvPr>
            <p:ph type="title"/>
          </p:nvPr>
        </p:nvSpPr>
        <p:spPr>
          <a:xfrm>
            <a:off x="619201" y="259200"/>
            <a:ext cx="9149207" cy="864000"/>
          </a:xfrm>
        </p:spPr>
        <p:txBody>
          <a:bodyPr>
            <a:normAutofit fontScale="90000"/>
          </a:bodyPr>
          <a:lstStyle/>
          <a:p>
            <a:r>
              <a:rPr lang="en-GB" sz="3100" b="1" noProof="0" dirty="0"/>
              <a:t>DESTINY-Lung02 </a:t>
            </a:r>
            <a:r>
              <a:rPr lang="en-GB" sz="3200" b="1" noProof="0" dirty="0"/>
              <a:t>–</a:t>
            </a:r>
            <a:r>
              <a:rPr lang="en-GB" sz="3100" b="1" noProof="0" dirty="0"/>
              <a:t> phase 2</a:t>
            </a:r>
            <a:br>
              <a:rPr lang="en-GB" b="1" noProof="0" dirty="0"/>
            </a:br>
            <a:r>
              <a:rPr lang="en-GB" sz="2200" b="1" spc="100" noProof="0" dirty="0">
                <a:solidFill>
                  <a:schemeClr val="accent1"/>
                </a:solidFill>
              </a:rPr>
              <a:t>T-DX</a:t>
            </a:r>
            <a:r>
              <a:rPr lang="en-GB" sz="2200" b="1" cap="none" spc="100" noProof="0" dirty="0">
                <a:solidFill>
                  <a:schemeClr val="accent1"/>
                </a:solidFill>
              </a:rPr>
              <a:t>d</a:t>
            </a:r>
            <a:r>
              <a:rPr lang="en-GB" sz="2200" b="1" spc="100" noProof="0" dirty="0">
                <a:solidFill>
                  <a:schemeClr val="accent1"/>
                </a:solidFill>
              </a:rPr>
              <a:t> also demonstrated an ORR of 50% (5.4 </a:t>
            </a:r>
            <a:r>
              <a:rPr lang="en-GB" sz="2200" b="1" cap="none" spc="100" noProof="0" dirty="0">
                <a:solidFill>
                  <a:schemeClr val="accent1"/>
                </a:solidFill>
              </a:rPr>
              <a:t>mg</a:t>
            </a:r>
            <a:r>
              <a:rPr lang="en-GB" sz="2200" b="1" spc="100" noProof="0" dirty="0">
                <a:solidFill>
                  <a:schemeClr val="accent1"/>
                </a:solidFill>
              </a:rPr>
              <a:t>/</a:t>
            </a:r>
            <a:r>
              <a:rPr lang="en-GB" sz="2200" cap="none" spc="100" noProof="0" dirty="0">
                <a:solidFill>
                  <a:schemeClr val="accent1"/>
                </a:solidFill>
              </a:rPr>
              <a:t>k</a:t>
            </a:r>
            <a:r>
              <a:rPr lang="en-GB" sz="2200" b="1" cap="none" spc="100" noProof="0" dirty="0">
                <a:solidFill>
                  <a:schemeClr val="accent1"/>
                </a:solidFill>
              </a:rPr>
              <a:t>g</a:t>
            </a:r>
            <a:r>
              <a:rPr lang="en-GB" sz="2200" b="1" spc="100" noProof="0" dirty="0">
                <a:solidFill>
                  <a:schemeClr val="accent1"/>
                </a:solidFill>
              </a:rPr>
              <a:t>) and 56% (6.4 </a:t>
            </a:r>
            <a:r>
              <a:rPr lang="en-GB" sz="2200" b="1" cap="none" spc="100" noProof="0" dirty="0">
                <a:solidFill>
                  <a:schemeClr val="accent1"/>
                </a:solidFill>
              </a:rPr>
              <a:t>mg</a:t>
            </a:r>
            <a:r>
              <a:rPr lang="en-GB" sz="2200" b="1" spc="100" noProof="0" dirty="0">
                <a:solidFill>
                  <a:schemeClr val="accent1"/>
                </a:solidFill>
              </a:rPr>
              <a:t>/</a:t>
            </a:r>
            <a:r>
              <a:rPr lang="en-GB" sz="2200" b="1" cap="none" spc="100" noProof="0" dirty="0">
                <a:solidFill>
                  <a:schemeClr val="accent1"/>
                </a:solidFill>
              </a:rPr>
              <a:t>kg</a:t>
            </a:r>
            <a:r>
              <a:rPr lang="en-GB" sz="2200" b="1" spc="100" noProof="0" dirty="0">
                <a:solidFill>
                  <a:schemeClr val="accent1"/>
                </a:solidFill>
              </a:rPr>
              <a:t>) in 2L+ </a:t>
            </a:r>
            <a:r>
              <a:rPr lang="en-GB" sz="2200" b="1" i="1" spc="100" noProof="0" dirty="0">
                <a:solidFill>
                  <a:schemeClr val="accent1"/>
                </a:solidFill>
              </a:rPr>
              <a:t>HER2</a:t>
            </a:r>
            <a:r>
              <a:rPr lang="en-GB" sz="2200" b="1" spc="100" noProof="0" dirty="0">
                <a:solidFill>
                  <a:schemeClr val="accent1"/>
                </a:solidFill>
              </a:rPr>
              <a:t>-mutated NSCLC</a:t>
            </a:r>
            <a:br>
              <a:rPr lang="en-GB" sz="2400" b="1" noProof="0" dirty="0">
                <a:solidFill>
                  <a:schemeClr val="accent1"/>
                </a:solidFill>
              </a:rPr>
            </a:br>
            <a:endParaRPr lang="en-GB" noProof="0" dirty="0">
              <a:solidFill>
                <a:schemeClr val="accent1"/>
              </a:solidFill>
            </a:endParaRPr>
          </a:p>
        </p:txBody>
      </p:sp>
      <p:sp>
        <p:nvSpPr>
          <p:cNvPr id="4" name="Slide Number Placeholder 3">
            <a:extLst>
              <a:ext uri="{FF2B5EF4-FFF2-40B4-BE49-F238E27FC236}">
                <a16:creationId xmlns:a16="http://schemas.microsoft.com/office/drawing/2014/main" id="{2FAC5546-DD68-401C-EACB-F0D22035A061}"/>
              </a:ext>
            </a:extLst>
          </p:cNvPr>
          <p:cNvSpPr>
            <a:spLocks noGrp="1"/>
          </p:cNvSpPr>
          <p:nvPr>
            <p:ph type="sldNum" sz="quarter" idx="4"/>
          </p:nvPr>
        </p:nvSpPr>
        <p:spPr/>
        <p:txBody>
          <a:bodyPr/>
          <a:lstStyle/>
          <a:p>
            <a:fld id="{FCE43C0F-8A7B-3A4B-9DB5-B3472E36E833}" type="slidenum">
              <a:rPr lang="en-GB" noProof="0" smtClean="0"/>
              <a:pPr/>
              <a:t>55</a:t>
            </a:fld>
            <a:endParaRPr lang="en-GB" noProof="0" dirty="0"/>
          </a:p>
        </p:txBody>
      </p:sp>
      <p:sp>
        <p:nvSpPr>
          <p:cNvPr id="5" name="Content Placeholder 4">
            <a:extLst>
              <a:ext uri="{FF2B5EF4-FFF2-40B4-BE49-F238E27FC236}">
                <a16:creationId xmlns:a16="http://schemas.microsoft.com/office/drawing/2014/main" id="{F7AD80F8-6BC6-4CCC-EB9B-C62980DF425F}"/>
              </a:ext>
            </a:extLst>
          </p:cNvPr>
          <p:cNvSpPr>
            <a:spLocks noGrp="1"/>
          </p:cNvSpPr>
          <p:nvPr>
            <p:ph sz="quarter" idx="15"/>
          </p:nvPr>
        </p:nvSpPr>
        <p:spPr>
          <a:xfrm>
            <a:off x="551384" y="6356351"/>
            <a:ext cx="10180339" cy="365125"/>
          </a:xfrm>
        </p:spPr>
        <p:txBody>
          <a:bodyPr anchor="b" anchorCtr="0"/>
          <a:lstStyle/>
          <a:p>
            <a:r>
              <a:rPr lang="en-GB" noProof="0" dirty="0">
                <a:solidFill>
                  <a:schemeClr val="tx2"/>
                </a:solidFill>
              </a:rPr>
              <a:t>2L+, second line of treatment or later; BICR, blinded independent central review; CI, confidence interval; NSCLC, non–small cell lung cancer; ORR, objective response rate; OS, overall survival; PFS, progression-free survival; T-DXd, trastuzumab deruxtecan; </a:t>
            </a:r>
          </a:p>
          <a:p>
            <a:r>
              <a:rPr lang="en-GB" noProof="0" dirty="0">
                <a:solidFill>
                  <a:schemeClr val="tx2"/>
                </a:solidFill>
              </a:rPr>
              <a:t>Janne P, et al. J Clin Oncol. 2024;42(no. 16_suppl):8543 (presented at ASCO Annual Meeting I, 2024)</a:t>
            </a:r>
          </a:p>
        </p:txBody>
      </p:sp>
      <p:sp>
        <p:nvSpPr>
          <p:cNvPr id="14" name="CasellaDiTesto 3">
            <a:extLst>
              <a:ext uri="{FF2B5EF4-FFF2-40B4-BE49-F238E27FC236}">
                <a16:creationId xmlns:a16="http://schemas.microsoft.com/office/drawing/2014/main" id="{EABC4E50-240F-98EE-21BC-E37C4624C6F1}"/>
              </a:ext>
            </a:extLst>
          </p:cNvPr>
          <p:cNvSpPr txBox="1"/>
          <p:nvPr/>
        </p:nvSpPr>
        <p:spPr>
          <a:xfrm>
            <a:off x="539073" y="1464811"/>
            <a:ext cx="5410313" cy="338554"/>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PFS by BICR</a:t>
            </a:r>
          </a:p>
        </p:txBody>
      </p:sp>
      <p:sp>
        <p:nvSpPr>
          <p:cNvPr id="15" name="CasellaDiTesto 3">
            <a:extLst>
              <a:ext uri="{FF2B5EF4-FFF2-40B4-BE49-F238E27FC236}">
                <a16:creationId xmlns:a16="http://schemas.microsoft.com/office/drawing/2014/main" id="{BA7B8B0C-F602-0CCC-F92A-EA459DDDDC33}"/>
              </a:ext>
            </a:extLst>
          </p:cNvPr>
          <p:cNvSpPr txBox="1"/>
          <p:nvPr/>
        </p:nvSpPr>
        <p:spPr>
          <a:xfrm>
            <a:off x="6426840" y="1464811"/>
            <a:ext cx="4849156" cy="338554"/>
          </a:xfrm>
          <a:prstGeom prst="rect">
            <a:avLst/>
          </a:prstGeom>
          <a:noFill/>
        </p:spPr>
        <p:txBody>
          <a:bodyPr wrap="square">
            <a:spAutoFit/>
          </a:bodyPr>
          <a:lstStyle/>
          <a:p>
            <a:pPr algn="ctr"/>
            <a:r>
              <a:rPr lang="en-GB" sz="1600" b="1" noProof="0" dirty="0">
                <a:latin typeface="Arial" panose="020B0604020202020204" pitchFamily="34" charset="0"/>
                <a:cs typeface="Arial" panose="020B0604020202020204" pitchFamily="34" charset="0"/>
              </a:rPr>
              <a:t>OS by BICR</a:t>
            </a:r>
          </a:p>
        </p:txBody>
      </p:sp>
      <p:sp>
        <p:nvSpPr>
          <p:cNvPr id="19" name="TextBox 18">
            <a:extLst>
              <a:ext uri="{FF2B5EF4-FFF2-40B4-BE49-F238E27FC236}">
                <a16:creationId xmlns:a16="http://schemas.microsoft.com/office/drawing/2014/main" id="{554D85F5-78FC-5A52-069A-67D2EBF6009C}"/>
              </a:ext>
            </a:extLst>
          </p:cNvPr>
          <p:cNvSpPr txBox="1"/>
          <p:nvPr/>
        </p:nvSpPr>
        <p:spPr>
          <a:xfrm>
            <a:off x="716257" y="2629659"/>
            <a:ext cx="153889"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100</a:t>
            </a:r>
          </a:p>
        </p:txBody>
      </p:sp>
      <p:sp>
        <p:nvSpPr>
          <p:cNvPr id="21" name="TextBox 20">
            <a:extLst>
              <a:ext uri="{FF2B5EF4-FFF2-40B4-BE49-F238E27FC236}">
                <a16:creationId xmlns:a16="http://schemas.microsoft.com/office/drawing/2014/main" id="{BD0A93CB-97C4-75A0-7F63-F7F7BFF5662D}"/>
              </a:ext>
            </a:extLst>
          </p:cNvPr>
          <p:cNvSpPr txBox="1"/>
          <p:nvPr/>
        </p:nvSpPr>
        <p:spPr>
          <a:xfrm>
            <a:off x="767554" y="3000049"/>
            <a:ext cx="102592"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80</a:t>
            </a:r>
          </a:p>
        </p:txBody>
      </p:sp>
      <p:graphicFrame>
        <p:nvGraphicFramePr>
          <p:cNvPr id="35" name="Table 34">
            <a:extLst>
              <a:ext uri="{FF2B5EF4-FFF2-40B4-BE49-F238E27FC236}">
                <a16:creationId xmlns:a16="http://schemas.microsoft.com/office/drawing/2014/main" id="{0FA4303D-6AE5-86C6-6D64-A818B49401B5}"/>
              </a:ext>
            </a:extLst>
          </p:cNvPr>
          <p:cNvGraphicFramePr>
            <a:graphicFrameLocks noGrp="1"/>
          </p:cNvGraphicFramePr>
          <p:nvPr>
            <p:extLst>
              <p:ext uri="{D42A27DB-BD31-4B8C-83A1-F6EECF244321}">
                <p14:modId xmlns:p14="http://schemas.microsoft.com/office/powerpoint/2010/main" val="3425720153"/>
              </p:ext>
            </p:extLst>
          </p:nvPr>
        </p:nvGraphicFramePr>
        <p:xfrm>
          <a:off x="938855" y="4693703"/>
          <a:ext cx="5099070" cy="243840"/>
        </p:xfrm>
        <a:graphic>
          <a:graphicData uri="http://schemas.openxmlformats.org/drawingml/2006/table">
            <a:tbl>
              <a:tblPr>
                <a:tableStyleId>{5C22544A-7EE6-4342-B048-85BDC9FD1C3A}</a:tableStyleId>
              </a:tblPr>
              <a:tblGrid>
                <a:gridCol w="169969">
                  <a:extLst>
                    <a:ext uri="{9D8B030D-6E8A-4147-A177-3AD203B41FA5}">
                      <a16:colId xmlns:a16="http://schemas.microsoft.com/office/drawing/2014/main" val="2771256748"/>
                    </a:ext>
                  </a:extLst>
                </a:gridCol>
                <a:gridCol w="169969">
                  <a:extLst>
                    <a:ext uri="{9D8B030D-6E8A-4147-A177-3AD203B41FA5}">
                      <a16:colId xmlns:a16="http://schemas.microsoft.com/office/drawing/2014/main" val="1861436107"/>
                    </a:ext>
                  </a:extLst>
                </a:gridCol>
                <a:gridCol w="169969">
                  <a:extLst>
                    <a:ext uri="{9D8B030D-6E8A-4147-A177-3AD203B41FA5}">
                      <a16:colId xmlns:a16="http://schemas.microsoft.com/office/drawing/2014/main" val="1281387719"/>
                    </a:ext>
                  </a:extLst>
                </a:gridCol>
                <a:gridCol w="169969">
                  <a:extLst>
                    <a:ext uri="{9D8B030D-6E8A-4147-A177-3AD203B41FA5}">
                      <a16:colId xmlns:a16="http://schemas.microsoft.com/office/drawing/2014/main" val="3197058367"/>
                    </a:ext>
                  </a:extLst>
                </a:gridCol>
                <a:gridCol w="169969">
                  <a:extLst>
                    <a:ext uri="{9D8B030D-6E8A-4147-A177-3AD203B41FA5}">
                      <a16:colId xmlns:a16="http://schemas.microsoft.com/office/drawing/2014/main" val="3888313912"/>
                    </a:ext>
                  </a:extLst>
                </a:gridCol>
                <a:gridCol w="169969">
                  <a:extLst>
                    <a:ext uri="{9D8B030D-6E8A-4147-A177-3AD203B41FA5}">
                      <a16:colId xmlns:a16="http://schemas.microsoft.com/office/drawing/2014/main" val="2038433683"/>
                    </a:ext>
                  </a:extLst>
                </a:gridCol>
                <a:gridCol w="169969">
                  <a:extLst>
                    <a:ext uri="{9D8B030D-6E8A-4147-A177-3AD203B41FA5}">
                      <a16:colId xmlns:a16="http://schemas.microsoft.com/office/drawing/2014/main" val="3766923084"/>
                    </a:ext>
                  </a:extLst>
                </a:gridCol>
                <a:gridCol w="169969">
                  <a:extLst>
                    <a:ext uri="{9D8B030D-6E8A-4147-A177-3AD203B41FA5}">
                      <a16:colId xmlns:a16="http://schemas.microsoft.com/office/drawing/2014/main" val="1535865274"/>
                    </a:ext>
                  </a:extLst>
                </a:gridCol>
                <a:gridCol w="169969">
                  <a:extLst>
                    <a:ext uri="{9D8B030D-6E8A-4147-A177-3AD203B41FA5}">
                      <a16:colId xmlns:a16="http://schemas.microsoft.com/office/drawing/2014/main" val="778276417"/>
                    </a:ext>
                  </a:extLst>
                </a:gridCol>
                <a:gridCol w="169969">
                  <a:extLst>
                    <a:ext uri="{9D8B030D-6E8A-4147-A177-3AD203B41FA5}">
                      <a16:colId xmlns:a16="http://schemas.microsoft.com/office/drawing/2014/main" val="533065752"/>
                    </a:ext>
                  </a:extLst>
                </a:gridCol>
                <a:gridCol w="169969">
                  <a:extLst>
                    <a:ext uri="{9D8B030D-6E8A-4147-A177-3AD203B41FA5}">
                      <a16:colId xmlns:a16="http://schemas.microsoft.com/office/drawing/2014/main" val="1208797135"/>
                    </a:ext>
                  </a:extLst>
                </a:gridCol>
                <a:gridCol w="169969">
                  <a:extLst>
                    <a:ext uri="{9D8B030D-6E8A-4147-A177-3AD203B41FA5}">
                      <a16:colId xmlns:a16="http://schemas.microsoft.com/office/drawing/2014/main" val="2049745846"/>
                    </a:ext>
                  </a:extLst>
                </a:gridCol>
                <a:gridCol w="169969">
                  <a:extLst>
                    <a:ext uri="{9D8B030D-6E8A-4147-A177-3AD203B41FA5}">
                      <a16:colId xmlns:a16="http://schemas.microsoft.com/office/drawing/2014/main" val="1923299660"/>
                    </a:ext>
                  </a:extLst>
                </a:gridCol>
                <a:gridCol w="169969">
                  <a:extLst>
                    <a:ext uri="{9D8B030D-6E8A-4147-A177-3AD203B41FA5}">
                      <a16:colId xmlns:a16="http://schemas.microsoft.com/office/drawing/2014/main" val="676717654"/>
                    </a:ext>
                  </a:extLst>
                </a:gridCol>
                <a:gridCol w="169969">
                  <a:extLst>
                    <a:ext uri="{9D8B030D-6E8A-4147-A177-3AD203B41FA5}">
                      <a16:colId xmlns:a16="http://schemas.microsoft.com/office/drawing/2014/main" val="1568707458"/>
                    </a:ext>
                  </a:extLst>
                </a:gridCol>
                <a:gridCol w="169969">
                  <a:extLst>
                    <a:ext uri="{9D8B030D-6E8A-4147-A177-3AD203B41FA5}">
                      <a16:colId xmlns:a16="http://schemas.microsoft.com/office/drawing/2014/main" val="1078417548"/>
                    </a:ext>
                  </a:extLst>
                </a:gridCol>
                <a:gridCol w="169969">
                  <a:extLst>
                    <a:ext uri="{9D8B030D-6E8A-4147-A177-3AD203B41FA5}">
                      <a16:colId xmlns:a16="http://schemas.microsoft.com/office/drawing/2014/main" val="1470461637"/>
                    </a:ext>
                  </a:extLst>
                </a:gridCol>
                <a:gridCol w="169969">
                  <a:extLst>
                    <a:ext uri="{9D8B030D-6E8A-4147-A177-3AD203B41FA5}">
                      <a16:colId xmlns:a16="http://schemas.microsoft.com/office/drawing/2014/main" val="1356064077"/>
                    </a:ext>
                  </a:extLst>
                </a:gridCol>
                <a:gridCol w="169969">
                  <a:extLst>
                    <a:ext uri="{9D8B030D-6E8A-4147-A177-3AD203B41FA5}">
                      <a16:colId xmlns:a16="http://schemas.microsoft.com/office/drawing/2014/main" val="3884021448"/>
                    </a:ext>
                  </a:extLst>
                </a:gridCol>
                <a:gridCol w="169969">
                  <a:extLst>
                    <a:ext uri="{9D8B030D-6E8A-4147-A177-3AD203B41FA5}">
                      <a16:colId xmlns:a16="http://schemas.microsoft.com/office/drawing/2014/main" val="3463515961"/>
                    </a:ext>
                  </a:extLst>
                </a:gridCol>
                <a:gridCol w="169969">
                  <a:extLst>
                    <a:ext uri="{9D8B030D-6E8A-4147-A177-3AD203B41FA5}">
                      <a16:colId xmlns:a16="http://schemas.microsoft.com/office/drawing/2014/main" val="3139223753"/>
                    </a:ext>
                  </a:extLst>
                </a:gridCol>
                <a:gridCol w="169969">
                  <a:extLst>
                    <a:ext uri="{9D8B030D-6E8A-4147-A177-3AD203B41FA5}">
                      <a16:colId xmlns:a16="http://schemas.microsoft.com/office/drawing/2014/main" val="2522367532"/>
                    </a:ext>
                  </a:extLst>
                </a:gridCol>
                <a:gridCol w="169969">
                  <a:extLst>
                    <a:ext uri="{9D8B030D-6E8A-4147-A177-3AD203B41FA5}">
                      <a16:colId xmlns:a16="http://schemas.microsoft.com/office/drawing/2014/main" val="2893269982"/>
                    </a:ext>
                  </a:extLst>
                </a:gridCol>
                <a:gridCol w="169969">
                  <a:extLst>
                    <a:ext uri="{9D8B030D-6E8A-4147-A177-3AD203B41FA5}">
                      <a16:colId xmlns:a16="http://schemas.microsoft.com/office/drawing/2014/main" val="322896400"/>
                    </a:ext>
                  </a:extLst>
                </a:gridCol>
                <a:gridCol w="169969">
                  <a:extLst>
                    <a:ext uri="{9D8B030D-6E8A-4147-A177-3AD203B41FA5}">
                      <a16:colId xmlns:a16="http://schemas.microsoft.com/office/drawing/2014/main" val="1354921707"/>
                    </a:ext>
                  </a:extLst>
                </a:gridCol>
                <a:gridCol w="169969">
                  <a:extLst>
                    <a:ext uri="{9D8B030D-6E8A-4147-A177-3AD203B41FA5}">
                      <a16:colId xmlns:a16="http://schemas.microsoft.com/office/drawing/2014/main" val="3070322031"/>
                    </a:ext>
                  </a:extLst>
                </a:gridCol>
                <a:gridCol w="169969">
                  <a:extLst>
                    <a:ext uri="{9D8B030D-6E8A-4147-A177-3AD203B41FA5}">
                      <a16:colId xmlns:a16="http://schemas.microsoft.com/office/drawing/2014/main" val="426040533"/>
                    </a:ext>
                  </a:extLst>
                </a:gridCol>
                <a:gridCol w="169969">
                  <a:extLst>
                    <a:ext uri="{9D8B030D-6E8A-4147-A177-3AD203B41FA5}">
                      <a16:colId xmlns:a16="http://schemas.microsoft.com/office/drawing/2014/main" val="3711611468"/>
                    </a:ext>
                  </a:extLst>
                </a:gridCol>
                <a:gridCol w="169969">
                  <a:extLst>
                    <a:ext uri="{9D8B030D-6E8A-4147-A177-3AD203B41FA5}">
                      <a16:colId xmlns:a16="http://schemas.microsoft.com/office/drawing/2014/main" val="2828110174"/>
                    </a:ext>
                  </a:extLst>
                </a:gridCol>
                <a:gridCol w="169969">
                  <a:extLst>
                    <a:ext uri="{9D8B030D-6E8A-4147-A177-3AD203B41FA5}">
                      <a16:colId xmlns:a16="http://schemas.microsoft.com/office/drawing/2014/main" val="1333498944"/>
                    </a:ext>
                  </a:extLst>
                </a:gridCol>
              </a:tblGrid>
              <a:tr h="0">
                <a:tc>
                  <a:txBody>
                    <a:bodyPr/>
                    <a:lstStyle/>
                    <a:p>
                      <a:pPr algn="ctr"/>
                      <a:r>
                        <a:rPr lang="en-GB" sz="80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19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noProof="0" dirty="0">
                          <a:solidFill>
                            <a:schemeClr val="tx1"/>
                          </a:solidFill>
                          <a:latin typeface="Arial" panose="020B0604020202020204" pitchFamily="34" charset="0"/>
                          <a:cs typeface="Arial" panose="020B0604020202020204" pitchFamily="34" charset="0"/>
                        </a:rPr>
                        <a:t>29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1169439"/>
                  </a:ext>
                </a:extLst>
              </a:tr>
              <a:tr h="0">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555444"/>
                  </a:ext>
                </a:extLst>
              </a:tr>
            </a:tbl>
          </a:graphicData>
        </a:graphic>
      </p:graphicFrame>
      <p:graphicFrame>
        <p:nvGraphicFramePr>
          <p:cNvPr id="36" name="Table 35">
            <a:extLst>
              <a:ext uri="{FF2B5EF4-FFF2-40B4-BE49-F238E27FC236}">
                <a16:creationId xmlns:a16="http://schemas.microsoft.com/office/drawing/2014/main" id="{FD181E60-8E98-49E9-FB74-30BF924A6341}"/>
              </a:ext>
            </a:extLst>
          </p:cNvPr>
          <p:cNvGraphicFramePr>
            <a:graphicFrameLocks noGrp="1"/>
          </p:cNvGraphicFramePr>
          <p:nvPr>
            <p:extLst>
              <p:ext uri="{D42A27DB-BD31-4B8C-83A1-F6EECF244321}">
                <p14:modId xmlns:p14="http://schemas.microsoft.com/office/powerpoint/2010/main" val="153884015"/>
              </p:ext>
            </p:extLst>
          </p:nvPr>
        </p:nvGraphicFramePr>
        <p:xfrm>
          <a:off x="950342" y="5138697"/>
          <a:ext cx="5099070" cy="609600"/>
        </p:xfrm>
        <a:graphic>
          <a:graphicData uri="http://schemas.openxmlformats.org/drawingml/2006/table">
            <a:tbl>
              <a:tblPr>
                <a:tableStyleId>{5C22544A-7EE6-4342-B048-85BDC9FD1C3A}</a:tableStyleId>
              </a:tblPr>
              <a:tblGrid>
                <a:gridCol w="169969">
                  <a:extLst>
                    <a:ext uri="{9D8B030D-6E8A-4147-A177-3AD203B41FA5}">
                      <a16:colId xmlns:a16="http://schemas.microsoft.com/office/drawing/2014/main" val="2771256748"/>
                    </a:ext>
                  </a:extLst>
                </a:gridCol>
                <a:gridCol w="169969">
                  <a:extLst>
                    <a:ext uri="{9D8B030D-6E8A-4147-A177-3AD203B41FA5}">
                      <a16:colId xmlns:a16="http://schemas.microsoft.com/office/drawing/2014/main" val="1861436107"/>
                    </a:ext>
                  </a:extLst>
                </a:gridCol>
                <a:gridCol w="169969">
                  <a:extLst>
                    <a:ext uri="{9D8B030D-6E8A-4147-A177-3AD203B41FA5}">
                      <a16:colId xmlns:a16="http://schemas.microsoft.com/office/drawing/2014/main" val="1281387719"/>
                    </a:ext>
                  </a:extLst>
                </a:gridCol>
                <a:gridCol w="169969">
                  <a:extLst>
                    <a:ext uri="{9D8B030D-6E8A-4147-A177-3AD203B41FA5}">
                      <a16:colId xmlns:a16="http://schemas.microsoft.com/office/drawing/2014/main" val="3197058367"/>
                    </a:ext>
                  </a:extLst>
                </a:gridCol>
                <a:gridCol w="169969">
                  <a:extLst>
                    <a:ext uri="{9D8B030D-6E8A-4147-A177-3AD203B41FA5}">
                      <a16:colId xmlns:a16="http://schemas.microsoft.com/office/drawing/2014/main" val="3888313912"/>
                    </a:ext>
                  </a:extLst>
                </a:gridCol>
                <a:gridCol w="169969">
                  <a:extLst>
                    <a:ext uri="{9D8B030D-6E8A-4147-A177-3AD203B41FA5}">
                      <a16:colId xmlns:a16="http://schemas.microsoft.com/office/drawing/2014/main" val="2038433683"/>
                    </a:ext>
                  </a:extLst>
                </a:gridCol>
                <a:gridCol w="169969">
                  <a:extLst>
                    <a:ext uri="{9D8B030D-6E8A-4147-A177-3AD203B41FA5}">
                      <a16:colId xmlns:a16="http://schemas.microsoft.com/office/drawing/2014/main" val="3766923084"/>
                    </a:ext>
                  </a:extLst>
                </a:gridCol>
                <a:gridCol w="169969">
                  <a:extLst>
                    <a:ext uri="{9D8B030D-6E8A-4147-A177-3AD203B41FA5}">
                      <a16:colId xmlns:a16="http://schemas.microsoft.com/office/drawing/2014/main" val="1535865274"/>
                    </a:ext>
                  </a:extLst>
                </a:gridCol>
                <a:gridCol w="169969">
                  <a:extLst>
                    <a:ext uri="{9D8B030D-6E8A-4147-A177-3AD203B41FA5}">
                      <a16:colId xmlns:a16="http://schemas.microsoft.com/office/drawing/2014/main" val="778276417"/>
                    </a:ext>
                  </a:extLst>
                </a:gridCol>
                <a:gridCol w="169969">
                  <a:extLst>
                    <a:ext uri="{9D8B030D-6E8A-4147-A177-3AD203B41FA5}">
                      <a16:colId xmlns:a16="http://schemas.microsoft.com/office/drawing/2014/main" val="533065752"/>
                    </a:ext>
                  </a:extLst>
                </a:gridCol>
                <a:gridCol w="169969">
                  <a:extLst>
                    <a:ext uri="{9D8B030D-6E8A-4147-A177-3AD203B41FA5}">
                      <a16:colId xmlns:a16="http://schemas.microsoft.com/office/drawing/2014/main" val="1208797135"/>
                    </a:ext>
                  </a:extLst>
                </a:gridCol>
                <a:gridCol w="169969">
                  <a:extLst>
                    <a:ext uri="{9D8B030D-6E8A-4147-A177-3AD203B41FA5}">
                      <a16:colId xmlns:a16="http://schemas.microsoft.com/office/drawing/2014/main" val="2049745846"/>
                    </a:ext>
                  </a:extLst>
                </a:gridCol>
                <a:gridCol w="169969">
                  <a:extLst>
                    <a:ext uri="{9D8B030D-6E8A-4147-A177-3AD203B41FA5}">
                      <a16:colId xmlns:a16="http://schemas.microsoft.com/office/drawing/2014/main" val="1923299660"/>
                    </a:ext>
                  </a:extLst>
                </a:gridCol>
                <a:gridCol w="169969">
                  <a:extLst>
                    <a:ext uri="{9D8B030D-6E8A-4147-A177-3AD203B41FA5}">
                      <a16:colId xmlns:a16="http://schemas.microsoft.com/office/drawing/2014/main" val="676717654"/>
                    </a:ext>
                  </a:extLst>
                </a:gridCol>
                <a:gridCol w="169969">
                  <a:extLst>
                    <a:ext uri="{9D8B030D-6E8A-4147-A177-3AD203B41FA5}">
                      <a16:colId xmlns:a16="http://schemas.microsoft.com/office/drawing/2014/main" val="1568707458"/>
                    </a:ext>
                  </a:extLst>
                </a:gridCol>
                <a:gridCol w="169969">
                  <a:extLst>
                    <a:ext uri="{9D8B030D-6E8A-4147-A177-3AD203B41FA5}">
                      <a16:colId xmlns:a16="http://schemas.microsoft.com/office/drawing/2014/main" val="1078417548"/>
                    </a:ext>
                  </a:extLst>
                </a:gridCol>
                <a:gridCol w="169969">
                  <a:extLst>
                    <a:ext uri="{9D8B030D-6E8A-4147-A177-3AD203B41FA5}">
                      <a16:colId xmlns:a16="http://schemas.microsoft.com/office/drawing/2014/main" val="1470461637"/>
                    </a:ext>
                  </a:extLst>
                </a:gridCol>
                <a:gridCol w="169969">
                  <a:extLst>
                    <a:ext uri="{9D8B030D-6E8A-4147-A177-3AD203B41FA5}">
                      <a16:colId xmlns:a16="http://schemas.microsoft.com/office/drawing/2014/main" val="1356064077"/>
                    </a:ext>
                  </a:extLst>
                </a:gridCol>
                <a:gridCol w="169969">
                  <a:extLst>
                    <a:ext uri="{9D8B030D-6E8A-4147-A177-3AD203B41FA5}">
                      <a16:colId xmlns:a16="http://schemas.microsoft.com/office/drawing/2014/main" val="3884021448"/>
                    </a:ext>
                  </a:extLst>
                </a:gridCol>
                <a:gridCol w="169969">
                  <a:extLst>
                    <a:ext uri="{9D8B030D-6E8A-4147-A177-3AD203B41FA5}">
                      <a16:colId xmlns:a16="http://schemas.microsoft.com/office/drawing/2014/main" val="3463515961"/>
                    </a:ext>
                  </a:extLst>
                </a:gridCol>
                <a:gridCol w="169969">
                  <a:extLst>
                    <a:ext uri="{9D8B030D-6E8A-4147-A177-3AD203B41FA5}">
                      <a16:colId xmlns:a16="http://schemas.microsoft.com/office/drawing/2014/main" val="3139223753"/>
                    </a:ext>
                  </a:extLst>
                </a:gridCol>
                <a:gridCol w="169969">
                  <a:extLst>
                    <a:ext uri="{9D8B030D-6E8A-4147-A177-3AD203B41FA5}">
                      <a16:colId xmlns:a16="http://schemas.microsoft.com/office/drawing/2014/main" val="2522367532"/>
                    </a:ext>
                  </a:extLst>
                </a:gridCol>
                <a:gridCol w="169969">
                  <a:extLst>
                    <a:ext uri="{9D8B030D-6E8A-4147-A177-3AD203B41FA5}">
                      <a16:colId xmlns:a16="http://schemas.microsoft.com/office/drawing/2014/main" val="2893269982"/>
                    </a:ext>
                  </a:extLst>
                </a:gridCol>
                <a:gridCol w="169969">
                  <a:extLst>
                    <a:ext uri="{9D8B030D-6E8A-4147-A177-3AD203B41FA5}">
                      <a16:colId xmlns:a16="http://schemas.microsoft.com/office/drawing/2014/main" val="322896400"/>
                    </a:ext>
                  </a:extLst>
                </a:gridCol>
                <a:gridCol w="169969">
                  <a:extLst>
                    <a:ext uri="{9D8B030D-6E8A-4147-A177-3AD203B41FA5}">
                      <a16:colId xmlns:a16="http://schemas.microsoft.com/office/drawing/2014/main" val="1354921707"/>
                    </a:ext>
                  </a:extLst>
                </a:gridCol>
                <a:gridCol w="169969">
                  <a:extLst>
                    <a:ext uri="{9D8B030D-6E8A-4147-A177-3AD203B41FA5}">
                      <a16:colId xmlns:a16="http://schemas.microsoft.com/office/drawing/2014/main" val="3070322031"/>
                    </a:ext>
                  </a:extLst>
                </a:gridCol>
                <a:gridCol w="169969">
                  <a:extLst>
                    <a:ext uri="{9D8B030D-6E8A-4147-A177-3AD203B41FA5}">
                      <a16:colId xmlns:a16="http://schemas.microsoft.com/office/drawing/2014/main" val="426040533"/>
                    </a:ext>
                  </a:extLst>
                </a:gridCol>
                <a:gridCol w="169969">
                  <a:extLst>
                    <a:ext uri="{9D8B030D-6E8A-4147-A177-3AD203B41FA5}">
                      <a16:colId xmlns:a16="http://schemas.microsoft.com/office/drawing/2014/main" val="3711611468"/>
                    </a:ext>
                  </a:extLst>
                </a:gridCol>
                <a:gridCol w="169969">
                  <a:extLst>
                    <a:ext uri="{9D8B030D-6E8A-4147-A177-3AD203B41FA5}">
                      <a16:colId xmlns:a16="http://schemas.microsoft.com/office/drawing/2014/main" val="2828110174"/>
                    </a:ext>
                  </a:extLst>
                </a:gridCol>
                <a:gridCol w="169969">
                  <a:extLst>
                    <a:ext uri="{9D8B030D-6E8A-4147-A177-3AD203B41FA5}">
                      <a16:colId xmlns:a16="http://schemas.microsoft.com/office/drawing/2014/main" val="1333498944"/>
                    </a:ext>
                  </a:extLst>
                </a:gridCol>
              </a:tblGrid>
              <a:tr h="0">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89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76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75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1169439"/>
                  </a:ext>
                </a:extLst>
              </a:tr>
              <a:tr h="0">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555444"/>
                  </a:ext>
                </a:extLst>
              </a:tr>
              <a:tr h="0">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5066504"/>
                  </a:ext>
                </a:extLst>
              </a:tr>
              <a:tr h="0">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3359540"/>
                  </a:ext>
                </a:extLst>
              </a:tr>
              <a:tr h="0">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0380075"/>
                  </a:ext>
                </a:extLst>
              </a:tr>
            </a:tbl>
          </a:graphicData>
        </a:graphic>
      </p:graphicFrame>
      <p:sp>
        <p:nvSpPr>
          <p:cNvPr id="39" name="TextBox 38">
            <a:extLst>
              <a:ext uri="{FF2B5EF4-FFF2-40B4-BE49-F238E27FC236}">
                <a16:creationId xmlns:a16="http://schemas.microsoft.com/office/drawing/2014/main" id="{D98956EB-1ACD-05EE-AB78-292640E3DAB4}"/>
              </a:ext>
            </a:extLst>
          </p:cNvPr>
          <p:cNvSpPr txBox="1"/>
          <p:nvPr/>
        </p:nvSpPr>
        <p:spPr>
          <a:xfrm rot="16200000">
            <a:off x="-357156" y="3459581"/>
            <a:ext cx="1694374"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Progression-free</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survival probability (%)</a:t>
            </a:r>
          </a:p>
        </p:txBody>
      </p:sp>
      <p:sp>
        <p:nvSpPr>
          <p:cNvPr id="41" name="TextBox 40">
            <a:extLst>
              <a:ext uri="{FF2B5EF4-FFF2-40B4-BE49-F238E27FC236}">
                <a16:creationId xmlns:a16="http://schemas.microsoft.com/office/drawing/2014/main" id="{16BF244C-6628-8077-9153-205DA4EDFCA5}"/>
              </a:ext>
            </a:extLst>
          </p:cNvPr>
          <p:cNvSpPr txBox="1"/>
          <p:nvPr/>
        </p:nvSpPr>
        <p:spPr>
          <a:xfrm>
            <a:off x="2963652" y="4847239"/>
            <a:ext cx="1058431"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cs typeface="Arial" panose="020B0604020202020204" pitchFamily="34" charset="0"/>
              </a:rPr>
              <a:t>Time (months)</a:t>
            </a:r>
            <a:endParaRPr lang="en-GB" sz="1200" b="1" noProof="0" dirty="0">
              <a:latin typeface="Arial" panose="020B0604020202020204" pitchFamily="34" charset="0"/>
              <a:ea typeface="Aileron" charset="0"/>
              <a:cs typeface="Arial" panose="020B0604020202020204" pitchFamily="34" charset="0"/>
            </a:endParaRPr>
          </a:p>
        </p:txBody>
      </p:sp>
      <p:graphicFrame>
        <p:nvGraphicFramePr>
          <p:cNvPr id="42" name="Table 41">
            <a:extLst>
              <a:ext uri="{FF2B5EF4-FFF2-40B4-BE49-F238E27FC236}">
                <a16:creationId xmlns:a16="http://schemas.microsoft.com/office/drawing/2014/main" id="{8802402E-D999-67C6-C2FA-172398E903CF}"/>
              </a:ext>
            </a:extLst>
          </p:cNvPr>
          <p:cNvGraphicFramePr>
            <a:graphicFrameLocks noGrp="1"/>
          </p:cNvGraphicFramePr>
          <p:nvPr>
            <p:extLst>
              <p:ext uri="{D42A27DB-BD31-4B8C-83A1-F6EECF244321}">
                <p14:modId xmlns:p14="http://schemas.microsoft.com/office/powerpoint/2010/main" val="530319344"/>
              </p:ext>
            </p:extLst>
          </p:nvPr>
        </p:nvGraphicFramePr>
        <p:xfrm>
          <a:off x="6201164" y="5008483"/>
          <a:ext cx="1185218" cy="731520"/>
        </p:xfrm>
        <a:graphic>
          <a:graphicData uri="http://schemas.openxmlformats.org/drawingml/2006/table">
            <a:tbl>
              <a:tblPr>
                <a:tableStyleId>{5C22544A-7EE6-4342-B048-85BDC9FD1C3A}</a:tableStyleId>
              </a:tblPr>
              <a:tblGrid>
                <a:gridCol w="1185218">
                  <a:extLst>
                    <a:ext uri="{9D8B030D-6E8A-4147-A177-3AD203B41FA5}">
                      <a16:colId xmlns:a16="http://schemas.microsoft.com/office/drawing/2014/main" val="2771256748"/>
                    </a:ext>
                  </a:extLst>
                </a:gridCol>
              </a:tblGrid>
              <a:tr h="0">
                <a:tc>
                  <a:txBody>
                    <a:bodyPr/>
                    <a:lstStyle/>
                    <a:p>
                      <a:pPr algn="l"/>
                      <a:r>
                        <a:rPr lang="en-GB" sz="800" b="1" spc="0" baseline="0" noProof="0" dirty="0">
                          <a:solidFill>
                            <a:schemeClr val="tx1"/>
                          </a:solidFill>
                          <a:latin typeface="Arial" panose="020B0604020202020204" pitchFamily="34" charset="0"/>
                          <a:cs typeface="Arial" panose="020B0604020202020204" pitchFamily="34" charset="0"/>
                        </a:rPr>
                        <a:t>No. of patients at risk</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1169439"/>
                  </a:ext>
                </a:extLst>
              </a:tr>
              <a:tr h="0">
                <a:tc>
                  <a:txBody>
                    <a:bodyPr/>
                    <a:lstStyle/>
                    <a:p>
                      <a:pPr algn="l"/>
                      <a:r>
                        <a:rPr lang="en-GB" sz="800" b="1" spc="-50" baseline="0" noProof="0" dirty="0">
                          <a:solidFill>
                            <a:schemeClr val="tx2"/>
                          </a:solidFill>
                          <a:latin typeface="Arial" panose="020B0604020202020204" pitchFamily="34" charset="0"/>
                          <a:cs typeface="Arial" panose="020B0604020202020204" pitchFamily="34" charset="0"/>
                        </a:rPr>
                        <a:t>T-DXd 5.4 mg/kg: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555444"/>
                  </a:ext>
                </a:extLst>
              </a:tr>
              <a:tr h="0">
                <a:tc>
                  <a:txBody>
                    <a:bodyPr/>
                    <a:lstStyle/>
                    <a:p>
                      <a:pPr algn="l"/>
                      <a:r>
                        <a:rPr lang="en-GB" sz="800" b="1" spc="-50" baseline="0" noProof="0" dirty="0">
                          <a:solidFill>
                            <a:schemeClr val="accent1"/>
                          </a:solidFill>
                          <a:latin typeface="Arial" panose="020B0604020202020204" pitchFamily="34" charset="0"/>
                          <a:cs typeface="Arial" panose="020B0604020202020204" pitchFamily="34" charset="0"/>
                        </a:rPr>
                        <a:t>T-DXd 6.4 mg/kg: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5113933"/>
                  </a:ext>
                </a:extLst>
              </a:tr>
              <a:tr h="0">
                <a:tc>
                  <a:txBody>
                    <a:bodyPr/>
                    <a:lstStyle/>
                    <a:p>
                      <a:pPr algn="l"/>
                      <a:r>
                        <a:rPr lang="en-GB" sz="800" b="1" spc="0" baseline="0" noProof="0" dirty="0">
                          <a:solidFill>
                            <a:schemeClr val="tx1"/>
                          </a:solidFill>
                          <a:latin typeface="Arial" panose="020B0604020202020204" pitchFamily="34" charset="0"/>
                          <a:cs typeface="Arial" panose="020B0604020202020204" pitchFamily="34" charset="0"/>
                        </a:rPr>
                        <a:t>No. of events</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4290742"/>
                  </a:ext>
                </a:extLst>
              </a:tr>
              <a:tr h="0">
                <a:tc>
                  <a:txBody>
                    <a:bodyPr/>
                    <a:lstStyle/>
                    <a:p>
                      <a:pPr algn="l"/>
                      <a:r>
                        <a:rPr lang="en-GB" sz="800" b="1" spc="-50" baseline="0" noProof="0" dirty="0">
                          <a:solidFill>
                            <a:schemeClr val="tx2"/>
                          </a:solidFill>
                          <a:latin typeface="Arial" panose="020B0604020202020204" pitchFamily="34" charset="0"/>
                          <a:cs typeface="Arial" panose="020B0604020202020204" pitchFamily="34" charset="0"/>
                        </a:rPr>
                        <a:t>T-DXd 5.4 mg/kg: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2998800"/>
                  </a:ext>
                </a:extLst>
              </a:tr>
              <a:tr h="0">
                <a:tc>
                  <a:txBody>
                    <a:bodyPr/>
                    <a:lstStyle/>
                    <a:p>
                      <a:pPr algn="l"/>
                      <a:r>
                        <a:rPr lang="en-GB" sz="800" b="1" spc="-50" baseline="0" noProof="0" dirty="0">
                          <a:solidFill>
                            <a:schemeClr val="accent1"/>
                          </a:solidFill>
                          <a:latin typeface="Arial" panose="020B0604020202020204" pitchFamily="34" charset="0"/>
                          <a:cs typeface="Arial" panose="020B0604020202020204" pitchFamily="34" charset="0"/>
                        </a:rPr>
                        <a:t>T-DXd 6.4 mg/kg:</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506765"/>
                  </a:ext>
                </a:extLst>
              </a:tr>
            </a:tbl>
          </a:graphicData>
        </a:graphic>
      </p:graphicFrame>
      <p:graphicFrame>
        <p:nvGraphicFramePr>
          <p:cNvPr id="43" name="Table 42">
            <a:extLst>
              <a:ext uri="{FF2B5EF4-FFF2-40B4-BE49-F238E27FC236}">
                <a16:creationId xmlns:a16="http://schemas.microsoft.com/office/drawing/2014/main" id="{B88A5A33-936F-89FC-A3CD-4EB71726A22B}"/>
              </a:ext>
            </a:extLst>
          </p:cNvPr>
          <p:cNvGraphicFramePr>
            <a:graphicFrameLocks noGrp="1"/>
          </p:cNvGraphicFramePr>
          <p:nvPr>
            <p:extLst>
              <p:ext uri="{D42A27DB-BD31-4B8C-83A1-F6EECF244321}">
                <p14:modId xmlns:p14="http://schemas.microsoft.com/office/powerpoint/2010/main" val="1492292418"/>
              </p:ext>
            </p:extLst>
          </p:nvPr>
        </p:nvGraphicFramePr>
        <p:xfrm>
          <a:off x="6960162" y="5138697"/>
          <a:ext cx="5099066" cy="609600"/>
        </p:xfrm>
        <a:graphic>
          <a:graphicData uri="http://schemas.openxmlformats.org/drawingml/2006/table">
            <a:tbl>
              <a:tblPr>
                <a:tableStyleId>{5C22544A-7EE6-4342-B048-85BDC9FD1C3A}</a:tableStyleId>
              </a:tblPr>
              <a:tblGrid>
                <a:gridCol w="164486">
                  <a:extLst>
                    <a:ext uri="{9D8B030D-6E8A-4147-A177-3AD203B41FA5}">
                      <a16:colId xmlns:a16="http://schemas.microsoft.com/office/drawing/2014/main" val="2771256748"/>
                    </a:ext>
                  </a:extLst>
                </a:gridCol>
                <a:gridCol w="164486">
                  <a:extLst>
                    <a:ext uri="{9D8B030D-6E8A-4147-A177-3AD203B41FA5}">
                      <a16:colId xmlns:a16="http://schemas.microsoft.com/office/drawing/2014/main" val="1861436107"/>
                    </a:ext>
                  </a:extLst>
                </a:gridCol>
                <a:gridCol w="164486">
                  <a:extLst>
                    <a:ext uri="{9D8B030D-6E8A-4147-A177-3AD203B41FA5}">
                      <a16:colId xmlns:a16="http://schemas.microsoft.com/office/drawing/2014/main" val="1281387719"/>
                    </a:ext>
                  </a:extLst>
                </a:gridCol>
                <a:gridCol w="164486">
                  <a:extLst>
                    <a:ext uri="{9D8B030D-6E8A-4147-A177-3AD203B41FA5}">
                      <a16:colId xmlns:a16="http://schemas.microsoft.com/office/drawing/2014/main" val="3197058367"/>
                    </a:ext>
                  </a:extLst>
                </a:gridCol>
                <a:gridCol w="164486">
                  <a:extLst>
                    <a:ext uri="{9D8B030D-6E8A-4147-A177-3AD203B41FA5}">
                      <a16:colId xmlns:a16="http://schemas.microsoft.com/office/drawing/2014/main" val="3888313912"/>
                    </a:ext>
                  </a:extLst>
                </a:gridCol>
                <a:gridCol w="164486">
                  <a:extLst>
                    <a:ext uri="{9D8B030D-6E8A-4147-A177-3AD203B41FA5}">
                      <a16:colId xmlns:a16="http://schemas.microsoft.com/office/drawing/2014/main" val="2038433683"/>
                    </a:ext>
                  </a:extLst>
                </a:gridCol>
                <a:gridCol w="164486">
                  <a:extLst>
                    <a:ext uri="{9D8B030D-6E8A-4147-A177-3AD203B41FA5}">
                      <a16:colId xmlns:a16="http://schemas.microsoft.com/office/drawing/2014/main" val="3766923084"/>
                    </a:ext>
                  </a:extLst>
                </a:gridCol>
                <a:gridCol w="164486">
                  <a:extLst>
                    <a:ext uri="{9D8B030D-6E8A-4147-A177-3AD203B41FA5}">
                      <a16:colId xmlns:a16="http://schemas.microsoft.com/office/drawing/2014/main" val="1535865274"/>
                    </a:ext>
                  </a:extLst>
                </a:gridCol>
                <a:gridCol w="164486">
                  <a:extLst>
                    <a:ext uri="{9D8B030D-6E8A-4147-A177-3AD203B41FA5}">
                      <a16:colId xmlns:a16="http://schemas.microsoft.com/office/drawing/2014/main" val="778276417"/>
                    </a:ext>
                  </a:extLst>
                </a:gridCol>
                <a:gridCol w="164486">
                  <a:extLst>
                    <a:ext uri="{9D8B030D-6E8A-4147-A177-3AD203B41FA5}">
                      <a16:colId xmlns:a16="http://schemas.microsoft.com/office/drawing/2014/main" val="533065752"/>
                    </a:ext>
                  </a:extLst>
                </a:gridCol>
                <a:gridCol w="164486">
                  <a:extLst>
                    <a:ext uri="{9D8B030D-6E8A-4147-A177-3AD203B41FA5}">
                      <a16:colId xmlns:a16="http://schemas.microsoft.com/office/drawing/2014/main" val="1208797135"/>
                    </a:ext>
                  </a:extLst>
                </a:gridCol>
                <a:gridCol w="164486">
                  <a:extLst>
                    <a:ext uri="{9D8B030D-6E8A-4147-A177-3AD203B41FA5}">
                      <a16:colId xmlns:a16="http://schemas.microsoft.com/office/drawing/2014/main" val="2049745846"/>
                    </a:ext>
                  </a:extLst>
                </a:gridCol>
                <a:gridCol w="164486">
                  <a:extLst>
                    <a:ext uri="{9D8B030D-6E8A-4147-A177-3AD203B41FA5}">
                      <a16:colId xmlns:a16="http://schemas.microsoft.com/office/drawing/2014/main" val="3138820677"/>
                    </a:ext>
                  </a:extLst>
                </a:gridCol>
                <a:gridCol w="164486">
                  <a:extLst>
                    <a:ext uri="{9D8B030D-6E8A-4147-A177-3AD203B41FA5}">
                      <a16:colId xmlns:a16="http://schemas.microsoft.com/office/drawing/2014/main" val="1923299660"/>
                    </a:ext>
                  </a:extLst>
                </a:gridCol>
                <a:gridCol w="164486">
                  <a:extLst>
                    <a:ext uri="{9D8B030D-6E8A-4147-A177-3AD203B41FA5}">
                      <a16:colId xmlns:a16="http://schemas.microsoft.com/office/drawing/2014/main" val="676717654"/>
                    </a:ext>
                  </a:extLst>
                </a:gridCol>
                <a:gridCol w="164486">
                  <a:extLst>
                    <a:ext uri="{9D8B030D-6E8A-4147-A177-3AD203B41FA5}">
                      <a16:colId xmlns:a16="http://schemas.microsoft.com/office/drawing/2014/main" val="1568707458"/>
                    </a:ext>
                  </a:extLst>
                </a:gridCol>
                <a:gridCol w="164486">
                  <a:extLst>
                    <a:ext uri="{9D8B030D-6E8A-4147-A177-3AD203B41FA5}">
                      <a16:colId xmlns:a16="http://schemas.microsoft.com/office/drawing/2014/main" val="1078417548"/>
                    </a:ext>
                  </a:extLst>
                </a:gridCol>
                <a:gridCol w="164486">
                  <a:extLst>
                    <a:ext uri="{9D8B030D-6E8A-4147-A177-3AD203B41FA5}">
                      <a16:colId xmlns:a16="http://schemas.microsoft.com/office/drawing/2014/main" val="1470461637"/>
                    </a:ext>
                  </a:extLst>
                </a:gridCol>
                <a:gridCol w="164486">
                  <a:extLst>
                    <a:ext uri="{9D8B030D-6E8A-4147-A177-3AD203B41FA5}">
                      <a16:colId xmlns:a16="http://schemas.microsoft.com/office/drawing/2014/main" val="1356064077"/>
                    </a:ext>
                  </a:extLst>
                </a:gridCol>
                <a:gridCol w="164486">
                  <a:extLst>
                    <a:ext uri="{9D8B030D-6E8A-4147-A177-3AD203B41FA5}">
                      <a16:colId xmlns:a16="http://schemas.microsoft.com/office/drawing/2014/main" val="3884021448"/>
                    </a:ext>
                  </a:extLst>
                </a:gridCol>
                <a:gridCol w="164486">
                  <a:extLst>
                    <a:ext uri="{9D8B030D-6E8A-4147-A177-3AD203B41FA5}">
                      <a16:colId xmlns:a16="http://schemas.microsoft.com/office/drawing/2014/main" val="3463515961"/>
                    </a:ext>
                  </a:extLst>
                </a:gridCol>
                <a:gridCol w="164486">
                  <a:extLst>
                    <a:ext uri="{9D8B030D-6E8A-4147-A177-3AD203B41FA5}">
                      <a16:colId xmlns:a16="http://schemas.microsoft.com/office/drawing/2014/main" val="3139223753"/>
                    </a:ext>
                  </a:extLst>
                </a:gridCol>
                <a:gridCol w="164486">
                  <a:extLst>
                    <a:ext uri="{9D8B030D-6E8A-4147-A177-3AD203B41FA5}">
                      <a16:colId xmlns:a16="http://schemas.microsoft.com/office/drawing/2014/main" val="2522367532"/>
                    </a:ext>
                  </a:extLst>
                </a:gridCol>
                <a:gridCol w="164486">
                  <a:extLst>
                    <a:ext uri="{9D8B030D-6E8A-4147-A177-3AD203B41FA5}">
                      <a16:colId xmlns:a16="http://schemas.microsoft.com/office/drawing/2014/main" val="2893269982"/>
                    </a:ext>
                  </a:extLst>
                </a:gridCol>
                <a:gridCol w="164486">
                  <a:extLst>
                    <a:ext uri="{9D8B030D-6E8A-4147-A177-3AD203B41FA5}">
                      <a16:colId xmlns:a16="http://schemas.microsoft.com/office/drawing/2014/main" val="322896400"/>
                    </a:ext>
                  </a:extLst>
                </a:gridCol>
                <a:gridCol w="164486">
                  <a:extLst>
                    <a:ext uri="{9D8B030D-6E8A-4147-A177-3AD203B41FA5}">
                      <a16:colId xmlns:a16="http://schemas.microsoft.com/office/drawing/2014/main" val="1354921707"/>
                    </a:ext>
                  </a:extLst>
                </a:gridCol>
                <a:gridCol w="164486">
                  <a:extLst>
                    <a:ext uri="{9D8B030D-6E8A-4147-A177-3AD203B41FA5}">
                      <a16:colId xmlns:a16="http://schemas.microsoft.com/office/drawing/2014/main" val="3070322031"/>
                    </a:ext>
                  </a:extLst>
                </a:gridCol>
                <a:gridCol w="164486">
                  <a:extLst>
                    <a:ext uri="{9D8B030D-6E8A-4147-A177-3AD203B41FA5}">
                      <a16:colId xmlns:a16="http://schemas.microsoft.com/office/drawing/2014/main" val="426040533"/>
                    </a:ext>
                  </a:extLst>
                </a:gridCol>
                <a:gridCol w="164486">
                  <a:extLst>
                    <a:ext uri="{9D8B030D-6E8A-4147-A177-3AD203B41FA5}">
                      <a16:colId xmlns:a16="http://schemas.microsoft.com/office/drawing/2014/main" val="3711611468"/>
                    </a:ext>
                  </a:extLst>
                </a:gridCol>
                <a:gridCol w="164486">
                  <a:extLst>
                    <a:ext uri="{9D8B030D-6E8A-4147-A177-3AD203B41FA5}">
                      <a16:colId xmlns:a16="http://schemas.microsoft.com/office/drawing/2014/main" val="2828110174"/>
                    </a:ext>
                  </a:extLst>
                </a:gridCol>
                <a:gridCol w="164486">
                  <a:extLst>
                    <a:ext uri="{9D8B030D-6E8A-4147-A177-3AD203B41FA5}">
                      <a16:colId xmlns:a16="http://schemas.microsoft.com/office/drawing/2014/main" val="1333498944"/>
                    </a:ext>
                  </a:extLst>
                </a:gridCol>
              </a:tblGrid>
              <a:tr h="0">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99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94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92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88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85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82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77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73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72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1169439"/>
                  </a:ext>
                </a:extLst>
              </a:tr>
              <a:tr h="0">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2555444"/>
                  </a:ext>
                </a:extLst>
              </a:tr>
              <a:tr h="0">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800" spc="-50" baseline="0" noProof="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066504"/>
                  </a:ext>
                </a:extLst>
              </a:tr>
              <a:tr h="0">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3359540"/>
                  </a:ext>
                </a:extLst>
              </a:tr>
              <a:tr h="0">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9</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18</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spc="-50" baseline="0" noProof="0" dirty="0">
                          <a:solidFill>
                            <a:schemeClr val="tx1"/>
                          </a:solidFill>
                          <a:latin typeface="Arial" panose="020B0604020202020204" pitchFamily="34" charset="0"/>
                          <a:cs typeface="Arial" panose="020B0604020202020204" pitchFamily="34" charset="0"/>
                        </a:rPr>
                        <a:t>23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23</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0380075"/>
                  </a:ext>
                </a:extLst>
              </a:tr>
            </a:tbl>
          </a:graphicData>
        </a:graphic>
      </p:graphicFrame>
      <p:pic>
        <p:nvPicPr>
          <p:cNvPr id="45" name="Picture 44" descr="A graph with a line in the middle&#10;&#10;Description automatically generated with medium confidence">
            <a:extLst>
              <a:ext uri="{FF2B5EF4-FFF2-40B4-BE49-F238E27FC236}">
                <a16:creationId xmlns:a16="http://schemas.microsoft.com/office/drawing/2014/main" id="{D34E3FCD-30C3-AA26-1335-36C4FA9C338C}"/>
              </a:ext>
            </a:extLst>
          </p:cNvPr>
          <p:cNvPicPr preferRelativeResize="0">
            <a:picLocks/>
          </p:cNvPicPr>
          <p:nvPr/>
        </p:nvPicPr>
        <p:blipFill>
          <a:blip r:embed="rId2"/>
          <a:stretch>
            <a:fillRect/>
          </a:stretch>
        </p:blipFill>
        <p:spPr>
          <a:xfrm>
            <a:off x="911424" y="2666818"/>
            <a:ext cx="5037963" cy="2001393"/>
          </a:xfrm>
          <a:prstGeom prst="rect">
            <a:avLst/>
          </a:prstGeom>
        </p:spPr>
      </p:pic>
      <p:sp>
        <p:nvSpPr>
          <p:cNvPr id="46" name="TextBox 45">
            <a:extLst>
              <a:ext uri="{FF2B5EF4-FFF2-40B4-BE49-F238E27FC236}">
                <a16:creationId xmlns:a16="http://schemas.microsoft.com/office/drawing/2014/main" id="{F5316D37-87B8-189F-0DB9-0766D58F7873}"/>
              </a:ext>
            </a:extLst>
          </p:cNvPr>
          <p:cNvSpPr txBox="1"/>
          <p:nvPr/>
        </p:nvSpPr>
        <p:spPr>
          <a:xfrm>
            <a:off x="767554" y="3381049"/>
            <a:ext cx="102592"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60</a:t>
            </a:r>
          </a:p>
        </p:txBody>
      </p:sp>
      <p:sp>
        <p:nvSpPr>
          <p:cNvPr id="47" name="TextBox 46">
            <a:extLst>
              <a:ext uri="{FF2B5EF4-FFF2-40B4-BE49-F238E27FC236}">
                <a16:creationId xmlns:a16="http://schemas.microsoft.com/office/drawing/2014/main" id="{23A7883A-B726-759B-A18B-E5B46649F334}"/>
              </a:ext>
            </a:extLst>
          </p:cNvPr>
          <p:cNvSpPr txBox="1"/>
          <p:nvPr/>
        </p:nvSpPr>
        <p:spPr>
          <a:xfrm>
            <a:off x="767554" y="3758874"/>
            <a:ext cx="102592"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40</a:t>
            </a:r>
          </a:p>
        </p:txBody>
      </p:sp>
      <p:sp>
        <p:nvSpPr>
          <p:cNvPr id="48" name="TextBox 47">
            <a:extLst>
              <a:ext uri="{FF2B5EF4-FFF2-40B4-BE49-F238E27FC236}">
                <a16:creationId xmlns:a16="http://schemas.microsoft.com/office/drawing/2014/main" id="{09BB14B2-EB50-D843-53A4-2B324F1B6DE3}"/>
              </a:ext>
            </a:extLst>
          </p:cNvPr>
          <p:cNvSpPr txBox="1"/>
          <p:nvPr/>
        </p:nvSpPr>
        <p:spPr>
          <a:xfrm>
            <a:off x="767554" y="4133524"/>
            <a:ext cx="102592"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20</a:t>
            </a:r>
          </a:p>
        </p:txBody>
      </p:sp>
      <p:sp>
        <p:nvSpPr>
          <p:cNvPr id="49" name="TextBox 48">
            <a:extLst>
              <a:ext uri="{FF2B5EF4-FFF2-40B4-BE49-F238E27FC236}">
                <a16:creationId xmlns:a16="http://schemas.microsoft.com/office/drawing/2014/main" id="{5D3B03B0-F6FB-153E-351F-C18DB6E06BC2}"/>
              </a:ext>
            </a:extLst>
          </p:cNvPr>
          <p:cNvSpPr txBox="1"/>
          <p:nvPr/>
        </p:nvSpPr>
        <p:spPr>
          <a:xfrm>
            <a:off x="818850" y="4504999"/>
            <a:ext cx="51296"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0</a:t>
            </a:r>
          </a:p>
        </p:txBody>
      </p:sp>
      <p:sp>
        <p:nvSpPr>
          <p:cNvPr id="51" name="TextBox 50">
            <a:extLst>
              <a:ext uri="{FF2B5EF4-FFF2-40B4-BE49-F238E27FC236}">
                <a16:creationId xmlns:a16="http://schemas.microsoft.com/office/drawing/2014/main" id="{39A4E4A5-1BBB-6C7E-A057-154ADDD9D780}"/>
              </a:ext>
            </a:extLst>
          </p:cNvPr>
          <p:cNvSpPr txBox="1"/>
          <p:nvPr/>
        </p:nvSpPr>
        <p:spPr>
          <a:xfrm>
            <a:off x="1319412" y="4236201"/>
            <a:ext cx="663643" cy="350865"/>
          </a:xfrm>
          <a:prstGeom prst="rect">
            <a:avLst/>
          </a:prstGeom>
          <a:noFill/>
        </p:spPr>
        <p:txBody>
          <a:bodyPr wrap="none" lIns="0" tIns="0" rIns="0" bIns="0" rtlCol="0">
            <a:spAutoFit/>
          </a:bodyPr>
          <a:lstStyle/>
          <a:p>
            <a:pPr>
              <a:lnSpc>
                <a:spcPct val="95000"/>
              </a:lnSpc>
            </a:pPr>
            <a:r>
              <a:rPr lang="en-GB" sz="800" spc="-60" noProof="0" dirty="0">
                <a:latin typeface="Arial" panose="020B0604020202020204" pitchFamily="34" charset="0"/>
                <a:ea typeface="Aileron" charset="0"/>
                <a:cs typeface="Arial" panose="020B0604020202020204" pitchFamily="34" charset="0"/>
              </a:rPr>
              <a:t>Censored</a:t>
            </a:r>
          </a:p>
          <a:p>
            <a:pPr>
              <a:lnSpc>
                <a:spcPct val="95000"/>
              </a:lnSpc>
            </a:pPr>
            <a:r>
              <a:rPr lang="en-GB" sz="800" spc="-60" noProof="0" dirty="0">
                <a:latin typeface="Arial" panose="020B0604020202020204" pitchFamily="34" charset="0"/>
                <a:ea typeface="Aileron" charset="0"/>
                <a:cs typeface="Arial" panose="020B0604020202020204" pitchFamily="34" charset="0"/>
              </a:rPr>
              <a:t>T-DXd 5.4 mg/kg</a:t>
            </a:r>
          </a:p>
          <a:p>
            <a:pPr>
              <a:lnSpc>
                <a:spcPct val="95000"/>
              </a:lnSpc>
            </a:pPr>
            <a:r>
              <a:rPr lang="en-GB" sz="800" spc="-60" noProof="0" dirty="0">
                <a:latin typeface="Arial" panose="020B0604020202020204" pitchFamily="34" charset="0"/>
                <a:ea typeface="Aileron" charset="0"/>
                <a:cs typeface="Arial" panose="020B0604020202020204" pitchFamily="34" charset="0"/>
              </a:rPr>
              <a:t>T-DXd 6.4 mg/kg</a:t>
            </a:r>
          </a:p>
        </p:txBody>
      </p:sp>
      <p:sp>
        <p:nvSpPr>
          <p:cNvPr id="52" name="TextBox 51">
            <a:extLst>
              <a:ext uri="{FF2B5EF4-FFF2-40B4-BE49-F238E27FC236}">
                <a16:creationId xmlns:a16="http://schemas.microsoft.com/office/drawing/2014/main" id="{78E5DBEA-4D01-ABDC-A2F1-2C25CA43B888}"/>
              </a:ext>
            </a:extLst>
          </p:cNvPr>
          <p:cNvSpPr txBox="1"/>
          <p:nvPr/>
        </p:nvSpPr>
        <p:spPr>
          <a:xfrm>
            <a:off x="2028636" y="2924944"/>
            <a:ext cx="1175002" cy="123111"/>
          </a:xfrm>
          <a:prstGeom prst="rect">
            <a:avLst/>
          </a:prstGeom>
          <a:noFill/>
        </p:spPr>
        <p:txBody>
          <a:bodyPr wrap="none" lIns="0" tIns="0" rIns="0" bIns="0" rtlCol="0">
            <a:spAutoFit/>
          </a:bodyPr>
          <a:lstStyle/>
          <a:p>
            <a:r>
              <a:rPr lang="en-GB" sz="800" b="1" noProof="0" dirty="0">
                <a:solidFill>
                  <a:schemeClr val="accent1"/>
                </a:solidFill>
                <a:effectLst/>
                <a:latin typeface="Arial" panose="020B0604020202020204" pitchFamily="34" charset="0"/>
                <a:cs typeface="Arial" panose="020B0604020202020204" pitchFamily="34" charset="0"/>
              </a:rPr>
              <a:t>70% (95% CI, 54%-82%) </a:t>
            </a:r>
            <a:endParaRPr lang="en-GB" sz="800" noProof="0" dirty="0">
              <a:solidFill>
                <a:schemeClr val="accent1"/>
              </a:solidFill>
              <a:effectLst/>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FF92884-B826-FBE2-9F90-48CE51B5666E}"/>
              </a:ext>
            </a:extLst>
          </p:cNvPr>
          <p:cNvSpPr txBox="1"/>
          <p:nvPr/>
        </p:nvSpPr>
        <p:spPr>
          <a:xfrm>
            <a:off x="3039926" y="3278004"/>
            <a:ext cx="1175002" cy="246221"/>
          </a:xfrm>
          <a:prstGeom prst="rect">
            <a:avLst/>
          </a:prstGeom>
          <a:noFill/>
        </p:spPr>
        <p:txBody>
          <a:bodyPr wrap="none" lIns="0" tIns="0" rIns="0" bIns="0" rtlCol="0">
            <a:spAutoFit/>
          </a:bodyPr>
          <a:lstStyle/>
          <a:p>
            <a:r>
              <a:rPr lang="en-GB" sz="800" b="1" noProof="0" dirty="0">
                <a:solidFill>
                  <a:schemeClr val="tx2"/>
                </a:solidFill>
                <a:effectLst/>
                <a:latin typeface="Arial" panose="020B0604020202020204" pitchFamily="34" charset="0"/>
                <a:cs typeface="Arial" panose="020B0604020202020204" pitchFamily="34" charset="0"/>
              </a:rPr>
              <a:t>45% (95% CI, 34%-56%)</a:t>
            </a:r>
            <a:br>
              <a:rPr lang="en-GB" sz="800" b="1" noProof="0" dirty="0">
                <a:solidFill>
                  <a:schemeClr val="tx2"/>
                </a:solidFill>
                <a:effectLst/>
                <a:latin typeface="Arial" panose="020B0604020202020204" pitchFamily="34" charset="0"/>
                <a:cs typeface="Arial" panose="020B0604020202020204" pitchFamily="34" charset="0"/>
              </a:rPr>
            </a:br>
            <a:r>
              <a:rPr lang="en-GB" sz="800" b="1" noProof="0" dirty="0">
                <a:solidFill>
                  <a:schemeClr val="accent1"/>
                </a:solidFill>
                <a:effectLst/>
                <a:latin typeface="Arial" panose="020B0604020202020204" pitchFamily="34" charset="0"/>
                <a:cs typeface="Arial" panose="020B0604020202020204" pitchFamily="34" charset="0"/>
              </a:rPr>
              <a:t>53% (95% CI, 36%-67%) </a:t>
            </a:r>
            <a:endParaRPr lang="en-GB" sz="800" noProof="0" dirty="0">
              <a:solidFill>
                <a:schemeClr val="accent1"/>
              </a:solidFill>
              <a:effectLst/>
              <a:latin typeface="Arial" panose="020B0604020202020204" pitchFamily="34" charset="0"/>
              <a:cs typeface="Arial" panose="020B0604020202020204" pitchFamily="34" charset="0"/>
            </a:endParaRPr>
          </a:p>
        </p:txBody>
      </p:sp>
      <p:graphicFrame>
        <p:nvGraphicFramePr>
          <p:cNvPr id="54" name="Table 53">
            <a:extLst>
              <a:ext uri="{FF2B5EF4-FFF2-40B4-BE49-F238E27FC236}">
                <a16:creationId xmlns:a16="http://schemas.microsoft.com/office/drawing/2014/main" id="{3DA9C198-6FE2-61E8-5435-5552EBE6B3C1}"/>
              </a:ext>
            </a:extLst>
          </p:cNvPr>
          <p:cNvGraphicFramePr>
            <a:graphicFrameLocks noGrp="1"/>
          </p:cNvGraphicFramePr>
          <p:nvPr>
            <p:extLst>
              <p:ext uri="{D42A27DB-BD31-4B8C-83A1-F6EECF244321}">
                <p14:modId xmlns:p14="http://schemas.microsoft.com/office/powerpoint/2010/main" val="1955795835"/>
              </p:ext>
            </p:extLst>
          </p:nvPr>
        </p:nvGraphicFramePr>
        <p:xfrm>
          <a:off x="2751701" y="2093624"/>
          <a:ext cx="3197685" cy="599440"/>
        </p:xfrm>
        <a:graphic>
          <a:graphicData uri="http://schemas.openxmlformats.org/drawingml/2006/table">
            <a:tbl>
              <a:tblPr firstRow="1" bandRow="1">
                <a:tableStyleId>{5C22544A-7EE6-4342-B048-85BDC9FD1C3A}</a:tableStyleId>
              </a:tblPr>
              <a:tblGrid>
                <a:gridCol w="1065895">
                  <a:extLst>
                    <a:ext uri="{9D8B030D-6E8A-4147-A177-3AD203B41FA5}">
                      <a16:colId xmlns:a16="http://schemas.microsoft.com/office/drawing/2014/main" val="20000"/>
                    </a:ext>
                  </a:extLst>
                </a:gridCol>
                <a:gridCol w="1065895">
                  <a:extLst>
                    <a:ext uri="{9D8B030D-6E8A-4147-A177-3AD203B41FA5}">
                      <a16:colId xmlns:a16="http://schemas.microsoft.com/office/drawing/2014/main" val="20001"/>
                    </a:ext>
                  </a:extLst>
                </a:gridCol>
                <a:gridCol w="1065895">
                  <a:extLst>
                    <a:ext uri="{9D8B030D-6E8A-4147-A177-3AD203B41FA5}">
                      <a16:colId xmlns:a16="http://schemas.microsoft.com/office/drawing/2014/main" val="20002"/>
                    </a:ext>
                  </a:extLst>
                </a:gridCol>
              </a:tblGrid>
              <a:tr h="3251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b">
                    <a:lnB w="9525"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900" b="1" baseline="0" noProof="0" dirty="0">
                          <a:solidFill>
                            <a:schemeClr val="bg1"/>
                          </a:solidFill>
                          <a:latin typeface="Arial" panose="020B0604020202020204" pitchFamily="34" charset="0"/>
                          <a:cs typeface="Arial" panose="020B0604020202020204" pitchFamily="34" charset="0"/>
                        </a:rPr>
                        <a:t>T-DXd 5.4 mg/kg</a:t>
                      </a:r>
                      <a:br>
                        <a:rPr lang="en-GB" sz="900" b="1" baseline="0" noProof="0" dirty="0">
                          <a:solidFill>
                            <a:schemeClr val="bg1"/>
                          </a:solidFill>
                          <a:latin typeface="Arial" panose="020B0604020202020204" pitchFamily="34" charset="0"/>
                          <a:cs typeface="Arial" panose="020B0604020202020204" pitchFamily="34" charset="0"/>
                        </a:rPr>
                      </a:br>
                      <a:r>
                        <a:rPr lang="en-GB" sz="900" b="1" baseline="0" noProof="0" dirty="0">
                          <a:solidFill>
                            <a:schemeClr val="bg1"/>
                          </a:solidFill>
                          <a:latin typeface="Arial" panose="020B0604020202020204" pitchFamily="34" charset="0"/>
                          <a:cs typeface="Arial" panose="020B0604020202020204" pitchFamily="34" charset="0"/>
                        </a:rPr>
                        <a:t>n=102</a:t>
                      </a:r>
                    </a:p>
                  </a:txBody>
                  <a:tcPr marL="24960" marR="24960" marT="0" marB="0" anchor="b">
                    <a:lnB w="9525"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900" b="1" baseline="0" noProof="0" dirty="0">
                          <a:solidFill>
                            <a:schemeClr val="bg1"/>
                          </a:solidFill>
                          <a:latin typeface="Arial" panose="020B0604020202020204" pitchFamily="34" charset="0"/>
                          <a:cs typeface="Arial" panose="020B0604020202020204" pitchFamily="34" charset="0"/>
                        </a:rPr>
                        <a:t>T-DXd 6.4 mg/kg</a:t>
                      </a:r>
                      <a:br>
                        <a:rPr lang="en-GB" sz="900" b="1" baseline="0" noProof="0" dirty="0">
                          <a:solidFill>
                            <a:schemeClr val="bg1"/>
                          </a:solidFill>
                          <a:latin typeface="Arial" panose="020B0604020202020204" pitchFamily="34" charset="0"/>
                          <a:cs typeface="Arial" panose="020B0604020202020204" pitchFamily="34" charset="0"/>
                        </a:rPr>
                      </a:br>
                      <a:r>
                        <a:rPr lang="en-GB" sz="900" b="1" baseline="0" noProof="0" dirty="0">
                          <a:solidFill>
                            <a:schemeClr val="bg1"/>
                          </a:solidFill>
                          <a:latin typeface="Arial" panose="020B0604020202020204" pitchFamily="34" charset="0"/>
                          <a:cs typeface="Arial" panose="020B0604020202020204" pitchFamily="34" charset="0"/>
                        </a:rPr>
                        <a:t>n=50</a:t>
                      </a:r>
                      <a:endParaRPr lang="en-GB" sz="900" b="1" noProof="0" dirty="0">
                        <a:solidFill>
                          <a:schemeClr val="bg1"/>
                        </a:solidFill>
                        <a:latin typeface="Arial" panose="020B0604020202020204" pitchFamily="34" charset="0"/>
                        <a:cs typeface="Arial" panose="020B0604020202020204" pitchFamily="34" charset="0"/>
                      </a:endParaRPr>
                    </a:p>
                  </a:txBody>
                  <a:tcPr marL="24960" marR="24960" marT="0" marB="0" anchor="b">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625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noProof="0" dirty="0">
                          <a:solidFill>
                            <a:schemeClr val="tx1"/>
                          </a:solidFill>
                          <a:latin typeface="Arial" panose="020B0604020202020204" pitchFamily="34" charset="0"/>
                          <a:cs typeface="Arial" panose="020B0604020202020204" pitchFamily="34" charset="0"/>
                        </a:rPr>
                        <a:t>Median PFS</a:t>
                      </a:r>
                      <a:br>
                        <a:rPr lang="en-GB" sz="900" b="1" noProof="0" dirty="0">
                          <a:solidFill>
                            <a:srgbClr val="0000FF"/>
                          </a:solidFill>
                          <a:latin typeface="Arial" panose="020B0604020202020204" pitchFamily="34" charset="0"/>
                          <a:cs typeface="Arial" panose="020B0604020202020204" pitchFamily="34" charset="0"/>
                        </a:rPr>
                      </a:br>
                      <a:r>
                        <a:rPr lang="en-GB" sz="900" b="1" noProof="0" dirty="0">
                          <a:solidFill>
                            <a:schemeClr val="tx1"/>
                          </a:solidFill>
                          <a:latin typeface="Arial" panose="020B0604020202020204" pitchFamily="34" charset="0"/>
                          <a:cs typeface="Arial" panose="020B0604020202020204" pitchFamily="34" charset="0"/>
                        </a:rPr>
                        <a:t>(95% CI), months</a:t>
                      </a:r>
                    </a:p>
                  </a:txBody>
                  <a:tcPr marL="24960" marR="24960" marT="0" marB="0" anchor="ctr">
                    <a:lnT w="952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noProof="0" dirty="0">
                          <a:solidFill>
                            <a:schemeClr val="tx1"/>
                          </a:solidFill>
                          <a:latin typeface="Arial" panose="020B0604020202020204" pitchFamily="34" charset="0"/>
                          <a:cs typeface="Arial" panose="020B0604020202020204" pitchFamily="34" charset="0"/>
                        </a:rPr>
                        <a:t>10.0 (7.7-15.2)</a:t>
                      </a:r>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ctr">
                    <a:lnT w="952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noProof="0" dirty="0">
                          <a:solidFill>
                            <a:schemeClr val="tx1"/>
                          </a:solidFill>
                          <a:latin typeface="Arial" panose="020B0604020202020204" pitchFamily="34" charset="0"/>
                          <a:cs typeface="Arial" panose="020B0604020202020204" pitchFamily="34" charset="0"/>
                        </a:rPr>
                        <a:t>12.9 (7.2-16.7)</a:t>
                      </a:r>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graphicFrame>
        <p:nvGraphicFramePr>
          <p:cNvPr id="55" name="Table 54">
            <a:extLst>
              <a:ext uri="{FF2B5EF4-FFF2-40B4-BE49-F238E27FC236}">
                <a16:creationId xmlns:a16="http://schemas.microsoft.com/office/drawing/2014/main" id="{FE5DE851-B7D8-BB99-6B34-BAD2F47D4EC5}"/>
              </a:ext>
            </a:extLst>
          </p:cNvPr>
          <p:cNvGraphicFramePr>
            <a:graphicFrameLocks noGrp="1"/>
          </p:cNvGraphicFramePr>
          <p:nvPr>
            <p:extLst>
              <p:ext uri="{D42A27DB-BD31-4B8C-83A1-F6EECF244321}">
                <p14:modId xmlns:p14="http://schemas.microsoft.com/office/powerpoint/2010/main" val="3215087107"/>
              </p:ext>
            </p:extLst>
          </p:nvPr>
        </p:nvGraphicFramePr>
        <p:xfrm>
          <a:off x="6960162" y="4693703"/>
          <a:ext cx="5099066" cy="121920"/>
        </p:xfrm>
        <a:graphic>
          <a:graphicData uri="http://schemas.openxmlformats.org/drawingml/2006/table">
            <a:tbl>
              <a:tblPr>
                <a:tableStyleId>{5C22544A-7EE6-4342-B048-85BDC9FD1C3A}</a:tableStyleId>
              </a:tblPr>
              <a:tblGrid>
                <a:gridCol w="164486">
                  <a:extLst>
                    <a:ext uri="{9D8B030D-6E8A-4147-A177-3AD203B41FA5}">
                      <a16:colId xmlns:a16="http://schemas.microsoft.com/office/drawing/2014/main" val="2771256748"/>
                    </a:ext>
                  </a:extLst>
                </a:gridCol>
                <a:gridCol w="164486">
                  <a:extLst>
                    <a:ext uri="{9D8B030D-6E8A-4147-A177-3AD203B41FA5}">
                      <a16:colId xmlns:a16="http://schemas.microsoft.com/office/drawing/2014/main" val="1861436107"/>
                    </a:ext>
                  </a:extLst>
                </a:gridCol>
                <a:gridCol w="164486">
                  <a:extLst>
                    <a:ext uri="{9D8B030D-6E8A-4147-A177-3AD203B41FA5}">
                      <a16:colId xmlns:a16="http://schemas.microsoft.com/office/drawing/2014/main" val="1281387719"/>
                    </a:ext>
                  </a:extLst>
                </a:gridCol>
                <a:gridCol w="164486">
                  <a:extLst>
                    <a:ext uri="{9D8B030D-6E8A-4147-A177-3AD203B41FA5}">
                      <a16:colId xmlns:a16="http://schemas.microsoft.com/office/drawing/2014/main" val="3197058367"/>
                    </a:ext>
                  </a:extLst>
                </a:gridCol>
                <a:gridCol w="164486">
                  <a:extLst>
                    <a:ext uri="{9D8B030D-6E8A-4147-A177-3AD203B41FA5}">
                      <a16:colId xmlns:a16="http://schemas.microsoft.com/office/drawing/2014/main" val="3888313912"/>
                    </a:ext>
                  </a:extLst>
                </a:gridCol>
                <a:gridCol w="164486">
                  <a:extLst>
                    <a:ext uri="{9D8B030D-6E8A-4147-A177-3AD203B41FA5}">
                      <a16:colId xmlns:a16="http://schemas.microsoft.com/office/drawing/2014/main" val="2038433683"/>
                    </a:ext>
                  </a:extLst>
                </a:gridCol>
                <a:gridCol w="164486">
                  <a:extLst>
                    <a:ext uri="{9D8B030D-6E8A-4147-A177-3AD203B41FA5}">
                      <a16:colId xmlns:a16="http://schemas.microsoft.com/office/drawing/2014/main" val="3766923084"/>
                    </a:ext>
                  </a:extLst>
                </a:gridCol>
                <a:gridCol w="164486">
                  <a:extLst>
                    <a:ext uri="{9D8B030D-6E8A-4147-A177-3AD203B41FA5}">
                      <a16:colId xmlns:a16="http://schemas.microsoft.com/office/drawing/2014/main" val="1535865274"/>
                    </a:ext>
                  </a:extLst>
                </a:gridCol>
                <a:gridCol w="164486">
                  <a:extLst>
                    <a:ext uri="{9D8B030D-6E8A-4147-A177-3AD203B41FA5}">
                      <a16:colId xmlns:a16="http://schemas.microsoft.com/office/drawing/2014/main" val="778276417"/>
                    </a:ext>
                  </a:extLst>
                </a:gridCol>
                <a:gridCol w="164486">
                  <a:extLst>
                    <a:ext uri="{9D8B030D-6E8A-4147-A177-3AD203B41FA5}">
                      <a16:colId xmlns:a16="http://schemas.microsoft.com/office/drawing/2014/main" val="533065752"/>
                    </a:ext>
                  </a:extLst>
                </a:gridCol>
                <a:gridCol w="164486">
                  <a:extLst>
                    <a:ext uri="{9D8B030D-6E8A-4147-A177-3AD203B41FA5}">
                      <a16:colId xmlns:a16="http://schemas.microsoft.com/office/drawing/2014/main" val="1208797135"/>
                    </a:ext>
                  </a:extLst>
                </a:gridCol>
                <a:gridCol w="164486">
                  <a:extLst>
                    <a:ext uri="{9D8B030D-6E8A-4147-A177-3AD203B41FA5}">
                      <a16:colId xmlns:a16="http://schemas.microsoft.com/office/drawing/2014/main" val="2049745846"/>
                    </a:ext>
                  </a:extLst>
                </a:gridCol>
                <a:gridCol w="164486">
                  <a:extLst>
                    <a:ext uri="{9D8B030D-6E8A-4147-A177-3AD203B41FA5}">
                      <a16:colId xmlns:a16="http://schemas.microsoft.com/office/drawing/2014/main" val="3138820677"/>
                    </a:ext>
                  </a:extLst>
                </a:gridCol>
                <a:gridCol w="164486">
                  <a:extLst>
                    <a:ext uri="{9D8B030D-6E8A-4147-A177-3AD203B41FA5}">
                      <a16:colId xmlns:a16="http://schemas.microsoft.com/office/drawing/2014/main" val="1923299660"/>
                    </a:ext>
                  </a:extLst>
                </a:gridCol>
                <a:gridCol w="164486">
                  <a:extLst>
                    <a:ext uri="{9D8B030D-6E8A-4147-A177-3AD203B41FA5}">
                      <a16:colId xmlns:a16="http://schemas.microsoft.com/office/drawing/2014/main" val="676717654"/>
                    </a:ext>
                  </a:extLst>
                </a:gridCol>
                <a:gridCol w="164486">
                  <a:extLst>
                    <a:ext uri="{9D8B030D-6E8A-4147-A177-3AD203B41FA5}">
                      <a16:colId xmlns:a16="http://schemas.microsoft.com/office/drawing/2014/main" val="1568707458"/>
                    </a:ext>
                  </a:extLst>
                </a:gridCol>
                <a:gridCol w="164486">
                  <a:extLst>
                    <a:ext uri="{9D8B030D-6E8A-4147-A177-3AD203B41FA5}">
                      <a16:colId xmlns:a16="http://schemas.microsoft.com/office/drawing/2014/main" val="1078417548"/>
                    </a:ext>
                  </a:extLst>
                </a:gridCol>
                <a:gridCol w="164486">
                  <a:extLst>
                    <a:ext uri="{9D8B030D-6E8A-4147-A177-3AD203B41FA5}">
                      <a16:colId xmlns:a16="http://schemas.microsoft.com/office/drawing/2014/main" val="1470461637"/>
                    </a:ext>
                  </a:extLst>
                </a:gridCol>
                <a:gridCol w="164486">
                  <a:extLst>
                    <a:ext uri="{9D8B030D-6E8A-4147-A177-3AD203B41FA5}">
                      <a16:colId xmlns:a16="http://schemas.microsoft.com/office/drawing/2014/main" val="1356064077"/>
                    </a:ext>
                  </a:extLst>
                </a:gridCol>
                <a:gridCol w="164486">
                  <a:extLst>
                    <a:ext uri="{9D8B030D-6E8A-4147-A177-3AD203B41FA5}">
                      <a16:colId xmlns:a16="http://schemas.microsoft.com/office/drawing/2014/main" val="3884021448"/>
                    </a:ext>
                  </a:extLst>
                </a:gridCol>
                <a:gridCol w="164486">
                  <a:extLst>
                    <a:ext uri="{9D8B030D-6E8A-4147-A177-3AD203B41FA5}">
                      <a16:colId xmlns:a16="http://schemas.microsoft.com/office/drawing/2014/main" val="3463515961"/>
                    </a:ext>
                  </a:extLst>
                </a:gridCol>
                <a:gridCol w="164486">
                  <a:extLst>
                    <a:ext uri="{9D8B030D-6E8A-4147-A177-3AD203B41FA5}">
                      <a16:colId xmlns:a16="http://schemas.microsoft.com/office/drawing/2014/main" val="3139223753"/>
                    </a:ext>
                  </a:extLst>
                </a:gridCol>
                <a:gridCol w="164486">
                  <a:extLst>
                    <a:ext uri="{9D8B030D-6E8A-4147-A177-3AD203B41FA5}">
                      <a16:colId xmlns:a16="http://schemas.microsoft.com/office/drawing/2014/main" val="2522367532"/>
                    </a:ext>
                  </a:extLst>
                </a:gridCol>
                <a:gridCol w="164486">
                  <a:extLst>
                    <a:ext uri="{9D8B030D-6E8A-4147-A177-3AD203B41FA5}">
                      <a16:colId xmlns:a16="http://schemas.microsoft.com/office/drawing/2014/main" val="2893269982"/>
                    </a:ext>
                  </a:extLst>
                </a:gridCol>
                <a:gridCol w="164486">
                  <a:extLst>
                    <a:ext uri="{9D8B030D-6E8A-4147-A177-3AD203B41FA5}">
                      <a16:colId xmlns:a16="http://schemas.microsoft.com/office/drawing/2014/main" val="322896400"/>
                    </a:ext>
                  </a:extLst>
                </a:gridCol>
                <a:gridCol w="164486">
                  <a:extLst>
                    <a:ext uri="{9D8B030D-6E8A-4147-A177-3AD203B41FA5}">
                      <a16:colId xmlns:a16="http://schemas.microsoft.com/office/drawing/2014/main" val="1354921707"/>
                    </a:ext>
                  </a:extLst>
                </a:gridCol>
                <a:gridCol w="164486">
                  <a:extLst>
                    <a:ext uri="{9D8B030D-6E8A-4147-A177-3AD203B41FA5}">
                      <a16:colId xmlns:a16="http://schemas.microsoft.com/office/drawing/2014/main" val="3070322031"/>
                    </a:ext>
                  </a:extLst>
                </a:gridCol>
                <a:gridCol w="164486">
                  <a:extLst>
                    <a:ext uri="{9D8B030D-6E8A-4147-A177-3AD203B41FA5}">
                      <a16:colId xmlns:a16="http://schemas.microsoft.com/office/drawing/2014/main" val="426040533"/>
                    </a:ext>
                  </a:extLst>
                </a:gridCol>
                <a:gridCol w="164486">
                  <a:extLst>
                    <a:ext uri="{9D8B030D-6E8A-4147-A177-3AD203B41FA5}">
                      <a16:colId xmlns:a16="http://schemas.microsoft.com/office/drawing/2014/main" val="3711611468"/>
                    </a:ext>
                  </a:extLst>
                </a:gridCol>
                <a:gridCol w="164486">
                  <a:extLst>
                    <a:ext uri="{9D8B030D-6E8A-4147-A177-3AD203B41FA5}">
                      <a16:colId xmlns:a16="http://schemas.microsoft.com/office/drawing/2014/main" val="2828110174"/>
                    </a:ext>
                  </a:extLst>
                </a:gridCol>
                <a:gridCol w="164486">
                  <a:extLst>
                    <a:ext uri="{9D8B030D-6E8A-4147-A177-3AD203B41FA5}">
                      <a16:colId xmlns:a16="http://schemas.microsoft.com/office/drawing/2014/main" val="1333498944"/>
                    </a:ext>
                  </a:extLst>
                </a:gridCol>
              </a:tblGrid>
              <a:tr h="0">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19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23</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24</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25</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27</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28</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29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800" spc="-50" baseline="0" noProof="0" dirty="0">
                          <a:solidFill>
                            <a:schemeClr val="tx1"/>
                          </a:solidFill>
                          <a:latin typeface="Arial" panose="020B0604020202020204" pitchFamily="34" charset="0"/>
                          <a:cs typeface="Arial" panose="020B0604020202020204" pitchFamily="34" charset="0"/>
                        </a:rPr>
                        <a:t>30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1169439"/>
                  </a:ext>
                </a:extLst>
              </a:tr>
            </a:tbl>
          </a:graphicData>
        </a:graphic>
      </p:graphicFrame>
      <p:sp>
        <p:nvSpPr>
          <p:cNvPr id="56" name="TextBox 55">
            <a:extLst>
              <a:ext uri="{FF2B5EF4-FFF2-40B4-BE49-F238E27FC236}">
                <a16:creationId xmlns:a16="http://schemas.microsoft.com/office/drawing/2014/main" id="{99634622-D76D-3EBD-C36F-D40B2F4EA227}"/>
              </a:ext>
            </a:extLst>
          </p:cNvPr>
          <p:cNvSpPr txBox="1"/>
          <p:nvPr/>
        </p:nvSpPr>
        <p:spPr>
          <a:xfrm>
            <a:off x="8976320" y="4847239"/>
            <a:ext cx="1058431"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cs typeface="Arial" panose="020B0604020202020204" pitchFamily="34" charset="0"/>
              </a:rPr>
              <a:t>Time (months)</a:t>
            </a:r>
            <a:endParaRPr lang="en-GB" sz="1200" b="1" noProof="0" dirty="0">
              <a:latin typeface="Arial" panose="020B0604020202020204" pitchFamily="34" charset="0"/>
              <a:ea typeface="Aileron" charset="0"/>
              <a:cs typeface="Arial" panose="020B0604020202020204" pitchFamily="34" charset="0"/>
            </a:endParaRPr>
          </a:p>
        </p:txBody>
      </p:sp>
      <p:graphicFrame>
        <p:nvGraphicFramePr>
          <p:cNvPr id="57" name="Table 56">
            <a:extLst>
              <a:ext uri="{FF2B5EF4-FFF2-40B4-BE49-F238E27FC236}">
                <a16:creationId xmlns:a16="http://schemas.microsoft.com/office/drawing/2014/main" id="{13CD10F0-EC2B-C903-35A7-8BC4D83EE074}"/>
              </a:ext>
            </a:extLst>
          </p:cNvPr>
          <p:cNvGraphicFramePr>
            <a:graphicFrameLocks noGrp="1"/>
          </p:cNvGraphicFramePr>
          <p:nvPr>
            <p:extLst>
              <p:ext uri="{D42A27DB-BD31-4B8C-83A1-F6EECF244321}">
                <p14:modId xmlns:p14="http://schemas.microsoft.com/office/powerpoint/2010/main" val="2280969674"/>
              </p:ext>
            </p:extLst>
          </p:nvPr>
        </p:nvGraphicFramePr>
        <p:xfrm>
          <a:off x="8627272" y="2093624"/>
          <a:ext cx="3197685" cy="599440"/>
        </p:xfrm>
        <a:graphic>
          <a:graphicData uri="http://schemas.openxmlformats.org/drawingml/2006/table">
            <a:tbl>
              <a:tblPr firstRow="1" bandRow="1">
                <a:tableStyleId>{5C22544A-7EE6-4342-B048-85BDC9FD1C3A}</a:tableStyleId>
              </a:tblPr>
              <a:tblGrid>
                <a:gridCol w="1065895">
                  <a:extLst>
                    <a:ext uri="{9D8B030D-6E8A-4147-A177-3AD203B41FA5}">
                      <a16:colId xmlns:a16="http://schemas.microsoft.com/office/drawing/2014/main" val="20000"/>
                    </a:ext>
                  </a:extLst>
                </a:gridCol>
                <a:gridCol w="1065895">
                  <a:extLst>
                    <a:ext uri="{9D8B030D-6E8A-4147-A177-3AD203B41FA5}">
                      <a16:colId xmlns:a16="http://schemas.microsoft.com/office/drawing/2014/main" val="20001"/>
                    </a:ext>
                  </a:extLst>
                </a:gridCol>
                <a:gridCol w="1065895">
                  <a:extLst>
                    <a:ext uri="{9D8B030D-6E8A-4147-A177-3AD203B41FA5}">
                      <a16:colId xmlns:a16="http://schemas.microsoft.com/office/drawing/2014/main" val="20002"/>
                    </a:ext>
                  </a:extLst>
                </a:gridCol>
              </a:tblGrid>
              <a:tr h="3251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b">
                    <a:lnB w="9525"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900" b="1" baseline="0" noProof="0" dirty="0">
                          <a:solidFill>
                            <a:schemeClr val="bg1"/>
                          </a:solidFill>
                          <a:latin typeface="Arial" panose="020B0604020202020204" pitchFamily="34" charset="0"/>
                          <a:cs typeface="Arial" panose="020B0604020202020204" pitchFamily="34" charset="0"/>
                        </a:rPr>
                        <a:t>T-DXd 5.4 mg/kg</a:t>
                      </a:r>
                      <a:br>
                        <a:rPr lang="en-GB" sz="900" b="1" baseline="0" noProof="0" dirty="0">
                          <a:solidFill>
                            <a:schemeClr val="bg1"/>
                          </a:solidFill>
                          <a:latin typeface="Arial" panose="020B0604020202020204" pitchFamily="34" charset="0"/>
                          <a:cs typeface="Arial" panose="020B0604020202020204" pitchFamily="34" charset="0"/>
                        </a:rPr>
                      </a:br>
                      <a:r>
                        <a:rPr lang="en-GB" sz="900" b="1" baseline="0" noProof="0" dirty="0">
                          <a:solidFill>
                            <a:schemeClr val="bg1"/>
                          </a:solidFill>
                          <a:latin typeface="Arial" panose="020B0604020202020204" pitchFamily="34" charset="0"/>
                          <a:cs typeface="Arial" panose="020B0604020202020204" pitchFamily="34" charset="0"/>
                        </a:rPr>
                        <a:t>n=102</a:t>
                      </a:r>
                    </a:p>
                  </a:txBody>
                  <a:tcPr marL="24960" marR="24960" marT="0" marB="0" anchor="b">
                    <a:lnB w="9525" cap="flat" cmpd="sng" algn="ctr">
                      <a:solidFill>
                        <a:schemeClr val="tx1"/>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900" b="1" baseline="0" noProof="0" dirty="0">
                          <a:solidFill>
                            <a:schemeClr val="bg1"/>
                          </a:solidFill>
                          <a:latin typeface="Arial" panose="020B0604020202020204" pitchFamily="34" charset="0"/>
                          <a:cs typeface="Arial" panose="020B0604020202020204" pitchFamily="34" charset="0"/>
                        </a:rPr>
                        <a:t>T-DXd 6.4 mg/kg</a:t>
                      </a:r>
                      <a:br>
                        <a:rPr lang="en-GB" sz="900" b="1" baseline="0" noProof="0" dirty="0">
                          <a:solidFill>
                            <a:schemeClr val="bg1"/>
                          </a:solidFill>
                          <a:latin typeface="Arial" panose="020B0604020202020204" pitchFamily="34" charset="0"/>
                          <a:cs typeface="Arial" panose="020B0604020202020204" pitchFamily="34" charset="0"/>
                        </a:rPr>
                      </a:br>
                      <a:r>
                        <a:rPr lang="en-GB" sz="900" b="1" baseline="0" noProof="0" dirty="0">
                          <a:solidFill>
                            <a:schemeClr val="bg1"/>
                          </a:solidFill>
                          <a:latin typeface="Arial" panose="020B0604020202020204" pitchFamily="34" charset="0"/>
                          <a:cs typeface="Arial" panose="020B0604020202020204" pitchFamily="34" charset="0"/>
                        </a:rPr>
                        <a:t>n=50</a:t>
                      </a:r>
                      <a:endParaRPr lang="en-GB" sz="900" b="1" noProof="0" dirty="0">
                        <a:solidFill>
                          <a:schemeClr val="bg1"/>
                        </a:solidFill>
                        <a:latin typeface="Arial" panose="020B0604020202020204" pitchFamily="34" charset="0"/>
                        <a:cs typeface="Arial" panose="020B0604020202020204" pitchFamily="34" charset="0"/>
                      </a:endParaRPr>
                    </a:p>
                  </a:txBody>
                  <a:tcPr marL="24960" marR="24960" marT="0" marB="0" anchor="b">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625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noProof="0" dirty="0">
                          <a:solidFill>
                            <a:schemeClr val="tx1"/>
                          </a:solidFill>
                          <a:latin typeface="Arial" panose="020B0604020202020204" pitchFamily="34" charset="0"/>
                          <a:cs typeface="Arial" panose="020B0604020202020204" pitchFamily="34" charset="0"/>
                        </a:rPr>
                        <a:t>Median OS</a:t>
                      </a:r>
                      <a:br>
                        <a:rPr lang="en-GB" sz="900" b="1" noProof="0" dirty="0">
                          <a:solidFill>
                            <a:srgbClr val="0000FF"/>
                          </a:solidFill>
                          <a:latin typeface="Arial" panose="020B0604020202020204" pitchFamily="34" charset="0"/>
                          <a:cs typeface="Arial" panose="020B0604020202020204" pitchFamily="34" charset="0"/>
                        </a:rPr>
                      </a:br>
                      <a:r>
                        <a:rPr lang="en-GB" sz="900" b="1" noProof="0" dirty="0">
                          <a:solidFill>
                            <a:schemeClr val="tx1"/>
                          </a:solidFill>
                          <a:latin typeface="Arial" panose="020B0604020202020204" pitchFamily="34" charset="0"/>
                          <a:cs typeface="Arial" panose="020B0604020202020204" pitchFamily="34" charset="0"/>
                        </a:rPr>
                        <a:t>(95% CI), months</a:t>
                      </a:r>
                    </a:p>
                  </a:txBody>
                  <a:tcPr marL="24960" marR="24960" marT="0" marB="0" anchor="ctr">
                    <a:lnT w="952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noProof="0" dirty="0">
                          <a:solidFill>
                            <a:schemeClr val="tx1"/>
                          </a:solidFill>
                          <a:latin typeface="Arial" panose="020B0604020202020204" pitchFamily="34" charset="0"/>
                          <a:cs typeface="Arial" panose="020B0604020202020204" pitchFamily="34" charset="0"/>
                        </a:rPr>
                        <a:t>19.0 (14.7-NE)</a:t>
                      </a:r>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ctr">
                    <a:lnT w="9525"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noProof="0" dirty="0">
                          <a:solidFill>
                            <a:schemeClr val="tx1"/>
                          </a:solidFill>
                          <a:latin typeface="Arial" panose="020B0604020202020204" pitchFamily="34" charset="0"/>
                          <a:cs typeface="Arial" panose="020B0604020202020204" pitchFamily="34" charset="0"/>
                        </a:rPr>
                        <a:t>17.3 (13.8-NE)</a:t>
                      </a:r>
                      <a:endParaRPr lang="en-GB" sz="900" b="1" noProof="0" dirty="0">
                        <a:solidFill>
                          <a:schemeClr val="tx1"/>
                        </a:solidFill>
                        <a:latin typeface="Arial" panose="020B0604020202020204" pitchFamily="34" charset="0"/>
                        <a:cs typeface="Arial" panose="020B0604020202020204" pitchFamily="34" charset="0"/>
                      </a:endParaRPr>
                    </a:p>
                  </a:txBody>
                  <a:tcPr marL="24960" marR="24960" marT="0"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pic>
        <p:nvPicPr>
          <p:cNvPr id="66" name="Picture 65" descr="A graph showing a line&#10;&#10;Description automatically generated with medium confidence">
            <a:extLst>
              <a:ext uri="{FF2B5EF4-FFF2-40B4-BE49-F238E27FC236}">
                <a16:creationId xmlns:a16="http://schemas.microsoft.com/office/drawing/2014/main" id="{A397DE2A-EED6-2488-D563-0D93C8F619CD}"/>
              </a:ext>
            </a:extLst>
          </p:cNvPr>
          <p:cNvPicPr>
            <a:picLocks noChangeAspect="1"/>
          </p:cNvPicPr>
          <p:nvPr/>
        </p:nvPicPr>
        <p:blipFill>
          <a:blip r:embed="rId3"/>
          <a:stretch>
            <a:fillRect/>
          </a:stretch>
        </p:blipFill>
        <p:spPr>
          <a:xfrm>
            <a:off x="6948413" y="2666818"/>
            <a:ext cx="5037963" cy="1991766"/>
          </a:xfrm>
          <a:prstGeom prst="rect">
            <a:avLst/>
          </a:prstGeom>
          <a:solidFill>
            <a:schemeClr val="bg1"/>
          </a:solidFill>
        </p:spPr>
      </p:pic>
      <p:sp>
        <p:nvSpPr>
          <p:cNvPr id="58" name="TextBox 57">
            <a:extLst>
              <a:ext uri="{FF2B5EF4-FFF2-40B4-BE49-F238E27FC236}">
                <a16:creationId xmlns:a16="http://schemas.microsoft.com/office/drawing/2014/main" id="{C41D1233-E1B3-22BB-E819-E3D828BBC1B9}"/>
              </a:ext>
            </a:extLst>
          </p:cNvPr>
          <p:cNvSpPr txBox="1"/>
          <p:nvPr/>
        </p:nvSpPr>
        <p:spPr>
          <a:xfrm>
            <a:off x="9048328" y="2869933"/>
            <a:ext cx="1175002" cy="246221"/>
          </a:xfrm>
          <a:prstGeom prst="rect">
            <a:avLst/>
          </a:prstGeom>
          <a:noFill/>
        </p:spPr>
        <p:txBody>
          <a:bodyPr wrap="none" lIns="0" tIns="0" rIns="0" bIns="0" rtlCol="0">
            <a:spAutoFit/>
          </a:bodyPr>
          <a:lstStyle/>
          <a:p>
            <a:r>
              <a:rPr lang="en-GB" sz="800" b="1" noProof="0" dirty="0">
                <a:solidFill>
                  <a:schemeClr val="tx2"/>
                </a:solidFill>
                <a:effectLst/>
                <a:latin typeface="Arial" panose="020B0604020202020204" pitchFamily="34" charset="0"/>
                <a:cs typeface="Arial" panose="020B0604020202020204" pitchFamily="34" charset="0"/>
              </a:rPr>
              <a:t>67% (95% CI, 57%-76%)</a:t>
            </a:r>
            <a:br>
              <a:rPr lang="en-GB" sz="800" b="1" noProof="0" dirty="0">
                <a:solidFill>
                  <a:schemeClr val="tx2"/>
                </a:solidFill>
                <a:effectLst/>
                <a:latin typeface="Arial" panose="020B0604020202020204" pitchFamily="34" charset="0"/>
                <a:cs typeface="Arial" panose="020B0604020202020204" pitchFamily="34" charset="0"/>
              </a:rPr>
            </a:br>
            <a:r>
              <a:rPr lang="en-GB" sz="800" b="1" noProof="0" dirty="0">
                <a:solidFill>
                  <a:schemeClr val="accent1"/>
                </a:solidFill>
                <a:effectLst/>
                <a:latin typeface="Arial" panose="020B0604020202020204" pitchFamily="34" charset="0"/>
                <a:cs typeface="Arial" panose="020B0604020202020204" pitchFamily="34" charset="0"/>
              </a:rPr>
              <a:t>75% (95% CI, 60%-85%) </a:t>
            </a:r>
            <a:endParaRPr lang="en-GB" sz="800" noProof="0" dirty="0">
              <a:solidFill>
                <a:schemeClr val="accent1"/>
              </a:solidFill>
              <a:effectLst/>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6B61A70-10A8-7E8D-CD08-B74D0B76CCAD}"/>
              </a:ext>
            </a:extLst>
          </p:cNvPr>
          <p:cNvSpPr txBox="1"/>
          <p:nvPr/>
        </p:nvSpPr>
        <p:spPr>
          <a:xfrm>
            <a:off x="9956827" y="3319493"/>
            <a:ext cx="1175002" cy="246221"/>
          </a:xfrm>
          <a:prstGeom prst="rect">
            <a:avLst/>
          </a:prstGeom>
          <a:solidFill>
            <a:schemeClr val="bg1"/>
          </a:solidFill>
        </p:spPr>
        <p:txBody>
          <a:bodyPr wrap="none" lIns="0" tIns="0" rIns="0" bIns="0" rtlCol="0">
            <a:spAutoFit/>
          </a:bodyPr>
          <a:lstStyle/>
          <a:p>
            <a:r>
              <a:rPr lang="en-GB" sz="800" b="1" noProof="0" dirty="0">
                <a:solidFill>
                  <a:schemeClr val="tx2"/>
                </a:solidFill>
                <a:effectLst/>
                <a:latin typeface="Arial" panose="020B0604020202020204" pitchFamily="34" charset="0"/>
                <a:cs typeface="Arial" panose="020B0604020202020204" pitchFamily="34" charset="0"/>
              </a:rPr>
              <a:t>50% (95% CI, 40%-60%)</a:t>
            </a:r>
            <a:br>
              <a:rPr lang="en-GB" sz="800" b="1" noProof="0" dirty="0">
                <a:solidFill>
                  <a:schemeClr val="tx2"/>
                </a:solidFill>
                <a:effectLst/>
                <a:latin typeface="Arial" panose="020B0604020202020204" pitchFamily="34" charset="0"/>
                <a:cs typeface="Arial" panose="020B0604020202020204" pitchFamily="34" charset="0"/>
              </a:rPr>
            </a:br>
            <a:r>
              <a:rPr lang="en-GB" sz="800" b="1" noProof="0" dirty="0">
                <a:solidFill>
                  <a:schemeClr val="accent1"/>
                </a:solidFill>
                <a:effectLst/>
                <a:latin typeface="Arial" panose="020B0604020202020204" pitchFamily="34" charset="0"/>
                <a:cs typeface="Arial" panose="020B0604020202020204" pitchFamily="34" charset="0"/>
              </a:rPr>
              <a:t>50% (95% CI, 35%-63%) </a:t>
            </a:r>
            <a:endParaRPr lang="en-GB" sz="800" noProof="0" dirty="0">
              <a:solidFill>
                <a:schemeClr val="accent1"/>
              </a:solidFill>
              <a:effectLst/>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216DD08D-FB8D-2E4D-8938-568415AE8EF2}"/>
              </a:ext>
            </a:extLst>
          </p:cNvPr>
          <p:cNvSpPr txBox="1"/>
          <p:nvPr/>
        </p:nvSpPr>
        <p:spPr>
          <a:xfrm>
            <a:off x="7372971" y="4236201"/>
            <a:ext cx="663643" cy="350865"/>
          </a:xfrm>
          <a:prstGeom prst="rect">
            <a:avLst/>
          </a:prstGeom>
          <a:noFill/>
        </p:spPr>
        <p:txBody>
          <a:bodyPr wrap="none" lIns="0" tIns="0" rIns="0" bIns="0" rtlCol="0">
            <a:spAutoFit/>
          </a:bodyPr>
          <a:lstStyle/>
          <a:p>
            <a:pPr>
              <a:lnSpc>
                <a:spcPct val="95000"/>
              </a:lnSpc>
            </a:pPr>
            <a:r>
              <a:rPr lang="en-GB" sz="800" spc="-60" noProof="0" dirty="0">
                <a:latin typeface="Arial" panose="020B0604020202020204" pitchFamily="34" charset="0"/>
                <a:ea typeface="Aileron" charset="0"/>
                <a:cs typeface="Arial" panose="020B0604020202020204" pitchFamily="34" charset="0"/>
              </a:rPr>
              <a:t>Censored</a:t>
            </a:r>
          </a:p>
          <a:p>
            <a:pPr>
              <a:lnSpc>
                <a:spcPct val="95000"/>
              </a:lnSpc>
            </a:pPr>
            <a:r>
              <a:rPr lang="en-GB" sz="800" spc="-60" noProof="0" dirty="0">
                <a:latin typeface="Arial" panose="020B0604020202020204" pitchFamily="34" charset="0"/>
                <a:ea typeface="Aileron" charset="0"/>
                <a:cs typeface="Arial" panose="020B0604020202020204" pitchFamily="34" charset="0"/>
              </a:rPr>
              <a:t>T-DXd 5.4 mg/kg</a:t>
            </a:r>
          </a:p>
          <a:p>
            <a:pPr>
              <a:lnSpc>
                <a:spcPct val="95000"/>
              </a:lnSpc>
            </a:pPr>
            <a:r>
              <a:rPr lang="en-GB" sz="800" spc="-60" noProof="0" dirty="0">
                <a:latin typeface="Arial" panose="020B0604020202020204" pitchFamily="34" charset="0"/>
                <a:ea typeface="Aileron" charset="0"/>
                <a:cs typeface="Arial" panose="020B0604020202020204" pitchFamily="34" charset="0"/>
              </a:rPr>
              <a:t>T-DXd 6.4 mg/kg</a:t>
            </a:r>
          </a:p>
        </p:txBody>
      </p:sp>
      <p:sp>
        <p:nvSpPr>
          <p:cNvPr id="68" name="TextBox 67">
            <a:extLst>
              <a:ext uri="{FF2B5EF4-FFF2-40B4-BE49-F238E27FC236}">
                <a16:creationId xmlns:a16="http://schemas.microsoft.com/office/drawing/2014/main" id="{78226104-E65B-733C-CA51-42FDD25BDCBD}"/>
              </a:ext>
            </a:extLst>
          </p:cNvPr>
          <p:cNvSpPr txBox="1"/>
          <p:nvPr/>
        </p:nvSpPr>
        <p:spPr>
          <a:xfrm>
            <a:off x="6769817" y="2629659"/>
            <a:ext cx="153889"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100</a:t>
            </a:r>
          </a:p>
        </p:txBody>
      </p:sp>
      <p:sp>
        <p:nvSpPr>
          <p:cNvPr id="69" name="TextBox 68">
            <a:extLst>
              <a:ext uri="{FF2B5EF4-FFF2-40B4-BE49-F238E27FC236}">
                <a16:creationId xmlns:a16="http://schemas.microsoft.com/office/drawing/2014/main" id="{D90EC48F-45BA-A6C9-6859-D57F7B06D8AC}"/>
              </a:ext>
            </a:extLst>
          </p:cNvPr>
          <p:cNvSpPr txBox="1"/>
          <p:nvPr/>
        </p:nvSpPr>
        <p:spPr>
          <a:xfrm>
            <a:off x="6821114" y="3000049"/>
            <a:ext cx="102592"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80</a:t>
            </a:r>
          </a:p>
        </p:txBody>
      </p:sp>
      <p:sp>
        <p:nvSpPr>
          <p:cNvPr id="70" name="TextBox 69">
            <a:extLst>
              <a:ext uri="{FF2B5EF4-FFF2-40B4-BE49-F238E27FC236}">
                <a16:creationId xmlns:a16="http://schemas.microsoft.com/office/drawing/2014/main" id="{AB787ACD-8FEF-4DC5-9A8D-E89A7DAB8E42}"/>
              </a:ext>
            </a:extLst>
          </p:cNvPr>
          <p:cNvSpPr txBox="1"/>
          <p:nvPr/>
        </p:nvSpPr>
        <p:spPr>
          <a:xfrm rot="16200000">
            <a:off x="5971320" y="3459581"/>
            <a:ext cx="1144544"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Overall survival</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probability (%)</a:t>
            </a:r>
          </a:p>
        </p:txBody>
      </p:sp>
      <p:sp>
        <p:nvSpPr>
          <p:cNvPr id="71" name="TextBox 70">
            <a:extLst>
              <a:ext uri="{FF2B5EF4-FFF2-40B4-BE49-F238E27FC236}">
                <a16:creationId xmlns:a16="http://schemas.microsoft.com/office/drawing/2014/main" id="{1A118979-4EDF-837E-3903-A5B3A78B2756}"/>
              </a:ext>
            </a:extLst>
          </p:cNvPr>
          <p:cNvSpPr txBox="1"/>
          <p:nvPr/>
        </p:nvSpPr>
        <p:spPr>
          <a:xfrm>
            <a:off x="6821114" y="3381049"/>
            <a:ext cx="102592"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60</a:t>
            </a:r>
          </a:p>
        </p:txBody>
      </p:sp>
      <p:sp>
        <p:nvSpPr>
          <p:cNvPr id="72" name="TextBox 71">
            <a:extLst>
              <a:ext uri="{FF2B5EF4-FFF2-40B4-BE49-F238E27FC236}">
                <a16:creationId xmlns:a16="http://schemas.microsoft.com/office/drawing/2014/main" id="{07557396-B5F4-58E4-D1FB-1AB57226E723}"/>
              </a:ext>
            </a:extLst>
          </p:cNvPr>
          <p:cNvSpPr txBox="1"/>
          <p:nvPr/>
        </p:nvSpPr>
        <p:spPr>
          <a:xfrm>
            <a:off x="6821114" y="3758874"/>
            <a:ext cx="102592"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40</a:t>
            </a:r>
          </a:p>
        </p:txBody>
      </p:sp>
      <p:sp>
        <p:nvSpPr>
          <p:cNvPr id="73" name="TextBox 72">
            <a:extLst>
              <a:ext uri="{FF2B5EF4-FFF2-40B4-BE49-F238E27FC236}">
                <a16:creationId xmlns:a16="http://schemas.microsoft.com/office/drawing/2014/main" id="{27EFEBC7-EB7E-6B63-BDA5-FA1CF995AB3A}"/>
              </a:ext>
            </a:extLst>
          </p:cNvPr>
          <p:cNvSpPr txBox="1"/>
          <p:nvPr/>
        </p:nvSpPr>
        <p:spPr>
          <a:xfrm>
            <a:off x="6821114" y="4133524"/>
            <a:ext cx="102592"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20</a:t>
            </a:r>
          </a:p>
        </p:txBody>
      </p:sp>
      <p:sp>
        <p:nvSpPr>
          <p:cNvPr id="74" name="TextBox 73">
            <a:extLst>
              <a:ext uri="{FF2B5EF4-FFF2-40B4-BE49-F238E27FC236}">
                <a16:creationId xmlns:a16="http://schemas.microsoft.com/office/drawing/2014/main" id="{00C31077-1ABD-3206-FC41-1E6F727CB9B7}"/>
              </a:ext>
            </a:extLst>
          </p:cNvPr>
          <p:cNvSpPr txBox="1"/>
          <p:nvPr/>
        </p:nvSpPr>
        <p:spPr>
          <a:xfrm>
            <a:off x="6872410" y="4504999"/>
            <a:ext cx="51296" cy="123111"/>
          </a:xfrm>
          <a:prstGeom prst="rect">
            <a:avLst/>
          </a:prstGeom>
          <a:noFill/>
        </p:spPr>
        <p:txBody>
          <a:bodyPr wrap="none" lIns="0" tIns="0" rIns="0" bIns="0" rtlCol="0">
            <a:spAutoFit/>
          </a:bodyPr>
          <a:lstStyle/>
          <a:p>
            <a:pPr algn="r"/>
            <a:r>
              <a:rPr lang="en-GB" sz="800" spc="-50" noProof="0" dirty="0">
                <a:latin typeface="Arial" panose="020B0604020202020204" pitchFamily="34" charset="0"/>
                <a:ea typeface="Aileron" charset="0"/>
                <a:cs typeface="Arial" panose="020B0604020202020204" pitchFamily="34" charset="0"/>
              </a:rPr>
              <a:t>0</a:t>
            </a:r>
          </a:p>
        </p:txBody>
      </p:sp>
    </p:spTree>
    <p:extLst>
      <p:ext uri="{BB962C8B-B14F-4D97-AF65-F5344CB8AC3E}">
        <p14:creationId xmlns:p14="http://schemas.microsoft.com/office/powerpoint/2010/main" val="92721696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ADBB5-C9CD-81EF-B6CB-F7E6198B65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035151-8251-E8CD-620B-7B5056A63C85}"/>
              </a:ext>
            </a:extLst>
          </p:cNvPr>
          <p:cNvSpPr>
            <a:spLocks noGrp="1"/>
          </p:cNvSpPr>
          <p:nvPr>
            <p:ph type="title"/>
          </p:nvPr>
        </p:nvSpPr>
        <p:spPr/>
        <p:txBody>
          <a:bodyPr>
            <a:normAutofit/>
          </a:bodyPr>
          <a:lstStyle/>
          <a:p>
            <a:r>
              <a:rPr lang="en-GB" b="1" noProof="0" dirty="0"/>
              <a:t>Safety profile of T-DX</a:t>
            </a:r>
            <a:r>
              <a:rPr lang="en-GB" b="1" cap="none" noProof="0" dirty="0"/>
              <a:t>d</a:t>
            </a:r>
            <a:br>
              <a:rPr lang="en-GB" sz="2800" b="1" noProof="0" dirty="0"/>
            </a:br>
            <a:r>
              <a:rPr lang="en-GB" sz="2000" spc="100" noProof="0" dirty="0">
                <a:solidFill>
                  <a:schemeClr val="accent1"/>
                </a:solidFill>
              </a:rPr>
              <a:t>Results from Destiny-lung01 and destiny-lung02</a:t>
            </a:r>
          </a:p>
        </p:txBody>
      </p:sp>
      <p:sp>
        <p:nvSpPr>
          <p:cNvPr id="4" name="Slide Number Placeholder 3">
            <a:extLst>
              <a:ext uri="{FF2B5EF4-FFF2-40B4-BE49-F238E27FC236}">
                <a16:creationId xmlns:a16="http://schemas.microsoft.com/office/drawing/2014/main" id="{263FEDAE-0784-BF8E-F8D7-3B05CF667DE1}"/>
              </a:ext>
            </a:extLst>
          </p:cNvPr>
          <p:cNvSpPr>
            <a:spLocks noGrp="1"/>
          </p:cNvSpPr>
          <p:nvPr>
            <p:ph type="sldNum" sz="quarter" idx="4"/>
          </p:nvPr>
        </p:nvSpPr>
        <p:spPr/>
        <p:txBody>
          <a:bodyPr/>
          <a:lstStyle/>
          <a:p>
            <a:fld id="{FCE43C0F-8A7B-3A4B-9DB5-B3472E36E833}" type="slidenum">
              <a:rPr lang="en-GB" noProof="0" smtClean="0"/>
              <a:pPr/>
              <a:t>56</a:t>
            </a:fld>
            <a:endParaRPr lang="en-GB" noProof="0" dirty="0"/>
          </a:p>
        </p:txBody>
      </p:sp>
      <p:sp>
        <p:nvSpPr>
          <p:cNvPr id="13" name="Content Placeholder 12">
            <a:extLst>
              <a:ext uri="{FF2B5EF4-FFF2-40B4-BE49-F238E27FC236}">
                <a16:creationId xmlns:a16="http://schemas.microsoft.com/office/drawing/2014/main" id="{E164F6EB-1BF4-F077-5E29-1676A818AEB6}"/>
              </a:ext>
            </a:extLst>
          </p:cNvPr>
          <p:cNvSpPr>
            <a:spLocks noGrp="1"/>
          </p:cNvSpPr>
          <p:nvPr>
            <p:ph sz="quarter" idx="15"/>
          </p:nvPr>
        </p:nvSpPr>
        <p:spPr/>
        <p:txBody>
          <a:bodyPr anchor="b"/>
          <a:lstStyle/>
          <a:p>
            <a:r>
              <a:rPr lang="en-GB" noProof="0" dirty="0">
                <a:solidFill>
                  <a:schemeClr val="tx2"/>
                </a:solidFill>
              </a:rPr>
              <a:t>T‑</a:t>
            </a:r>
            <a:r>
              <a:rPr lang="en-GB" sz="1200" noProof="0" dirty="0">
                <a:solidFill>
                  <a:schemeClr val="tx2"/>
                </a:solidFill>
              </a:rPr>
              <a:t>DXd, trastuzumab deruxtecan; TEAE, treatment-emergent adverse event; TRAE, treatment-related adverse event</a:t>
            </a:r>
          </a:p>
          <a:p>
            <a:r>
              <a:rPr lang="en-GB" noProof="0" dirty="0">
                <a:solidFill>
                  <a:schemeClr val="tx2"/>
                </a:solidFill>
              </a:rPr>
              <a:t>1. Li BT, et al. N Engl J Med. 2022;386:241-251; 2. Janne P, et al. J Clin Oncol. 2024;42(no. 16_suppl):8543 (presented at ASCO Annual Meeting I, 2024)</a:t>
            </a:r>
            <a:endParaRPr lang="en-GB" noProof="0" dirty="0">
              <a:solidFill>
                <a:schemeClr val="tx2"/>
              </a:solidFill>
              <a:highlight>
                <a:srgbClr val="FFFF00"/>
              </a:highlight>
            </a:endParaRPr>
          </a:p>
        </p:txBody>
      </p:sp>
      <p:graphicFrame>
        <p:nvGraphicFramePr>
          <p:cNvPr id="2" name="Table 1">
            <a:extLst>
              <a:ext uri="{FF2B5EF4-FFF2-40B4-BE49-F238E27FC236}">
                <a16:creationId xmlns:a16="http://schemas.microsoft.com/office/drawing/2014/main" id="{16201C5B-390E-527E-2B92-2628BA352D6A}"/>
              </a:ext>
            </a:extLst>
          </p:cNvPr>
          <p:cNvGraphicFramePr>
            <a:graphicFrameLocks noGrp="1"/>
          </p:cNvGraphicFramePr>
          <p:nvPr>
            <p:extLst>
              <p:ext uri="{D42A27DB-BD31-4B8C-83A1-F6EECF244321}">
                <p14:modId xmlns:p14="http://schemas.microsoft.com/office/powerpoint/2010/main" val="2100358284"/>
              </p:ext>
            </p:extLst>
          </p:nvPr>
        </p:nvGraphicFramePr>
        <p:xfrm>
          <a:off x="619201" y="1372605"/>
          <a:ext cx="4972743" cy="4364880"/>
        </p:xfrm>
        <a:graphic>
          <a:graphicData uri="http://schemas.openxmlformats.org/drawingml/2006/table">
            <a:tbl>
              <a:tblPr firstRow="1" bandRow="1">
                <a:tableStyleId>{5C22544A-7EE6-4342-B048-85BDC9FD1C3A}</a:tableStyleId>
              </a:tblPr>
              <a:tblGrid>
                <a:gridCol w="2799143">
                  <a:extLst>
                    <a:ext uri="{9D8B030D-6E8A-4147-A177-3AD203B41FA5}">
                      <a16:colId xmlns:a16="http://schemas.microsoft.com/office/drawing/2014/main" val="3878966161"/>
                    </a:ext>
                  </a:extLst>
                </a:gridCol>
                <a:gridCol w="1086800">
                  <a:extLst>
                    <a:ext uri="{9D8B030D-6E8A-4147-A177-3AD203B41FA5}">
                      <a16:colId xmlns:a16="http://schemas.microsoft.com/office/drawing/2014/main" val="1363593192"/>
                    </a:ext>
                  </a:extLst>
                </a:gridCol>
                <a:gridCol w="1086800">
                  <a:extLst>
                    <a:ext uri="{9D8B030D-6E8A-4147-A177-3AD203B41FA5}">
                      <a16:colId xmlns:a16="http://schemas.microsoft.com/office/drawing/2014/main" val="1619947600"/>
                    </a:ext>
                  </a:extLst>
                </a:gridCol>
              </a:tblGrid>
              <a:tr h="0">
                <a:tc rowSpan="2">
                  <a:txBody>
                    <a:bodyPr/>
                    <a:lstStyle/>
                    <a:p>
                      <a:r>
                        <a:rPr lang="en-GB" sz="1400" b="1" noProof="0" dirty="0">
                          <a:solidFill>
                            <a:schemeClr val="bg1"/>
                          </a:solidFill>
                          <a:latin typeface="Arial" panose="020B0604020202020204" pitchFamily="34" charset="0"/>
                          <a:cs typeface="Arial" panose="020B0604020202020204" pitchFamily="34" charset="0"/>
                        </a:rPr>
                        <a:t>DESTINY-Lung01</a:t>
                      </a:r>
                      <a:r>
                        <a:rPr lang="en-GB" sz="1400" b="1" baseline="30000" noProof="0" dirty="0">
                          <a:solidFill>
                            <a:schemeClr val="bg1"/>
                          </a:solidFill>
                          <a:latin typeface="Arial" panose="020B0604020202020204" pitchFamily="34" charset="0"/>
                          <a:cs typeface="Arial" panose="020B0604020202020204" pitchFamily="34" charset="0"/>
                        </a:rPr>
                        <a:t>1</a:t>
                      </a:r>
                      <a:r>
                        <a:rPr lang="en-GB" sz="1400" b="1" noProof="0" dirty="0">
                          <a:solidFill>
                            <a:schemeClr val="bg1"/>
                          </a:solidFill>
                          <a:latin typeface="Arial" panose="020B0604020202020204" pitchFamily="34" charset="0"/>
                          <a:cs typeface="Arial" panose="020B0604020202020204" pitchFamily="34" charset="0"/>
                        </a:rPr>
                        <a:t> (N=91)</a:t>
                      </a:r>
                      <a:r>
                        <a:rPr lang="en-GB" sz="1400" b="1" baseline="30000" noProof="0" dirty="0">
                          <a:solidFill>
                            <a:schemeClr val="bg1"/>
                          </a:solidFill>
                          <a:latin typeface="Arial" panose="020B0604020202020204" pitchFamily="34" charset="0"/>
                          <a:cs typeface="Arial" panose="020B0604020202020204" pitchFamily="34" charset="0"/>
                        </a:rPr>
                        <a:t>1</a:t>
                      </a:r>
                    </a:p>
                  </a:txBody>
                  <a:tcPr marL="55440" marR="55440" marT="61200" marB="61200">
                    <a:solidFill>
                      <a:schemeClr val="accent1"/>
                    </a:solidFill>
                  </a:tcPr>
                </a:tc>
                <a:tc gridSpan="2">
                  <a:txBody>
                    <a:bodyPr/>
                    <a:lstStyle/>
                    <a:p>
                      <a:pPr algn="ctr"/>
                      <a:r>
                        <a:rPr lang="en-GB" sz="1400" b="1" noProof="0" dirty="0">
                          <a:solidFill>
                            <a:schemeClr val="bg1"/>
                          </a:solidFill>
                          <a:latin typeface="Arial" panose="020B0604020202020204" pitchFamily="34" charset="0"/>
                          <a:cs typeface="Arial" panose="020B0604020202020204" pitchFamily="34" charset="0"/>
                        </a:rPr>
                        <a:t>TRAEs, n (%)</a:t>
                      </a:r>
                    </a:p>
                  </a:txBody>
                  <a:tcPr marL="55440" marR="55440" marT="61200" marB="61200">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marL="55440" marR="55440" marT="25200" marB="25200">
                    <a:solidFill>
                      <a:schemeClr val="accent1"/>
                    </a:solidFill>
                  </a:tcPr>
                </a:tc>
                <a:extLst>
                  <a:ext uri="{0D108BD9-81ED-4DB2-BD59-A6C34878D82A}">
                    <a16:rowId xmlns:a16="http://schemas.microsoft.com/office/drawing/2014/main" val="4320998"/>
                  </a:ext>
                </a:extLst>
              </a:tr>
              <a:tr h="0">
                <a:tc vMerge="1">
                  <a:txBody>
                    <a:bodyPr/>
                    <a:lstStyle/>
                    <a:p>
                      <a:endParaRPr lang="en-US" sz="1200" b="1" dirty="0">
                        <a:solidFill>
                          <a:schemeClr val="bg1"/>
                        </a:solidFill>
                        <a:latin typeface="Arial" panose="020B0604020202020204" pitchFamily="34" charset="0"/>
                        <a:cs typeface="Arial" panose="020B0604020202020204" pitchFamily="34" charset="0"/>
                      </a:endParaRPr>
                    </a:p>
                  </a:txBody>
                  <a:tcPr marL="55440" marR="55440" marT="25200" marB="25200">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Any grade</a:t>
                      </a:r>
                    </a:p>
                  </a:txBody>
                  <a:tcPr marL="55440" marR="55440" marT="61200" marB="612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Grade ≥3</a:t>
                      </a:r>
                    </a:p>
                  </a:txBody>
                  <a:tcPr marL="55440" marR="55440" marT="61200" marB="612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54738286"/>
                  </a:ext>
                </a:extLst>
              </a:tr>
              <a:tr h="0">
                <a:tc>
                  <a:txBody>
                    <a:bodyPr/>
                    <a:lstStyle/>
                    <a:p>
                      <a:r>
                        <a:rPr lang="en-GB" sz="1400" b="1" noProof="0" dirty="0">
                          <a:latin typeface="Arial" panose="020B0604020202020204" pitchFamily="34" charset="0"/>
                          <a:cs typeface="Arial" panose="020B0604020202020204" pitchFamily="34" charset="0"/>
                        </a:rPr>
                        <a:t>Nausea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66 (73)</a:t>
                      </a:r>
                    </a:p>
                  </a:txBody>
                  <a:tcPr marL="55440" marR="55440" marT="61200" marB="612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8 (9)</a:t>
                      </a:r>
                    </a:p>
                  </a:txBody>
                  <a:tcPr marL="55440" marR="55440" marT="61200" marB="612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47396744"/>
                  </a:ext>
                </a:extLst>
              </a:tr>
              <a:tr h="0">
                <a:tc>
                  <a:txBody>
                    <a:bodyPr/>
                    <a:lstStyle/>
                    <a:p>
                      <a:r>
                        <a:rPr lang="en-GB" sz="1400" b="1" noProof="0" dirty="0">
                          <a:latin typeface="Arial" panose="020B0604020202020204" pitchFamily="34" charset="0"/>
                          <a:cs typeface="Arial" panose="020B0604020202020204" pitchFamily="34" charset="0"/>
                        </a:rPr>
                        <a:t>Fatigue</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48 (53)</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6 (7)</a:t>
                      </a:r>
                    </a:p>
                  </a:txBody>
                  <a:tcPr marL="55440" marR="55440" marT="61200" marB="61200"/>
                </a:tc>
                <a:extLst>
                  <a:ext uri="{0D108BD9-81ED-4DB2-BD59-A6C34878D82A}">
                    <a16:rowId xmlns:a16="http://schemas.microsoft.com/office/drawing/2014/main" val="167840670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Alopecia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42 (46)</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0</a:t>
                      </a:r>
                    </a:p>
                  </a:txBody>
                  <a:tcPr marL="55440" marR="55440" marT="61200" marB="61200"/>
                </a:tc>
                <a:extLst>
                  <a:ext uri="{0D108BD9-81ED-4DB2-BD59-A6C34878D82A}">
                    <a16:rowId xmlns:a16="http://schemas.microsoft.com/office/drawing/2014/main" val="148410101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Vomiting</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36 (40)</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3 (3)</a:t>
                      </a:r>
                    </a:p>
                  </a:txBody>
                  <a:tcPr marL="55440" marR="55440" marT="61200" marB="61200"/>
                </a:tc>
                <a:extLst>
                  <a:ext uri="{0D108BD9-81ED-4DB2-BD59-A6C34878D82A}">
                    <a16:rowId xmlns:a16="http://schemas.microsoft.com/office/drawing/2014/main" val="86904301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Neutropenia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32 (35)</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17 (19)</a:t>
                      </a:r>
                    </a:p>
                  </a:txBody>
                  <a:tcPr marL="55440" marR="55440" marT="61200" marB="61200"/>
                </a:tc>
                <a:extLst>
                  <a:ext uri="{0D108BD9-81ED-4DB2-BD59-A6C34878D82A}">
                    <a16:rowId xmlns:a16="http://schemas.microsoft.com/office/drawing/2014/main" val="1131519394"/>
                  </a:ext>
                </a:extLst>
              </a:tr>
              <a:tr h="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Anaemia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30 (33)</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9 (10)</a:t>
                      </a:r>
                    </a:p>
                  </a:txBody>
                  <a:tcPr marL="55440" marR="55440" marT="61200" marB="61200"/>
                </a:tc>
                <a:extLst>
                  <a:ext uri="{0D108BD9-81ED-4DB2-BD59-A6C34878D82A}">
                    <a16:rowId xmlns:a16="http://schemas.microsoft.com/office/drawing/2014/main" val="3357416006"/>
                  </a:ext>
                </a:extLst>
              </a:tr>
              <a:tr h="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Diarrhoea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29 (32)</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3 (3)</a:t>
                      </a:r>
                    </a:p>
                  </a:txBody>
                  <a:tcPr marL="55440" marR="55440" marT="61200" marB="61200"/>
                </a:tc>
                <a:extLst>
                  <a:ext uri="{0D108BD9-81ED-4DB2-BD59-A6C34878D82A}">
                    <a16:rowId xmlns:a16="http://schemas.microsoft.com/office/drawing/2014/main" val="2973624118"/>
                  </a:ext>
                </a:extLst>
              </a:tr>
              <a:tr h="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Decreased appetite</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27 (30)</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0</a:t>
                      </a:r>
                    </a:p>
                  </a:txBody>
                  <a:tcPr marL="55440" marR="55440" marT="61200" marB="61200"/>
                </a:tc>
                <a:extLst>
                  <a:ext uri="{0D108BD9-81ED-4DB2-BD59-A6C34878D82A}">
                    <a16:rowId xmlns:a16="http://schemas.microsoft.com/office/drawing/2014/main" val="332019776"/>
                  </a:ext>
                </a:extLst>
              </a:tr>
              <a:tr h="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Interstitial lung disease</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24 (26)</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6 (7)</a:t>
                      </a:r>
                    </a:p>
                  </a:txBody>
                  <a:tcPr marL="55440" marR="55440" marT="61200" marB="61200"/>
                </a:tc>
                <a:extLst>
                  <a:ext uri="{0D108BD9-81ED-4DB2-BD59-A6C34878D82A}">
                    <a16:rowId xmlns:a16="http://schemas.microsoft.com/office/drawing/2014/main" val="3972639518"/>
                  </a:ext>
                </a:extLst>
              </a:tr>
              <a:tr h="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Leukopenia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21 (23)</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4 (4)</a:t>
                      </a:r>
                    </a:p>
                  </a:txBody>
                  <a:tcPr marL="55440" marR="55440" marT="61200" marB="61200"/>
                </a:tc>
                <a:extLst>
                  <a:ext uri="{0D108BD9-81ED-4DB2-BD59-A6C34878D82A}">
                    <a16:rowId xmlns:a16="http://schemas.microsoft.com/office/drawing/2014/main" val="156781305"/>
                  </a:ext>
                </a:extLst>
              </a:tr>
              <a:tr h="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Constipation</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20 (22)</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0</a:t>
                      </a:r>
                    </a:p>
                  </a:txBody>
                  <a:tcPr marL="55440" marR="55440" marT="61200" marB="61200"/>
                </a:tc>
                <a:extLst>
                  <a:ext uri="{0D108BD9-81ED-4DB2-BD59-A6C34878D82A}">
                    <a16:rowId xmlns:a16="http://schemas.microsoft.com/office/drawing/2014/main" val="450422346"/>
                  </a:ext>
                </a:extLst>
              </a:tr>
            </a:tbl>
          </a:graphicData>
        </a:graphic>
      </p:graphicFrame>
      <p:graphicFrame>
        <p:nvGraphicFramePr>
          <p:cNvPr id="5" name="Table 4">
            <a:extLst>
              <a:ext uri="{FF2B5EF4-FFF2-40B4-BE49-F238E27FC236}">
                <a16:creationId xmlns:a16="http://schemas.microsoft.com/office/drawing/2014/main" id="{59E2814B-E0A5-0F1E-21B7-5EAD2FE2F495}"/>
              </a:ext>
            </a:extLst>
          </p:cNvPr>
          <p:cNvGraphicFramePr>
            <a:graphicFrameLocks noGrp="1"/>
          </p:cNvGraphicFramePr>
          <p:nvPr>
            <p:extLst>
              <p:ext uri="{D42A27DB-BD31-4B8C-83A1-F6EECF244321}">
                <p14:modId xmlns:p14="http://schemas.microsoft.com/office/powerpoint/2010/main" val="913879913"/>
              </p:ext>
            </p:extLst>
          </p:nvPr>
        </p:nvGraphicFramePr>
        <p:xfrm>
          <a:off x="5963729" y="1372605"/>
          <a:ext cx="4972743" cy="4364880"/>
        </p:xfrm>
        <a:graphic>
          <a:graphicData uri="http://schemas.openxmlformats.org/drawingml/2006/table">
            <a:tbl>
              <a:tblPr firstRow="1" bandRow="1">
                <a:tableStyleId>{5C22544A-7EE6-4342-B048-85BDC9FD1C3A}</a:tableStyleId>
              </a:tblPr>
              <a:tblGrid>
                <a:gridCol w="2812503">
                  <a:extLst>
                    <a:ext uri="{9D8B030D-6E8A-4147-A177-3AD203B41FA5}">
                      <a16:colId xmlns:a16="http://schemas.microsoft.com/office/drawing/2014/main" val="2326974390"/>
                    </a:ext>
                  </a:extLst>
                </a:gridCol>
                <a:gridCol w="1080120">
                  <a:extLst>
                    <a:ext uri="{9D8B030D-6E8A-4147-A177-3AD203B41FA5}">
                      <a16:colId xmlns:a16="http://schemas.microsoft.com/office/drawing/2014/main" val="3534483934"/>
                    </a:ext>
                  </a:extLst>
                </a:gridCol>
                <a:gridCol w="1080120">
                  <a:extLst>
                    <a:ext uri="{9D8B030D-6E8A-4147-A177-3AD203B41FA5}">
                      <a16:colId xmlns:a16="http://schemas.microsoft.com/office/drawing/2014/main" val="767455277"/>
                    </a:ext>
                  </a:extLst>
                </a:gridCol>
              </a:tblGrid>
              <a:tr h="288000">
                <a:tc rowSpan="2">
                  <a:txBody>
                    <a:bodyPr/>
                    <a:lstStyle/>
                    <a:p>
                      <a:r>
                        <a:rPr lang="en-GB" sz="1400" b="1" noProof="0" dirty="0">
                          <a:solidFill>
                            <a:schemeClr val="bg1"/>
                          </a:solidFill>
                          <a:latin typeface="Arial" panose="020B0604020202020204" pitchFamily="34" charset="0"/>
                          <a:cs typeface="Arial" panose="020B0604020202020204" pitchFamily="34" charset="0"/>
                        </a:rPr>
                        <a:t>DESTINY-Lung02</a:t>
                      </a:r>
                      <a:r>
                        <a:rPr lang="en-GB" sz="1400" b="1" baseline="30000" noProof="0" dirty="0">
                          <a:solidFill>
                            <a:schemeClr val="bg1"/>
                          </a:solidFill>
                          <a:latin typeface="Arial" panose="020B0604020202020204" pitchFamily="34" charset="0"/>
                          <a:cs typeface="Arial" panose="020B0604020202020204" pitchFamily="34" charset="0"/>
                        </a:rPr>
                        <a:t>2</a:t>
                      </a:r>
                      <a:endParaRPr lang="en-GB" sz="1400" b="1" noProof="0" dirty="0">
                        <a:solidFill>
                          <a:schemeClr val="bg1"/>
                        </a:solidFill>
                        <a:latin typeface="Arial" panose="020B0604020202020204" pitchFamily="34" charset="0"/>
                        <a:cs typeface="Arial" panose="020B0604020202020204" pitchFamily="34" charset="0"/>
                      </a:endParaRPr>
                    </a:p>
                  </a:txBody>
                  <a:tcPr marL="55440" marR="55440" marT="61200" marB="61200"/>
                </a:tc>
                <a:tc gridSpan="2">
                  <a:txBody>
                    <a:bodyPr/>
                    <a:lstStyle/>
                    <a:p>
                      <a:pPr algn="ctr"/>
                      <a:r>
                        <a:rPr lang="en-GB" sz="1400" b="1" noProof="0" dirty="0">
                          <a:solidFill>
                            <a:schemeClr val="bg1"/>
                          </a:solidFill>
                          <a:latin typeface="Arial" panose="020B0604020202020204" pitchFamily="34" charset="0"/>
                          <a:cs typeface="Arial" panose="020B0604020202020204" pitchFamily="34" charset="0"/>
                        </a:rPr>
                        <a:t>TEAEs, n (%)</a:t>
                      </a:r>
                    </a:p>
                  </a:txBody>
                  <a:tcPr marL="55440" marR="55440" marT="61200" marB="61200">
                    <a:lnB w="12700" cap="flat" cmpd="sng" algn="ctr">
                      <a:solidFill>
                        <a:schemeClr val="bg1"/>
                      </a:solidFill>
                      <a:prstDash val="solid"/>
                      <a:round/>
                      <a:headEnd type="none" w="med" len="med"/>
                      <a:tailEnd type="none" w="med" len="med"/>
                    </a:lnB>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marL="55440" marR="55440" marT="25200" marB="25200"/>
                </a:tc>
                <a:extLst>
                  <a:ext uri="{0D108BD9-81ED-4DB2-BD59-A6C34878D82A}">
                    <a16:rowId xmlns:a16="http://schemas.microsoft.com/office/drawing/2014/main" val="2953491777"/>
                  </a:ext>
                </a:extLst>
              </a:tr>
              <a:tr h="288000">
                <a:tc vMerge="1">
                  <a:txBody>
                    <a:bodyPr/>
                    <a:lstStyle/>
                    <a:p>
                      <a:endParaRPr lang="en-US" sz="1400" dirty="0">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Any grade</a:t>
                      </a:r>
                    </a:p>
                  </a:txBody>
                  <a:tcPr marL="55440" marR="55440" marT="61200" marB="612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Grade ≥3</a:t>
                      </a:r>
                    </a:p>
                  </a:txBody>
                  <a:tcPr marL="55440" marR="55440" marT="61200" marB="612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946410651"/>
                  </a:ext>
                </a:extLst>
              </a:tr>
              <a:tr h="288000">
                <a:tc gridSpan="3">
                  <a:txBody>
                    <a:bodyPr/>
                    <a:lstStyle/>
                    <a:p>
                      <a:r>
                        <a:rPr lang="en-GB" sz="1400" b="1" noProof="0" dirty="0">
                          <a:solidFill>
                            <a:schemeClr val="bg1"/>
                          </a:solidFill>
                          <a:latin typeface="Arial" panose="020B0604020202020204" pitchFamily="34" charset="0"/>
                          <a:cs typeface="Arial" panose="020B0604020202020204" pitchFamily="34" charset="0"/>
                        </a:rPr>
                        <a:t>5.4 mg/kg (N=101)</a:t>
                      </a:r>
                    </a:p>
                  </a:txBody>
                  <a:tcPr marL="55440" marR="55440" marT="61200" marB="61200">
                    <a:solidFill>
                      <a:schemeClr val="accent3">
                        <a:lumMod val="75000"/>
                      </a:schemeClr>
                    </a:solidFill>
                  </a:tcPr>
                </a:tc>
                <a:tc hMerge="1">
                  <a:txBody>
                    <a:bodyPr/>
                    <a:lstStyle/>
                    <a:p>
                      <a:pPr algn="ctr"/>
                      <a:endParaRPr lang="en-GB" sz="1400" noProof="0" dirty="0">
                        <a:latin typeface="Arial" panose="020B0604020202020204" pitchFamily="34" charset="0"/>
                        <a:cs typeface="Arial" panose="020B0604020202020204" pitchFamily="34" charset="0"/>
                      </a:endParaRPr>
                    </a:p>
                  </a:txBody>
                  <a:tcPr marL="55440" marR="55440" marT="61200" marB="612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GB" sz="1400" noProof="0" dirty="0">
                        <a:latin typeface="Arial" panose="020B0604020202020204" pitchFamily="34" charset="0"/>
                        <a:cs typeface="Arial" panose="020B0604020202020204" pitchFamily="34" charset="0"/>
                      </a:endParaRPr>
                    </a:p>
                  </a:txBody>
                  <a:tcPr marL="55440" marR="55440" marT="61200" marB="612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314910"/>
                  </a:ext>
                </a:extLst>
              </a:tr>
              <a:tr h="288000">
                <a:tc>
                  <a:txBody>
                    <a:bodyPr/>
                    <a:lstStyle/>
                    <a:p>
                      <a:r>
                        <a:rPr lang="en-GB" sz="1400" b="1" noProof="0" dirty="0">
                          <a:latin typeface="Arial" panose="020B0604020202020204" pitchFamily="34" charset="0"/>
                          <a:cs typeface="Arial" panose="020B0604020202020204" pitchFamily="34" charset="0"/>
                        </a:rPr>
                        <a:t>Nausea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66 (65)</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noProof="0" dirty="0">
                          <a:latin typeface="Arial" panose="020B0604020202020204" pitchFamily="34" charset="0"/>
                          <a:cs typeface="Arial" panose="020B0604020202020204" pitchFamily="34" charset="0"/>
                        </a:rPr>
                        <a:t>NR</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9017350"/>
                  </a:ext>
                </a:extLst>
              </a:tr>
              <a:tr h="288000">
                <a:tc>
                  <a:txBody>
                    <a:bodyPr/>
                    <a:lstStyle/>
                    <a:p>
                      <a:r>
                        <a:rPr lang="en-GB" sz="1400" b="1" noProof="0" dirty="0">
                          <a:latin typeface="Arial" panose="020B0604020202020204" pitchFamily="34" charset="0"/>
                          <a:cs typeface="Arial" panose="020B0604020202020204" pitchFamily="34" charset="0"/>
                        </a:rPr>
                        <a:t>Neutropenia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43 (43)</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19 (19)</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7774618"/>
                  </a:ext>
                </a:extLst>
              </a:tr>
              <a:tr h="288000">
                <a:tc>
                  <a:txBody>
                    <a:bodyPr/>
                    <a:lstStyle/>
                    <a:p>
                      <a:r>
                        <a:rPr lang="en-GB" sz="1400" b="1" noProof="0" dirty="0">
                          <a:latin typeface="Arial" panose="020B0604020202020204" pitchFamily="34" charset="0"/>
                          <a:cs typeface="Arial" panose="020B0604020202020204" pitchFamily="34" charset="0"/>
                        </a:rPr>
                        <a:t>Fatigue</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38 (38)</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NR</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384710"/>
                  </a:ext>
                </a:extLst>
              </a:tr>
              <a:tr h="28800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Interstitial lung disease</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15 (15)</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noProof="0" dirty="0">
                          <a:latin typeface="Arial" panose="020B0604020202020204" pitchFamily="34" charset="0"/>
                          <a:cs typeface="Arial" panose="020B0604020202020204" pitchFamily="34" charset="0"/>
                        </a:rPr>
                        <a:t>2 (2)</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57837369"/>
                  </a:ext>
                </a:extLst>
              </a:tr>
              <a:tr h="288000">
                <a:tc gridSpan="3">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6.4 mg/kg (N=50)</a:t>
                      </a:r>
                    </a:p>
                  </a:txBody>
                  <a:tcPr marL="55440" marR="55440" marT="61200" marB="61200">
                    <a:solidFill>
                      <a:schemeClr val="accent3">
                        <a:lumMod val="75000"/>
                      </a:schemeClr>
                    </a:solidFill>
                  </a:tcPr>
                </a:tc>
                <a:tc hMerge="1">
                  <a:txBody>
                    <a:bodyPr/>
                    <a:lstStyle/>
                    <a:p>
                      <a:pPr algn="ctr"/>
                      <a:endParaRPr lang="en-GB" sz="1400" noProof="0" dirty="0">
                        <a:latin typeface="Arial" panose="020B0604020202020204" pitchFamily="34" charset="0"/>
                        <a:cs typeface="Arial" panose="020B0604020202020204" pitchFamily="34" charset="0"/>
                      </a:endParaRP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GB" sz="1400" noProof="0" dirty="0">
                        <a:latin typeface="Arial" panose="020B0604020202020204" pitchFamily="34" charset="0"/>
                        <a:cs typeface="Arial" panose="020B0604020202020204" pitchFamily="34" charset="0"/>
                      </a:endParaRP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6504611"/>
                  </a:ext>
                </a:extLst>
              </a:tr>
              <a:tr h="288000">
                <a:tc>
                  <a:txBody>
                    <a:bodyPr/>
                    <a:lstStyle/>
                    <a:p>
                      <a:r>
                        <a:rPr lang="en-GB" sz="1400" b="1" noProof="0" dirty="0">
                          <a:latin typeface="Arial" panose="020B0604020202020204" pitchFamily="34" charset="0"/>
                          <a:cs typeface="Arial" panose="020B0604020202020204" pitchFamily="34" charset="0"/>
                        </a:rPr>
                        <a:t>Nausea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39 (78)</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noProof="0" dirty="0">
                          <a:latin typeface="Arial" panose="020B0604020202020204" pitchFamily="34" charset="0"/>
                          <a:cs typeface="Arial" panose="020B0604020202020204" pitchFamily="34" charset="0"/>
                        </a:rPr>
                        <a:t>NR</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3413129"/>
                  </a:ext>
                </a:extLst>
              </a:tr>
              <a:tr h="288000">
                <a:tc>
                  <a:txBody>
                    <a:bodyPr/>
                    <a:lstStyle/>
                    <a:p>
                      <a:r>
                        <a:rPr lang="en-GB" sz="1400" b="1" noProof="0" dirty="0">
                          <a:latin typeface="Arial" panose="020B0604020202020204" pitchFamily="34" charset="0"/>
                          <a:cs typeface="Arial" panose="020B0604020202020204" pitchFamily="34" charset="0"/>
                        </a:rPr>
                        <a:t>Neutropenia</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28 (56)</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19 (38)</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6804641"/>
                  </a:ext>
                </a:extLst>
              </a:tr>
              <a:tr h="288000">
                <a:tc>
                  <a:txBody>
                    <a:bodyPr/>
                    <a:lstStyle/>
                    <a:p>
                      <a:r>
                        <a:rPr lang="en-GB" sz="1400" b="1" noProof="0" dirty="0">
                          <a:latin typeface="Arial" panose="020B0604020202020204" pitchFamily="34" charset="0"/>
                          <a:cs typeface="Arial" panose="020B0604020202020204" pitchFamily="34" charset="0"/>
                        </a:rPr>
                        <a:t>Fatigue</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23 (46)</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NR</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1341951"/>
                  </a:ext>
                </a:extLst>
              </a:tr>
              <a:tr h="288000">
                <a:tc>
                  <a:txBody>
                    <a:bodyPr/>
                    <a:lstStyle/>
                    <a:p>
                      <a:r>
                        <a:rPr lang="en-GB" sz="1400" b="1" noProof="0" dirty="0">
                          <a:latin typeface="Arial" panose="020B0604020202020204" pitchFamily="34" charset="0"/>
                          <a:cs typeface="Arial" panose="020B0604020202020204" pitchFamily="34" charset="0"/>
                        </a:rPr>
                        <a:t>Decreased appetite</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23 (46)</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NR</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4608165"/>
                  </a:ext>
                </a:extLst>
              </a:tr>
              <a:tr h="288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Interstitial lung disease</a:t>
                      </a:r>
                    </a:p>
                  </a:txBody>
                  <a:tcPr marL="55440" marR="55440" marT="61200" marB="61200"/>
                </a:tc>
                <a:tc>
                  <a:txBody>
                    <a:bodyPr/>
                    <a:lstStyle/>
                    <a:p>
                      <a:pPr algn="ctr"/>
                      <a:r>
                        <a:rPr lang="en-GB" sz="1400" noProof="0" dirty="0">
                          <a:latin typeface="Arial" panose="020B0604020202020204" pitchFamily="34" charset="0"/>
                          <a:cs typeface="Arial" panose="020B0604020202020204" pitchFamily="34" charset="0"/>
                        </a:rPr>
                        <a:t>16 (32)</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latin typeface="Arial" panose="020B0604020202020204" pitchFamily="34" charset="0"/>
                          <a:cs typeface="Arial" panose="020B0604020202020204" pitchFamily="34" charset="0"/>
                        </a:rPr>
                        <a:t>2 (4)</a:t>
                      </a:r>
                    </a:p>
                  </a:txBody>
                  <a:tcPr marL="55440" marR="55440" marT="61200" marB="6120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661051"/>
                  </a:ext>
                </a:extLst>
              </a:tr>
            </a:tbl>
          </a:graphicData>
        </a:graphic>
      </p:graphicFrame>
    </p:spTree>
    <p:extLst>
      <p:ext uri="{BB962C8B-B14F-4D97-AF65-F5344CB8AC3E}">
        <p14:creationId xmlns:p14="http://schemas.microsoft.com/office/powerpoint/2010/main" val="402089810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EC079-B931-AA54-AFD8-A6C6805850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CC6D9E-812D-76C1-917D-ADD0413CBD45}"/>
              </a:ext>
            </a:extLst>
          </p:cNvPr>
          <p:cNvSpPr>
            <a:spLocks noGrp="1"/>
          </p:cNvSpPr>
          <p:nvPr>
            <p:ph type="title"/>
          </p:nvPr>
        </p:nvSpPr>
        <p:spPr/>
        <p:txBody>
          <a:bodyPr>
            <a:normAutofit fontScale="90000"/>
          </a:bodyPr>
          <a:lstStyle/>
          <a:p>
            <a:r>
              <a:rPr lang="en-GB" b="1" noProof="0" dirty="0"/>
              <a:t>DESTINY-Lung03 – phase 1B – multicentre, open label, </a:t>
            </a:r>
            <a:br>
              <a:rPr lang="en-GB" b="1" noProof="0" dirty="0"/>
            </a:br>
            <a:r>
              <a:rPr lang="en-GB" b="1" noProof="0" dirty="0"/>
              <a:t>dose escalation</a:t>
            </a:r>
            <a:br>
              <a:rPr lang="en-GB" b="1" noProof="0" dirty="0"/>
            </a:br>
            <a:r>
              <a:rPr lang="en-GB" sz="2200" b="1" spc="100" noProof="0" dirty="0">
                <a:solidFill>
                  <a:schemeClr val="accent1"/>
                </a:solidFill>
              </a:rPr>
              <a:t>IHC her2 3+/2+</a:t>
            </a:r>
            <a:endParaRPr lang="en-GB" sz="2200" spc="100" noProof="0" dirty="0">
              <a:solidFill>
                <a:schemeClr val="accent1"/>
              </a:solidFill>
            </a:endParaRPr>
          </a:p>
        </p:txBody>
      </p:sp>
      <p:sp>
        <p:nvSpPr>
          <p:cNvPr id="4" name="Slide Number Placeholder 3">
            <a:extLst>
              <a:ext uri="{FF2B5EF4-FFF2-40B4-BE49-F238E27FC236}">
                <a16:creationId xmlns:a16="http://schemas.microsoft.com/office/drawing/2014/main" id="{3CB78D53-9007-0648-34CD-DDBDC2B96B1E}"/>
              </a:ext>
            </a:extLst>
          </p:cNvPr>
          <p:cNvSpPr>
            <a:spLocks noGrp="1"/>
          </p:cNvSpPr>
          <p:nvPr>
            <p:ph type="sldNum" sz="quarter" idx="4"/>
          </p:nvPr>
        </p:nvSpPr>
        <p:spPr/>
        <p:txBody>
          <a:bodyPr/>
          <a:lstStyle/>
          <a:p>
            <a:fld id="{FCE43C0F-8A7B-3A4B-9DB5-B3472E36E833}" type="slidenum">
              <a:rPr lang="en-GB" noProof="0" smtClean="0"/>
              <a:pPr/>
              <a:t>57</a:t>
            </a:fld>
            <a:endParaRPr lang="en-GB" noProof="0" dirty="0"/>
          </a:p>
        </p:txBody>
      </p:sp>
      <p:sp>
        <p:nvSpPr>
          <p:cNvPr id="30" name="Content Placeholder 29">
            <a:extLst>
              <a:ext uri="{FF2B5EF4-FFF2-40B4-BE49-F238E27FC236}">
                <a16:creationId xmlns:a16="http://schemas.microsoft.com/office/drawing/2014/main" id="{CAF4A411-B6E3-C806-5C9A-4D36ED2D2DFC}"/>
              </a:ext>
            </a:extLst>
          </p:cNvPr>
          <p:cNvSpPr>
            <a:spLocks noGrp="1"/>
          </p:cNvSpPr>
          <p:nvPr>
            <p:ph sz="quarter" idx="15"/>
          </p:nvPr>
        </p:nvSpPr>
        <p:spPr/>
        <p:txBody>
          <a:bodyPr anchor="b" anchorCtr="0"/>
          <a:lstStyle/>
          <a:p>
            <a:r>
              <a:rPr lang="en-GB" spc="-50" noProof="0" dirty="0">
                <a:solidFill>
                  <a:schemeClr val="tx2"/>
                </a:solidFill>
              </a:rPr>
              <a:t>Data cutoff for the Part 1 T-DXd monotherapy arm results was April 1, 2024.</a:t>
            </a:r>
            <a:r>
              <a:rPr lang="en-GB" spc="-50" baseline="30000" dirty="0">
                <a:solidFill>
                  <a:schemeClr val="tx2"/>
                </a:solidFill>
              </a:rPr>
              <a:t> </a:t>
            </a:r>
            <a:r>
              <a:rPr lang="en-GB" spc="-50" noProof="0" dirty="0">
                <a:solidFill>
                  <a:schemeClr val="tx2"/>
                </a:solidFill>
              </a:rPr>
              <a:t>Part 2 of the study was not initiated owing to a strategic decision by the study sponsor.</a:t>
            </a:r>
          </a:p>
          <a:p>
            <a:r>
              <a:rPr lang="en-GB" baseline="30000" noProof="0" dirty="0">
                <a:solidFill>
                  <a:schemeClr val="tx2"/>
                </a:solidFill>
              </a:rPr>
              <a:t>a</a:t>
            </a:r>
            <a:r>
              <a:rPr lang="en-GB" noProof="0" dirty="0">
                <a:solidFill>
                  <a:schemeClr val="tx2"/>
                </a:solidFill>
              </a:rPr>
              <a:t> HER2 overexpression was defined as ≥25% of tumour cells with IHC 3+ or 2+ by central testing using the Dako HER2-low IHC assay</a:t>
            </a:r>
            <a:br>
              <a:rPr lang="en-GB" noProof="0" dirty="0">
                <a:solidFill>
                  <a:schemeClr val="tx2"/>
                </a:solidFill>
              </a:rPr>
            </a:br>
            <a:r>
              <a:rPr lang="en-GB" baseline="30000" noProof="0" dirty="0">
                <a:solidFill>
                  <a:schemeClr val="tx2"/>
                </a:solidFill>
              </a:rPr>
              <a:t>b </a:t>
            </a:r>
            <a:r>
              <a:rPr lang="en-GB" noProof="0" dirty="0">
                <a:solidFill>
                  <a:schemeClr val="tx2"/>
                </a:solidFill>
              </a:rPr>
              <a:t>Arm 1C: T-DXd + durvalumab + pemetrexed treatment was planned but not initiated</a:t>
            </a:r>
            <a:br>
              <a:rPr lang="en-GB" noProof="0" dirty="0">
                <a:solidFill>
                  <a:schemeClr val="tx2"/>
                </a:solidFill>
              </a:rPr>
            </a:br>
            <a:r>
              <a:rPr lang="en-GB" noProof="0" dirty="0" err="1">
                <a:solidFill>
                  <a:schemeClr val="tx2"/>
                </a:solidFill>
              </a:rPr>
              <a:t>DoR</a:t>
            </a:r>
            <a:r>
              <a:rPr lang="en-GB" noProof="0" dirty="0">
                <a:solidFill>
                  <a:schemeClr val="tx2"/>
                </a:solidFill>
              </a:rPr>
              <a:t>, duration of response; ECOG, Eastern Cooperative Oncology Group; HER2-OE, HER2-overexpressing; IHC, immunohistochemistry; IV, intravenous; NSCLC, non-small cell lung cancer; ORR, objective response rate; OS, overall survival; PFS, progression-free survival; q3w, every 3 weeks; RECIST v1.1, Response Evaluation Criteria in Solid Tumours version 1.1; T-DXd, trastuzumab deruxtecan; WHO, World Health Organization</a:t>
            </a:r>
          </a:p>
          <a:p>
            <a:r>
              <a:rPr lang="en-GB" noProof="0" dirty="0">
                <a:solidFill>
                  <a:schemeClr val="tx2"/>
                </a:solidFill>
              </a:rPr>
              <a:t>Planchard D, et al. J Thorac Oncol. 19 (Issue 10, supplement):S46-S47 (presented at WCLC 2024)</a:t>
            </a:r>
          </a:p>
        </p:txBody>
      </p:sp>
      <p:cxnSp>
        <p:nvCxnSpPr>
          <p:cNvPr id="7" name="Google Shape;347;p44">
            <a:extLst>
              <a:ext uri="{FF2B5EF4-FFF2-40B4-BE49-F238E27FC236}">
                <a16:creationId xmlns:a16="http://schemas.microsoft.com/office/drawing/2014/main" id="{52C3DDA6-146C-1B59-DF0E-1AFB13299A93}"/>
              </a:ext>
            </a:extLst>
          </p:cNvPr>
          <p:cNvCxnSpPr>
            <a:cxnSpLocks/>
          </p:cNvCxnSpPr>
          <p:nvPr/>
        </p:nvCxnSpPr>
        <p:spPr>
          <a:xfrm>
            <a:off x="2783632" y="3359910"/>
            <a:ext cx="1014900" cy="0"/>
          </a:xfrm>
          <a:prstGeom prst="straightConnector1">
            <a:avLst/>
          </a:prstGeom>
          <a:noFill/>
          <a:ln w="28575" cap="flat" cmpd="sng">
            <a:solidFill>
              <a:schemeClr val="tx1"/>
            </a:solidFill>
            <a:prstDash val="solid"/>
            <a:round/>
            <a:headEnd type="none" w="sm" len="sm"/>
            <a:tailEnd type="triangle" w="med" len="med"/>
          </a:ln>
        </p:spPr>
      </p:cxnSp>
      <p:cxnSp>
        <p:nvCxnSpPr>
          <p:cNvPr id="9" name="Google Shape;347;p44">
            <a:extLst>
              <a:ext uri="{FF2B5EF4-FFF2-40B4-BE49-F238E27FC236}">
                <a16:creationId xmlns:a16="http://schemas.microsoft.com/office/drawing/2014/main" id="{090937BD-BF23-584C-EC6A-071D30FE50DC}"/>
              </a:ext>
            </a:extLst>
          </p:cNvPr>
          <p:cNvCxnSpPr>
            <a:cxnSpLocks/>
          </p:cNvCxnSpPr>
          <p:nvPr/>
        </p:nvCxnSpPr>
        <p:spPr>
          <a:xfrm>
            <a:off x="3510532" y="1949172"/>
            <a:ext cx="288000" cy="0"/>
          </a:xfrm>
          <a:prstGeom prst="straightConnector1">
            <a:avLst/>
          </a:prstGeom>
          <a:noFill/>
          <a:ln w="28575" cap="flat" cmpd="sng">
            <a:solidFill>
              <a:schemeClr val="tx1"/>
            </a:solidFill>
            <a:prstDash val="solid"/>
            <a:round/>
            <a:headEnd type="none" w="sm" len="sm"/>
            <a:tailEnd type="triangle" w="med" len="med"/>
          </a:ln>
        </p:spPr>
      </p:cxnSp>
      <p:sp>
        <p:nvSpPr>
          <p:cNvPr id="19" name="Google Shape;359;p44">
            <a:extLst>
              <a:ext uri="{FF2B5EF4-FFF2-40B4-BE49-F238E27FC236}">
                <a16:creationId xmlns:a16="http://schemas.microsoft.com/office/drawing/2014/main" id="{E9D1E8BF-80FE-6220-B12C-718F0F8A6D36}"/>
              </a:ext>
            </a:extLst>
          </p:cNvPr>
          <p:cNvSpPr/>
          <p:nvPr/>
        </p:nvSpPr>
        <p:spPr>
          <a:xfrm>
            <a:off x="3796864" y="4392657"/>
            <a:ext cx="6644304" cy="332487"/>
          </a:xfrm>
          <a:prstGeom prst="roundRect">
            <a:avLst>
              <a:gd name="adj" fmla="val 17551"/>
            </a:avLst>
          </a:prstGeom>
          <a:solidFill>
            <a:schemeClr val="bg2">
              <a:lumMod val="90000"/>
            </a:schemeClr>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400" b="1" i="0" u="none" strike="noStrike" cap="none" noProof="0" dirty="0">
                <a:latin typeface="Arial"/>
                <a:ea typeface="Arial"/>
                <a:cs typeface="Arial"/>
                <a:sym typeface="Arial"/>
              </a:rPr>
              <a:t>Data cutoff for the Part 1 T-DXd monotherapy arm results: April 1, 2024</a:t>
            </a:r>
            <a:endParaRPr lang="en-GB" sz="1400" b="1" i="0" u="none" strike="noStrike" cap="none" baseline="30000" noProof="0" dirty="0">
              <a:latin typeface="Arial"/>
              <a:ea typeface="Arial"/>
              <a:cs typeface="Arial"/>
              <a:sym typeface="Arial"/>
            </a:endParaRPr>
          </a:p>
        </p:txBody>
      </p:sp>
      <p:sp>
        <p:nvSpPr>
          <p:cNvPr id="20" name="Google Shape;359;p44">
            <a:extLst>
              <a:ext uri="{FF2B5EF4-FFF2-40B4-BE49-F238E27FC236}">
                <a16:creationId xmlns:a16="http://schemas.microsoft.com/office/drawing/2014/main" id="{7EEBBAD8-B221-623D-7DC8-77BD0CA335BF}"/>
              </a:ext>
            </a:extLst>
          </p:cNvPr>
          <p:cNvSpPr/>
          <p:nvPr/>
        </p:nvSpPr>
        <p:spPr>
          <a:xfrm>
            <a:off x="3796864" y="1571180"/>
            <a:ext cx="5652000" cy="755984"/>
          </a:xfrm>
          <a:prstGeom prst="roundRect">
            <a:avLst>
              <a:gd name="adj" fmla="val 19082"/>
            </a:avLst>
          </a:prstGeom>
          <a:solidFill>
            <a:schemeClr val="bg1"/>
          </a:solidFill>
          <a:ln w="25400">
            <a:solidFill>
              <a:schemeClr val="accent1"/>
            </a:solidFill>
          </a:ln>
        </p:spPr>
        <p:txBody>
          <a:bodyPr spcFirstLastPara="1" wrap="square" lIns="144000" tIns="45700" rIns="0" bIns="45700" anchor="ctr" anchorCtr="0">
            <a:noAutofit/>
          </a:bodyPr>
          <a:lstStyle/>
          <a:p>
            <a:pPr marL="0" marR="0" lvl="0" indent="0" rtl="0">
              <a:spcBef>
                <a:spcPts val="0"/>
              </a:spcBef>
              <a:spcAft>
                <a:spcPts val="0"/>
              </a:spcAft>
              <a:buClr>
                <a:srgbClr val="000000"/>
              </a:buClr>
              <a:buSzPts val="1100"/>
              <a:buFont typeface="Arial"/>
              <a:buNone/>
            </a:pPr>
            <a:r>
              <a:rPr lang="en-GB" sz="1400" b="1" i="0" u="none" strike="noStrike" cap="none" noProof="0" dirty="0">
                <a:latin typeface="Arial" panose="020B0604020202020204" pitchFamily="34" charset="0"/>
                <a:ea typeface="Arial"/>
                <a:cs typeface="Arial" panose="020B0604020202020204" pitchFamily="34" charset="0"/>
                <a:sym typeface="Arial"/>
              </a:rPr>
              <a:t>Part 1: dose escalation</a:t>
            </a:r>
            <a:r>
              <a:rPr lang="en-GB" sz="1400" b="1" i="0" u="none" strike="noStrike" cap="none" baseline="30000" noProof="0" dirty="0">
                <a:latin typeface="Arial" panose="020B0604020202020204" pitchFamily="34" charset="0"/>
                <a:ea typeface="Arial"/>
                <a:cs typeface="Arial" panose="020B0604020202020204" pitchFamily="34" charset="0"/>
                <a:sym typeface="Arial"/>
              </a:rPr>
              <a:t>b</a:t>
            </a:r>
            <a:r>
              <a:rPr lang="en-GB" sz="1400" b="1" i="0" u="none" strike="noStrike" cap="none" noProof="0" dirty="0">
                <a:latin typeface="Arial" panose="020B0604020202020204" pitchFamily="34" charset="0"/>
                <a:ea typeface="Arial"/>
                <a:cs typeface="Arial" panose="020B0604020202020204" pitchFamily="34" charset="0"/>
                <a:sym typeface="Arial"/>
              </a:rPr>
              <a:t> (enrolment complete)</a:t>
            </a:r>
          </a:p>
          <a:p>
            <a:pPr>
              <a:buClr>
                <a:srgbClr val="000000"/>
              </a:buClr>
              <a:buSzPts val="1100"/>
            </a:pPr>
            <a:r>
              <a:rPr lang="en-GB" sz="1400" noProof="0" dirty="0">
                <a:effectLst/>
                <a:latin typeface="Arial" panose="020B0604020202020204" pitchFamily="34" charset="0"/>
                <a:cs typeface="Arial" panose="020B0604020202020204" pitchFamily="34" charset="0"/>
              </a:rPr>
              <a:t>Arm 1A: T-DXd + durvalumab + cisplatin q3w</a:t>
            </a:r>
          </a:p>
          <a:p>
            <a:pPr>
              <a:buClr>
                <a:srgbClr val="000000"/>
              </a:buClr>
              <a:buSzPts val="1100"/>
            </a:pPr>
            <a:r>
              <a:rPr lang="en-GB" sz="1400" noProof="0" dirty="0">
                <a:effectLst/>
                <a:latin typeface="Arial" panose="020B0604020202020204" pitchFamily="34" charset="0"/>
                <a:cs typeface="Arial" panose="020B0604020202020204" pitchFamily="34" charset="0"/>
              </a:rPr>
              <a:t>Arm 1B: T-DXd + durvalumab + carboplatin </a:t>
            </a:r>
            <a:r>
              <a:rPr lang="en-GB" sz="1400" noProof="0" dirty="0">
                <a:latin typeface="Arial" panose="020B0604020202020204" pitchFamily="34" charset="0"/>
                <a:cs typeface="Arial" panose="020B0604020202020204" pitchFamily="34" charset="0"/>
              </a:rPr>
              <a:t>q3w</a:t>
            </a:r>
            <a:endParaRPr lang="en-GB" sz="1400" noProof="0" dirty="0">
              <a:effectLst/>
              <a:latin typeface="Arial" panose="020B0604020202020204" pitchFamily="34" charset="0"/>
              <a:cs typeface="Arial" panose="020B0604020202020204" pitchFamily="34" charset="0"/>
            </a:endParaRPr>
          </a:p>
        </p:txBody>
      </p:sp>
      <p:sp>
        <p:nvSpPr>
          <p:cNvPr id="21" name="Google Shape;359;p44">
            <a:extLst>
              <a:ext uri="{FF2B5EF4-FFF2-40B4-BE49-F238E27FC236}">
                <a16:creationId xmlns:a16="http://schemas.microsoft.com/office/drawing/2014/main" id="{D9BD66EC-07BE-71A2-4804-88A57BCEF5BC}"/>
              </a:ext>
            </a:extLst>
          </p:cNvPr>
          <p:cNvSpPr/>
          <p:nvPr/>
        </p:nvSpPr>
        <p:spPr>
          <a:xfrm>
            <a:off x="3796864" y="2411537"/>
            <a:ext cx="5652000" cy="576000"/>
          </a:xfrm>
          <a:prstGeom prst="roundRect">
            <a:avLst>
              <a:gd name="adj" fmla="val 19082"/>
            </a:avLst>
          </a:prstGeom>
          <a:solidFill>
            <a:schemeClr val="accent1"/>
          </a:solidFill>
          <a:ln>
            <a:noFill/>
          </a:ln>
        </p:spPr>
        <p:txBody>
          <a:bodyPr spcFirstLastPara="1" wrap="square" lIns="144000" tIns="45700" rIns="0" bIns="45700" anchor="ctr" anchorCtr="0">
            <a:noAutofit/>
          </a:bodyPr>
          <a:lstStyle/>
          <a:p>
            <a:r>
              <a:rPr lang="en-GB" sz="1400" b="1" noProof="0" dirty="0">
                <a:solidFill>
                  <a:schemeClr val="bg1"/>
                </a:solidFill>
                <a:effectLst/>
                <a:latin typeface="Arial" panose="020B0604020202020204" pitchFamily="34" charset="0"/>
                <a:cs typeface="Arial" panose="020B0604020202020204" pitchFamily="34" charset="0"/>
              </a:rPr>
              <a:t>Part 1: T-DXd monotherapy (enrolment complete)</a:t>
            </a:r>
          </a:p>
          <a:p>
            <a:r>
              <a:rPr lang="en-GB" sz="1400" noProof="0" dirty="0">
                <a:solidFill>
                  <a:schemeClr val="bg1"/>
                </a:solidFill>
                <a:effectLst/>
                <a:latin typeface="Helvetica" pitchFamily="2" charset="0"/>
              </a:rPr>
              <a:t>Arm 1D: T-DXd 5.4 mg/kg IV q3w (N=36)</a:t>
            </a:r>
          </a:p>
        </p:txBody>
      </p:sp>
      <p:sp>
        <p:nvSpPr>
          <p:cNvPr id="22" name="Google Shape;359;p44">
            <a:extLst>
              <a:ext uri="{FF2B5EF4-FFF2-40B4-BE49-F238E27FC236}">
                <a16:creationId xmlns:a16="http://schemas.microsoft.com/office/drawing/2014/main" id="{FA2B9D54-8854-73CE-2745-9A45BCBBC6D8}"/>
              </a:ext>
            </a:extLst>
          </p:cNvPr>
          <p:cNvSpPr/>
          <p:nvPr/>
        </p:nvSpPr>
        <p:spPr>
          <a:xfrm>
            <a:off x="3796864" y="3071910"/>
            <a:ext cx="5652000" cy="576000"/>
          </a:xfrm>
          <a:prstGeom prst="roundRect">
            <a:avLst>
              <a:gd name="adj" fmla="val 19082"/>
            </a:avLst>
          </a:prstGeom>
          <a:solidFill>
            <a:schemeClr val="bg1"/>
          </a:solidFill>
          <a:ln w="25400">
            <a:solidFill>
              <a:schemeClr val="accent1"/>
            </a:solidFill>
          </a:ln>
        </p:spPr>
        <p:txBody>
          <a:bodyPr spcFirstLastPara="1" wrap="square" lIns="144000" tIns="45700" rIns="0" bIns="45700" anchor="ctr" anchorCtr="0">
            <a:noAutofit/>
          </a:bodyPr>
          <a:lstStyle/>
          <a:p>
            <a:r>
              <a:rPr lang="en-GB" sz="1400" b="1" noProof="0" dirty="0">
                <a:effectLst/>
                <a:latin typeface="Arial" panose="020B0604020202020204" pitchFamily="34" charset="0"/>
                <a:cs typeface="Arial" panose="020B0604020202020204" pitchFamily="34" charset="0"/>
              </a:rPr>
              <a:t>Part 3: dose confirmation and expansion (currently recruiting)</a:t>
            </a:r>
          </a:p>
          <a:p>
            <a:r>
              <a:rPr lang="en-GB" sz="1400" noProof="0" dirty="0">
                <a:effectLst/>
                <a:latin typeface="Helvetica" pitchFamily="2" charset="0"/>
              </a:rPr>
              <a:t>T-DXd + volrustomig ± carboplatin</a:t>
            </a:r>
          </a:p>
        </p:txBody>
      </p:sp>
      <p:sp>
        <p:nvSpPr>
          <p:cNvPr id="23" name="Google Shape;359;p44">
            <a:extLst>
              <a:ext uri="{FF2B5EF4-FFF2-40B4-BE49-F238E27FC236}">
                <a16:creationId xmlns:a16="http://schemas.microsoft.com/office/drawing/2014/main" id="{4E14CE14-A12D-00BD-962F-0FBEF36D4918}"/>
              </a:ext>
            </a:extLst>
          </p:cNvPr>
          <p:cNvSpPr/>
          <p:nvPr/>
        </p:nvSpPr>
        <p:spPr>
          <a:xfrm>
            <a:off x="3796864" y="3732283"/>
            <a:ext cx="5652000" cy="576000"/>
          </a:xfrm>
          <a:prstGeom prst="roundRect">
            <a:avLst>
              <a:gd name="adj" fmla="val 19082"/>
            </a:avLst>
          </a:prstGeom>
          <a:solidFill>
            <a:schemeClr val="bg1"/>
          </a:solidFill>
          <a:ln w="25400">
            <a:solidFill>
              <a:schemeClr val="accent1"/>
            </a:solidFill>
          </a:ln>
        </p:spPr>
        <p:txBody>
          <a:bodyPr spcFirstLastPara="1" wrap="square" lIns="144000" tIns="45700" rIns="0" bIns="45700" anchor="ctr" anchorCtr="0">
            <a:noAutofit/>
          </a:bodyPr>
          <a:lstStyle/>
          <a:p>
            <a:r>
              <a:rPr lang="en-GB" sz="1400" b="1" noProof="0" dirty="0">
                <a:effectLst/>
                <a:latin typeface="Arial" panose="020B0604020202020204" pitchFamily="34" charset="0"/>
                <a:cs typeface="Arial" panose="020B0604020202020204" pitchFamily="34" charset="0"/>
              </a:rPr>
              <a:t>Part 4: safety run-in and expansion (currently recruiting)</a:t>
            </a:r>
          </a:p>
          <a:p>
            <a:r>
              <a:rPr lang="en-GB" sz="1400" noProof="0" dirty="0">
                <a:effectLst/>
                <a:latin typeface="Helvetica" pitchFamily="2" charset="0"/>
              </a:rPr>
              <a:t>T-DXd + rilvegostomig ± carboplatin</a:t>
            </a:r>
          </a:p>
        </p:txBody>
      </p:sp>
      <p:cxnSp>
        <p:nvCxnSpPr>
          <p:cNvPr id="25" name="Google Shape;347;p44">
            <a:extLst>
              <a:ext uri="{FF2B5EF4-FFF2-40B4-BE49-F238E27FC236}">
                <a16:creationId xmlns:a16="http://schemas.microsoft.com/office/drawing/2014/main" id="{850CB08A-C576-03E7-9C87-52D2EB0552E3}"/>
              </a:ext>
            </a:extLst>
          </p:cNvPr>
          <p:cNvCxnSpPr>
            <a:cxnSpLocks/>
          </p:cNvCxnSpPr>
          <p:nvPr/>
        </p:nvCxnSpPr>
        <p:spPr>
          <a:xfrm>
            <a:off x="3510532" y="4020283"/>
            <a:ext cx="288000" cy="0"/>
          </a:xfrm>
          <a:prstGeom prst="straightConnector1">
            <a:avLst/>
          </a:prstGeom>
          <a:noFill/>
          <a:ln w="28575" cap="flat" cmpd="sng">
            <a:solidFill>
              <a:schemeClr val="tx1"/>
            </a:solidFill>
            <a:prstDash val="solid"/>
            <a:round/>
            <a:headEnd type="none" w="sm" len="sm"/>
            <a:tailEnd type="triangle" w="med" len="med"/>
          </a:ln>
        </p:spPr>
      </p:cxnSp>
      <p:cxnSp>
        <p:nvCxnSpPr>
          <p:cNvPr id="26" name="Google Shape;345;p44">
            <a:extLst>
              <a:ext uri="{FF2B5EF4-FFF2-40B4-BE49-F238E27FC236}">
                <a16:creationId xmlns:a16="http://schemas.microsoft.com/office/drawing/2014/main" id="{5EB92D80-B0DE-041A-8D81-7198827D908A}"/>
              </a:ext>
            </a:extLst>
          </p:cNvPr>
          <p:cNvCxnSpPr>
            <a:cxnSpLocks/>
          </p:cNvCxnSpPr>
          <p:nvPr/>
        </p:nvCxnSpPr>
        <p:spPr>
          <a:xfrm flipV="1">
            <a:off x="3510533" y="1933968"/>
            <a:ext cx="0" cy="2098800"/>
          </a:xfrm>
          <a:prstGeom prst="straightConnector1">
            <a:avLst/>
          </a:prstGeom>
          <a:noFill/>
          <a:ln w="28575" cap="flat" cmpd="sng">
            <a:solidFill>
              <a:schemeClr val="tx1"/>
            </a:solidFill>
            <a:prstDash val="solid"/>
            <a:round/>
            <a:headEnd type="none" w="sm" len="sm"/>
            <a:tailEnd type="none" w="sm" len="sm"/>
          </a:ln>
        </p:spPr>
      </p:cxnSp>
      <p:sp>
        <p:nvSpPr>
          <p:cNvPr id="5" name="Google Shape;357;p44">
            <a:extLst>
              <a:ext uri="{FF2B5EF4-FFF2-40B4-BE49-F238E27FC236}">
                <a16:creationId xmlns:a16="http://schemas.microsoft.com/office/drawing/2014/main" id="{CCBA83F8-089B-66FB-C538-6403666B7A20}"/>
              </a:ext>
            </a:extLst>
          </p:cNvPr>
          <p:cNvSpPr/>
          <p:nvPr/>
        </p:nvSpPr>
        <p:spPr>
          <a:xfrm>
            <a:off x="619201" y="1571180"/>
            <a:ext cx="2724061" cy="3153964"/>
          </a:xfrm>
          <a:prstGeom prst="roundRect">
            <a:avLst>
              <a:gd name="adj" fmla="val 5477"/>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a:spcAft>
                <a:spcPts val="200"/>
              </a:spcAft>
              <a:buClr>
                <a:schemeClr val="accent1"/>
              </a:buClr>
            </a:pPr>
            <a:r>
              <a:rPr lang="en-GB" sz="1400" b="1" noProof="0" dirty="0">
                <a:solidFill>
                  <a:schemeClr val="accent1"/>
                </a:solidFill>
                <a:effectLst/>
                <a:latin typeface="Arial" panose="020B0604020202020204" pitchFamily="34" charset="0"/>
                <a:cs typeface="Arial" panose="020B0604020202020204" pitchFamily="34" charset="0"/>
              </a:rPr>
              <a:t>Patient population</a:t>
            </a:r>
          </a:p>
          <a:p>
            <a:pPr marL="182563" indent="-182563">
              <a:spcAft>
                <a:spcPts val="200"/>
              </a:spcAft>
              <a:buClr>
                <a:schemeClr val="accent1"/>
              </a:buClr>
              <a:buFont typeface="Arial" panose="020B0604020202020204" pitchFamily="34" charset="0"/>
              <a:buChar char="•"/>
            </a:pPr>
            <a:r>
              <a:rPr lang="en-GB" sz="1200" noProof="0" dirty="0">
                <a:effectLst/>
                <a:latin typeface="Arial" panose="020B0604020202020204" pitchFamily="34" charset="0"/>
                <a:cs typeface="Arial" panose="020B0604020202020204" pitchFamily="34" charset="0"/>
              </a:rPr>
              <a:t>Aged ≥18 years</a:t>
            </a:r>
          </a:p>
          <a:p>
            <a:pPr marL="182563" indent="-182563">
              <a:spcAft>
                <a:spcPts val="200"/>
              </a:spcAft>
              <a:buClr>
                <a:schemeClr val="accent1"/>
              </a:buClr>
              <a:buFont typeface="Arial" panose="020B0604020202020204" pitchFamily="34" charset="0"/>
              <a:buChar char="•"/>
            </a:pPr>
            <a:r>
              <a:rPr lang="en-GB" sz="1200" b="1" noProof="0" dirty="0">
                <a:effectLst/>
                <a:latin typeface="Arial" panose="020B0604020202020204" pitchFamily="34" charset="0"/>
                <a:cs typeface="Arial" panose="020B0604020202020204" pitchFamily="34" charset="0"/>
              </a:rPr>
              <a:t>Centrally assessed HER2-OE </a:t>
            </a:r>
            <a:br>
              <a:rPr lang="en-GB" sz="1200" b="1" noProof="0" dirty="0">
                <a:effectLst/>
                <a:latin typeface="Arial" panose="020B0604020202020204" pitchFamily="34" charset="0"/>
                <a:cs typeface="Arial" panose="020B0604020202020204" pitchFamily="34" charset="0"/>
              </a:rPr>
            </a:br>
            <a:r>
              <a:rPr lang="en-GB" sz="1200" b="1" noProof="0" dirty="0">
                <a:effectLst/>
                <a:latin typeface="Arial" panose="020B0604020202020204" pitchFamily="34" charset="0"/>
                <a:cs typeface="Arial" panose="020B0604020202020204" pitchFamily="34" charset="0"/>
              </a:rPr>
              <a:t>(IHC 3+/2+)</a:t>
            </a:r>
            <a:r>
              <a:rPr lang="en-GB" sz="1200" b="1" baseline="30000" noProof="0" dirty="0">
                <a:solidFill>
                  <a:srgbClr val="0000FF"/>
                </a:solidFill>
                <a:effectLst/>
                <a:latin typeface="Arial" panose="020B0604020202020204" pitchFamily="34" charset="0"/>
                <a:cs typeface="Arial" panose="020B0604020202020204" pitchFamily="34" charset="0"/>
              </a:rPr>
              <a:t>a</a:t>
            </a:r>
            <a:r>
              <a:rPr lang="en-GB" sz="1200" b="1" noProof="0" dirty="0">
                <a:effectLst/>
                <a:latin typeface="Arial" panose="020B0604020202020204" pitchFamily="34" charset="0"/>
                <a:cs typeface="Arial" panose="020B0604020202020204" pitchFamily="34" charset="0"/>
              </a:rPr>
              <a:t> unresectable, </a:t>
            </a:r>
            <a:br>
              <a:rPr lang="en-GB" sz="1200" b="1" noProof="0" dirty="0">
                <a:effectLst/>
                <a:latin typeface="Arial" panose="020B0604020202020204" pitchFamily="34" charset="0"/>
                <a:cs typeface="Arial" panose="020B0604020202020204" pitchFamily="34" charset="0"/>
              </a:rPr>
            </a:br>
            <a:r>
              <a:rPr lang="en-GB" sz="1200" b="1" noProof="0" dirty="0">
                <a:effectLst/>
                <a:latin typeface="Arial" panose="020B0604020202020204" pitchFamily="34" charset="0"/>
                <a:cs typeface="Arial" panose="020B0604020202020204" pitchFamily="34" charset="0"/>
              </a:rPr>
              <a:t>locally</a:t>
            </a:r>
            <a:r>
              <a:rPr lang="en-GB" sz="1200" b="1" noProof="0" dirty="0">
                <a:latin typeface="Arial" panose="020B0604020202020204" pitchFamily="34" charset="0"/>
                <a:cs typeface="Arial" panose="020B0604020202020204" pitchFamily="34" charset="0"/>
              </a:rPr>
              <a:t> </a:t>
            </a:r>
            <a:r>
              <a:rPr lang="en-GB" sz="1200" b="1" noProof="0" dirty="0">
                <a:effectLst/>
                <a:latin typeface="Arial" panose="020B0604020202020204" pitchFamily="34" charset="0"/>
                <a:cs typeface="Arial" panose="020B0604020202020204" pitchFamily="34" charset="0"/>
              </a:rPr>
              <a:t>advanced or metastatic</a:t>
            </a:r>
            <a:br>
              <a:rPr lang="en-GB" sz="1200" b="1" noProof="0" dirty="0">
                <a:effectLst/>
                <a:latin typeface="Arial" panose="020B0604020202020204" pitchFamily="34" charset="0"/>
                <a:cs typeface="Arial" panose="020B0604020202020204" pitchFamily="34" charset="0"/>
              </a:rPr>
            </a:br>
            <a:r>
              <a:rPr lang="en-GB" sz="1200" b="1" noProof="0" dirty="0">
                <a:effectLst/>
                <a:latin typeface="Arial" panose="020B0604020202020204" pitchFamily="34" charset="0"/>
                <a:cs typeface="Arial" panose="020B0604020202020204" pitchFamily="34" charset="0"/>
              </a:rPr>
              <a:t>non-squamous NSCLC</a:t>
            </a:r>
          </a:p>
          <a:p>
            <a:pPr marL="182563" indent="-182563">
              <a:spcAft>
                <a:spcPts val="200"/>
              </a:spcAft>
              <a:buClr>
                <a:schemeClr val="accent1"/>
              </a:buClr>
              <a:buFont typeface="Arial" panose="020B0604020202020204" pitchFamily="34" charset="0"/>
              <a:buChar char="•"/>
            </a:pPr>
            <a:r>
              <a:rPr lang="en-GB" sz="1200" noProof="0" dirty="0">
                <a:effectLst/>
                <a:latin typeface="Arial" panose="020B0604020202020204" pitchFamily="34" charset="0"/>
                <a:cs typeface="Arial" panose="020B0604020202020204" pitchFamily="34" charset="0"/>
              </a:rPr>
              <a:t>Measurable disease per</a:t>
            </a:r>
            <a:br>
              <a:rPr lang="en-GB" sz="1200" noProof="0" dirty="0">
                <a:effectLst/>
                <a:latin typeface="Arial" panose="020B0604020202020204" pitchFamily="34" charset="0"/>
                <a:cs typeface="Arial" panose="020B0604020202020204" pitchFamily="34" charset="0"/>
              </a:rPr>
            </a:br>
            <a:r>
              <a:rPr lang="en-GB" sz="1200" noProof="0" dirty="0">
                <a:effectLst/>
                <a:latin typeface="Arial" panose="020B0604020202020204" pitchFamily="34" charset="0"/>
                <a:cs typeface="Arial" panose="020B0604020202020204" pitchFamily="34" charset="0"/>
              </a:rPr>
              <a:t>RECIST v1.1</a:t>
            </a:r>
          </a:p>
          <a:p>
            <a:pPr marL="182563" indent="-182563">
              <a:spcAft>
                <a:spcPts val="200"/>
              </a:spcAft>
              <a:buClr>
                <a:schemeClr val="accent1"/>
              </a:buClr>
              <a:buFont typeface="Arial" panose="020B0604020202020204" pitchFamily="34" charset="0"/>
              <a:buChar char="•"/>
            </a:pPr>
            <a:r>
              <a:rPr lang="en-GB" sz="1200" noProof="0" dirty="0">
                <a:effectLst/>
                <a:latin typeface="Arial" panose="020B0604020202020204" pitchFamily="34" charset="0"/>
                <a:cs typeface="Arial" panose="020B0604020202020204" pitchFamily="34" charset="0"/>
              </a:rPr>
              <a:t>WHO/ECOG performance</a:t>
            </a:r>
            <a:br>
              <a:rPr lang="en-GB" sz="1200" noProof="0" dirty="0">
                <a:effectLst/>
                <a:latin typeface="Arial" panose="020B0604020202020204" pitchFamily="34" charset="0"/>
                <a:cs typeface="Arial" panose="020B0604020202020204" pitchFamily="34" charset="0"/>
              </a:rPr>
            </a:br>
            <a:r>
              <a:rPr lang="en-GB" sz="1200" noProof="0" dirty="0">
                <a:effectLst/>
                <a:latin typeface="Arial" panose="020B0604020202020204" pitchFamily="34" charset="0"/>
                <a:cs typeface="Arial" panose="020B0604020202020204" pitchFamily="34" charset="0"/>
              </a:rPr>
              <a:t>status 0-1</a:t>
            </a:r>
          </a:p>
          <a:p>
            <a:pPr marL="182563" indent="-182563">
              <a:spcAft>
                <a:spcPts val="200"/>
              </a:spcAft>
              <a:buClr>
                <a:schemeClr val="accent1"/>
              </a:buClr>
              <a:buFont typeface="Arial" panose="020B0604020202020204" pitchFamily="34" charset="0"/>
              <a:buChar char="•"/>
            </a:pPr>
            <a:r>
              <a:rPr lang="en-GB" sz="1200" noProof="0" dirty="0">
                <a:effectLst/>
                <a:latin typeface="Arial" panose="020B0604020202020204" pitchFamily="34" charset="0"/>
                <a:cs typeface="Arial" panose="020B0604020202020204" pitchFamily="34" charset="0"/>
              </a:rPr>
              <a:t>Patients in Part 1 had 1 or 2 </a:t>
            </a:r>
            <a:br>
              <a:rPr lang="en-GB" sz="1200" noProof="0" dirty="0">
                <a:effectLst/>
                <a:latin typeface="Arial" panose="020B0604020202020204" pitchFamily="34" charset="0"/>
                <a:cs typeface="Arial" panose="020B0604020202020204" pitchFamily="34" charset="0"/>
              </a:rPr>
            </a:br>
            <a:r>
              <a:rPr lang="en-GB" sz="1200" noProof="0" dirty="0">
                <a:effectLst/>
                <a:latin typeface="Arial" panose="020B0604020202020204" pitchFamily="34" charset="0"/>
                <a:cs typeface="Arial" panose="020B0604020202020204" pitchFamily="34" charset="0"/>
              </a:rPr>
              <a:t>prior lines of therapy; patients</a:t>
            </a:r>
            <a:br>
              <a:rPr lang="en-GB" sz="1200" noProof="0" dirty="0">
                <a:effectLst/>
                <a:latin typeface="Arial" panose="020B0604020202020204" pitchFamily="34" charset="0"/>
                <a:cs typeface="Arial" panose="020B0604020202020204" pitchFamily="34" charset="0"/>
              </a:rPr>
            </a:br>
            <a:r>
              <a:rPr lang="en-GB" sz="1200" noProof="0" dirty="0">
                <a:effectLst/>
                <a:latin typeface="Arial" panose="020B0604020202020204" pitchFamily="34" charset="0"/>
                <a:cs typeface="Arial" panose="020B0604020202020204" pitchFamily="34" charset="0"/>
              </a:rPr>
              <a:t>with therapy-targetable</a:t>
            </a:r>
            <a:br>
              <a:rPr lang="en-GB" sz="1200" noProof="0" dirty="0">
                <a:effectLst/>
                <a:latin typeface="Arial" panose="020B0604020202020204" pitchFamily="34" charset="0"/>
                <a:cs typeface="Arial" panose="020B0604020202020204" pitchFamily="34" charset="0"/>
              </a:rPr>
            </a:br>
            <a:r>
              <a:rPr lang="en-GB" sz="1200" noProof="0" dirty="0">
                <a:effectLst/>
                <a:latin typeface="Arial" panose="020B0604020202020204" pitchFamily="34" charset="0"/>
                <a:cs typeface="Arial" panose="020B0604020202020204" pitchFamily="34" charset="0"/>
              </a:rPr>
              <a:t>alterations must have had prior </a:t>
            </a:r>
            <a:br>
              <a:rPr lang="en-GB" sz="1200" noProof="0" dirty="0">
                <a:effectLst/>
                <a:latin typeface="Arial" panose="020B0604020202020204" pitchFamily="34" charset="0"/>
                <a:cs typeface="Arial" panose="020B0604020202020204" pitchFamily="34" charset="0"/>
              </a:rPr>
            </a:br>
            <a:r>
              <a:rPr lang="en-GB" sz="1200" noProof="0" dirty="0">
                <a:effectLst/>
                <a:latin typeface="Arial" panose="020B0604020202020204" pitchFamily="34" charset="0"/>
                <a:cs typeface="Arial" panose="020B0604020202020204" pitchFamily="34" charset="0"/>
              </a:rPr>
              <a:t>appropriate</a:t>
            </a:r>
            <a:r>
              <a:rPr lang="en-GB" sz="1200" noProof="0" dirty="0">
                <a:latin typeface="Arial" panose="020B0604020202020204" pitchFamily="34" charset="0"/>
                <a:cs typeface="Arial" panose="020B0604020202020204" pitchFamily="34" charset="0"/>
              </a:rPr>
              <a:t> </a:t>
            </a:r>
            <a:r>
              <a:rPr lang="en-GB" sz="1200" noProof="0" dirty="0">
                <a:effectLst/>
                <a:latin typeface="Arial" panose="020B0604020202020204" pitchFamily="34" charset="0"/>
                <a:cs typeface="Arial" panose="020B0604020202020204" pitchFamily="34" charset="0"/>
              </a:rPr>
              <a:t>targeted therapy</a:t>
            </a:r>
          </a:p>
        </p:txBody>
      </p:sp>
      <p:sp>
        <p:nvSpPr>
          <p:cNvPr id="27" name="Google Shape;357;p44">
            <a:extLst>
              <a:ext uri="{FF2B5EF4-FFF2-40B4-BE49-F238E27FC236}">
                <a16:creationId xmlns:a16="http://schemas.microsoft.com/office/drawing/2014/main" id="{1FE7DD6A-82AD-FA76-0E0B-B914743774A7}"/>
              </a:ext>
            </a:extLst>
          </p:cNvPr>
          <p:cNvSpPr/>
          <p:nvPr/>
        </p:nvSpPr>
        <p:spPr>
          <a:xfrm>
            <a:off x="9624392" y="1571180"/>
            <a:ext cx="1948408" cy="2076730"/>
          </a:xfrm>
          <a:prstGeom prst="roundRect">
            <a:avLst>
              <a:gd name="adj" fmla="val 2055"/>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a:spcAft>
                <a:spcPts val="200"/>
              </a:spcAft>
              <a:buClr>
                <a:schemeClr val="accent1"/>
              </a:buClr>
            </a:pPr>
            <a:r>
              <a:rPr lang="en-GB" sz="1300" b="1" noProof="0" dirty="0">
                <a:solidFill>
                  <a:schemeClr val="accent1"/>
                </a:solidFill>
                <a:effectLst/>
                <a:latin typeface="Arial" panose="020B0604020202020204" pitchFamily="34" charset="0"/>
                <a:cs typeface="Arial" panose="020B0604020202020204" pitchFamily="34" charset="0"/>
              </a:rPr>
              <a:t>Key endpoints</a:t>
            </a:r>
            <a:br>
              <a:rPr lang="en-GB" sz="1300" b="1" noProof="0" dirty="0">
                <a:solidFill>
                  <a:schemeClr val="accent1"/>
                </a:solidFill>
                <a:effectLst/>
                <a:latin typeface="Arial" panose="020B0604020202020204" pitchFamily="34" charset="0"/>
                <a:cs typeface="Arial" panose="020B0604020202020204" pitchFamily="34" charset="0"/>
              </a:rPr>
            </a:br>
            <a:r>
              <a:rPr lang="en-GB" sz="1300" b="1" noProof="0" dirty="0">
                <a:solidFill>
                  <a:schemeClr val="accent1"/>
                </a:solidFill>
                <a:effectLst/>
                <a:latin typeface="Arial" panose="020B0604020202020204" pitchFamily="34" charset="0"/>
                <a:cs typeface="Arial" panose="020B0604020202020204" pitchFamily="34" charset="0"/>
              </a:rPr>
              <a:t>for the T-DXd</a:t>
            </a:r>
            <a:br>
              <a:rPr lang="en-GB" sz="1300" b="1" noProof="0" dirty="0">
                <a:solidFill>
                  <a:schemeClr val="accent1"/>
                </a:solidFill>
                <a:effectLst/>
                <a:latin typeface="Arial" panose="020B0604020202020204" pitchFamily="34" charset="0"/>
                <a:cs typeface="Arial" panose="020B0604020202020204" pitchFamily="34" charset="0"/>
              </a:rPr>
            </a:br>
            <a:r>
              <a:rPr lang="en-GB" sz="1300" b="1" noProof="0" dirty="0">
                <a:solidFill>
                  <a:schemeClr val="accent1"/>
                </a:solidFill>
                <a:effectLst/>
                <a:latin typeface="Arial" panose="020B0604020202020204" pitchFamily="34" charset="0"/>
                <a:cs typeface="Arial" panose="020B0604020202020204" pitchFamily="34" charset="0"/>
              </a:rPr>
              <a:t>monotherapy arm</a:t>
            </a:r>
          </a:p>
          <a:p>
            <a:pPr marL="182563" indent="-182563">
              <a:spcAft>
                <a:spcPts val="200"/>
              </a:spcAft>
              <a:buClr>
                <a:schemeClr val="accent1"/>
              </a:buClr>
              <a:buFont typeface="Arial" panose="020B0604020202020204" pitchFamily="34" charset="0"/>
              <a:buChar char="•"/>
            </a:pPr>
            <a:r>
              <a:rPr lang="en-GB" sz="1200" noProof="0" dirty="0">
                <a:effectLst/>
                <a:latin typeface="Arial" panose="020B0604020202020204" pitchFamily="34" charset="0"/>
                <a:cs typeface="Arial" panose="020B0604020202020204" pitchFamily="34" charset="0"/>
              </a:rPr>
              <a:t>ORR</a:t>
            </a:r>
          </a:p>
          <a:p>
            <a:pPr marL="182563" indent="-182563">
              <a:spcAft>
                <a:spcPts val="200"/>
              </a:spcAft>
              <a:buClr>
                <a:schemeClr val="accent1"/>
              </a:buClr>
              <a:buFont typeface="Arial" panose="020B0604020202020204" pitchFamily="34" charset="0"/>
              <a:buChar char="•"/>
            </a:pPr>
            <a:r>
              <a:rPr lang="en-GB" sz="1200" noProof="0" dirty="0" err="1">
                <a:latin typeface="Arial" panose="020B0604020202020204" pitchFamily="34" charset="0"/>
                <a:cs typeface="Arial" panose="020B0604020202020204" pitchFamily="34" charset="0"/>
              </a:rPr>
              <a:t>DoR</a:t>
            </a:r>
            <a:endParaRPr lang="en-GB" sz="1200" noProof="0" dirty="0">
              <a:latin typeface="Arial" panose="020B0604020202020204" pitchFamily="34" charset="0"/>
              <a:cs typeface="Arial" panose="020B0604020202020204" pitchFamily="34" charset="0"/>
            </a:endParaRPr>
          </a:p>
          <a:p>
            <a:pPr marL="182563" indent="-182563">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DCR</a:t>
            </a:r>
            <a:endParaRPr lang="en-GB" sz="1200" noProof="0" dirty="0">
              <a:latin typeface="Arial" panose="020B0604020202020204" pitchFamily="34" charset="0"/>
              <a:cs typeface="Arial" panose="020B0604020202020204" pitchFamily="34" charset="0"/>
            </a:endParaRPr>
          </a:p>
          <a:p>
            <a:pPr marL="182563" indent="-182563">
              <a:spcAft>
                <a:spcPts val="200"/>
              </a:spcAft>
              <a:buClr>
                <a:schemeClr val="accent1"/>
              </a:buClr>
              <a:buFont typeface="Arial" panose="020B0604020202020204" pitchFamily="34" charset="0"/>
              <a:buChar char="•"/>
            </a:pPr>
            <a:r>
              <a:rPr lang="en-GB" sz="1200" noProof="0" dirty="0">
                <a:effectLst/>
                <a:latin typeface="Arial" panose="020B0604020202020204" pitchFamily="34" charset="0"/>
                <a:cs typeface="Arial" panose="020B0604020202020204" pitchFamily="34" charset="0"/>
              </a:rPr>
              <a:t>PFS</a:t>
            </a:r>
          </a:p>
          <a:p>
            <a:pPr marL="182563" indent="-182563">
              <a:spcAft>
                <a:spcPts val="200"/>
              </a:spcAft>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OS</a:t>
            </a:r>
          </a:p>
          <a:p>
            <a:pPr marL="182563" indent="-182563">
              <a:spcAft>
                <a:spcPts val="200"/>
              </a:spcAft>
              <a:buClr>
                <a:schemeClr val="accent1"/>
              </a:buClr>
              <a:buFont typeface="Arial" panose="020B0604020202020204" pitchFamily="34" charset="0"/>
              <a:buChar char="•"/>
            </a:pPr>
            <a:r>
              <a:rPr lang="en-GB" sz="1200" noProof="0" dirty="0">
                <a:effectLst/>
                <a:latin typeface="Arial" panose="020B0604020202020204" pitchFamily="34" charset="0"/>
                <a:cs typeface="Arial" panose="020B0604020202020204" pitchFamily="34" charset="0"/>
              </a:rPr>
              <a:t>Safety and </a:t>
            </a:r>
            <a:br>
              <a:rPr lang="en-GB" sz="1200" noProof="0" dirty="0">
                <a:effectLst/>
                <a:latin typeface="Arial" panose="020B0604020202020204" pitchFamily="34" charset="0"/>
                <a:cs typeface="Arial" panose="020B0604020202020204" pitchFamily="34" charset="0"/>
              </a:rPr>
            </a:br>
            <a:r>
              <a:rPr lang="en-GB" sz="1200" noProof="0" dirty="0">
                <a:effectLst/>
                <a:latin typeface="Arial" panose="020B0604020202020204" pitchFamily="34" charset="0"/>
                <a:cs typeface="Arial" panose="020B0604020202020204" pitchFamily="34" charset="0"/>
              </a:rPr>
              <a:t>tolerability</a:t>
            </a:r>
          </a:p>
        </p:txBody>
      </p:sp>
      <p:sp>
        <p:nvSpPr>
          <p:cNvPr id="28" name="Right Brace 27">
            <a:extLst>
              <a:ext uri="{FF2B5EF4-FFF2-40B4-BE49-F238E27FC236}">
                <a16:creationId xmlns:a16="http://schemas.microsoft.com/office/drawing/2014/main" id="{9D098BF1-EBA7-28E7-26E9-46A1843C23F3}"/>
              </a:ext>
            </a:extLst>
          </p:cNvPr>
          <p:cNvSpPr/>
          <p:nvPr/>
        </p:nvSpPr>
        <p:spPr>
          <a:xfrm>
            <a:off x="10327681" y="2276872"/>
            <a:ext cx="112452" cy="911821"/>
          </a:xfrm>
          <a:prstGeom prst="rightBrace">
            <a:avLst>
              <a:gd name="adj1" fmla="val 45258"/>
              <a:gd name="adj2"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29" name="Google Shape;357;p44">
            <a:extLst>
              <a:ext uri="{FF2B5EF4-FFF2-40B4-BE49-F238E27FC236}">
                <a16:creationId xmlns:a16="http://schemas.microsoft.com/office/drawing/2014/main" id="{5306FB5F-5035-6E69-87BC-CC38098EC840}"/>
              </a:ext>
            </a:extLst>
          </p:cNvPr>
          <p:cNvSpPr/>
          <p:nvPr/>
        </p:nvSpPr>
        <p:spPr>
          <a:xfrm>
            <a:off x="10445301" y="2555532"/>
            <a:ext cx="979291" cy="373591"/>
          </a:xfrm>
          <a:prstGeom prst="roundRect">
            <a:avLst>
              <a:gd name="adj" fmla="val 0"/>
            </a:avLst>
          </a:prstGeom>
          <a:solidFill>
            <a:schemeClr val="lt1"/>
          </a:solidFill>
          <a:ln w="25400" cap="flat" cmpd="sng">
            <a:noFill/>
            <a:prstDash val="solid"/>
            <a:round/>
            <a:headEnd type="none" w="sm" len="sm"/>
            <a:tailEnd type="none" w="sm" len="sm"/>
          </a:ln>
        </p:spPr>
        <p:txBody>
          <a:bodyPr spcFirstLastPara="1" wrap="square" lIns="72000" tIns="45700" rIns="72000" bIns="45700" anchor="ctr" anchorCtr="0">
            <a:noAutofit/>
          </a:bodyPr>
          <a:lstStyle/>
          <a:p>
            <a:pPr>
              <a:spcAft>
                <a:spcPts val="200"/>
              </a:spcAft>
              <a:buClr>
                <a:schemeClr val="accent1"/>
              </a:buClr>
            </a:pPr>
            <a:r>
              <a:rPr lang="en-GB" sz="1200" noProof="0" dirty="0">
                <a:effectLst/>
                <a:latin typeface="Arial" panose="020B0604020202020204" pitchFamily="34" charset="0"/>
                <a:cs typeface="Arial" panose="020B0604020202020204" pitchFamily="34" charset="0"/>
              </a:rPr>
              <a:t>Investigator</a:t>
            </a:r>
            <a:br>
              <a:rPr lang="en-GB" sz="1200" noProof="0" dirty="0">
                <a:effectLst/>
                <a:latin typeface="Arial" panose="020B0604020202020204" pitchFamily="34" charset="0"/>
                <a:cs typeface="Arial" panose="020B0604020202020204" pitchFamily="34" charset="0"/>
              </a:rPr>
            </a:br>
            <a:r>
              <a:rPr lang="en-GB" sz="1200" noProof="0" dirty="0">
                <a:effectLst/>
                <a:latin typeface="Arial" panose="020B0604020202020204" pitchFamily="34" charset="0"/>
                <a:cs typeface="Arial" panose="020B0604020202020204" pitchFamily="34" charset="0"/>
              </a:rPr>
              <a:t>assessed</a:t>
            </a:r>
          </a:p>
        </p:txBody>
      </p:sp>
    </p:spTree>
    <p:extLst>
      <p:ext uri="{BB962C8B-B14F-4D97-AF65-F5344CB8AC3E}">
        <p14:creationId xmlns:p14="http://schemas.microsoft.com/office/powerpoint/2010/main" val="53455863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2194A-2310-F636-76B1-96DBCB9E6F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DC8E7C-3FF5-72A4-4E80-85149E73C951}"/>
              </a:ext>
            </a:extLst>
          </p:cNvPr>
          <p:cNvSpPr>
            <a:spLocks noGrp="1"/>
          </p:cNvSpPr>
          <p:nvPr>
            <p:ph type="title"/>
          </p:nvPr>
        </p:nvSpPr>
        <p:spPr/>
        <p:txBody>
          <a:bodyPr>
            <a:normAutofit fontScale="90000"/>
          </a:bodyPr>
          <a:lstStyle/>
          <a:p>
            <a:r>
              <a:rPr lang="en-GB" sz="3100" b="1" noProof="0" dirty="0"/>
              <a:t>DESTINY-Lung03 - phase 1B </a:t>
            </a:r>
            <a:br>
              <a:rPr lang="en-GB" sz="2800" b="1" noProof="0" dirty="0"/>
            </a:br>
            <a:r>
              <a:rPr lang="en-GB" sz="2200" b="1" spc="100" noProof="0" dirty="0">
                <a:solidFill>
                  <a:schemeClr val="accent1"/>
                </a:solidFill>
              </a:rPr>
              <a:t>Best percentage change from baseline in target lesion size and TTP</a:t>
            </a:r>
            <a:endParaRPr lang="en-GB" spc="100" noProof="0" dirty="0">
              <a:solidFill>
                <a:schemeClr val="accent1"/>
              </a:solidFill>
            </a:endParaRPr>
          </a:p>
        </p:txBody>
      </p:sp>
      <p:sp>
        <p:nvSpPr>
          <p:cNvPr id="4" name="Slide Number Placeholder 3">
            <a:extLst>
              <a:ext uri="{FF2B5EF4-FFF2-40B4-BE49-F238E27FC236}">
                <a16:creationId xmlns:a16="http://schemas.microsoft.com/office/drawing/2014/main" id="{164B79E8-776C-7537-37D5-EFDD1EBC4944}"/>
              </a:ext>
            </a:extLst>
          </p:cNvPr>
          <p:cNvSpPr>
            <a:spLocks noGrp="1"/>
          </p:cNvSpPr>
          <p:nvPr>
            <p:ph type="sldNum" sz="quarter" idx="4"/>
          </p:nvPr>
        </p:nvSpPr>
        <p:spPr/>
        <p:txBody>
          <a:bodyPr/>
          <a:lstStyle/>
          <a:p>
            <a:fld id="{FCE43C0F-8A7B-3A4B-9DB5-B3472E36E833}" type="slidenum">
              <a:rPr lang="en-GB" noProof="0" smtClean="0"/>
              <a:pPr/>
              <a:t>58</a:t>
            </a:fld>
            <a:endParaRPr lang="en-GB" noProof="0" dirty="0"/>
          </a:p>
        </p:txBody>
      </p:sp>
      <p:sp>
        <p:nvSpPr>
          <p:cNvPr id="33" name="Content Placeholder 32">
            <a:extLst>
              <a:ext uri="{FF2B5EF4-FFF2-40B4-BE49-F238E27FC236}">
                <a16:creationId xmlns:a16="http://schemas.microsoft.com/office/drawing/2014/main" id="{6B39E7F4-82B5-5E66-B249-125D315E952E}"/>
              </a:ext>
            </a:extLst>
          </p:cNvPr>
          <p:cNvSpPr>
            <a:spLocks noGrp="1"/>
          </p:cNvSpPr>
          <p:nvPr>
            <p:ph sz="quarter" idx="15"/>
          </p:nvPr>
        </p:nvSpPr>
        <p:spPr/>
        <p:txBody>
          <a:bodyPr anchor="b"/>
          <a:lstStyle/>
          <a:p>
            <a:r>
              <a:rPr lang="en-GB" baseline="30000" noProof="0" dirty="0">
                <a:solidFill>
                  <a:schemeClr val="tx2"/>
                </a:solidFill>
              </a:rPr>
              <a:t>a</a:t>
            </a:r>
            <a:r>
              <a:rPr lang="en-GB" noProof="0" dirty="0">
                <a:solidFill>
                  <a:schemeClr val="tx2"/>
                </a:solidFill>
              </a:rPr>
              <a:t> One patient not evaluable</a:t>
            </a:r>
          </a:p>
          <a:p>
            <a:r>
              <a:rPr lang="en-GB" baseline="30000" noProof="0" dirty="0">
                <a:solidFill>
                  <a:schemeClr val="tx2"/>
                </a:solidFill>
              </a:rPr>
              <a:t>b</a:t>
            </a:r>
            <a:r>
              <a:rPr lang="en-GB" noProof="0" dirty="0">
                <a:solidFill>
                  <a:schemeClr val="tx2"/>
                </a:solidFill>
              </a:rPr>
              <a:t> Patients with unknown PD-L1 status represented by white spaces</a:t>
            </a:r>
          </a:p>
          <a:p>
            <a:r>
              <a:rPr lang="en-GB" baseline="30000" noProof="0" dirty="0">
                <a:solidFill>
                  <a:schemeClr val="tx2"/>
                </a:solidFill>
              </a:rPr>
              <a:t>‡</a:t>
            </a:r>
            <a:r>
              <a:rPr lang="en-GB" noProof="0" dirty="0">
                <a:solidFill>
                  <a:schemeClr val="tx2"/>
                </a:solidFill>
              </a:rPr>
              <a:t> Unconfirmed response</a:t>
            </a:r>
          </a:p>
          <a:p>
            <a:r>
              <a:rPr lang="en-GB" noProof="0" dirty="0">
                <a:solidFill>
                  <a:schemeClr val="tx2"/>
                </a:solidFill>
              </a:rPr>
              <a:t>IHC, immunohistochemistry; mDoR, median duration of response; PD-L1, programmed death ligand-1; PR, partial response; ORR, objective response rate; T‑</a:t>
            </a:r>
            <a:r>
              <a:rPr lang="en-GB" sz="1200" noProof="0" dirty="0">
                <a:solidFill>
                  <a:schemeClr val="tx2"/>
                </a:solidFill>
              </a:rPr>
              <a:t>DXd, trastuzumab deruxtecan; TKI, tyrosine kinase inhibitor; TTP, time to progression;</a:t>
            </a:r>
          </a:p>
          <a:p>
            <a:r>
              <a:rPr lang="en-GB" noProof="0" dirty="0">
                <a:solidFill>
                  <a:schemeClr val="tx2"/>
                </a:solidFill>
              </a:rPr>
              <a:t>Planchard D, et al. J Thorac Oncol. 19 (Issue 10, supplement):S46-S47 (presented at WCLC 2024)</a:t>
            </a:r>
          </a:p>
        </p:txBody>
      </p:sp>
      <p:sp>
        <p:nvSpPr>
          <p:cNvPr id="13" name="Rectangle 12">
            <a:extLst>
              <a:ext uri="{FF2B5EF4-FFF2-40B4-BE49-F238E27FC236}">
                <a16:creationId xmlns:a16="http://schemas.microsoft.com/office/drawing/2014/main" id="{F53E6F03-64B6-80D1-3C37-771C8EEAAEA4}"/>
              </a:ext>
            </a:extLst>
          </p:cNvPr>
          <p:cNvSpPr/>
          <p:nvPr/>
        </p:nvSpPr>
        <p:spPr>
          <a:xfrm>
            <a:off x="8202802" y="-459432"/>
            <a:ext cx="8568952" cy="259201"/>
          </a:xfrm>
          <a:prstGeom prst="rect">
            <a:avLst/>
          </a:prstGeom>
          <a:solidFill>
            <a:srgbClr val="FFA4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noProof="0" dirty="0"/>
              <a:t>Howard, in the WCLC presentation I can find the first graph, but not the TTP. Can you find it?</a:t>
            </a:r>
          </a:p>
        </p:txBody>
      </p:sp>
      <p:pic>
        <p:nvPicPr>
          <p:cNvPr id="5" name="Picture 4" descr="A screenshot of a computer&#10;&#10;Description automatically generated">
            <a:extLst>
              <a:ext uri="{FF2B5EF4-FFF2-40B4-BE49-F238E27FC236}">
                <a16:creationId xmlns:a16="http://schemas.microsoft.com/office/drawing/2014/main" id="{B585CB9D-B7E8-C131-12B5-B140C4ECB5D5}"/>
              </a:ext>
            </a:extLst>
          </p:cNvPr>
          <p:cNvPicPr>
            <a:picLocks noChangeAspect="1"/>
          </p:cNvPicPr>
          <p:nvPr/>
        </p:nvPicPr>
        <p:blipFill>
          <a:blip r:embed="rId3"/>
          <a:srcRect r="3683"/>
          <a:stretch/>
        </p:blipFill>
        <p:spPr>
          <a:xfrm>
            <a:off x="695400" y="1695006"/>
            <a:ext cx="5256584" cy="3517590"/>
          </a:xfrm>
          <a:prstGeom prst="rect">
            <a:avLst/>
          </a:prstGeom>
        </p:spPr>
      </p:pic>
      <p:sp>
        <p:nvSpPr>
          <p:cNvPr id="6" name="TextBox 5">
            <a:extLst>
              <a:ext uri="{FF2B5EF4-FFF2-40B4-BE49-F238E27FC236}">
                <a16:creationId xmlns:a16="http://schemas.microsoft.com/office/drawing/2014/main" id="{6B8BE9C3-312F-EB26-9197-B23EC0F04057}"/>
              </a:ext>
            </a:extLst>
          </p:cNvPr>
          <p:cNvSpPr txBox="1"/>
          <p:nvPr/>
        </p:nvSpPr>
        <p:spPr>
          <a:xfrm>
            <a:off x="532276" y="1622998"/>
            <a:ext cx="128240" cy="153888"/>
          </a:xfrm>
          <a:prstGeom prst="rect">
            <a:avLst/>
          </a:prstGeom>
          <a:noFill/>
        </p:spPr>
        <p:txBody>
          <a:bodyPr wrap="none" lIns="0" tIns="0" rIns="0" bIns="0" rtlCol="0">
            <a:spAutoFit/>
          </a:bodyPr>
          <a:lstStyle/>
          <a:p>
            <a:pPr algn="r"/>
            <a:r>
              <a:rPr lang="en-GB" sz="1000" spc="-50" noProof="0" dirty="0">
                <a:latin typeface="Arial" panose="020B0604020202020204" pitchFamily="34" charset="0"/>
                <a:ea typeface="Aileron" charset="0"/>
                <a:cs typeface="Arial" panose="020B0604020202020204" pitchFamily="34" charset="0"/>
              </a:rPr>
              <a:t>20</a:t>
            </a:r>
          </a:p>
        </p:txBody>
      </p:sp>
      <p:sp>
        <p:nvSpPr>
          <p:cNvPr id="7" name="TextBox 6">
            <a:extLst>
              <a:ext uri="{FF2B5EF4-FFF2-40B4-BE49-F238E27FC236}">
                <a16:creationId xmlns:a16="http://schemas.microsoft.com/office/drawing/2014/main" id="{92B0E338-37ED-F454-2D92-30A847BCE06D}"/>
              </a:ext>
            </a:extLst>
          </p:cNvPr>
          <p:cNvSpPr txBox="1"/>
          <p:nvPr/>
        </p:nvSpPr>
        <p:spPr>
          <a:xfrm rot="16200000">
            <a:off x="-1530622" y="3214755"/>
            <a:ext cx="3669274"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Best change from baseline in target lesion size(%)</a:t>
            </a:r>
          </a:p>
        </p:txBody>
      </p:sp>
      <p:sp>
        <p:nvSpPr>
          <p:cNvPr id="9" name="TextBox 8">
            <a:extLst>
              <a:ext uri="{FF2B5EF4-FFF2-40B4-BE49-F238E27FC236}">
                <a16:creationId xmlns:a16="http://schemas.microsoft.com/office/drawing/2014/main" id="{E8D103F6-367A-C599-D862-431314277D56}"/>
              </a:ext>
            </a:extLst>
          </p:cNvPr>
          <p:cNvSpPr txBox="1"/>
          <p:nvPr/>
        </p:nvSpPr>
        <p:spPr>
          <a:xfrm>
            <a:off x="1127448" y="3996200"/>
            <a:ext cx="807913" cy="789447"/>
          </a:xfrm>
          <a:prstGeom prst="rect">
            <a:avLst/>
          </a:prstGeom>
          <a:noFill/>
        </p:spPr>
        <p:txBody>
          <a:bodyPr wrap="none" lIns="0" tIns="0" rIns="0" bIns="0" rtlCol="0">
            <a:spAutoFit/>
          </a:bodyPr>
          <a:lstStyle/>
          <a:p>
            <a:pPr>
              <a:lnSpc>
                <a:spcPct val="95000"/>
              </a:lnSpc>
            </a:pPr>
            <a:r>
              <a:rPr lang="en-GB" sz="900" noProof="0" dirty="0">
                <a:latin typeface="Arial" panose="020B0604020202020204" pitchFamily="34" charset="0"/>
                <a:ea typeface="Aileron" charset="0"/>
                <a:cs typeface="Arial" panose="020B0604020202020204" pitchFamily="34" charset="0"/>
              </a:rPr>
              <a:t>HER2 IHC 3+ </a:t>
            </a:r>
          </a:p>
          <a:p>
            <a:pPr>
              <a:lnSpc>
                <a:spcPct val="95000"/>
              </a:lnSpc>
            </a:pPr>
            <a:r>
              <a:rPr lang="en-GB" sz="900" noProof="0" dirty="0">
                <a:latin typeface="Arial" panose="020B0604020202020204" pitchFamily="34" charset="0"/>
                <a:ea typeface="Aileron" charset="0"/>
                <a:cs typeface="Arial" panose="020B0604020202020204" pitchFamily="34" charset="0"/>
              </a:rPr>
              <a:t>HER2 IHC 2+ </a:t>
            </a:r>
          </a:p>
          <a:p>
            <a:pPr>
              <a:lnSpc>
                <a:spcPct val="95000"/>
              </a:lnSpc>
            </a:pPr>
            <a:r>
              <a:rPr lang="en-GB" sz="900" noProof="0" dirty="0">
                <a:latin typeface="Arial" panose="020B0604020202020204" pitchFamily="34" charset="0"/>
                <a:ea typeface="Aileron" charset="0"/>
                <a:cs typeface="Arial" panose="020B0604020202020204" pitchFamily="34" charset="0"/>
              </a:rPr>
              <a:t>PD-L1 &lt;1%</a:t>
            </a:r>
          </a:p>
          <a:p>
            <a:pPr>
              <a:lnSpc>
                <a:spcPct val="95000"/>
              </a:lnSpc>
            </a:pPr>
            <a:r>
              <a:rPr lang="en-GB" sz="900" noProof="0" dirty="0">
                <a:latin typeface="Arial" panose="020B0604020202020204" pitchFamily="34" charset="0"/>
                <a:ea typeface="Aileron" charset="0"/>
                <a:cs typeface="Arial" panose="020B0604020202020204" pitchFamily="34" charset="0"/>
              </a:rPr>
              <a:t>PD-L1 1-49%</a:t>
            </a:r>
          </a:p>
          <a:p>
            <a:pPr>
              <a:lnSpc>
                <a:spcPct val="95000"/>
              </a:lnSpc>
            </a:pPr>
            <a:r>
              <a:rPr lang="en-GB" sz="900" noProof="0" dirty="0">
                <a:latin typeface="Arial" panose="020B0604020202020204" pitchFamily="34" charset="0"/>
                <a:ea typeface="Aileron" charset="0"/>
                <a:cs typeface="Arial" panose="020B0604020202020204" pitchFamily="34" charset="0"/>
              </a:rPr>
              <a:t>PD-L1 ≥50%</a:t>
            </a:r>
          </a:p>
          <a:p>
            <a:pPr>
              <a:lnSpc>
                <a:spcPct val="95000"/>
              </a:lnSpc>
            </a:pPr>
            <a:r>
              <a:rPr lang="en-GB" sz="900" noProof="0" dirty="0">
                <a:latin typeface="Arial" panose="020B0604020202020204" pitchFamily="34" charset="0"/>
                <a:ea typeface="Aileron" charset="0"/>
                <a:cs typeface="Arial" panose="020B0604020202020204" pitchFamily="34" charset="0"/>
              </a:rPr>
              <a:t>Prior EGFR TKI</a:t>
            </a:r>
          </a:p>
        </p:txBody>
      </p:sp>
      <p:sp>
        <p:nvSpPr>
          <p:cNvPr id="11" name="TextBox 10">
            <a:extLst>
              <a:ext uri="{FF2B5EF4-FFF2-40B4-BE49-F238E27FC236}">
                <a16:creationId xmlns:a16="http://schemas.microsoft.com/office/drawing/2014/main" id="{CA6F27A2-1C61-8436-84FC-0649A8A7F7DA}"/>
              </a:ext>
            </a:extLst>
          </p:cNvPr>
          <p:cNvSpPr txBox="1"/>
          <p:nvPr/>
        </p:nvSpPr>
        <p:spPr>
          <a:xfrm>
            <a:off x="532276" y="2073848"/>
            <a:ext cx="128240" cy="153888"/>
          </a:xfrm>
          <a:prstGeom prst="rect">
            <a:avLst/>
          </a:prstGeom>
          <a:noFill/>
        </p:spPr>
        <p:txBody>
          <a:bodyPr wrap="none" lIns="0" tIns="0" rIns="0" bIns="0" rtlCol="0">
            <a:spAutoFit/>
          </a:bodyPr>
          <a:lstStyle/>
          <a:p>
            <a:pPr algn="r"/>
            <a:r>
              <a:rPr lang="en-GB" sz="1000" spc="-50" noProof="0" dirty="0">
                <a:latin typeface="Arial" panose="020B0604020202020204" pitchFamily="34" charset="0"/>
                <a:ea typeface="Aileron" charset="0"/>
                <a:cs typeface="Arial" panose="020B0604020202020204" pitchFamily="34" charset="0"/>
              </a:rPr>
              <a:t>40</a:t>
            </a:r>
          </a:p>
        </p:txBody>
      </p:sp>
      <p:sp>
        <p:nvSpPr>
          <p:cNvPr id="16" name="TextBox 15">
            <a:extLst>
              <a:ext uri="{FF2B5EF4-FFF2-40B4-BE49-F238E27FC236}">
                <a16:creationId xmlns:a16="http://schemas.microsoft.com/office/drawing/2014/main" id="{C1881F87-3981-82A7-1EB0-C455479E4243}"/>
              </a:ext>
            </a:extLst>
          </p:cNvPr>
          <p:cNvSpPr txBox="1"/>
          <p:nvPr/>
        </p:nvSpPr>
        <p:spPr>
          <a:xfrm>
            <a:off x="596396" y="2537398"/>
            <a:ext cx="64120" cy="153888"/>
          </a:xfrm>
          <a:prstGeom prst="rect">
            <a:avLst/>
          </a:prstGeom>
          <a:noFill/>
        </p:spPr>
        <p:txBody>
          <a:bodyPr wrap="none" lIns="0" tIns="0" rIns="0" bIns="0" rtlCol="0">
            <a:spAutoFit/>
          </a:bodyPr>
          <a:lstStyle/>
          <a:p>
            <a:pPr algn="r"/>
            <a:r>
              <a:rPr lang="en-GB" sz="1000" spc="-50" noProof="0" dirty="0">
                <a:latin typeface="Arial" panose="020B0604020202020204" pitchFamily="34" charset="0"/>
                <a:ea typeface="Aileron" charset="0"/>
                <a:cs typeface="Arial" panose="020B0604020202020204" pitchFamily="34" charset="0"/>
              </a:rPr>
              <a:t>0</a:t>
            </a:r>
          </a:p>
        </p:txBody>
      </p:sp>
      <p:sp>
        <p:nvSpPr>
          <p:cNvPr id="17" name="TextBox 16">
            <a:extLst>
              <a:ext uri="{FF2B5EF4-FFF2-40B4-BE49-F238E27FC236}">
                <a16:creationId xmlns:a16="http://schemas.microsoft.com/office/drawing/2014/main" id="{9A618CFE-80EC-602E-DF7F-006AA14A4664}"/>
              </a:ext>
            </a:extLst>
          </p:cNvPr>
          <p:cNvSpPr txBox="1"/>
          <p:nvPr/>
        </p:nvSpPr>
        <p:spPr>
          <a:xfrm>
            <a:off x="495406" y="2988248"/>
            <a:ext cx="165110" cy="153888"/>
          </a:xfrm>
          <a:prstGeom prst="rect">
            <a:avLst/>
          </a:prstGeom>
          <a:noFill/>
        </p:spPr>
        <p:txBody>
          <a:bodyPr wrap="none" lIns="0" tIns="0" rIns="0" bIns="0" rtlCol="0">
            <a:spAutoFit/>
          </a:bodyPr>
          <a:lstStyle/>
          <a:p>
            <a:pPr algn="r"/>
            <a:r>
              <a:rPr lang="en-GB" sz="1000" spc="-50" noProof="0" dirty="0">
                <a:latin typeface="Arial" panose="020B0604020202020204" pitchFamily="34" charset="0"/>
                <a:ea typeface="Aileron" charset="0"/>
                <a:cs typeface="Arial" panose="020B0604020202020204" pitchFamily="34" charset="0"/>
              </a:rPr>
              <a:t>-20</a:t>
            </a:r>
          </a:p>
        </p:txBody>
      </p:sp>
      <p:sp>
        <p:nvSpPr>
          <p:cNvPr id="18" name="TextBox 17">
            <a:extLst>
              <a:ext uri="{FF2B5EF4-FFF2-40B4-BE49-F238E27FC236}">
                <a16:creationId xmlns:a16="http://schemas.microsoft.com/office/drawing/2014/main" id="{016DF177-0942-3336-6AFE-395DF40E3F91}"/>
              </a:ext>
            </a:extLst>
          </p:cNvPr>
          <p:cNvSpPr txBox="1"/>
          <p:nvPr/>
        </p:nvSpPr>
        <p:spPr>
          <a:xfrm>
            <a:off x="495406" y="3442273"/>
            <a:ext cx="165110" cy="153888"/>
          </a:xfrm>
          <a:prstGeom prst="rect">
            <a:avLst/>
          </a:prstGeom>
          <a:noFill/>
        </p:spPr>
        <p:txBody>
          <a:bodyPr wrap="none" lIns="0" tIns="0" rIns="0" bIns="0" rtlCol="0">
            <a:spAutoFit/>
          </a:bodyPr>
          <a:lstStyle/>
          <a:p>
            <a:pPr algn="r"/>
            <a:r>
              <a:rPr lang="en-GB" sz="1000" spc="-50" noProof="0" dirty="0">
                <a:latin typeface="Arial" panose="020B0604020202020204" pitchFamily="34" charset="0"/>
                <a:ea typeface="Aileron" charset="0"/>
                <a:cs typeface="Arial" panose="020B0604020202020204" pitchFamily="34" charset="0"/>
              </a:rPr>
              <a:t>-40</a:t>
            </a:r>
          </a:p>
        </p:txBody>
      </p:sp>
      <p:sp>
        <p:nvSpPr>
          <p:cNvPr id="19" name="TextBox 18">
            <a:extLst>
              <a:ext uri="{FF2B5EF4-FFF2-40B4-BE49-F238E27FC236}">
                <a16:creationId xmlns:a16="http://schemas.microsoft.com/office/drawing/2014/main" id="{5986890B-5FF7-1F25-CFF5-E758D71078A7}"/>
              </a:ext>
            </a:extLst>
          </p:cNvPr>
          <p:cNvSpPr txBox="1"/>
          <p:nvPr/>
        </p:nvSpPr>
        <p:spPr>
          <a:xfrm>
            <a:off x="495406" y="3896298"/>
            <a:ext cx="165110" cy="153888"/>
          </a:xfrm>
          <a:prstGeom prst="rect">
            <a:avLst/>
          </a:prstGeom>
          <a:noFill/>
        </p:spPr>
        <p:txBody>
          <a:bodyPr wrap="none" lIns="0" tIns="0" rIns="0" bIns="0" rtlCol="0">
            <a:spAutoFit/>
          </a:bodyPr>
          <a:lstStyle/>
          <a:p>
            <a:pPr algn="r"/>
            <a:r>
              <a:rPr lang="en-GB" sz="1000" spc="-50" noProof="0" dirty="0">
                <a:latin typeface="Arial" panose="020B0604020202020204" pitchFamily="34" charset="0"/>
                <a:ea typeface="Aileron" charset="0"/>
                <a:cs typeface="Arial" panose="020B0604020202020204" pitchFamily="34" charset="0"/>
              </a:rPr>
              <a:t>-60</a:t>
            </a:r>
          </a:p>
        </p:txBody>
      </p:sp>
      <p:sp>
        <p:nvSpPr>
          <p:cNvPr id="20" name="TextBox 19">
            <a:extLst>
              <a:ext uri="{FF2B5EF4-FFF2-40B4-BE49-F238E27FC236}">
                <a16:creationId xmlns:a16="http://schemas.microsoft.com/office/drawing/2014/main" id="{A477FD8D-0FD4-FA08-7C4C-5F81BC4A39F4}"/>
              </a:ext>
            </a:extLst>
          </p:cNvPr>
          <p:cNvSpPr txBox="1"/>
          <p:nvPr/>
        </p:nvSpPr>
        <p:spPr>
          <a:xfrm>
            <a:off x="495406" y="4337623"/>
            <a:ext cx="165110" cy="153888"/>
          </a:xfrm>
          <a:prstGeom prst="rect">
            <a:avLst/>
          </a:prstGeom>
          <a:noFill/>
        </p:spPr>
        <p:txBody>
          <a:bodyPr wrap="none" lIns="0" tIns="0" rIns="0" bIns="0" rtlCol="0">
            <a:spAutoFit/>
          </a:bodyPr>
          <a:lstStyle/>
          <a:p>
            <a:pPr algn="r"/>
            <a:r>
              <a:rPr lang="en-GB" sz="1000" spc="-50" noProof="0" dirty="0">
                <a:latin typeface="Arial" panose="020B0604020202020204" pitchFamily="34" charset="0"/>
                <a:ea typeface="Aileron" charset="0"/>
                <a:cs typeface="Arial" panose="020B0604020202020204" pitchFamily="34" charset="0"/>
              </a:rPr>
              <a:t>-80</a:t>
            </a:r>
          </a:p>
        </p:txBody>
      </p:sp>
      <p:sp>
        <p:nvSpPr>
          <p:cNvPr id="21" name="TextBox 20">
            <a:extLst>
              <a:ext uri="{FF2B5EF4-FFF2-40B4-BE49-F238E27FC236}">
                <a16:creationId xmlns:a16="http://schemas.microsoft.com/office/drawing/2014/main" id="{82398DFA-176F-831D-CF4F-79569302DDAE}"/>
              </a:ext>
            </a:extLst>
          </p:cNvPr>
          <p:cNvSpPr txBox="1"/>
          <p:nvPr/>
        </p:nvSpPr>
        <p:spPr>
          <a:xfrm>
            <a:off x="410804" y="4982524"/>
            <a:ext cx="395942" cy="263149"/>
          </a:xfrm>
          <a:prstGeom prst="rect">
            <a:avLst/>
          </a:prstGeom>
          <a:noFill/>
        </p:spPr>
        <p:txBody>
          <a:bodyPr wrap="none" lIns="0" tIns="0" rIns="0" bIns="0" rtlCol="0">
            <a:spAutoFit/>
          </a:bodyPr>
          <a:lstStyle/>
          <a:p>
            <a:pPr>
              <a:lnSpc>
                <a:spcPct val="95000"/>
              </a:lnSpc>
            </a:pPr>
            <a:r>
              <a:rPr lang="en-GB" sz="900" b="1" noProof="0" dirty="0">
                <a:latin typeface="Arial" panose="020B0604020202020204" pitchFamily="34" charset="0"/>
                <a:ea typeface="Aileron" charset="0"/>
                <a:cs typeface="Arial" panose="020B0604020202020204" pitchFamily="34" charset="0"/>
              </a:rPr>
              <a:t>PD-L1</a:t>
            </a:r>
          </a:p>
          <a:p>
            <a:pPr>
              <a:lnSpc>
                <a:spcPct val="95000"/>
              </a:lnSpc>
            </a:pPr>
            <a:r>
              <a:rPr lang="en-GB" sz="900" b="1" noProof="0" dirty="0">
                <a:latin typeface="Arial" panose="020B0604020202020204" pitchFamily="34" charset="0"/>
                <a:ea typeface="Aileron" charset="0"/>
                <a:cs typeface="Arial" panose="020B0604020202020204" pitchFamily="34" charset="0"/>
              </a:rPr>
              <a:t>Status</a:t>
            </a:r>
            <a:r>
              <a:rPr lang="en-GB" sz="900" b="1" baseline="30000" noProof="0" dirty="0">
                <a:latin typeface="Arial" panose="020B0604020202020204" pitchFamily="34" charset="0"/>
                <a:ea typeface="Aileron" charset="0"/>
                <a:cs typeface="Arial" panose="020B0604020202020204" pitchFamily="34" charset="0"/>
              </a:rPr>
              <a:t>b</a:t>
            </a:r>
          </a:p>
        </p:txBody>
      </p:sp>
      <p:sp>
        <p:nvSpPr>
          <p:cNvPr id="22" name="TextBox 21">
            <a:extLst>
              <a:ext uri="{FF2B5EF4-FFF2-40B4-BE49-F238E27FC236}">
                <a16:creationId xmlns:a16="http://schemas.microsoft.com/office/drawing/2014/main" id="{DED0EC43-215B-0FBB-979D-27DFE9BDFF2E}"/>
              </a:ext>
            </a:extLst>
          </p:cNvPr>
          <p:cNvSpPr txBox="1"/>
          <p:nvPr/>
        </p:nvSpPr>
        <p:spPr>
          <a:xfrm>
            <a:off x="431286" y="4791648"/>
            <a:ext cx="229230" cy="153888"/>
          </a:xfrm>
          <a:prstGeom prst="rect">
            <a:avLst/>
          </a:prstGeom>
          <a:noFill/>
        </p:spPr>
        <p:txBody>
          <a:bodyPr wrap="none" lIns="0" tIns="0" rIns="0" bIns="0" rtlCol="0">
            <a:spAutoFit/>
          </a:bodyPr>
          <a:lstStyle/>
          <a:p>
            <a:pPr algn="r"/>
            <a:r>
              <a:rPr lang="en-GB" sz="1000" spc="-50" noProof="0" dirty="0">
                <a:latin typeface="Arial" panose="020B0604020202020204" pitchFamily="34" charset="0"/>
                <a:ea typeface="Aileron" charset="0"/>
                <a:cs typeface="Arial" panose="020B0604020202020204" pitchFamily="34" charset="0"/>
              </a:rPr>
              <a:t>-100</a:t>
            </a:r>
          </a:p>
        </p:txBody>
      </p:sp>
      <p:sp>
        <p:nvSpPr>
          <p:cNvPr id="24" name="Rectangle 23">
            <a:extLst>
              <a:ext uri="{FF2B5EF4-FFF2-40B4-BE49-F238E27FC236}">
                <a16:creationId xmlns:a16="http://schemas.microsoft.com/office/drawing/2014/main" id="{04826E45-4CEF-FE85-812D-6621C5958102}"/>
              </a:ext>
            </a:extLst>
          </p:cNvPr>
          <p:cNvSpPr/>
          <p:nvPr/>
        </p:nvSpPr>
        <p:spPr>
          <a:xfrm>
            <a:off x="983389" y="4147044"/>
            <a:ext cx="92893" cy="928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Rectangle 24">
            <a:extLst>
              <a:ext uri="{FF2B5EF4-FFF2-40B4-BE49-F238E27FC236}">
                <a16:creationId xmlns:a16="http://schemas.microsoft.com/office/drawing/2014/main" id="{C145F2EB-D414-6512-F662-B4F8A3AA48D7}"/>
              </a:ext>
            </a:extLst>
          </p:cNvPr>
          <p:cNvSpPr/>
          <p:nvPr/>
        </p:nvSpPr>
        <p:spPr>
          <a:xfrm>
            <a:off x="983389" y="4274959"/>
            <a:ext cx="92893" cy="9289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6" name="Rectangle 25">
            <a:extLst>
              <a:ext uri="{FF2B5EF4-FFF2-40B4-BE49-F238E27FC236}">
                <a16:creationId xmlns:a16="http://schemas.microsoft.com/office/drawing/2014/main" id="{35A22919-30D0-56DF-3254-40A28DC13F43}"/>
              </a:ext>
            </a:extLst>
          </p:cNvPr>
          <p:cNvSpPr/>
          <p:nvPr/>
        </p:nvSpPr>
        <p:spPr>
          <a:xfrm>
            <a:off x="983389" y="4530789"/>
            <a:ext cx="92893" cy="92893"/>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Rectangle 26">
            <a:extLst>
              <a:ext uri="{FF2B5EF4-FFF2-40B4-BE49-F238E27FC236}">
                <a16:creationId xmlns:a16="http://schemas.microsoft.com/office/drawing/2014/main" id="{73E63311-7475-B930-E972-FCCCE7EA7590}"/>
              </a:ext>
            </a:extLst>
          </p:cNvPr>
          <p:cNvSpPr/>
          <p:nvPr/>
        </p:nvSpPr>
        <p:spPr>
          <a:xfrm>
            <a:off x="983389" y="4402874"/>
            <a:ext cx="92893" cy="92893"/>
          </a:xfrm>
          <a:prstGeom prst="rect">
            <a:avLst/>
          </a:prstGeom>
          <a:solidFill>
            <a:srgbClr val="948A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8" name="Rectangle 27">
            <a:extLst>
              <a:ext uri="{FF2B5EF4-FFF2-40B4-BE49-F238E27FC236}">
                <a16:creationId xmlns:a16="http://schemas.microsoft.com/office/drawing/2014/main" id="{7912FA4C-5166-0D08-38C8-5FB7F33ABF5F}"/>
              </a:ext>
            </a:extLst>
          </p:cNvPr>
          <p:cNvSpPr/>
          <p:nvPr/>
        </p:nvSpPr>
        <p:spPr>
          <a:xfrm>
            <a:off x="983389" y="4019129"/>
            <a:ext cx="92893" cy="928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 name="Triangle 28">
            <a:extLst>
              <a:ext uri="{FF2B5EF4-FFF2-40B4-BE49-F238E27FC236}">
                <a16:creationId xmlns:a16="http://schemas.microsoft.com/office/drawing/2014/main" id="{DEE14A23-AE19-6D6E-5EF6-2F5971B94785}"/>
              </a:ext>
            </a:extLst>
          </p:cNvPr>
          <p:cNvSpPr/>
          <p:nvPr/>
        </p:nvSpPr>
        <p:spPr>
          <a:xfrm>
            <a:off x="987477" y="4668071"/>
            <a:ext cx="84715" cy="73030"/>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0" name="TextBox 29">
            <a:extLst>
              <a:ext uri="{FF2B5EF4-FFF2-40B4-BE49-F238E27FC236}">
                <a16:creationId xmlns:a16="http://schemas.microsoft.com/office/drawing/2014/main" id="{FD6239D0-2FA6-7D22-BCD8-A84812ED7490}"/>
              </a:ext>
            </a:extLst>
          </p:cNvPr>
          <p:cNvSpPr txBox="1"/>
          <p:nvPr/>
        </p:nvSpPr>
        <p:spPr>
          <a:xfrm>
            <a:off x="2210406" y="1865523"/>
            <a:ext cx="2226572" cy="246221"/>
          </a:xfrm>
          <a:prstGeom prst="rect">
            <a:avLst/>
          </a:prstGeom>
          <a:noFill/>
        </p:spPr>
        <p:txBody>
          <a:bodyPr wrap="none" lIns="0" tIns="0" rIns="0" bIns="0" rtlCol="0">
            <a:spAutoFit/>
          </a:bodyPr>
          <a:lstStyle/>
          <a:p>
            <a:pPr algn="ctr"/>
            <a:r>
              <a:rPr lang="en-GB" sz="1600" b="1" noProof="0" dirty="0">
                <a:effectLst/>
                <a:latin typeface="Arial" panose="020B0604020202020204" pitchFamily="34" charset="0"/>
                <a:cs typeface="Arial" panose="020B0604020202020204" pitchFamily="34" charset="0"/>
              </a:rPr>
              <a:t>ORR: 44.4% (27.9-61.9)</a:t>
            </a:r>
          </a:p>
        </p:txBody>
      </p:sp>
      <p:sp>
        <p:nvSpPr>
          <p:cNvPr id="31" name="TextBox 30">
            <a:extLst>
              <a:ext uri="{FF2B5EF4-FFF2-40B4-BE49-F238E27FC236}">
                <a16:creationId xmlns:a16="http://schemas.microsoft.com/office/drawing/2014/main" id="{EBC5EA2D-5D37-955C-3363-ADD9114072F9}"/>
              </a:ext>
            </a:extLst>
          </p:cNvPr>
          <p:cNvSpPr txBox="1"/>
          <p:nvPr/>
        </p:nvSpPr>
        <p:spPr>
          <a:xfrm>
            <a:off x="1594282" y="1124744"/>
            <a:ext cx="3669146" cy="246221"/>
          </a:xfrm>
          <a:prstGeom prst="rect">
            <a:avLst/>
          </a:prstGeom>
          <a:noFill/>
        </p:spPr>
        <p:txBody>
          <a:bodyPr wrap="none" lIns="0" tIns="0" rIns="0" bIns="0" rtlCol="0">
            <a:spAutoFit/>
          </a:bodyPr>
          <a:lstStyle/>
          <a:p>
            <a:r>
              <a:rPr lang="en-GB" sz="1600" b="1" noProof="0" dirty="0">
                <a:effectLst/>
                <a:latin typeface="Arial" panose="020B0604020202020204" pitchFamily="34" charset="0"/>
              </a:rPr>
              <a:t>Part 1: </a:t>
            </a:r>
            <a:r>
              <a:rPr lang="en-GB" sz="1600" noProof="0" dirty="0">
                <a:effectLst/>
                <a:latin typeface="Arial" panose="020B0604020202020204" pitchFamily="34" charset="0"/>
              </a:rPr>
              <a:t>T-DXd monotherapy arm, N=36</a:t>
            </a:r>
            <a:r>
              <a:rPr lang="en-GB" sz="1600" baseline="30000" noProof="0" dirty="0">
                <a:effectLst/>
                <a:latin typeface="Arial" panose="020B0604020202020204" pitchFamily="34" charset="0"/>
              </a:rPr>
              <a:t>a</a:t>
            </a:r>
            <a:r>
              <a:rPr lang="en-GB" sz="1600" noProof="0" dirty="0">
                <a:effectLst/>
                <a:latin typeface="Arial" panose="020B0604020202020204" pitchFamily="34" charset="0"/>
              </a:rPr>
              <a:t> </a:t>
            </a:r>
          </a:p>
        </p:txBody>
      </p:sp>
      <p:sp>
        <p:nvSpPr>
          <p:cNvPr id="32" name="TextBox 31">
            <a:extLst>
              <a:ext uri="{FF2B5EF4-FFF2-40B4-BE49-F238E27FC236}">
                <a16:creationId xmlns:a16="http://schemas.microsoft.com/office/drawing/2014/main" id="{B63B8F2D-210A-2661-ABDF-2886D412102A}"/>
              </a:ext>
            </a:extLst>
          </p:cNvPr>
          <p:cNvSpPr txBox="1"/>
          <p:nvPr/>
        </p:nvSpPr>
        <p:spPr>
          <a:xfrm>
            <a:off x="7196429" y="1124744"/>
            <a:ext cx="3613040" cy="246221"/>
          </a:xfrm>
          <a:prstGeom prst="rect">
            <a:avLst/>
          </a:prstGeom>
          <a:noFill/>
        </p:spPr>
        <p:txBody>
          <a:bodyPr wrap="none" lIns="0" tIns="0" rIns="0" bIns="0" rtlCol="0">
            <a:spAutoFit/>
          </a:bodyPr>
          <a:lstStyle/>
          <a:p>
            <a:r>
              <a:rPr lang="en-GB" sz="1600" b="1" noProof="0" dirty="0">
                <a:effectLst/>
                <a:latin typeface="Arial" panose="020B0604020202020204" pitchFamily="34" charset="0"/>
              </a:rPr>
              <a:t>Part 1: </a:t>
            </a:r>
            <a:r>
              <a:rPr lang="en-GB" sz="1600" noProof="0" dirty="0">
                <a:effectLst/>
                <a:latin typeface="Arial" panose="020B0604020202020204" pitchFamily="34" charset="0"/>
              </a:rPr>
              <a:t>T-DXd monotherapy arm, N=36 </a:t>
            </a:r>
          </a:p>
        </p:txBody>
      </p:sp>
      <p:pic>
        <p:nvPicPr>
          <p:cNvPr id="48" name="Picture 47">
            <a:extLst>
              <a:ext uri="{FF2B5EF4-FFF2-40B4-BE49-F238E27FC236}">
                <a16:creationId xmlns:a16="http://schemas.microsoft.com/office/drawing/2014/main" id="{25A10BB3-6AAA-7B18-7054-B21427FA6E5B}"/>
              </a:ext>
            </a:extLst>
          </p:cNvPr>
          <p:cNvPicPr>
            <a:picLocks noChangeAspect="1"/>
          </p:cNvPicPr>
          <p:nvPr/>
        </p:nvPicPr>
        <p:blipFill>
          <a:blip r:embed="rId4"/>
          <a:srcRect/>
          <a:stretch/>
        </p:blipFill>
        <p:spPr>
          <a:xfrm>
            <a:off x="6117922" y="1865523"/>
            <a:ext cx="4721970" cy="3331857"/>
          </a:xfrm>
          <a:prstGeom prst="rect">
            <a:avLst/>
          </a:prstGeom>
          <a:solidFill>
            <a:schemeClr val="bg1"/>
          </a:solidFill>
        </p:spPr>
      </p:pic>
      <p:sp>
        <p:nvSpPr>
          <p:cNvPr id="49" name="TextBox 48">
            <a:extLst>
              <a:ext uri="{FF2B5EF4-FFF2-40B4-BE49-F238E27FC236}">
                <a16:creationId xmlns:a16="http://schemas.microsoft.com/office/drawing/2014/main" id="{96A38A52-7F3F-518C-AF13-0ED826FA0053}"/>
              </a:ext>
            </a:extLst>
          </p:cNvPr>
          <p:cNvSpPr txBox="1"/>
          <p:nvPr/>
        </p:nvSpPr>
        <p:spPr>
          <a:xfrm>
            <a:off x="6093974" y="1544843"/>
            <a:ext cx="352661" cy="263149"/>
          </a:xfrm>
          <a:prstGeom prst="rect">
            <a:avLst/>
          </a:prstGeom>
          <a:noFill/>
        </p:spPr>
        <p:txBody>
          <a:bodyPr wrap="none" lIns="0" tIns="0" rIns="0" bIns="0" rtlCol="0">
            <a:spAutoFit/>
          </a:bodyPr>
          <a:lstStyle/>
          <a:p>
            <a:pPr>
              <a:lnSpc>
                <a:spcPct val="95000"/>
              </a:lnSpc>
            </a:pPr>
            <a:r>
              <a:rPr lang="en-GB" sz="900" b="1" noProof="0" dirty="0">
                <a:latin typeface="Arial" panose="020B0604020202020204" pitchFamily="34" charset="0"/>
                <a:ea typeface="Aileron" charset="0"/>
                <a:cs typeface="Arial" panose="020B0604020202020204" pitchFamily="34" charset="0"/>
              </a:rPr>
              <a:t>PD-L1</a:t>
            </a:r>
          </a:p>
          <a:p>
            <a:pPr>
              <a:lnSpc>
                <a:spcPct val="95000"/>
              </a:lnSpc>
            </a:pPr>
            <a:r>
              <a:rPr lang="en-GB" sz="900" b="1" noProof="0" dirty="0">
                <a:latin typeface="Arial" panose="020B0604020202020204" pitchFamily="34" charset="0"/>
                <a:ea typeface="Aileron" charset="0"/>
                <a:cs typeface="Arial" panose="020B0604020202020204" pitchFamily="34" charset="0"/>
              </a:rPr>
              <a:t>Status</a:t>
            </a:r>
            <a:endParaRPr lang="en-GB" sz="900" b="1" baseline="30000" noProof="0" dirty="0">
              <a:latin typeface="Arial" panose="020B0604020202020204" pitchFamily="34" charset="0"/>
              <a:ea typeface="Aileron" charset="0"/>
              <a:cs typeface="Arial" panose="020B0604020202020204" pitchFamily="34" charset="0"/>
            </a:endParaRPr>
          </a:p>
        </p:txBody>
      </p:sp>
      <p:sp>
        <p:nvSpPr>
          <p:cNvPr id="50" name="TextBox 49">
            <a:extLst>
              <a:ext uri="{FF2B5EF4-FFF2-40B4-BE49-F238E27FC236}">
                <a16:creationId xmlns:a16="http://schemas.microsoft.com/office/drawing/2014/main" id="{6D9A035A-EF10-2BB3-4C63-81C215169621}"/>
              </a:ext>
            </a:extLst>
          </p:cNvPr>
          <p:cNvSpPr txBox="1"/>
          <p:nvPr/>
        </p:nvSpPr>
        <p:spPr>
          <a:xfrm>
            <a:off x="6600056" y="5212596"/>
            <a:ext cx="6412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6</a:t>
            </a:r>
          </a:p>
        </p:txBody>
      </p:sp>
      <p:sp>
        <p:nvSpPr>
          <p:cNvPr id="51" name="TextBox 50">
            <a:extLst>
              <a:ext uri="{FF2B5EF4-FFF2-40B4-BE49-F238E27FC236}">
                <a16:creationId xmlns:a16="http://schemas.microsoft.com/office/drawing/2014/main" id="{612AC1F9-6425-A7B0-CEDE-E0F1D17ADDC7}"/>
              </a:ext>
            </a:extLst>
          </p:cNvPr>
          <p:cNvSpPr txBox="1"/>
          <p:nvPr/>
        </p:nvSpPr>
        <p:spPr>
          <a:xfrm>
            <a:off x="6387331" y="5212596"/>
            <a:ext cx="6412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0</a:t>
            </a:r>
          </a:p>
        </p:txBody>
      </p:sp>
      <p:sp>
        <p:nvSpPr>
          <p:cNvPr id="52" name="TextBox 51">
            <a:extLst>
              <a:ext uri="{FF2B5EF4-FFF2-40B4-BE49-F238E27FC236}">
                <a16:creationId xmlns:a16="http://schemas.microsoft.com/office/drawing/2014/main" id="{51705136-617C-2F45-05FD-0B2E9404E5F1}"/>
              </a:ext>
            </a:extLst>
          </p:cNvPr>
          <p:cNvSpPr txBox="1"/>
          <p:nvPr/>
        </p:nvSpPr>
        <p:spPr>
          <a:xfrm>
            <a:off x="6783896"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12</a:t>
            </a:r>
          </a:p>
        </p:txBody>
      </p:sp>
      <p:sp>
        <p:nvSpPr>
          <p:cNvPr id="53" name="TextBox 52">
            <a:extLst>
              <a:ext uri="{FF2B5EF4-FFF2-40B4-BE49-F238E27FC236}">
                <a16:creationId xmlns:a16="http://schemas.microsoft.com/office/drawing/2014/main" id="{874F738F-AB49-A2B6-4762-25A146217AB0}"/>
              </a:ext>
            </a:extLst>
          </p:cNvPr>
          <p:cNvSpPr txBox="1"/>
          <p:nvPr/>
        </p:nvSpPr>
        <p:spPr>
          <a:xfrm>
            <a:off x="6999796"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18</a:t>
            </a:r>
          </a:p>
        </p:txBody>
      </p:sp>
      <p:sp>
        <p:nvSpPr>
          <p:cNvPr id="54" name="TextBox 53">
            <a:extLst>
              <a:ext uri="{FF2B5EF4-FFF2-40B4-BE49-F238E27FC236}">
                <a16:creationId xmlns:a16="http://schemas.microsoft.com/office/drawing/2014/main" id="{59EC4FDA-3D29-1757-17EC-1EDF650C9D54}"/>
              </a:ext>
            </a:extLst>
          </p:cNvPr>
          <p:cNvSpPr txBox="1"/>
          <p:nvPr/>
        </p:nvSpPr>
        <p:spPr>
          <a:xfrm>
            <a:off x="7222046"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24</a:t>
            </a:r>
          </a:p>
        </p:txBody>
      </p:sp>
      <p:sp>
        <p:nvSpPr>
          <p:cNvPr id="55" name="TextBox 54">
            <a:extLst>
              <a:ext uri="{FF2B5EF4-FFF2-40B4-BE49-F238E27FC236}">
                <a16:creationId xmlns:a16="http://schemas.microsoft.com/office/drawing/2014/main" id="{951050DA-993A-E892-8ADF-D06D29E889CA}"/>
              </a:ext>
            </a:extLst>
          </p:cNvPr>
          <p:cNvSpPr txBox="1"/>
          <p:nvPr/>
        </p:nvSpPr>
        <p:spPr>
          <a:xfrm>
            <a:off x="7434771"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30</a:t>
            </a:r>
          </a:p>
        </p:txBody>
      </p:sp>
      <p:sp>
        <p:nvSpPr>
          <p:cNvPr id="56" name="TextBox 55">
            <a:extLst>
              <a:ext uri="{FF2B5EF4-FFF2-40B4-BE49-F238E27FC236}">
                <a16:creationId xmlns:a16="http://schemas.microsoft.com/office/drawing/2014/main" id="{5AAB794F-C94C-DC54-8AC1-A2FA6D648DA8}"/>
              </a:ext>
            </a:extLst>
          </p:cNvPr>
          <p:cNvSpPr txBox="1"/>
          <p:nvPr/>
        </p:nvSpPr>
        <p:spPr>
          <a:xfrm>
            <a:off x="7657021"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36</a:t>
            </a:r>
          </a:p>
        </p:txBody>
      </p:sp>
      <p:sp>
        <p:nvSpPr>
          <p:cNvPr id="57" name="TextBox 56">
            <a:extLst>
              <a:ext uri="{FF2B5EF4-FFF2-40B4-BE49-F238E27FC236}">
                <a16:creationId xmlns:a16="http://schemas.microsoft.com/office/drawing/2014/main" id="{8A85DB2F-B226-A57B-AAD6-52134A32DCFD}"/>
              </a:ext>
            </a:extLst>
          </p:cNvPr>
          <p:cNvSpPr txBox="1"/>
          <p:nvPr/>
        </p:nvSpPr>
        <p:spPr>
          <a:xfrm>
            <a:off x="7876096"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42</a:t>
            </a:r>
          </a:p>
        </p:txBody>
      </p:sp>
      <p:sp>
        <p:nvSpPr>
          <p:cNvPr id="58" name="TextBox 57">
            <a:extLst>
              <a:ext uri="{FF2B5EF4-FFF2-40B4-BE49-F238E27FC236}">
                <a16:creationId xmlns:a16="http://schemas.microsoft.com/office/drawing/2014/main" id="{7540CA81-2040-D376-5ACD-6A696BDC5417}"/>
              </a:ext>
            </a:extLst>
          </p:cNvPr>
          <p:cNvSpPr txBox="1"/>
          <p:nvPr/>
        </p:nvSpPr>
        <p:spPr>
          <a:xfrm>
            <a:off x="8088821"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48</a:t>
            </a:r>
          </a:p>
        </p:txBody>
      </p:sp>
      <p:sp>
        <p:nvSpPr>
          <p:cNvPr id="59" name="TextBox 58">
            <a:extLst>
              <a:ext uri="{FF2B5EF4-FFF2-40B4-BE49-F238E27FC236}">
                <a16:creationId xmlns:a16="http://schemas.microsoft.com/office/drawing/2014/main" id="{2B0C0F24-8490-37FC-2F8D-9AA1CA00C7F8}"/>
              </a:ext>
            </a:extLst>
          </p:cNvPr>
          <p:cNvSpPr txBox="1"/>
          <p:nvPr/>
        </p:nvSpPr>
        <p:spPr>
          <a:xfrm>
            <a:off x="8314246"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54</a:t>
            </a:r>
          </a:p>
        </p:txBody>
      </p:sp>
      <p:sp>
        <p:nvSpPr>
          <p:cNvPr id="60" name="TextBox 59">
            <a:extLst>
              <a:ext uri="{FF2B5EF4-FFF2-40B4-BE49-F238E27FC236}">
                <a16:creationId xmlns:a16="http://schemas.microsoft.com/office/drawing/2014/main" id="{66DB467C-7178-6B57-A5AB-F5B6457D09E0}"/>
              </a:ext>
            </a:extLst>
          </p:cNvPr>
          <p:cNvSpPr txBox="1"/>
          <p:nvPr/>
        </p:nvSpPr>
        <p:spPr>
          <a:xfrm>
            <a:off x="8526971"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60</a:t>
            </a:r>
          </a:p>
        </p:txBody>
      </p:sp>
      <p:sp>
        <p:nvSpPr>
          <p:cNvPr id="61" name="TextBox 60">
            <a:extLst>
              <a:ext uri="{FF2B5EF4-FFF2-40B4-BE49-F238E27FC236}">
                <a16:creationId xmlns:a16="http://schemas.microsoft.com/office/drawing/2014/main" id="{0BD337B5-91F6-CF61-DE61-C7771EAA3935}"/>
              </a:ext>
            </a:extLst>
          </p:cNvPr>
          <p:cNvSpPr txBox="1"/>
          <p:nvPr/>
        </p:nvSpPr>
        <p:spPr>
          <a:xfrm>
            <a:off x="8749221"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66</a:t>
            </a:r>
          </a:p>
        </p:txBody>
      </p:sp>
      <p:sp>
        <p:nvSpPr>
          <p:cNvPr id="62" name="TextBox 61">
            <a:extLst>
              <a:ext uri="{FF2B5EF4-FFF2-40B4-BE49-F238E27FC236}">
                <a16:creationId xmlns:a16="http://schemas.microsoft.com/office/drawing/2014/main" id="{DB4042DC-6016-07FF-6168-57537BCC827C}"/>
              </a:ext>
            </a:extLst>
          </p:cNvPr>
          <p:cNvSpPr txBox="1"/>
          <p:nvPr/>
        </p:nvSpPr>
        <p:spPr>
          <a:xfrm>
            <a:off x="8965121"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72</a:t>
            </a:r>
          </a:p>
        </p:txBody>
      </p:sp>
      <p:sp>
        <p:nvSpPr>
          <p:cNvPr id="63" name="TextBox 62">
            <a:extLst>
              <a:ext uri="{FF2B5EF4-FFF2-40B4-BE49-F238E27FC236}">
                <a16:creationId xmlns:a16="http://schemas.microsoft.com/office/drawing/2014/main" id="{8A243B33-2B42-E072-350B-5055890B617E}"/>
              </a:ext>
            </a:extLst>
          </p:cNvPr>
          <p:cNvSpPr txBox="1"/>
          <p:nvPr/>
        </p:nvSpPr>
        <p:spPr>
          <a:xfrm>
            <a:off x="9174671"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78</a:t>
            </a:r>
          </a:p>
        </p:txBody>
      </p:sp>
      <p:sp>
        <p:nvSpPr>
          <p:cNvPr id="64" name="TextBox 63">
            <a:extLst>
              <a:ext uri="{FF2B5EF4-FFF2-40B4-BE49-F238E27FC236}">
                <a16:creationId xmlns:a16="http://schemas.microsoft.com/office/drawing/2014/main" id="{05E8B630-B24D-134B-8D4F-EB0455DB2564}"/>
              </a:ext>
            </a:extLst>
          </p:cNvPr>
          <p:cNvSpPr txBox="1"/>
          <p:nvPr/>
        </p:nvSpPr>
        <p:spPr>
          <a:xfrm>
            <a:off x="10676136" y="5212596"/>
            <a:ext cx="19236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120</a:t>
            </a:r>
          </a:p>
        </p:txBody>
      </p:sp>
      <p:sp>
        <p:nvSpPr>
          <p:cNvPr id="65" name="TextBox 64">
            <a:extLst>
              <a:ext uri="{FF2B5EF4-FFF2-40B4-BE49-F238E27FC236}">
                <a16:creationId xmlns:a16="http://schemas.microsoft.com/office/drawing/2014/main" id="{DE62C29B-0CB2-8846-9E06-F3642F38B61D}"/>
              </a:ext>
            </a:extLst>
          </p:cNvPr>
          <p:cNvSpPr txBox="1"/>
          <p:nvPr/>
        </p:nvSpPr>
        <p:spPr>
          <a:xfrm>
            <a:off x="9387396"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84</a:t>
            </a:r>
          </a:p>
        </p:txBody>
      </p:sp>
      <p:sp>
        <p:nvSpPr>
          <p:cNvPr id="66" name="TextBox 65">
            <a:extLst>
              <a:ext uri="{FF2B5EF4-FFF2-40B4-BE49-F238E27FC236}">
                <a16:creationId xmlns:a16="http://schemas.microsoft.com/office/drawing/2014/main" id="{F6803422-3B2D-B55F-C9C6-F069BC711FC1}"/>
              </a:ext>
            </a:extLst>
          </p:cNvPr>
          <p:cNvSpPr txBox="1"/>
          <p:nvPr/>
        </p:nvSpPr>
        <p:spPr>
          <a:xfrm>
            <a:off x="9606471"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90</a:t>
            </a:r>
          </a:p>
        </p:txBody>
      </p:sp>
      <p:sp>
        <p:nvSpPr>
          <p:cNvPr id="67" name="TextBox 66">
            <a:extLst>
              <a:ext uri="{FF2B5EF4-FFF2-40B4-BE49-F238E27FC236}">
                <a16:creationId xmlns:a16="http://schemas.microsoft.com/office/drawing/2014/main" id="{7FD6314B-037B-0DE5-32C3-687407CB5A76}"/>
              </a:ext>
            </a:extLst>
          </p:cNvPr>
          <p:cNvSpPr txBox="1"/>
          <p:nvPr/>
        </p:nvSpPr>
        <p:spPr>
          <a:xfrm>
            <a:off x="9835071" y="5212596"/>
            <a:ext cx="12824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96</a:t>
            </a:r>
          </a:p>
        </p:txBody>
      </p:sp>
      <p:sp>
        <p:nvSpPr>
          <p:cNvPr id="68" name="TextBox 67">
            <a:extLst>
              <a:ext uri="{FF2B5EF4-FFF2-40B4-BE49-F238E27FC236}">
                <a16:creationId xmlns:a16="http://schemas.microsoft.com/office/drawing/2014/main" id="{0D7A66D3-7A5F-BB17-588F-E9B66767651D}"/>
              </a:ext>
            </a:extLst>
          </p:cNvPr>
          <p:cNvSpPr txBox="1"/>
          <p:nvPr/>
        </p:nvSpPr>
        <p:spPr>
          <a:xfrm>
            <a:off x="10012561" y="5212596"/>
            <a:ext cx="19236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102</a:t>
            </a:r>
          </a:p>
        </p:txBody>
      </p:sp>
      <p:sp>
        <p:nvSpPr>
          <p:cNvPr id="69" name="TextBox 68">
            <a:extLst>
              <a:ext uri="{FF2B5EF4-FFF2-40B4-BE49-F238E27FC236}">
                <a16:creationId xmlns:a16="http://schemas.microsoft.com/office/drawing/2014/main" id="{2C268CD1-B0CA-445A-A59A-139A85D3CC36}"/>
              </a:ext>
            </a:extLst>
          </p:cNvPr>
          <p:cNvSpPr txBox="1"/>
          <p:nvPr/>
        </p:nvSpPr>
        <p:spPr>
          <a:xfrm>
            <a:off x="10228461" y="5212596"/>
            <a:ext cx="19236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108</a:t>
            </a:r>
          </a:p>
        </p:txBody>
      </p:sp>
      <p:sp>
        <p:nvSpPr>
          <p:cNvPr id="70" name="TextBox 69">
            <a:extLst>
              <a:ext uri="{FF2B5EF4-FFF2-40B4-BE49-F238E27FC236}">
                <a16:creationId xmlns:a16="http://schemas.microsoft.com/office/drawing/2014/main" id="{63EEE0D0-C605-3847-84D8-EE797C0C3CAA}"/>
              </a:ext>
            </a:extLst>
          </p:cNvPr>
          <p:cNvSpPr txBox="1"/>
          <p:nvPr/>
        </p:nvSpPr>
        <p:spPr>
          <a:xfrm>
            <a:off x="10457061" y="5212596"/>
            <a:ext cx="192360" cy="131574"/>
          </a:xfrm>
          <a:prstGeom prst="rect">
            <a:avLst/>
          </a:prstGeom>
          <a:noFill/>
        </p:spPr>
        <p:txBody>
          <a:bodyPr wrap="none" lIns="0" tIns="0" rIns="0" bIns="0" rtlCol="0">
            <a:spAutoFit/>
          </a:bodyPr>
          <a:lstStyle/>
          <a:p>
            <a:pPr algn="ctr">
              <a:lnSpc>
                <a:spcPct val="95000"/>
              </a:lnSpc>
            </a:pPr>
            <a:r>
              <a:rPr lang="en-GB" sz="900" noProof="0" dirty="0">
                <a:latin typeface="Arial" panose="020B0604020202020204" pitchFamily="34" charset="0"/>
                <a:ea typeface="Aileron" charset="0"/>
                <a:cs typeface="Arial" panose="020B0604020202020204" pitchFamily="34" charset="0"/>
              </a:rPr>
              <a:t>114</a:t>
            </a:r>
          </a:p>
        </p:txBody>
      </p:sp>
      <p:sp>
        <p:nvSpPr>
          <p:cNvPr id="71" name="TextBox 70">
            <a:extLst>
              <a:ext uri="{FF2B5EF4-FFF2-40B4-BE49-F238E27FC236}">
                <a16:creationId xmlns:a16="http://schemas.microsoft.com/office/drawing/2014/main" id="{CEE65137-F6A6-E7CB-685B-C68D0FE34044}"/>
              </a:ext>
            </a:extLst>
          </p:cNvPr>
          <p:cNvSpPr txBox="1"/>
          <p:nvPr/>
        </p:nvSpPr>
        <p:spPr>
          <a:xfrm>
            <a:off x="7563011" y="5433937"/>
            <a:ext cx="2082750" cy="175433"/>
          </a:xfrm>
          <a:prstGeom prst="rect">
            <a:avLst/>
          </a:prstGeom>
          <a:noFill/>
        </p:spPr>
        <p:txBody>
          <a:bodyPr wrap="none" lIns="0" tIns="0" rIns="0" bIns="0" rtlCol="0">
            <a:spAutoFit/>
          </a:bodyPr>
          <a:lstStyle/>
          <a:p>
            <a:pPr>
              <a:lnSpc>
                <a:spcPct val="95000"/>
              </a:lnSpc>
            </a:pPr>
            <a:r>
              <a:rPr lang="en-GB" sz="1200" b="1" noProof="0" dirty="0">
                <a:latin typeface="Arial" panose="020B0604020202020204" pitchFamily="34" charset="0"/>
                <a:ea typeface="Aileron" charset="0"/>
                <a:cs typeface="Arial" panose="020B0604020202020204" pitchFamily="34" charset="0"/>
              </a:rPr>
              <a:t>Time from first dose (weeks)</a:t>
            </a:r>
            <a:endParaRPr lang="en-GB" sz="1200" b="1" baseline="30000" noProof="0" dirty="0">
              <a:latin typeface="Arial" panose="020B0604020202020204" pitchFamily="34" charset="0"/>
              <a:ea typeface="Aileron" charset="0"/>
              <a:cs typeface="Arial" panose="020B0604020202020204" pitchFamily="34" charset="0"/>
            </a:endParaRPr>
          </a:p>
        </p:txBody>
      </p:sp>
      <p:sp>
        <p:nvSpPr>
          <p:cNvPr id="35" name="TextBox 34">
            <a:extLst>
              <a:ext uri="{FF2B5EF4-FFF2-40B4-BE49-F238E27FC236}">
                <a16:creationId xmlns:a16="http://schemas.microsoft.com/office/drawing/2014/main" id="{8C13D049-0136-D778-8450-E9D63EDB728E}"/>
              </a:ext>
            </a:extLst>
          </p:cNvPr>
          <p:cNvSpPr txBox="1"/>
          <p:nvPr/>
        </p:nvSpPr>
        <p:spPr>
          <a:xfrm>
            <a:off x="8227215" y="4528085"/>
            <a:ext cx="2248885" cy="246221"/>
          </a:xfrm>
          <a:prstGeom prst="rect">
            <a:avLst/>
          </a:prstGeom>
          <a:noFill/>
        </p:spPr>
        <p:txBody>
          <a:bodyPr wrap="none" lIns="0" tIns="0" rIns="0" bIns="0" rtlCol="0">
            <a:spAutoFit/>
          </a:bodyPr>
          <a:lstStyle/>
          <a:p>
            <a:pPr algn="ctr"/>
            <a:r>
              <a:rPr lang="en-GB" sz="1600" b="1" noProof="0" dirty="0">
                <a:effectLst/>
                <a:latin typeface="Arial" panose="020B0604020202020204" pitchFamily="34" charset="0"/>
                <a:cs typeface="Arial" panose="020B0604020202020204" pitchFamily="34" charset="0"/>
              </a:rPr>
              <a:t>mDoR: 11.0% (5.5-16.7)</a:t>
            </a:r>
          </a:p>
        </p:txBody>
      </p:sp>
      <p:sp>
        <p:nvSpPr>
          <p:cNvPr id="36" name="TextBox 35">
            <a:extLst>
              <a:ext uri="{FF2B5EF4-FFF2-40B4-BE49-F238E27FC236}">
                <a16:creationId xmlns:a16="http://schemas.microsoft.com/office/drawing/2014/main" id="{36DD28AD-0CD2-DBC7-FAF8-AFCB64419A5D}"/>
              </a:ext>
            </a:extLst>
          </p:cNvPr>
          <p:cNvSpPr txBox="1"/>
          <p:nvPr/>
        </p:nvSpPr>
        <p:spPr>
          <a:xfrm>
            <a:off x="10909252" y="1785435"/>
            <a:ext cx="1000274" cy="2105192"/>
          </a:xfrm>
          <a:prstGeom prst="rect">
            <a:avLst/>
          </a:prstGeom>
          <a:solidFill>
            <a:schemeClr val="bg1"/>
          </a:solidFill>
        </p:spPr>
        <p:txBody>
          <a:bodyPr wrap="none" lIns="0" tIns="0" rIns="0" bIns="0" rtlCol="0">
            <a:spAutoFit/>
          </a:bodyPr>
          <a:lstStyle/>
          <a:p>
            <a:pPr>
              <a:lnSpc>
                <a:spcPct val="95000"/>
              </a:lnSpc>
            </a:pPr>
            <a:r>
              <a:rPr lang="en-GB" sz="900" noProof="0" dirty="0">
                <a:latin typeface="Arial" panose="020B0604020202020204" pitchFamily="34" charset="0"/>
                <a:ea typeface="Aileron" charset="0"/>
                <a:cs typeface="Arial" panose="020B0604020202020204" pitchFamily="34" charset="0"/>
              </a:rPr>
              <a:t>HER2 IHC 3+ </a:t>
            </a:r>
          </a:p>
          <a:p>
            <a:pPr>
              <a:lnSpc>
                <a:spcPct val="95000"/>
              </a:lnSpc>
            </a:pPr>
            <a:r>
              <a:rPr lang="en-GB" sz="900" noProof="0" dirty="0">
                <a:latin typeface="Arial" panose="020B0604020202020204" pitchFamily="34" charset="0"/>
                <a:ea typeface="Aileron" charset="0"/>
                <a:cs typeface="Arial" panose="020B0604020202020204" pitchFamily="34" charset="0"/>
              </a:rPr>
              <a:t>HER2 IHC 2+ </a:t>
            </a:r>
          </a:p>
          <a:p>
            <a:pPr>
              <a:lnSpc>
                <a:spcPct val="95000"/>
              </a:lnSpc>
            </a:pPr>
            <a:r>
              <a:rPr lang="en-GB" sz="900" noProof="0" dirty="0">
                <a:latin typeface="Arial" panose="020B0604020202020204" pitchFamily="34" charset="0"/>
                <a:ea typeface="Aileron" charset="0"/>
                <a:cs typeface="Arial" panose="020B0604020202020204" pitchFamily="34" charset="0"/>
              </a:rPr>
              <a:t>PD-L1 &lt;1%</a:t>
            </a:r>
          </a:p>
          <a:p>
            <a:pPr>
              <a:lnSpc>
                <a:spcPct val="95000"/>
              </a:lnSpc>
            </a:pPr>
            <a:r>
              <a:rPr lang="en-GB" sz="900" noProof="0" dirty="0">
                <a:latin typeface="Arial" panose="020B0604020202020204" pitchFamily="34" charset="0"/>
                <a:ea typeface="Aileron" charset="0"/>
                <a:cs typeface="Arial" panose="020B0604020202020204" pitchFamily="34" charset="0"/>
              </a:rPr>
              <a:t>PD-L1 1-49%</a:t>
            </a:r>
          </a:p>
          <a:p>
            <a:pPr>
              <a:lnSpc>
                <a:spcPct val="95000"/>
              </a:lnSpc>
            </a:pPr>
            <a:r>
              <a:rPr lang="en-GB" sz="900" noProof="0" dirty="0">
                <a:latin typeface="Arial" panose="020B0604020202020204" pitchFamily="34" charset="0"/>
                <a:ea typeface="Aileron" charset="0"/>
                <a:cs typeface="Arial" panose="020B0604020202020204" pitchFamily="34" charset="0"/>
              </a:rPr>
              <a:t>PD-L1 ≥50%</a:t>
            </a:r>
          </a:p>
          <a:p>
            <a:pPr>
              <a:lnSpc>
                <a:spcPct val="95000"/>
              </a:lnSpc>
            </a:pPr>
            <a:r>
              <a:rPr lang="en-GB" sz="900" noProof="0" dirty="0">
                <a:latin typeface="Arial" panose="020B0604020202020204" pitchFamily="34" charset="0"/>
                <a:ea typeface="Aileron" charset="0"/>
                <a:cs typeface="Arial" panose="020B0604020202020204" pitchFamily="34" charset="0"/>
              </a:rPr>
              <a:t>Prior EGFR TKI</a:t>
            </a:r>
          </a:p>
          <a:p>
            <a:pPr>
              <a:lnSpc>
                <a:spcPct val="95000"/>
              </a:lnSpc>
            </a:pPr>
            <a:r>
              <a:rPr lang="en-GB" sz="900" noProof="0" dirty="0">
                <a:latin typeface="Arial" panose="020B0604020202020204" pitchFamily="34" charset="0"/>
                <a:ea typeface="Aileron" charset="0"/>
                <a:cs typeface="Arial" panose="020B0604020202020204" pitchFamily="34" charset="0"/>
              </a:rPr>
              <a:t>Confirmed PR</a:t>
            </a:r>
          </a:p>
          <a:p>
            <a:pPr>
              <a:lnSpc>
                <a:spcPct val="95000"/>
              </a:lnSpc>
            </a:pPr>
            <a:r>
              <a:rPr lang="en-GB" sz="900" noProof="0" dirty="0">
                <a:latin typeface="Arial" panose="020B0604020202020204" pitchFamily="34" charset="0"/>
                <a:ea typeface="Aileron" charset="0"/>
                <a:cs typeface="Arial" panose="020B0604020202020204" pitchFamily="34" charset="0"/>
              </a:rPr>
              <a:t>Death</a:t>
            </a:r>
          </a:p>
          <a:p>
            <a:pPr>
              <a:lnSpc>
                <a:spcPct val="95000"/>
              </a:lnSpc>
            </a:pPr>
            <a:r>
              <a:rPr lang="en-GB" sz="900" noProof="0" dirty="0">
                <a:latin typeface="Arial" panose="020B0604020202020204" pitchFamily="34" charset="0"/>
                <a:ea typeface="Aileron" charset="0"/>
                <a:cs typeface="Arial" panose="020B0604020202020204" pitchFamily="34" charset="0"/>
              </a:rPr>
              <a:t>PD</a:t>
            </a:r>
          </a:p>
          <a:p>
            <a:pPr>
              <a:lnSpc>
                <a:spcPct val="95000"/>
              </a:lnSpc>
            </a:pPr>
            <a:r>
              <a:rPr lang="en-GB" sz="900" noProof="0" dirty="0">
                <a:latin typeface="Arial" panose="020B0604020202020204" pitchFamily="34" charset="0"/>
                <a:ea typeface="Aileron" charset="0"/>
                <a:cs typeface="Arial" panose="020B0604020202020204" pitchFamily="34" charset="0"/>
              </a:rPr>
              <a:t>Censored at last</a:t>
            </a:r>
            <a:br>
              <a:rPr lang="en-GB" sz="900" noProof="0" dirty="0">
                <a:latin typeface="Arial" panose="020B0604020202020204" pitchFamily="34" charset="0"/>
                <a:ea typeface="Aileron" charset="0"/>
                <a:cs typeface="Arial" panose="020B0604020202020204" pitchFamily="34" charset="0"/>
              </a:rPr>
            </a:br>
            <a:r>
              <a:rPr lang="en-GB" sz="900" noProof="0" dirty="0">
                <a:latin typeface="Arial" panose="020B0604020202020204" pitchFamily="34" charset="0"/>
                <a:ea typeface="Aileron" charset="0"/>
                <a:cs typeface="Arial" panose="020B0604020202020204" pitchFamily="34" charset="0"/>
              </a:rPr>
              <a:t>evaluable scan</a:t>
            </a:r>
          </a:p>
          <a:p>
            <a:pPr>
              <a:lnSpc>
                <a:spcPct val="95000"/>
              </a:lnSpc>
            </a:pPr>
            <a:r>
              <a:rPr lang="en-GB" sz="900" noProof="0" dirty="0">
                <a:latin typeface="Arial" panose="020B0604020202020204" pitchFamily="34" charset="0"/>
                <a:ea typeface="Aileron" charset="0"/>
                <a:cs typeface="Arial" panose="020B0604020202020204" pitchFamily="34" charset="0"/>
              </a:rPr>
              <a:t>On study, post</a:t>
            </a:r>
            <a:br>
              <a:rPr lang="en-GB" sz="900" noProof="0" dirty="0">
                <a:latin typeface="Arial" panose="020B0604020202020204" pitchFamily="34" charset="0"/>
                <a:ea typeface="Aileron" charset="0"/>
                <a:cs typeface="Arial" panose="020B0604020202020204" pitchFamily="34" charset="0"/>
              </a:rPr>
            </a:br>
            <a:r>
              <a:rPr lang="en-GB" sz="900" noProof="0" dirty="0">
                <a:latin typeface="Arial" panose="020B0604020202020204" pitchFamily="34" charset="0"/>
                <a:ea typeface="Aileron" charset="0"/>
                <a:cs typeface="Arial" panose="020B0604020202020204" pitchFamily="34" charset="0"/>
              </a:rPr>
              <a:t>treatment</a:t>
            </a:r>
          </a:p>
          <a:p>
            <a:pPr>
              <a:lnSpc>
                <a:spcPct val="95000"/>
              </a:lnSpc>
            </a:pPr>
            <a:r>
              <a:rPr lang="en-GB" sz="900" noProof="0" dirty="0">
                <a:latin typeface="Arial" panose="020B0604020202020204" pitchFamily="34" charset="0"/>
                <a:ea typeface="Aileron" charset="0"/>
                <a:cs typeface="Arial" panose="020B0604020202020204" pitchFamily="34" charset="0"/>
              </a:rPr>
              <a:t>Start of subsequent</a:t>
            </a:r>
            <a:br>
              <a:rPr lang="en-GB" sz="900" noProof="0" dirty="0">
                <a:latin typeface="Arial" panose="020B0604020202020204" pitchFamily="34" charset="0"/>
                <a:ea typeface="Aileron" charset="0"/>
                <a:cs typeface="Arial" panose="020B0604020202020204" pitchFamily="34" charset="0"/>
              </a:rPr>
            </a:br>
            <a:r>
              <a:rPr lang="en-GB" sz="900" noProof="0" dirty="0">
                <a:latin typeface="Arial" panose="020B0604020202020204" pitchFamily="34" charset="0"/>
                <a:ea typeface="Aileron" charset="0"/>
                <a:cs typeface="Arial" panose="020B0604020202020204" pitchFamily="34" charset="0"/>
              </a:rPr>
              <a:t>therapy</a:t>
            </a:r>
          </a:p>
          <a:p>
            <a:pPr>
              <a:lnSpc>
                <a:spcPct val="95000"/>
              </a:lnSpc>
            </a:pPr>
            <a:r>
              <a:rPr lang="en-GB" sz="900" noProof="0" dirty="0">
                <a:latin typeface="Arial" panose="020B0604020202020204" pitchFamily="34" charset="0"/>
                <a:ea typeface="Aileron" charset="0"/>
                <a:cs typeface="Arial" panose="020B0604020202020204" pitchFamily="34" charset="0"/>
              </a:rPr>
              <a:t>Last dose of T-DXd</a:t>
            </a:r>
          </a:p>
        </p:txBody>
      </p:sp>
      <p:sp>
        <p:nvSpPr>
          <p:cNvPr id="37" name="Rectangle 36">
            <a:extLst>
              <a:ext uri="{FF2B5EF4-FFF2-40B4-BE49-F238E27FC236}">
                <a16:creationId xmlns:a16="http://schemas.microsoft.com/office/drawing/2014/main" id="{7B1A7032-FE8B-EF0C-39E4-BCBFCF01585A}"/>
              </a:ext>
            </a:extLst>
          </p:cNvPr>
          <p:cNvSpPr/>
          <p:nvPr/>
        </p:nvSpPr>
        <p:spPr>
          <a:xfrm>
            <a:off x="10772372" y="1936279"/>
            <a:ext cx="92893" cy="928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8" name="Rectangle 37">
            <a:extLst>
              <a:ext uri="{FF2B5EF4-FFF2-40B4-BE49-F238E27FC236}">
                <a16:creationId xmlns:a16="http://schemas.microsoft.com/office/drawing/2014/main" id="{CF0B3759-6D3A-4760-95B2-E04189A3B8D3}"/>
              </a:ext>
            </a:extLst>
          </p:cNvPr>
          <p:cNvSpPr/>
          <p:nvPr/>
        </p:nvSpPr>
        <p:spPr>
          <a:xfrm>
            <a:off x="10772372" y="2064194"/>
            <a:ext cx="92893" cy="9289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9" name="Rectangle 38">
            <a:extLst>
              <a:ext uri="{FF2B5EF4-FFF2-40B4-BE49-F238E27FC236}">
                <a16:creationId xmlns:a16="http://schemas.microsoft.com/office/drawing/2014/main" id="{BD50D7EE-BD08-F762-9F8E-3AD2B8E38898}"/>
              </a:ext>
            </a:extLst>
          </p:cNvPr>
          <p:cNvSpPr/>
          <p:nvPr/>
        </p:nvSpPr>
        <p:spPr>
          <a:xfrm>
            <a:off x="10772372" y="2320024"/>
            <a:ext cx="92893" cy="92893"/>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0" name="Rectangle 39">
            <a:extLst>
              <a:ext uri="{FF2B5EF4-FFF2-40B4-BE49-F238E27FC236}">
                <a16:creationId xmlns:a16="http://schemas.microsoft.com/office/drawing/2014/main" id="{58BDC98F-BCAA-00F4-9B06-AEB6F4120C85}"/>
              </a:ext>
            </a:extLst>
          </p:cNvPr>
          <p:cNvSpPr/>
          <p:nvPr/>
        </p:nvSpPr>
        <p:spPr>
          <a:xfrm>
            <a:off x="10772372" y="2192109"/>
            <a:ext cx="92893" cy="92893"/>
          </a:xfrm>
          <a:prstGeom prst="rect">
            <a:avLst/>
          </a:prstGeom>
          <a:solidFill>
            <a:srgbClr val="948A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1" name="Rectangle 40">
            <a:extLst>
              <a:ext uri="{FF2B5EF4-FFF2-40B4-BE49-F238E27FC236}">
                <a16:creationId xmlns:a16="http://schemas.microsoft.com/office/drawing/2014/main" id="{6C4D2084-FD6D-C7B5-D9CA-513F3E03DDCE}"/>
              </a:ext>
            </a:extLst>
          </p:cNvPr>
          <p:cNvSpPr/>
          <p:nvPr/>
        </p:nvSpPr>
        <p:spPr>
          <a:xfrm>
            <a:off x="10772372" y="1808364"/>
            <a:ext cx="92893" cy="928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2" name="Triangle 41">
            <a:extLst>
              <a:ext uri="{FF2B5EF4-FFF2-40B4-BE49-F238E27FC236}">
                <a16:creationId xmlns:a16="http://schemas.microsoft.com/office/drawing/2014/main" id="{CD73333E-872E-FE3A-9F46-D6EF16662C59}"/>
              </a:ext>
            </a:extLst>
          </p:cNvPr>
          <p:cNvSpPr/>
          <p:nvPr/>
        </p:nvSpPr>
        <p:spPr>
          <a:xfrm>
            <a:off x="10776461" y="2457306"/>
            <a:ext cx="84715" cy="73030"/>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3" name="Triangle 42">
            <a:extLst>
              <a:ext uri="{FF2B5EF4-FFF2-40B4-BE49-F238E27FC236}">
                <a16:creationId xmlns:a16="http://schemas.microsoft.com/office/drawing/2014/main" id="{00BCB9D2-B2FF-40EC-346A-D6AE32B2B046}"/>
              </a:ext>
            </a:extLst>
          </p:cNvPr>
          <p:cNvSpPr/>
          <p:nvPr/>
        </p:nvSpPr>
        <p:spPr>
          <a:xfrm rot="5400000">
            <a:off x="10776461" y="3055951"/>
            <a:ext cx="84715" cy="73030"/>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4" name="Oval 43">
            <a:extLst>
              <a:ext uri="{FF2B5EF4-FFF2-40B4-BE49-F238E27FC236}">
                <a16:creationId xmlns:a16="http://schemas.microsoft.com/office/drawing/2014/main" id="{D70182C9-72D3-7D1B-4ED5-B47228A52323}"/>
              </a:ext>
            </a:extLst>
          </p:cNvPr>
          <p:cNvSpPr/>
          <p:nvPr/>
        </p:nvSpPr>
        <p:spPr>
          <a:xfrm>
            <a:off x="10779986" y="2594751"/>
            <a:ext cx="77664" cy="7766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5" name="Multiply 44">
            <a:extLst>
              <a:ext uri="{FF2B5EF4-FFF2-40B4-BE49-F238E27FC236}">
                <a16:creationId xmlns:a16="http://schemas.microsoft.com/office/drawing/2014/main" id="{C7911DDA-B99A-70DD-8A49-BDDF771D863C}"/>
              </a:ext>
            </a:extLst>
          </p:cNvPr>
          <p:cNvSpPr/>
          <p:nvPr/>
        </p:nvSpPr>
        <p:spPr>
          <a:xfrm>
            <a:off x="10760286" y="2702965"/>
            <a:ext cx="117065" cy="117065"/>
          </a:xfrm>
          <a:prstGeom prst="mathMultiply">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6" name="Oval 45">
            <a:extLst>
              <a:ext uri="{FF2B5EF4-FFF2-40B4-BE49-F238E27FC236}">
                <a16:creationId xmlns:a16="http://schemas.microsoft.com/office/drawing/2014/main" id="{CD8AD206-1635-4BFC-0C6F-F8F251C834B0}"/>
              </a:ext>
            </a:extLst>
          </p:cNvPr>
          <p:cNvSpPr/>
          <p:nvPr/>
        </p:nvSpPr>
        <p:spPr>
          <a:xfrm>
            <a:off x="10779986" y="2855101"/>
            <a:ext cx="77664" cy="7766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2" name="Rectangle 71">
            <a:extLst>
              <a:ext uri="{FF2B5EF4-FFF2-40B4-BE49-F238E27FC236}">
                <a16:creationId xmlns:a16="http://schemas.microsoft.com/office/drawing/2014/main" id="{DFCD4478-15A9-04C5-D6CB-F559FB1DFFCE}"/>
              </a:ext>
            </a:extLst>
          </p:cNvPr>
          <p:cNvSpPr/>
          <p:nvPr/>
        </p:nvSpPr>
        <p:spPr>
          <a:xfrm>
            <a:off x="10772372" y="3371379"/>
            <a:ext cx="92893" cy="92893"/>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3" name="Rectangle 72">
            <a:extLst>
              <a:ext uri="{FF2B5EF4-FFF2-40B4-BE49-F238E27FC236}">
                <a16:creationId xmlns:a16="http://schemas.microsoft.com/office/drawing/2014/main" id="{DFE63819-C4EF-6387-9331-A2160888C370}"/>
              </a:ext>
            </a:extLst>
          </p:cNvPr>
          <p:cNvSpPr/>
          <p:nvPr/>
        </p:nvSpPr>
        <p:spPr>
          <a:xfrm>
            <a:off x="10772372" y="3243464"/>
            <a:ext cx="92893" cy="9289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4" name="Rectangle 73">
            <a:extLst>
              <a:ext uri="{FF2B5EF4-FFF2-40B4-BE49-F238E27FC236}">
                <a16:creationId xmlns:a16="http://schemas.microsoft.com/office/drawing/2014/main" id="{F31B2DCC-5E25-67D8-8222-6DFB06478B9C}"/>
              </a:ext>
            </a:extLst>
          </p:cNvPr>
          <p:cNvSpPr/>
          <p:nvPr/>
        </p:nvSpPr>
        <p:spPr>
          <a:xfrm>
            <a:off x="10790576" y="3567314"/>
            <a:ext cx="56484" cy="9289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5" name="Rectangle 74">
            <a:extLst>
              <a:ext uri="{FF2B5EF4-FFF2-40B4-BE49-F238E27FC236}">
                <a16:creationId xmlns:a16="http://schemas.microsoft.com/office/drawing/2014/main" id="{219EEBFD-C124-74DF-1DB5-B399D7EBF03E}"/>
              </a:ext>
            </a:extLst>
          </p:cNvPr>
          <p:cNvSpPr/>
          <p:nvPr/>
        </p:nvSpPr>
        <p:spPr>
          <a:xfrm>
            <a:off x="10795959" y="3757814"/>
            <a:ext cx="45719" cy="9289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42304501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6B5C-8915-036D-8FF9-61EE1D3860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2316D8-1770-C4CC-95E4-1575243798A0}"/>
              </a:ext>
            </a:extLst>
          </p:cNvPr>
          <p:cNvSpPr>
            <a:spLocks noGrp="1"/>
          </p:cNvSpPr>
          <p:nvPr>
            <p:ph type="title"/>
          </p:nvPr>
        </p:nvSpPr>
        <p:spPr>
          <a:xfrm>
            <a:off x="619201" y="259200"/>
            <a:ext cx="10963199" cy="864000"/>
          </a:xfrm>
        </p:spPr>
        <p:txBody>
          <a:bodyPr>
            <a:normAutofit/>
          </a:bodyPr>
          <a:lstStyle/>
          <a:p>
            <a:r>
              <a:rPr lang="en-GB" sz="3100" noProof="0" dirty="0"/>
              <a:t>DESTINY-Lung03 </a:t>
            </a:r>
            <a:r>
              <a:rPr lang="en-GB" sz="3200" b="1" noProof="0" dirty="0"/>
              <a:t>–</a:t>
            </a:r>
            <a:r>
              <a:rPr lang="en-GB" sz="3100" noProof="0" dirty="0"/>
              <a:t> phase 1B </a:t>
            </a:r>
            <a:br>
              <a:rPr lang="en-GB" noProof="0" dirty="0"/>
            </a:br>
            <a:r>
              <a:rPr lang="en-GB" sz="2000" spc="100" noProof="0" dirty="0">
                <a:solidFill>
                  <a:schemeClr val="accent1"/>
                </a:solidFill>
              </a:rPr>
              <a:t>orr: Overall and by HER2 IHC status and prior EFGR TKI exposure</a:t>
            </a:r>
          </a:p>
        </p:txBody>
      </p:sp>
      <p:sp>
        <p:nvSpPr>
          <p:cNvPr id="4" name="Slide Number Placeholder 3">
            <a:extLst>
              <a:ext uri="{FF2B5EF4-FFF2-40B4-BE49-F238E27FC236}">
                <a16:creationId xmlns:a16="http://schemas.microsoft.com/office/drawing/2014/main" id="{C09D2AB5-D363-EF83-31DD-64D13EC323F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59</a:t>
            </a:fld>
            <a:endParaRPr lang="en-GB" noProof="0" dirty="0"/>
          </a:p>
        </p:txBody>
      </p:sp>
      <p:sp>
        <p:nvSpPr>
          <p:cNvPr id="8" name="Content Placeholder 7">
            <a:extLst>
              <a:ext uri="{FF2B5EF4-FFF2-40B4-BE49-F238E27FC236}">
                <a16:creationId xmlns:a16="http://schemas.microsoft.com/office/drawing/2014/main" id="{C2E30A17-B013-C149-C371-ED54BD360EAC}"/>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CI, confidence interval; DCR, disease control rate; DoR, duration of response; IHC, immunohistochemistry; ORR, objective response rate; T‑</a:t>
            </a:r>
            <a:r>
              <a:rPr lang="en-GB" sz="1200" noProof="0" dirty="0" err="1">
                <a:solidFill>
                  <a:schemeClr val="tx2"/>
                </a:solidFill>
              </a:rPr>
              <a:t>DXd</a:t>
            </a:r>
            <a:r>
              <a:rPr lang="en-GB" sz="1200" noProof="0" dirty="0">
                <a:solidFill>
                  <a:schemeClr val="tx2"/>
                </a:solidFill>
              </a:rPr>
              <a:t>, trastuzumab </a:t>
            </a:r>
            <a:r>
              <a:rPr lang="en-GB" sz="1200" noProof="0" dirty="0" err="1">
                <a:solidFill>
                  <a:schemeClr val="tx2"/>
                </a:solidFill>
              </a:rPr>
              <a:t>deruxtecan</a:t>
            </a:r>
            <a:r>
              <a:rPr lang="en-GB" sz="1200" noProof="0" dirty="0">
                <a:solidFill>
                  <a:schemeClr val="tx2"/>
                </a:solidFill>
              </a:rPr>
              <a:t>; </a:t>
            </a:r>
            <a:r>
              <a:rPr lang="en-GB" noProof="0" dirty="0">
                <a:solidFill>
                  <a:schemeClr val="tx2"/>
                </a:solidFill>
              </a:rPr>
              <a:t>TKI, tyrosine kinase inhibitor</a:t>
            </a:r>
          </a:p>
          <a:p>
            <a:r>
              <a:rPr lang="en-GB" noProof="0" dirty="0">
                <a:solidFill>
                  <a:schemeClr val="tx2"/>
                </a:solidFill>
              </a:rPr>
              <a:t>Planchard D, et al. J Thorac Oncol. 19 (Issue 10, supplement):S46-S47 (presented at WCLC 2024)</a:t>
            </a:r>
          </a:p>
        </p:txBody>
      </p:sp>
      <p:graphicFrame>
        <p:nvGraphicFramePr>
          <p:cNvPr id="18" name="Table 17">
            <a:extLst>
              <a:ext uri="{FF2B5EF4-FFF2-40B4-BE49-F238E27FC236}">
                <a16:creationId xmlns:a16="http://schemas.microsoft.com/office/drawing/2014/main" id="{9AD584C2-D147-FE42-4D5C-3591B2820FAE}"/>
              </a:ext>
            </a:extLst>
          </p:cNvPr>
          <p:cNvGraphicFramePr>
            <a:graphicFrameLocks noGrp="1"/>
          </p:cNvGraphicFramePr>
          <p:nvPr>
            <p:extLst>
              <p:ext uri="{D42A27DB-BD31-4B8C-83A1-F6EECF244321}">
                <p14:modId xmlns:p14="http://schemas.microsoft.com/office/powerpoint/2010/main" val="3175949490"/>
              </p:ext>
            </p:extLst>
          </p:nvPr>
        </p:nvGraphicFramePr>
        <p:xfrm>
          <a:off x="335361" y="4115152"/>
          <a:ext cx="9788823" cy="1402080"/>
        </p:xfrm>
        <a:graphic>
          <a:graphicData uri="http://schemas.openxmlformats.org/drawingml/2006/table">
            <a:tbl>
              <a:tblPr firstRow="1" bandRow="1">
                <a:tableStyleId>{5C22544A-7EE6-4342-B048-85BDC9FD1C3A}</a:tableStyleId>
              </a:tblPr>
              <a:tblGrid>
                <a:gridCol w="1296143">
                  <a:extLst>
                    <a:ext uri="{9D8B030D-6E8A-4147-A177-3AD203B41FA5}">
                      <a16:colId xmlns:a16="http://schemas.microsoft.com/office/drawing/2014/main" val="440808555"/>
                    </a:ext>
                  </a:extLst>
                </a:gridCol>
                <a:gridCol w="1728192">
                  <a:extLst>
                    <a:ext uri="{9D8B030D-6E8A-4147-A177-3AD203B41FA5}">
                      <a16:colId xmlns:a16="http://schemas.microsoft.com/office/drawing/2014/main" val="1164922614"/>
                    </a:ext>
                  </a:extLst>
                </a:gridCol>
                <a:gridCol w="1656184">
                  <a:extLst>
                    <a:ext uri="{9D8B030D-6E8A-4147-A177-3AD203B41FA5}">
                      <a16:colId xmlns:a16="http://schemas.microsoft.com/office/drawing/2014/main" val="378015602"/>
                    </a:ext>
                  </a:extLst>
                </a:gridCol>
                <a:gridCol w="1728192">
                  <a:extLst>
                    <a:ext uri="{9D8B030D-6E8A-4147-A177-3AD203B41FA5}">
                      <a16:colId xmlns:a16="http://schemas.microsoft.com/office/drawing/2014/main" val="1374786070"/>
                    </a:ext>
                  </a:extLst>
                </a:gridCol>
                <a:gridCol w="1656184">
                  <a:extLst>
                    <a:ext uri="{9D8B030D-6E8A-4147-A177-3AD203B41FA5}">
                      <a16:colId xmlns:a16="http://schemas.microsoft.com/office/drawing/2014/main" val="354478712"/>
                    </a:ext>
                  </a:extLst>
                </a:gridCol>
                <a:gridCol w="1723928">
                  <a:extLst>
                    <a:ext uri="{9D8B030D-6E8A-4147-A177-3AD203B41FA5}">
                      <a16:colId xmlns:a16="http://schemas.microsoft.com/office/drawing/2014/main" val="2809722202"/>
                    </a:ext>
                  </a:extLst>
                </a:gridCol>
              </a:tblGrid>
              <a:tr h="256233">
                <a:tc>
                  <a:txBody>
                    <a:bodyPr/>
                    <a:lstStyle/>
                    <a:p>
                      <a:endParaRPr lang="en-GB" sz="1400" noProof="0" dirty="0">
                        <a:latin typeface="Arial" panose="020B0604020202020204" pitchFamily="34" charset="0"/>
                        <a:cs typeface="Arial" panose="020B0604020202020204" pitchFamily="34" charset="0"/>
                      </a:endParaRPr>
                    </a:p>
                  </a:txBody>
                  <a:tcPr marL="19440" marR="19440" anchor="ctr">
                    <a:noFill/>
                  </a:tcPr>
                </a:tc>
                <a:tc>
                  <a:txBody>
                    <a:bodyPr/>
                    <a:lstStyle/>
                    <a:p>
                      <a:pPr algn="ctr"/>
                      <a:r>
                        <a:rPr lang="en-GB" sz="1400" noProof="0" dirty="0">
                          <a:latin typeface="Arial" panose="020B0604020202020204" pitchFamily="34" charset="0"/>
                          <a:cs typeface="Arial" panose="020B0604020202020204" pitchFamily="34" charset="0"/>
                        </a:rPr>
                        <a:t>Overall</a:t>
                      </a:r>
                    </a:p>
                  </a:txBody>
                  <a:tcPr marL="19440" marR="19440" anchor="ctr"/>
                </a:tc>
                <a:tc>
                  <a:txBody>
                    <a:bodyPr/>
                    <a:lstStyle/>
                    <a:p>
                      <a:pPr algn="ctr"/>
                      <a:r>
                        <a:rPr lang="en-GB" sz="1400" noProof="0" dirty="0">
                          <a:latin typeface="Arial" panose="020B0604020202020204" pitchFamily="34" charset="0"/>
                          <a:cs typeface="Arial" panose="020B0604020202020204" pitchFamily="34" charset="0"/>
                        </a:rPr>
                        <a:t>HER2 IHC 3+</a:t>
                      </a:r>
                    </a:p>
                  </a:txBody>
                  <a:tcPr marL="19440" marR="19440" anchor="ctr">
                    <a:solidFill>
                      <a:schemeClr val="tx2"/>
                    </a:solidFill>
                  </a:tcPr>
                </a:tc>
                <a:tc>
                  <a:txBody>
                    <a:bodyPr/>
                    <a:lstStyle/>
                    <a:p>
                      <a:pPr algn="ctr"/>
                      <a:r>
                        <a:rPr lang="en-GB" sz="1400" noProof="0" dirty="0">
                          <a:latin typeface="Arial" panose="020B0604020202020204" pitchFamily="34" charset="0"/>
                          <a:cs typeface="Arial" panose="020B0604020202020204" pitchFamily="34" charset="0"/>
                        </a:rPr>
                        <a:t>HER2 IHC 2+</a:t>
                      </a:r>
                    </a:p>
                  </a:txBody>
                  <a:tcPr marL="19440" marR="19440" anchor="ctr">
                    <a:solidFill>
                      <a:schemeClr val="tx2">
                        <a:lumMod val="75000"/>
                      </a:schemeClr>
                    </a:solidFill>
                  </a:tcPr>
                </a:tc>
                <a:tc>
                  <a:txBody>
                    <a:bodyPr/>
                    <a:lstStyle/>
                    <a:p>
                      <a:pPr algn="ctr"/>
                      <a:r>
                        <a:rPr lang="en-GB" sz="1400" noProof="0" dirty="0">
                          <a:latin typeface="Arial" panose="020B0604020202020204" pitchFamily="34" charset="0"/>
                          <a:cs typeface="Arial" panose="020B0604020202020204" pitchFamily="34" charset="0"/>
                        </a:rPr>
                        <a:t>Prior EGFR TKI</a:t>
                      </a:r>
                    </a:p>
                  </a:txBody>
                  <a:tcPr marL="19440" marR="19440" anchor="ctr">
                    <a:solidFill>
                      <a:schemeClr val="accent6"/>
                    </a:solidFill>
                  </a:tcPr>
                </a:tc>
                <a:tc>
                  <a:txBody>
                    <a:bodyPr/>
                    <a:lstStyle/>
                    <a:p>
                      <a:pPr algn="ctr"/>
                      <a:r>
                        <a:rPr lang="en-GB" sz="1400" noProof="0" dirty="0">
                          <a:latin typeface="Arial" panose="020B0604020202020204" pitchFamily="34" charset="0"/>
                          <a:cs typeface="Arial" panose="020B0604020202020204" pitchFamily="34" charset="0"/>
                        </a:rPr>
                        <a:t>EGFR TKI naïve</a:t>
                      </a:r>
                    </a:p>
                  </a:txBody>
                  <a:tcPr marL="19440" marR="19440" anchor="ctr">
                    <a:solidFill>
                      <a:schemeClr val="accent6">
                        <a:lumMod val="75000"/>
                      </a:schemeClr>
                    </a:solidFill>
                  </a:tcPr>
                </a:tc>
                <a:extLst>
                  <a:ext uri="{0D108BD9-81ED-4DB2-BD59-A6C34878D82A}">
                    <a16:rowId xmlns:a16="http://schemas.microsoft.com/office/drawing/2014/main" val="496773493"/>
                  </a:ext>
                </a:extLst>
              </a:tr>
              <a:tr h="384350">
                <a:tc>
                  <a:txBody>
                    <a:bodyPr/>
                    <a:lstStyle/>
                    <a:p>
                      <a:r>
                        <a:rPr lang="en-GB" sz="1200" b="1" noProof="0" dirty="0">
                          <a:solidFill>
                            <a:schemeClr val="tx1"/>
                          </a:solidFill>
                          <a:latin typeface="Arial" panose="020B0604020202020204" pitchFamily="34" charset="0"/>
                          <a:cs typeface="Arial" panose="020B0604020202020204" pitchFamily="34" charset="0"/>
                        </a:rPr>
                        <a:t>Median DoR (95% CI), months </a:t>
                      </a:r>
                    </a:p>
                  </a:txBody>
                  <a:tcPr marL="19440" marR="19440">
                    <a:lnB w="9525" cap="flat" cmpd="sng" algn="ctr">
                      <a:solidFill>
                        <a:schemeClr val="tx1"/>
                      </a:solidFill>
                      <a:prstDash val="solid"/>
                      <a:round/>
                      <a:headEnd type="none" w="med" len="med"/>
                      <a:tailEnd type="none" w="med" len="med"/>
                    </a:lnB>
                    <a:noFill/>
                  </a:tcPr>
                </a:tc>
                <a:tc>
                  <a:txBody>
                    <a:bodyPr/>
                    <a:lstStyle/>
                    <a:p>
                      <a:pPr algn="ctr"/>
                      <a:r>
                        <a:rPr lang="en-GB" sz="1200" b="1" noProof="0" dirty="0">
                          <a:latin typeface="Arial" panose="020B0604020202020204" pitchFamily="34" charset="0"/>
                          <a:cs typeface="Arial" panose="020B0604020202020204" pitchFamily="34" charset="0"/>
                        </a:rPr>
                        <a:t>11.0 (5.5, 16.7)</a:t>
                      </a:r>
                    </a:p>
                  </a:txBody>
                  <a:tcPr marL="19440" marR="19440" anchor="ctr">
                    <a:lnB w="9525" cap="flat" cmpd="sng" algn="ctr">
                      <a:solidFill>
                        <a:schemeClr val="tx1"/>
                      </a:solidFill>
                      <a:prstDash val="solid"/>
                      <a:round/>
                      <a:headEnd type="none" w="med" len="med"/>
                      <a:tailEnd type="none" w="med" len="med"/>
                    </a:lnB>
                    <a:noFill/>
                  </a:tcPr>
                </a:tc>
                <a:tc>
                  <a:txBody>
                    <a:bodyPr/>
                    <a:lstStyle/>
                    <a:p>
                      <a:pPr algn="ctr"/>
                      <a:r>
                        <a:rPr lang="en-GB" sz="1200" b="1" noProof="0" dirty="0">
                          <a:latin typeface="Arial" panose="020B0604020202020204" pitchFamily="34" charset="0"/>
                          <a:cs typeface="Arial" panose="020B0604020202020204" pitchFamily="34" charset="0"/>
                        </a:rPr>
                        <a:t>12.5 (5.5, NE)</a:t>
                      </a:r>
                    </a:p>
                  </a:txBody>
                  <a:tcPr marL="19440" marR="19440" anchor="ctr">
                    <a:lnB w="9525" cap="flat" cmpd="sng" algn="ctr">
                      <a:solidFill>
                        <a:schemeClr val="tx1"/>
                      </a:solidFill>
                      <a:prstDash val="solid"/>
                      <a:round/>
                      <a:headEnd type="none" w="med" len="med"/>
                      <a:tailEnd type="none" w="med" len="med"/>
                    </a:lnB>
                    <a:noFill/>
                  </a:tcPr>
                </a:tc>
                <a:tc>
                  <a:txBody>
                    <a:bodyPr/>
                    <a:lstStyle/>
                    <a:p>
                      <a:pPr algn="ctr"/>
                      <a:r>
                        <a:rPr lang="en-GB" sz="1200" noProof="0" dirty="0">
                          <a:latin typeface="Arial" panose="020B0604020202020204" pitchFamily="34" charset="0"/>
                          <a:cs typeface="Arial" panose="020B0604020202020204" pitchFamily="34" charset="0"/>
                        </a:rPr>
                        <a:t>6.6 (4.5, 11.0)</a:t>
                      </a:r>
                    </a:p>
                  </a:txBody>
                  <a:tcPr marL="19440" marR="19440" anchor="ctr">
                    <a:lnB w="9525" cap="flat" cmpd="sng" algn="ctr">
                      <a:solidFill>
                        <a:schemeClr val="tx1"/>
                      </a:solidFill>
                      <a:prstDash val="solid"/>
                      <a:round/>
                      <a:headEnd type="none" w="med" len="med"/>
                      <a:tailEnd type="none" w="med" len="med"/>
                    </a:lnB>
                    <a:noFill/>
                  </a:tcPr>
                </a:tc>
                <a:tc>
                  <a:txBody>
                    <a:bodyPr/>
                    <a:lstStyle/>
                    <a:p>
                      <a:pPr algn="ctr"/>
                      <a:r>
                        <a:rPr lang="en-GB" sz="1200" b="1" noProof="0" dirty="0">
                          <a:latin typeface="Arial" panose="020B0604020202020204" pitchFamily="34" charset="0"/>
                          <a:cs typeface="Arial" panose="020B0604020202020204" pitchFamily="34" charset="0"/>
                        </a:rPr>
                        <a:t>11.7 (5.5, NE)</a:t>
                      </a:r>
                    </a:p>
                  </a:txBody>
                  <a:tcPr marL="19440" marR="19440" anchor="ctr">
                    <a:lnB w="9525" cap="flat" cmpd="sng" algn="ctr">
                      <a:solidFill>
                        <a:schemeClr val="tx1"/>
                      </a:solidFill>
                      <a:prstDash val="solid"/>
                      <a:round/>
                      <a:headEnd type="none" w="med" len="med"/>
                      <a:tailEnd type="none" w="med" len="med"/>
                    </a:lnB>
                    <a:noFill/>
                  </a:tcPr>
                </a:tc>
                <a:tc>
                  <a:txBody>
                    <a:bodyPr/>
                    <a:lstStyle/>
                    <a:p>
                      <a:pPr algn="ctr"/>
                      <a:r>
                        <a:rPr lang="en-GB" sz="1200" noProof="0" dirty="0">
                          <a:latin typeface="Arial" panose="020B0604020202020204" pitchFamily="34" charset="0"/>
                          <a:cs typeface="Arial" panose="020B0604020202020204" pitchFamily="34" charset="0"/>
                        </a:rPr>
                        <a:t>4.6 (4.5, NE)</a:t>
                      </a:r>
                    </a:p>
                  </a:txBody>
                  <a:tcPr marL="19440" marR="19440" anchor="ctr">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831602"/>
                  </a:ext>
                </a:extLst>
              </a:tr>
              <a:tr h="538089">
                <a:tc>
                  <a:txBody>
                    <a:bodyPr/>
                    <a:lstStyle/>
                    <a:p>
                      <a:r>
                        <a:rPr lang="en-GB" sz="1200" b="1" noProof="0" dirty="0">
                          <a:solidFill>
                            <a:schemeClr val="tx1"/>
                          </a:solidFill>
                          <a:latin typeface="Arial" panose="020B0604020202020204" pitchFamily="34" charset="0"/>
                          <a:cs typeface="Arial" panose="020B0604020202020204" pitchFamily="34" charset="0"/>
                        </a:rPr>
                        <a:t>DCR at </a:t>
                      </a:r>
                      <a:br>
                        <a:rPr lang="en-GB" sz="1200" b="1" noProof="0" dirty="0">
                          <a:solidFill>
                            <a:schemeClr val="tx1"/>
                          </a:solidFill>
                          <a:latin typeface="Arial" panose="020B0604020202020204" pitchFamily="34" charset="0"/>
                          <a:cs typeface="Arial" panose="020B0604020202020204" pitchFamily="34" charset="0"/>
                        </a:rPr>
                      </a:br>
                      <a:r>
                        <a:rPr lang="en-GB" sz="1200" b="1" noProof="0" dirty="0">
                          <a:solidFill>
                            <a:schemeClr val="tx1"/>
                          </a:solidFill>
                          <a:latin typeface="Arial" panose="020B0604020202020204" pitchFamily="34" charset="0"/>
                          <a:cs typeface="Arial" panose="020B0604020202020204" pitchFamily="34" charset="0"/>
                        </a:rPr>
                        <a:t>12 weeks (95% CI), %</a:t>
                      </a:r>
                    </a:p>
                  </a:txBody>
                  <a:tcPr marL="19440" marR="19440">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noProof="0" dirty="0">
                          <a:latin typeface="Arial" panose="020B0604020202020204" pitchFamily="34" charset="0"/>
                          <a:cs typeface="Arial" panose="020B0604020202020204" pitchFamily="34" charset="0"/>
                        </a:rPr>
                        <a:t>77.8 (60.9, 89.9)</a:t>
                      </a:r>
                    </a:p>
                  </a:txBody>
                  <a:tcPr marL="19440" marR="19440"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noProof="0" dirty="0">
                          <a:latin typeface="Arial" panose="020B0604020202020204" pitchFamily="34" charset="0"/>
                          <a:cs typeface="Arial" panose="020B0604020202020204" pitchFamily="34" charset="0"/>
                        </a:rPr>
                        <a:t>81.3 (54.4, 96.0)</a:t>
                      </a:r>
                    </a:p>
                  </a:txBody>
                  <a:tcPr marL="19440" marR="19440"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noProof="0" dirty="0">
                          <a:latin typeface="Arial" panose="020B0604020202020204" pitchFamily="34" charset="0"/>
                          <a:cs typeface="Arial" panose="020B0604020202020204" pitchFamily="34" charset="0"/>
                        </a:rPr>
                        <a:t>75.0 (50.9, 91.3)</a:t>
                      </a:r>
                    </a:p>
                  </a:txBody>
                  <a:tcPr marL="19440" marR="19440"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noProof="0" dirty="0">
                          <a:latin typeface="Arial" panose="020B0604020202020204" pitchFamily="34" charset="0"/>
                          <a:cs typeface="Arial" panose="020B0604020202020204" pitchFamily="34" charset="0"/>
                        </a:rPr>
                        <a:t>84.2 (60.4, 96.6)</a:t>
                      </a:r>
                    </a:p>
                  </a:txBody>
                  <a:tcPr marL="19440" marR="19440"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noProof="0" dirty="0">
                          <a:latin typeface="Arial" panose="020B0604020202020204" pitchFamily="34" charset="0"/>
                          <a:cs typeface="Arial" panose="020B0604020202020204" pitchFamily="34" charset="0"/>
                        </a:rPr>
                        <a:t>70.6 (44.0, 89.7)</a:t>
                      </a:r>
                    </a:p>
                  </a:txBody>
                  <a:tcPr marL="19440" marR="19440"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141712"/>
                  </a:ext>
                </a:extLst>
              </a:tr>
            </a:tbl>
          </a:graphicData>
        </a:graphic>
      </p:graphicFrame>
      <p:sp>
        <p:nvSpPr>
          <p:cNvPr id="19" name="Content Placeholder 2">
            <a:extLst>
              <a:ext uri="{FF2B5EF4-FFF2-40B4-BE49-F238E27FC236}">
                <a16:creationId xmlns:a16="http://schemas.microsoft.com/office/drawing/2014/main" id="{3A5A5FA9-6DC9-7E26-CD2B-7D9F7E161F7E}"/>
              </a:ext>
            </a:extLst>
          </p:cNvPr>
          <p:cNvSpPr txBox="1">
            <a:spLocks/>
          </p:cNvSpPr>
          <p:nvPr/>
        </p:nvSpPr>
        <p:spPr>
          <a:xfrm>
            <a:off x="4182220" y="1124744"/>
            <a:ext cx="3150284"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T-</a:t>
            </a:r>
            <a:r>
              <a:rPr lang="en-GB" sz="1600" b="1" noProof="0" dirty="0" err="1">
                <a:solidFill>
                  <a:schemeClr val="tx1"/>
                </a:solidFill>
              </a:rPr>
              <a:t>DXd</a:t>
            </a:r>
            <a:r>
              <a:rPr lang="en-GB" sz="1600" b="1" noProof="0" dirty="0">
                <a:solidFill>
                  <a:schemeClr val="tx1"/>
                </a:solidFill>
              </a:rPr>
              <a:t> monotherapy,  N=36 pts</a:t>
            </a:r>
          </a:p>
        </p:txBody>
      </p:sp>
      <p:sp>
        <p:nvSpPr>
          <p:cNvPr id="20" name="TextBox 19">
            <a:extLst>
              <a:ext uri="{FF2B5EF4-FFF2-40B4-BE49-F238E27FC236}">
                <a16:creationId xmlns:a16="http://schemas.microsoft.com/office/drawing/2014/main" id="{6B403D66-5CC3-7A31-42D3-2F65AB25EC63}"/>
              </a:ext>
            </a:extLst>
          </p:cNvPr>
          <p:cNvSpPr txBox="1"/>
          <p:nvPr/>
        </p:nvSpPr>
        <p:spPr>
          <a:xfrm>
            <a:off x="1352849" y="291098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21" name="TextBox 20">
            <a:extLst>
              <a:ext uri="{FF2B5EF4-FFF2-40B4-BE49-F238E27FC236}">
                <a16:creationId xmlns:a16="http://schemas.microsoft.com/office/drawing/2014/main" id="{C9EA0A53-A498-F7E2-1177-3C1433FC920D}"/>
              </a:ext>
            </a:extLst>
          </p:cNvPr>
          <p:cNvSpPr txBox="1"/>
          <p:nvPr/>
        </p:nvSpPr>
        <p:spPr>
          <a:xfrm>
            <a:off x="1352849" y="315708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22" name="TextBox 21">
            <a:extLst>
              <a:ext uri="{FF2B5EF4-FFF2-40B4-BE49-F238E27FC236}">
                <a16:creationId xmlns:a16="http://schemas.microsoft.com/office/drawing/2014/main" id="{61EB9ADE-6B51-788C-15EC-B43BCCA826F4}"/>
              </a:ext>
            </a:extLst>
          </p:cNvPr>
          <p:cNvSpPr txBox="1"/>
          <p:nvPr/>
        </p:nvSpPr>
        <p:spPr>
          <a:xfrm>
            <a:off x="1352849" y="2419187"/>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23" name="TextBox 22">
            <a:extLst>
              <a:ext uri="{FF2B5EF4-FFF2-40B4-BE49-F238E27FC236}">
                <a16:creationId xmlns:a16="http://schemas.microsoft.com/office/drawing/2014/main" id="{AFD1B78A-8E83-91B5-2BF5-EB56A5646F46}"/>
              </a:ext>
            </a:extLst>
          </p:cNvPr>
          <p:cNvSpPr txBox="1"/>
          <p:nvPr/>
        </p:nvSpPr>
        <p:spPr>
          <a:xfrm>
            <a:off x="1352849" y="168509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90</a:t>
            </a:r>
          </a:p>
        </p:txBody>
      </p:sp>
      <p:sp>
        <p:nvSpPr>
          <p:cNvPr id="24" name="TextBox 23">
            <a:extLst>
              <a:ext uri="{FF2B5EF4-FFF2-40B4-BE49-F238E27FC236}">
                <a16:creationId xmlns:a16="http://schemas.microsoft.com/office/drawing/2014/main" id="{51AA73DD-BD8A-A65B-24BF-51BFE38AB204}"/>
              </a:ext>
            </a:extLst>
          </p:cNvPr>
          <p:cNvSpPr txBox="1"/>
          <p:nvPr/>
        </p:nvSpPr>
        <p:spPr>
          <a:xfrm>
            <a:off x="1282245" y="1439573"/>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25" name="TextBox 24">
            <a:extLst>
              <a:ext uri="{FF2B5EF4-FFF2-40B4-BE49-F238E27FC236}">
                <a16:creationId xmlns:a16="http://schemas.microsoft.com/office/drawing/2014/main" id="{95CC0CFE-D683-0FAA-A67A-4D863B8F3AEF}"/>
              </a:ext>
            </a:extLst>
          </p:cNvPr>
          <p:cNvSpPr txBox="1"/>
          <p:nvPr/>
        </p:nvSpPr>
        <p:spPr>
          <a:xfrm>
            <a:off x="2075148" y="1513535"/>
            <a:ext cx="905697"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Overall ORR</a:t>
            </a:r>
          </a:p>
        </p:txBody>
      </p:sp>
      <p:sp>
        <p:nvSpPr>
          <p:cNvPr id="26" name="TextBox 25">
            <a:extLst>
              <a:ext uri="{FF2B5EF4-FFF2-40B4-BE49-F238E27FC236}">
                <a16:creationId xmlns:a16="http://schemas.microsoft.com/office/drawing/2014/main" id="{167E5B14-0E10-3AF9-5BB6-E69ED8886FC2}"/>
              </a:ext>
            </a:extLst>
          </p:cNvPr>
          <p:cNvSpPr txBox="1"/>
          <p:nvPr/>
        </p:nvSpPr>
        <p:spPr>
          <a:xfrm rot="16200000">
            <a:off x="264343" y="2694509"/>
            <a:ext cx="1712007"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Patients (95% CI), %</a:t>
            </a:r>
          </a:p>
        </p:txBody>
      </p:sp>
      <p:sp>
        <p:nvSpPr>
          <p:cNvPr id="28" name="TextBox 27">
            <a:extLst>
              <a:ext uri="{FF2B5EF4-FFF2-40B4-BE49-F238E27FC236}">
                <a16:creationId xmlns:a16="http://schemas.microsoft.com/office/drawing/2014/main" id="{F4CD41ED-A124-4D91-AC01-E0BC1BCE2F88}"/>
              </a:ext>
            </a:extLst>
          </p:cNvPr>
          <p:cNvSpPr txBox="1"/>
          <p:nvPr/>
        </p:nvSpPr>
        <p:spPr>
          <a:xfrm>
            <a:off x="1437809" y="3887330"/>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29" name="TextBox 28">
            <a:extLst>
              <a:ext uri="{FF2B5EF4-FFF2-40B4-BE49-F238E27FC236}">
                <a16:creationId xmlns:a16="http://schemas.microsoft.com/office/drawing/2014/main" id="{7FACD372-ACF1-46FD-B0E7-4F0BAA5E3B8A}"/>
              </a:ext>
            </a:extLst>
          </p:cNvPr>
          <p:cNvSpPr txBox="1"/>
          <p:nvPr/>
        </p:nvSpPr>
        <p:spPr>
          <a:xfrm>
            <a:off x="1352849" y="1929574"/>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30" name="TextBox 29">
            <a:extLst>
              <a:ext uri="{FF2B5EF4-FFF2-40B4-BE49-F238E27FC236}">
                <a16:creationId xmlns:a16="http://schemas.microsoft.com/office/drawing/2014/main" id="{ED3DB0DC-5499-97F2-66E4-43AE9CDAB481}"/>
              </a:ext>
            </a:extLst>
          </p:cNvPr>
          <p:cNvSpPr txBox="1"/>
          <p:nvPr/>
        </p:nvSpPr>
        <p:spPr>
          <a:xfrm>
            <a:off x="1352849" y="217404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70</a:t>
            </a:r>
          </a:p>
        </p:txBody>
      </p:sp>
      <p:sp>
        <p:nvSpPr>
          <p:cNvPr id="31" name="TextBox 30">
            <a:extLst>
              <a:ext uri="{FF2B5EF4-FFF2-40B4-BE49-F238E27FC236}">
                <a16:creationId xmlns:a16="http://schemas.microsoft.com/office/drawing/2014/main" id="{831E4C4B-E416-CEEB-2B59-183BB9E01C17}"/>
              </a:ext>
            </a:extLst>
          </p:cNvPr>
          <p:cNvSpPr txBox="1"/>
          <p:nvPr/>
        </p:nvSpPr>
        <p:spPr>
          <a:xfrm>
            <a:off x="1352849" y="2663662"/>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32" name="TextBox 31">
            <a:extLst>
              <a:ext uri="{FF2B5EF4-FFF2-40B4-BE49-F238E27FC236}">
                <a16:creationId xmlns:a16="http://schemas.microsoft.com/office/drawing/2014/main" id="{37FF089D-4562-0277-A686-94D3FDEE21B1}"/>
              </a:ext>
            </a:extLst>
          </p:cNvPr>
          <p:cNvSpPr txBox="1"/>
          <p:nvPr/>
        </p:nvSpPr>
        <p:spPr>
          <a:xfrm>
            <a:off x="1352849" y="340473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33" name="TextBox 32">
            <a:extLst>
              <a:ext uri="{FF2B5EF4-FFF2-40B4-BE49-F238E27FC236}">
                <a16:creationId xmlns:a16="http://schemas.microsoft.com/office/drawing/2014/main" id="{6AC173BF-2EDB-3AD3-3BA9-EC358377FB6F}"/>
              </a:ext>
            </a:extLst>
          </p:cNvPr>
          <p:cNvSpPr txBox="1"/>
          <p:nvPr/>
        </p:nvSpPr>
        <p:spPr>
          <a:xfrm>
            <a:off x="1352849" y="364603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34" name="TextBox 33">
            <a:extLst>
              <a:ext uri="{FF2B5EF4-FFF2-40B4-BE49-F238E27FC236}">
                <a16:creationId xmlns:a16="http://schemas.microsoft.com/office/drawing/2014/main" id="{C751D902-ADAA-D226-3A23-7BFFE7378DCD}"/>
              </a:ext>
            </a:extLst>
          </p:cNvPr>
          <p:cNvSpPr txBox="1"/>
          <p:nvPr/>
        </p:nvSpPr>
        <p:spPr>
          <a:xfrm>
            <a:off x="4082175" y="1513535"/>
            <a:ext cx="1819409"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ORR by HER2 IHC status</a:t>
            </a:r>
          </a:p>
        </p:txBody>
      </p:sp>
      <p:sp>
        <p:nvSpPr>
          <p:cNvPr id="35" name="TextBox 34">
            <a:extLst>
              <a:ext uri="{FF2B5EF4-FFF2-40B4-BE49-F238E27FC236}">
                <a16:creationId xmlns:a16="http://schemas.microsoft.com/office/drawing/2014/main" id="{6C94CF31-EEA6-B280-D9A1-18CB2DE0E5D4}"/>
              </a:ext>
            </a:extLst>
          </p:cNvPr>
          <p:cNvSpPr txBox="1"/>
          <p:nvPr/>
        </p:nvSpPr>
        <p:spPr>
          <a:xfrm>
            <a:off x="7505216" y="1513535"/>
            <a:ext cx="1822615"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ORR by EGFR TKI status</a:t>
            </a:r>
          </a:p>
        </p:txBody>
      </p:sp>
      <p:cxnSp>
        <p:nvCxnSpPr>
          <p:cNvPr id="38" name="Straight Connector 37">
            <a:extLst>
              <a:ext uri="{FF2B5EF4-FFF2-40B4-BE49-F238E27FC236}">
                <a16:creationId xmlns:a16="http://schemas.microsoft.com/office/drawing/2014/main" id="{67F6294F-9CE9-BD6D-C59E-69F95148B4C1}"/>
              </a:ext>
            </a:extLst>
          </p:cNvPr>
          <p:cNvCxnSpPr>
            <a:cxnSpLocks/>
          </p:cNvCxnSpPr>
          <p:nvPr/>
        </p:nvCxnSpPr>
        <p:spPr>
          <a:xfrm>
            <a:off x="1649437" y="1533079"/>
            <a:ext cx="0" cy="24536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8E2FED5-C85B-E942-86CD-3D0FBDBA8BE3}"/>
              </a:ext>
            </a:extLst>
          </p:cNvPr>
          <p:cNvCxnSpPr>
            <a:cxnSpLocks/>
          </p:cNvCxnSpPr>
          <p:nvPr/>
        </p:nvCxnSpPr>
        <p:spPr>
          <a:xfrm flipH="1">
            <a:off x="1580827" y="178141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E11B6F2-4F1A-0CB8-CE7E-C8958FD6BC91}"/>
              </a:ext>
            </a:extLst>
          </p:cNvPr>
          <p:cNvCxnSpPr>
            <a:cxnSpLocks/>
          </p:cNvCxnSpPr>
          <p:nvPr/>
        </p:nvCxnSpPr>
        <p:spPr>
          <a:xfrm flipH="1">
            <a:off x="1580827" y="202906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FCC6560-FF81-5112-4A58-EFD47A160E77}"/>
              </a:ext>
            </a:extLst>
          </p:cNvPr>
          <p:cNvCxnSpPr>
            <a:cxnSpLocks/>
          </p:cNvCxnSpPr>
          <p:nvPr/>
        </p:nvCxnSpPr>
        <p:spPr>
          <a:xfrm flipH="1">
            <a:off x="1580827" y="153693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4984C3B-FA61-7DC7-7FB1-78F8FDB9C346}"/>
              </a:ext>
            </a:extLst>
          </p:cNvPr>
          <p:cNvCxnSpPr>
            <a:cxnSpLocks/>
          </p:cNvCxnSpPr>
          <p:nvPr/>
        </p:nvCxnSpPr>
        <p:spPr>
          <a:xfrm flipH="1">
            <a:off x="1580827" y="227353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B7852AB-D207-9DC0-9EBD-97B96C80C23A}"/>
              </a:ext>
            </a:extLst>
          </p:cNvPr>
          <p:cNvCxnSpPr>
            <a:cxnSpLocks/>
          </p:cNvCxnSpPr>
          <p:nvPr/>
        </p:nvCxnSpPr>
        <p:spPr>
          <a:xfrm flipH="1">
            <a:off x="1580827" y="251801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1E33C77-E4E3-3378-2054-09847B8BF2A4}"/>
              </a:ext>
            </a:extLst>
          </p:cNvPr>
          <p:cNvCxnSpPr>
            <a:cxnSpLocks/>
          </p:cNvCxnSpPr>
          <p:nvPr/>
        </p:nvCxnSpPr>
        <p:spPr>
          <a:xfrm flipH="1">
            <a:off x="1580827" y="276566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BC56EEE-33C0-1E0F-ADB5-485A580DE9C9}"/>
              </a:ext>
            </a:extLst>
          </p:cNvPr>
          <p:cNvCxnSpPr>
            <a:cxnSpLocks/>
          </p:cNvCxnSpPr>
          <p:nvPr/>
        </p:nvCxnSpPr>
        <p:spPr>
          <a:xfrm flipH="1">
            <a:off x="1580827" y="301331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AF3B10D-F652-2038-B742-AE4CD388B62F}"/>
              </a:ext>
            </a:extLst>
          </p:cNvPr>
          <p:cNvCxnSpPr>
            <a:cxnSpLocks/>
          </p:cNvCxnSpPr>
          <p:nvPr/>
        </p:nvCxnSpPr>
        <p:spPr>
          <a:xfrm flipH="1">
            <a:off x="1580827" y="325778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610BECCB-C367-F905-7142-AFE1FEF38F9C}"/>
              </a:ext>
            </a:extLst>
          </p:cNvPr>
          <p:cNvCxnSpPr>
            <a:cxnSpLocks/>
          </p:cNvCxnSpPr>
          <p:nvPr/>
        </p:nvCxnSpPr>
        <p:spPr>
          <a:xfrm flipH="1">
            <a:off x="1580827" y="349908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BEB097C-FE3A-C75C-06A5-CC19E2496EE4}"/>
              </a:ext>
            </a:extLst>
          </p:cNvPr>
          <p:cNvCxnSpPr>
            <a:cxnSpLocks/>
          </p:cNvCxnSpPr>
          <p:nvPr/>
        </p:nvCxnSpPr>
        <p:spPr>
          <a:xfrm flipH="1">
            <a:off x="1580827" y="3749911"/>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2E66369-CB30-A3E3-2145-277ED1E7CA2F}"/>
              </a:ext>
            </a:extLst>
          </p:cNvPr>
          <p:cNvCxnSpPr/>
          <p:nvPr/>
        </p:nvCxnSpPr>
        <p:spPr>
          <a:xfrm>
            <a:off x="6739805" y="1562336"/>
            <a:ext cx="0" cy="2424375"/>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39B9C913-77B1-3DE4-034E-2E620845DAB7}"/>
              </a:ext>
            </a:extLst>
          </p:cNvPr>
          <p:cNvSpPr/>
          <p:nvPr/>
        </p:nvSpPr>
        <p:spPr>
          <a:xfrm>
            <a:off x="1923727" y="2884723"/>
            <a:ext cx="1108075" cy="11121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2" name="TextBox 61">
            <a:extLst>
              <a:ext uri="{FF2B5EF4-FFF2-40B4-BE49-F238E27FC236}">
                <a16:creationId xmlns:a16="http://schemas.microsoft.com/office/drawing/2014/main" id="{58E8A0EB-EDD7-1015-F35C-4133188E5299}"/>
              </a:ext>
            </a:extLst>
          </p:cNvPr>
          <p:cNvSpPr txBox="1"/>
          <p:nvPr/>
        </p:nvSpPr>
        <p:spPr>
          <a:xfrm>
            <a:off x="2020908" y="2409850"/>
            <a:ext cx="913712" cy="430887"/>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44.4</a:t>
            </a:r>
          </a:p>
          <a:p>
            <a:pPr algn="ctr"/>
            <a:r>
              <a:rPr lang="en-GB" sz="1400" b="1" noProof="0" dirty="0">
                <a:latin typeface="Arial" panose="020B0604020202020204" pitchFamily="34" charset="0"/>
                <a:ea typeface="Aileron" charset="0"/>
                <a:cs typeface="Arial" panose="020B0604020202020204" pitchFamily="34" charset="0"/>
              </a:rPr>
              <a:t>(27.9, 61.9)</a:t>
            </a:r>
          </a:p>
        </p:txBody>
      </p:sp>
      <p:sp>
        <p:nvSpPr>
          <p:cNvPr id="63" name="TextBox 62">
            <a:extLst>
              <a:ext uri="{FF2B5EF4-FFF2-40B4-BE49-F238E27FC236}">
                <a16:creationId xmlns:a16="http://schemas.microsoft.com/office/drawing/2014/main" id="{A1A94ECF-7DF0-35B1-A069-1394B95B6920}"/>
              </a:ext>
            </a:extLst>
          </p:cNvPr>
          <p:cNvSpPr txBox="1"/>
          <p:nvPr/>
        </p:nvSpPr>
        <p:spPr>
          <a:xfrm>
            <a:off x="1669717" y="3810929"/>
            <a:ext cx="23884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n/N</a:t>
            </a:r>
          </a:p>
        </p:txBody>
      </p:sp>
      <p:sp>
        <p:nvSpPr>
          <p:cNvPr id="64" name="TextBox 63">
            <a:extLst>
              <a:ext uri="{FF2B5EF4-FFF2-40B4-BE49-F238E27FC236}">
                <a16:creationId xmlns:a16="http://schemas.microsoft.com/office/drawing/2014/main" id="{7622773A-0EAE-A7BB-26BE-1A7615FDCC66}"/>
              </a:ext>
            </a:extLst>
          </p:cNvPr>
          <p:cNvSpPr txBox="1"/>
          <p:nvPr/>
        </p:nvSpPr>
        <p:spPr>
          <a:xfrm>
            <a:off x="2286205" y="3810929"/>
            <a:ext cx="383118" cy="184666"/>
          </a:xfrm>
          <a:prstGeom prst="rect">
            <a:avLst/>
          </a:prstGeom>
          <a:noFill/>
        </p:spPr>
        <p:txBody>
          <a:bodyPr wrap="none" lIns="0" tIns="0" rIns="0" bIns="0" rtlCol="0">
            <a:spAutoFit/>
          </a:bodyPr>
          <a:lstStyle/>
          <a:p>
            <a:pPr algn="r"/>
            <a:r>
              <a:rPr lang="en-GB" sz="1200" noProof="0" dirty="0">
                <a:solidFill>
                  <a:schemeClr val="bg1"/>
                </a:solidFill>
                <a:latin typeface="Arial" panose="020B0604020202020204" pitchFamily="34" charset="0"/>
                <a:ea typeface="Aileron" charset="0"/>
                <a:cs typeface="Arial" panose="020B0604020202020204" pitchFamily="34" charset="0"/>
              </a:rPr>
              <a:t>16/36</a:t>
            </a:r>
          </a:p>
        </p:txBody>
      </p:sp>
      <p:sp>
        <p:nvSpPr>
          <p:cNvPr id="65" name="Rectangle 64">
            <a:extLst>
              <a:ext uri="{FF2B5EF4-FFF2-40B4-BE49-F238E27FC236}">
                <a16:creationId xmlns:a16="http://schemas.microsoft.com/office/drawing/2014/main" id="{A2628E5E-025E-9CC4-BEEB-FA3F9FBC4C61}"/>
              </a:ext>
            </a:extLst>
          </p:cNvPr>
          <p:cNvSpPr/>
          <p:nvPr/>
        </p:nvSpPr>
        <p:spPr>
          <a:xfrm>
            <a:off x="3899032" y="2603054"/>
            <a:ext cx="1108075" cy="13938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6" name="TextBox 65">
            <a:extLst>
              <a:ext uri="{FF2B5EF4-FFF2-40B4-BE49-F238E27FC236}">
                <a16:creationId xmlns:a16="http://schemas.microsoft.com/office/drawing/2014/main" id="{009F1C97-40C4-B65E-D2E6-70ED3129CC08}"/>
              </a:ext>
            </a:extLst>
          </p:cNvPr>
          <p:cNvSpPr txBox="1"/>
          <p:nvPr/>
        </p:nvSpPr>
        <p:spPr>
          <a:xfrm>
            <a:off x="3996212" y="2123305"/>
            <a:ext cx="913713" cy="430887"/>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56.3</a:t>
            </a:r>
          </a:p>
          <a:p>
            <a:pPr algn="ctr"/>
            <a:r>
              <a:rPr lang="en-GB" sz="1400" b="1" noProof="0" dirty="0">
                <a:latin typeface="Arial" panose="020B0604020202020204" pitchFamily="34" charset="0"/>
                <a:ea typeface="Aileron" charset="0"/>
                <a:cs typeface="Arial" panose="020B0604020202020204" pitchFamily="34" charset="0"/>
              </a:rPr>
              <a:t>(29.9, 80.3)</a:t>
            </a:r>
          </a:p>
        </p:txBody>
      </p:sp>
      <p:sp>
        <p:nvSpPr>
          <p:cNvPr id="67" name="TextBox 66">
            <a:extLst>
              <a:ext uri="{FF2B5EF4-FFF2-40B4-BE49-F238E27FC236}">
                <a16:creationId xmlns:a16="http://schemas.microsoft.com/office/drawing/2014/main" id="{111C6736-DAFE-6A2B-6B54-DDBD6B7F1C66}"/>
              </a:ext>
            </a:extLst>
          </p:cNvPr>
          <p:cNvSpPr txBox="1"/>
          <p:nvPr/>
        </p:nvSpPr>
        <p:spPr>
          <a:xfrm>
            <a:off x="4346469" y="3810929"/>
            <a:ext cx="298159" cy="184666"/>
          </a:xfrm>
          <a:prstGeom prst="rect">
            <a:avLst/>
          </a:prstGeom>
          <a:noFill/>
        </p:spPr>
        <p:txBody>
          <a:bodyPr wrap="none" lIns="0" tIns="0" rIns="0" bIns="0" rtlCol="0">
            <a:spAutoFit/>
          </a:bodyPr>
          <a:lstStyle/>
          <a:p>
            <a:pPr algn="r"/>
            <a:r>
              <a:rPr lang="en-GB" sz="1200" noProof="0" dirty="0">
                <a:solidFill>
                  <a:schemeClr val="bg1"/>
                </a:solidFill>
                <a:latin typeface="Arial" panose="020B0604020202020204" pitchFamily="34" charset="0"/>
                <a:ea typeface="Aileron" charset="0"/>
                <a:cs typeface="Arial" panose="020B0604020202020204" pitchFamily="34" charset="0"/>
              </a:rPr>
              <a:t>9/16</a:t>
            </a:r>
          </a:p>
        </p:txBody>
      </p:sp>
      <p:sp>
        <p:nvSpPr>
          <p:cNvPr id="68" name="Rectangle 67">
            <a:extLst>
              <a:ext uri="{FF2B5EF4-FFF2-40B4-BE49-F238E27FC236}">
                <a16:creationId xmlns:a16="http://schemas.microsoft.com/office/drawing/2014/main" id="{FD44E67F-4490-BBC9-5860-1D5A06B8B12C}"/>
              </a:ext>
            </a:extLst>
          </p:cNvPr>
          <p:cNvSpPr/>
          <p:nvPr/>
        </p:nvSpPr>
        <p:spPr>
          <a:xfrm>
            <a:off x="5042032" y="3129208"/>
            <a:ext cx="1108075" cy="867671"/>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69" name="TextBox 68">
            <a:extLst>
              <a:ext uri="{FF2B5EF4-FFF2-40B4-BE49-F238E27FC236}">
                <a16:creationId xmlns:a16="http://schemas.microsoft.com/office/drawing/2014/main" id="{8FD7CDA2-799C-1346-838D-0397094C1846}"/>
              </a:ext>
            </a:extLst>
          </p:cNvPr>
          <p:cNvSpPr txBox="1"/>
          <p:nvPr/>
        </p:nvSpPr>
        <p:spPr>
          <a:xfrm>
            <a:off x="5139213" y="2650980"/>
            <a:ext cx="913713" cy="430887"/>
          </a:xfrm>
          <a:prstGeom prst="rect">
            <a:avLst/>
          </a:prstGeom>
          <a:noFill/>
        </p:spPr>
        <p:txBody>
          <a:bodyPr wrap="none" lIns="0" tIns="0" rIns="0" bIns="0" rtlCol="0">
            <a:spAutoFit/>
          </a:bodyPr>
          <a:lstStyle/>
          <a:p>
            <a:pPr algn="ctr"/>
            <a:r>
              <a:rPr lang="en-GB" sz="1400" noProof="0" dirty="0">
                <a:latin typeface="Arial" panose="020B0604020202020204" pitchFamily="34" charset="0"/>
                <a:ea typeface="Aileron" charset="0"/>
                <a:cs typeface="Arial" panose="020B0604020202020204" pitchFamily="34" charset="0"/>
              </a:rPr>
              <a:t>35.0</a:t>
            </a:r>
          </a:p>
          <a:p>
            <a:pPr algn="ctr"/>
            <a:r>
              <a:rPr lang="en-GB" sz="1400" noProof="0" dirty="0">
                <a:latin typeface="Arial" panose="020B0604020202020204" pitchFamily="34" charset="0"/>
                <a:ea typeface="Aileron" charset="0"/>
                <a:cs typeface="Arial" panose="020B0604020202020204" pitchFamily="34" charset="0"/>
              </a:rPr>
              <a:t>(15.4, 59.2)</a:t>
            </a:r>
          </a:p>
        </p:txBody>
      </p:sp>
      <p:sp>
        <p:nvSpPr>
          <p:cNvPr id="70" name="TextBox 69">
            <a:extLst>
              <a:ext uri="{FF2B5EF4-FFF2-40B4-BE49-F238E27FC236}">
                <a16:creationId xmlns:a16="http://schemas.microsoft.com/office/drawing/2014/main" id="{59816C11-72C6-D65D-800C-3367000318FC}"/>
              </a:ext>
            </a:extLst>
          </p:cNvPr>
          <p:cNvSpPr txBox="1"/>
          <p:nvPr/>
        </p:nvSpPr>
        <p:spPr>
          <a:xfrm>
            <a:off x="5489469" y="3810929"/>
            <a:ext cx="298159" cy="184666"/>
          </a:xfrm>
          <a:prstGeom prst="rect">
            <a:avLst/>
          </a:prstGeom>
          <a:noFill/>
        </p:spPr>
        <p:txBody>
          <a:bodyPr wrap="none" lIns="0" tIns="0" rIns="0" bIns="0" rtlCol="0">
            <a:spAutoFit/>
          </a:bodyPr>
          <a:lstStyle/>
          <a:p>
            <a:pPr algn="r"/>
            <a:r>
              <a:rPr lang="en-GB" sz="1200" noProof="0" dirty="0">
                <a:solidFill>
                  <a:schemeClr val="bg1"/>
                </a:solidFill>
                <a:latin typeface="Arial" panose="020B0604020202020204" pitchFamily="34" charset="0"/>
                <a:ea typeface="Aileron" charset="0"/>
                <a:cs typeface="Arial" panose="020B0604020202020204" pitchFamily="34" charset="0"/>
              </a:rPr>
              <a:t>7/20</a:t>
            </a:r>
          </a:p>
        </p:txBody>
      </p:sp>
      <p:sp>
        <p:nvSpPr>
          <p:cNvPr id="71" name="Rectangle 70">
            <a:extLst>
              <a:ext uri="{FF2B5EF4-FFF2-40B4-BE49-F238E27FC236}">
                <a16:creationId xmlns:a16="http://schemas.microsoft.com/office/drawing/2014/main" id="{23852712-6F45-A047-9A5E-C0E5929EEC87}"/>
              </a:ext>
            </a:extLst>
          </p:cNvPr>
          <p:cNvSpPr/>
          <p:nvPr/>
        </p:nvSpPr>
        <p:spPr>
          <a:xfrm>
            <a:off x="7307482" y="2304604"/>
            <a:ext cx="1108075" cy="16922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2" name="TextBox 71">
            <a:extLst>
              <a:ext uri="{FF2B5EF4-FFF2-40B4-BE49-F238E27FC236}">
                <a16:creationId xmlns:a16="http://schemas.microsoft.com/office/drawing/2014/main" id="{347B907C-1A9D-DFC7-8574-34C9F1DA838E}"/>
              </a:ext>
            </a:extLst>
          </p:cNvPr>
          <p:cNvSpPr txBox="1"/>
          <p:nvPr/>
        </p:nvSpPr>
        <p:spPr>
          <a:xfrm>
            <a:off x="7404663" y="1820541"/>
            <a:ext cx="913713" cy="430887"/>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68.4</a:t>
            </a:r>
          </a:p>
          <a:p>
            <a:pPr algn="ctr"/>
            <a:r>
              <a:rPr lang="en-GB" sz="1400" b="1" noProof="0" dirty="0">
                <a:latin typeface="Arial" panose="020B0604020202020204" pitchFamily="34" charset="0"/>
                <a:ea typeface="Aileron" charset="0"/>
                <a:cs typeface="Arial" panose="020B0604020202020204" pitchFamily="34" charset="0"/>
              </a:rPr>
              <a:t>(43.5, 87.4)</a:t>
            </a:r>
          </a:p>
        </p:txBody>
      </p:sp>
      <p:sp>
        <p:nvSpPr>
          <p:cNvPr id="73" name="TextBox 72">
            <a:extLst>
              <a:ext uri="{FF2B5EF4-FFF2-40B4-BE49-F238E27FC236}">
                <a16:creationId xmlns:a16="http://schemas.microsoft.com/office/drawing/2014/main" id="{9BE88C8A-01B1-9918-FA5F-6BE92ED158F5}"/>
              </a:ext>
            </a:extLst>
          </p:cNvPr>
          <p:cNvSpPr txBox="1"/>
          <p:nvPr/>
        </p:nvSpPr>
        <p:spPr>
          <a:xfrm>
            <a:off x="7669960" y="3810929"/>
            <a:ext cx="383118" cy="184666"/>
          </a:xfrm>
          <a:prstGeom prst="rect">
            <a:avLst/>
          </a:prstGeom>
          <a:noFill/>
        </p:spPr>
        <p:txBody>
          <a:bodyPr wrap="none" lIns="0" tIns="0" rIns="0" bIns="0" rtlCol="0">
            <a:spAutoFit/>
          </a:bodyPr>
          <a:lstStyle/>
          <a:p>
            <a:pPr algn="ctr"/>
            <a:r>
              <a:rPr lang="en-GB" sz="1200" noProof="0" dirty="0">
                <a:solidFill>
                  <a:schemeClr val="bg1"/>
                </a:solidFill>
                <a:latin typeface="Arial" panose="020B0604020202020204" pitchFamily="34" charset="0"/>
                <a:ea typeface="Aileron" charset="0"/>
                <a:cs typeface="Arial" panose="020B0604020202020204" pitchFamily="34" charset="0"/>
              </a:rPr>
              <a:t>13/19</a:t>
            </a:r>
          </a:p>
        </p:txBody>
      </p:sp>
      <p:sp>
        <p:nvSpPr>
          <p:cNvPr id="74" name="Rectangle 73">
            <a:extLst>
              <a:ext uri="{FF2B5EF4-FFF2-40B4-BE49-F238E27FC236}">
                <a16:creationId xmlns:a16="http://schemas.microsoft.com/office/drawing/2014/main" id="{B4459F22-3287-379B-DA61-B119DFF29BEB}"/>
              </a:ext>
            </a:extLst>
          </p:cNvPr>
          <p:cNvSpPr/>
          <p:nvPr/>
        </p:nvSpPr>
        <p:spPr>
          <a:xfrm>
            <a:off x="8450482" y="3561904"/>
            <a:ext cx="1108075" cy="4349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5" name="TextBox 74">
            <a:extLst>
              <a:ext uri="{FF2B5EF4-FFF2-40B4-BE49-F238E27FC236}">
                <a16:creationId xmlns:a16="http://schemas.microsoft.com/office/drawing/2014/main" id="{8C72B6E8-6AEC-A97D-8353-E6AE83768264}"/>
              </a:ext>
            </a:extLst>
          </p:cNvPr>
          <p:cNvSpPr txBox="1"/>
          <p:nvPr/>
        </p:nvSpPr>
        <p:spPr>
          <a:xfrm>
            <a:off x="8597357" y="3095412"/>
            <a:ext cx="814326" cy="430887"/>
          </a:xfrm>
          <a:prstGeom prst="rect">
            <a:avLst/>
          </a:prstGeom>
          <a:noFill/>
        </p:spPr>
        <p:txBody>
          <a:bodyPr wrap="none" lIns="0" tIns="0" rIns="0" bIns="0" rtlCol="0">
            <a:spAutoFit/>
          </a:bodyPr>
          <a:lstStyle/>
          <a:p>
            <a:pPr algn="ctr"/>
            <a:r>
              <a:rPr lang="en-GB" sz="1400" noProof="0" dirty="0">
                <a:latin typeface="Arial" panose="020B0604020202020204" pitchFamily="34" charset="0"/>
                <a:ea typeface="Aileron" charset="0"/>
                <a:cs typeface="Arial" panose="020B0604020202020204" pitchFamily="34" charset="0"/>
              </a:rPr>
              <a:t>17.6</a:t>
            </a:r>
          </a:p>
          <a:p>
            <a:pPr algn="ctr"/>
            <a:r>
              <a:rPr lang="en-GB" sz="1400" noProof="0" dirty="0">
                <a:latin typeface="Arial" panose="020B0604020202020204" pitchFamily="34" charset="0"/>
                <a:ea typeface="Aileron" charset="0"/>
                <a:cs typeface="Arial" panose="020B0604020202020204" pitchFamily="34" charset="0"/>
              </a:rPr>
              <a:t>(3.8, 43.4)</a:t>
            </a:r>
          </a:p>
        </p:txBody>
      </p:sp>
      <p:sp>
        <p:nvSpPr>
          <p:cNvPr id="76" name="TextBox 75">
            <a:extLst>
              <a:ext uri="{FF2B5EF4-FFF2-40B4-BE49-F238E27FC236}">
                <a16:creationId xmlns:a16="http://schemas.microsoft.com/office/drawing/2014/main" id="{25F09C58-B00A-4D20-0DFC-9601748E9FAA}"/>
              </a:ext>
            </a:extLst>
          </p:cNvPr>
          <p:cNvSpPr txBox="1"/>
          <p:nvPr/>
        </p:nvSpPr>
        <p:spPr>
          <a:xfrm>
            <a:off x="8897920" y="3810929"/>
            <a:ext cx="298159" cy="184666"/>
          </a:xfrm>
          <a:prstGeom prst="rect">
            <a:avLst/>
          </a:prstGeom>
          <a:noFill/>
        </p:spPr>
        <p:txBody>
          <a:bodyPr wrap="none" lIns="0" tIns="0" rIns="0" bIns="0" rtlCol="0">
            <a:spAutoFit/>
          </a:bodyPr>
          <a:lstStyle/>
          <a:p>
            <a:pPr algn="ctr"/>
            <a:r>
              <a:rPr lang="en-GB" sz="1200" noProof="0" dirty="0">
                <a:solidFill>
                  <a:schemeClr val="bg1"/>
                </a:solidFill>
                <a:latin typeface="Arial" panose="020B0604020202020204" pitchFamily="34" charset="0"/>
                <a:ea typeface="Aileron" charset="0"/>
                <a:cs typeface="Arial" panose="020B0604020202020204" pitchFamily="34" charset="0"/>
              </a:rPr>
              <a:t>3/17</a:t>
            </a:r>
          </a:p>
        </p:txBody>
      </p:sp>
      <p:cxnSp>
        <p:nvCxnSpPr>
          <p:cNvPr id="55" name="Straight Connector 54">
            <a:extLst>
              <a:ext uri="{FF2B5EF4-FFF2-40B4-BE49-F238E27FC236}">
                <a16:creationId xmlns:a16="http://schemas.microsoft.com/office/drawing/2014/main" id="{B186DED3-37F4-1135-2A2E-F4FE36AE4BF1}"/>
              </a:ext>
            </a:extLst>
          </p:cNvPr>
          <p:cNvCxnSpPr>
            <a:cxnSpLocks/>
          </p:cNvCxnSpPr>
          <p:nvPr/>
        </p:nvCxnSpPr>
        <p:spPr>
          <a:xfrm flipH="1">
            <a:off x="1580827" y="3994386"/>
            <a:ext cx="85121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FC096D8-26FE-6D36-8DA5-CB626F837F37}"/>
              </a:ext>
            </a:extLst>
          </p:cNvPr>
          <p:cNvCxnSpPr/>
          <p:nvPr/>
        </p:nvCxnSpPr>
        <p:spPr>
          <a:xfrm>
            <a:off x="3337814" y="1562336"/>
            <a:ext cx="0" cy="2424375"/>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Rectangle: Rounded Corners 1">
            <a:extLst>
              <a:ext uri="{FF2B5EF4-FFF2-40B4-BE49-F238E27FC236}">
                <a16:creationId xmlns:a16="http://schemas.microsoft.com/office/drawing/2014/main" id="{83B1EDE7-1753-D2E0-7BB2-888D3D5FEA64}"/>
              </a:ext>
            </a:extLst>
          </p:cNvPr>
          <p:cNvSpPr/>
          <p:nvPr/>
        </p:nvSpPr>
        <p:spPr>
          <a:xfrm>
            <a:off x="1482606" y="5645734"/>
            <a:ext cx="11022106" cy="303546"/>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sz="1600" noProof="0" dirty="0">
                <a:latin typeface="Arial" panose="020B0604020202020204" pitchFamily="34" charset="0"/>
                <a:cs typeface="Arial" panose="020B0604020202020204" pitchFamily="34" charset="0"/>
              </a:rPr>
              <a:t>There were no new safety signals identified, and the safety profile was consistent with the known profile of T-</a:t>
            </a:r>
            <a:r>
              <a:rPr lang="en-GB" sz="1600" noProof="0" dirty="0" err="1">
                <a:latin typeface="Arial" panose="020B0604020202020204" pitchFamily="34" charset="0"/>
                <a:cs typeface="Arial" panose="020B0604020202020204" pitchFamily="34" charset="0"/>
              </a:rPr>
              <a:t>DXd</a:t>
            </a:r>
            <a:endParaRPr lang="en-GB"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7478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a:xfrm>
            <a:off x="619200" y="246566"/>
            <a:ext cx="8740800" cy="807285"/>
          </a:xfrm>
        </p:spPr>
        <p:txBody>
          <a:bodyPr/>
          <a:lstStyle/>
          <a:p>
            <a:r>
              <a:rPr lang="en-GB" noProof="0" dirty="0"/>
              <a:t>Introducing the scientific committee</a:t>
            </a:r>
          </a:p>
        </p:txBody>
      </p:sp>
      <p:sp>
        <p:nvSpPr>
          <p:cNvPr id="2" name="Slide Number Placeholder 1">
            <a:extLst>
              <a:ext uri="{FF2B5EF4-FFF2-40B4-BE49-F238E27FC236}">
                <a16:creationId xmlns:a16="http://schemas.microsoft.com/office/drawing/2014/main" id="{8DBAB3BB-934F-B19A-682D-B90D5499A6A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97AB761F-1131-B4B8-0360-6EC2D601BAB8}"/>
              </a:ext>
            </a:extLst>
          </p:cNvPr>
          <p:cNvGrpSpPr/>
          <p:nvPr/>
        </p:nvGrpSpPr>
        <p:grpSpPr>
          <a:xfrm>
            <a:off x="4816681" y="1673930"/>
            <a:ext cx="2556000" cy="3699286"/>
            <a:chOff x="4812525" y="1449368"/>
            <a:chExt cx="2556000" cy="3699286"/>
          </a:xfrm>
        </p:grpSpPr>
        <p:sp>
          <p:nvSpPr>
            <p:cNvPr id="22" name="Rectangle 21">
              <a:extLst>
                <a:ext uri="{FF2B5EF4-FFF2-40B4-BE49-F238E27FC236}">
                  <a16:creationId xmlns:a16="http://schemas.microsoft.com/office/drawing/2014/main" id="{32F5ED61-4FF2-9F71-9809-8608211661A1}"/>
                </a:ext>
              </a:extLst>
            </p:cNvPr>
            <p:cNvSpPr/>
            <p:nvPr/>
          </p:nvSpPr>
          <p:spPr>
            <a:xfrm>
              <a:off x="4812525" y="1449368"/>
              <a:ext cx="2556000" cy="3347784"/>
            </a:xfrm>
            <a:prstGeom prst="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6" name="Google Shape;416;p9">
              <a:extLst>
                <a:ext uri="{FF2B5EF4-FFF2-40B4-BE49-F238E27FC236}">
                  <a16:creationId xmlns:a16="http://schemas.microsoft.com/office/drawing/2014/main" id="{113DE458-9556-71EC-D71D-47C1CB3DBEBB}"/>
                </a:ext>
              </a:extLst>
            </p:cNvPr>
            <p:cNvSpPr/>
            <p:nvPr/>
          </p:nvSpPr>
          <p:spPr>
            <a:xfrm>
              <a:off x="4812525" y="4196501"/>
              <a:ext cx="2556000" cy="952153"/>
            </a:xfrm>
            <a:custGeom>
              <a:avLst/>
              <a:gdLst/>
              <a:ahLst/>
              <a:cxnLst/>
              <a:rect l="l" t="t" r="r" b="b"/>
              <a:pathLst>
                <a:path w="2262981" h="452596" extrusionOk="0">
                  <a:moveTo>
                    <a:pt x="0" y="0"/>
                  </a:moveTo>
                  <a:lnTo>
                    <a:pt x="2262981" y="0"/>
                  </a:lnTo>
                  <a:lnTo>
                    <a:pt x="2262981" y="452596"/>
                  </a:lnTo>
                  <a:lnTo>
                    <a:pt x="0" y="452596"/>
                  </a:lnTo>
                  <a:lnTo>
                    <a:pt x="0" y="0"/>
                  </a:lnTo>
                  <a:close/>
                </a:path>
              </a:pathLst>
            </a:custGeom>
            <a:solidFill>
              <a:srgbClr val="C7583B"/>
            </a:solidFill>
            <a:ln w="25400" cap="flat" cmpd="sng">
              <a:solidFill>
                <a:srgbClr val="C65638"/>
              </a:solidFill>
              <a:prstDash val="solid"/>
              <a:round/>
              <a:headEnd type="none" w="sm" len="sm"/>
              <a:tailEnd type="none" w="sm" len="sm"/>
            </a:ln>
          </p:spPr>
          <p:txBody>
            <a:bodyPr spcFirstLastPara="1" wrap="square" lIns="35567" tIns="72000" rIns="35567" bIns="35567" anchor="t" anchorCtr="0">
              <a:noAutofit/>
            </a:bodyPr>
            <a:lstStyle/>
            <a:p>
              <a:pPr marL="0" marR="0" lvl="0" indent="0" algn="ctr" defTabSz="457189" rtl="0" eaLnBrk="1" fontAlgn="auto" latinLnBrk="0" hangingPunct="1">
                <a:lnSpc>
                  <a:spcPct val="90000"/>
                </a:lnSpc>
                <a:spcBef>
                  <a:spcPts val="0"/>
                </a:spcBef>
                <a:spcAft>
                  <a:spcPts val="300"/>
                </a:spcAft>
                <a:buClr>
                  <a:srgbClr val="FFFFFF"/>
                </a:buClr>
                <a:buSzPts val="1100"/>
                <a:buFontTx/>
                <a:buNone/>
                <a:tabLst/>
                <a:defRPr/>
              </a:pPr>
              <a:r>
                <a:rPr kumimoji="0" lang="en-GB" sz="1400" b="1" i="0" u="none" strike="noStrike" kern="1200" cap="none" spc="0" normalizeH="0" baseline="0" noProof="0" dirty="0">
                  <a:ln>
                    <a:noFill/>
                  </a:ln>
                  <a:solidFill>
                    <a:srgbClr val="FFFFFF"/>
                  </a:solidFill>
                  <a:effectLst/>
                  <a:uLnTx/>
                  <a:uFillTx/>
                  <a:latin typeface="Arial"/>
                  <a:ea typeface="Arial"/>
                  <a:cs typeface="Arial"/>
                  <a:sym typeface="Arial"/>
                </a:rPr>
                <a:t>Prof. </a:t>
              </a:r>
              <a:r>
                <a:rPr lang="en-GB" sz="1400" b="1" noProof="0" dirty="0">
                  <a:solidFill>
                    <a:srgbClr val="FFFFFF"/>
                  </a:solidFill>
                  <a:latin typeface="Arial"/>
                  <a:ea typeface="Arial"/>
                  <a:cs typeface="Arial"/>
                  <a:sym typeface="Arial"/>
                </a:rPr>
                <a:t>Christian Rolfo</a:t>
              </a:r>
              <a:endParaRPr kumimoji="0" lang="en-GB" sz="1400" b="1" i="0" u="none" strike="noStrike" kern="1200" cap="none" spc="0" normalizeH="0" baseline="0" noProof="0" dirty="0">
                <a:ln>
                  <a:noFill/>
                </a:ln>
                <a:solidFill>
                  <a:srgbClr val="FFFFFF"/>
                </a:solidFill>
                <a:effectLst/>
                <a:uLnTx/>
                <a:uFillTx/>
                <a:latin typeface="Arial"/>
                <a:ea typeface="Arial"/>
                <a:cs typeface="Arial"/>
                <a:sym typeface="Arial"/>
              </a:endParaRPr>
            </a:p>
            <a:p>
              <a:pPr marL="0" marR="0" lvl="0" indent="0" algn="ctr" defTabSz="457189" rtl="0" eaLnBrk="1" fontAlgn="auto" latinLnBrk="0" hangingPunct="1">
                <a:lnSpc>
                  <a:spcPct val="90000"/>
                </a:lnSpc>
                <a:spcBef>
                  <a:spcPts val="267"/>
                </a:spcBef>
                <a:spcAft>
                  <a:spcPts val="0"/>
                </a:spcAft>
                <a:buClr>
                  <a:srgbClr val="000000"/>
                </a:buClr>
                <a:buSzPts val="1100"/>
                <a:buFontTx/>
                <a:buNone/>
                <a:tabLst/>
                <a:defRPr/>
              </a:pPr>
              <a:r>
                <a:rPr kumimoji="0" lang="en-GB" sz="1200" b="0" i="0" u="none" strike="noStrike" kern="1200" cap="none" spc="0" normalizeH="0" baseline="0" noProof="0" dirty="0">
                  <a:ln>
                    <a:noFill/>
                  </a:ln>
                  <a:solidFill>
                    <a:srgbClr val="FFFFFF"/>
                  </a:solidFill>
                  <a:effectLst/>
                  <a:uLnTx/>
                  <a:uFillTx/>
                  <a:latin typeface="Arial"/>
                  <a:ea typeface="Arial"/>
                  <a:cs typeface="Arial"/>
                  <a:sym typeface="Arial"/>
                </a:rPr>
                <a:t>Medical Oncologist</a:t>
              </a:r>
              <a:endParaRPr lang="en-GB" sz="1200" noProof="0" dirty="0">
                <a:solidFill>
                  <a:srgbClr val="FFFFFF"/>
                </a:solidFill>
                <a:latin typeface="Arial"/>
                <a:ea typeface="Arial"/>
                <a:cs typeface="Arial"/>
                <a:sym typeface="Arial"/>
              </a:endParaRPr>
            </a:p>
            <a:p>
              <a:pPr marL="0" marR="0" lvl="0" indent="0" algn="ctr" defTabSz="457189" rtl="0" eaLnBrk="1" fontAlgn="auto" latinLnBrk="0" hangingPunct="1">
                <a:lnSpc>
                  <a:spcPct val="90000"/>
                </a:lnSpc>
                <a:spcBef>
                  <a:spcPts val="267"/>
                </a:spcBef>
                <a:spcAft>
                  <a:spcPts val="0"/>
                </a:spcAft>
                <a:buClr>
                  <a:srgbClr val="000000"/>
                </a:buClr>
                <a:buSzPts val="1100"/>
                <a:buFontTx/>
                <a:buNone/>
                <a:tabLst/>
                <a:defRPr/>
              </a:pPr>
              <a:r>
                <a:rPr kumimoji="0" lang="en-GB" sz="1100" b="0" i="0" u="none" strike="noStrike" kern="1200" cap="none" spc="0" normalizeH="0" baseline="0" noProof="0" dirty="0">
                  <a:ln>
                    <a:noFill/>
                  </a:ln>
                  <a:solidFill>
                    <a:srgbClr val="FFFFFF"/>
                  </a:solidFill>
                  <a:effectLst/>
                  <a:uLnTx/>
                  <a:uFillTx/>
                  <a:latin typeface="Arial"/>
                  <a:ea typeface="Arial"/>
                  <a:cs typeface="Arial"/>
                  <a:sym typeface="Arial"/>
                </a:rPr>
                <a:t>The James, The Ohio State University, USA</a:t>
              </a:r>
            </a:p>
          </p:txBody>
        </p:sp>
      </p:grpSp>
      <p:grpSp>
        <p:nvGrpSpPr>
          <p:cNvPr id="32" name="Group 31">
            <a:extLst>
              <a:ext uri="{FF2B5EF4-FFF2-40B4-BE49-F238E27FC236}">
                <a16:creationId xmlns:a16="http://schemas.microsoft.com/office/drawing/2014/main" id="{13F0594A-D79F-EB4B-761C-B001D0973DB0}"/>
              </a:ext>
            </a:extLst>
          </p:cNvPr>
          <p:cNvGrpSpPr/>
          <p:nvPr/>
        </p:nvGrpSpPr>
        <p:grpSpPr>
          <a:xfrm>
            <a:off x="2011136" y="1673930"/>
            <a:ext cx="2556000" cy="3699286"/>
            <a:chOff x="2011136" y="1449368"/>
            <a:chExt cx="2556000" cy="3699286"/>
          </a:xfrm>
        </p:grpSpPr>
        <p:sp>
          <p:nvSpPr>
            <p:cNvPr id="17" name="Rectangle 16">
              <a:extLst>
                <a:ext uri="{FF2B5EF4-FFF2-40B4-BE49-F238E27FC236}">
                  <a16:creationId xmlns:a16="http://schemas.microsoft.com/office/drawing/2014/main" id="{D685FC30-1ED6-706D-1B60-6626568F30E9}"/>
                </a:ext>
              </a:extLst>
            </p:cNvPr>
            <p:cNvSpPr/>
            <p:nvPr/>
          </p:nvSpPr>
          <p:spPr>
            <a:xfrm>
              <a:off x="2011136" y="1449368"/>
              <a:ext cx="2556000" cy="3347784"/>
            </a:xfrm>
            <a:prstGeom prst="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Google Shape;416;p9">
              <a:extLst>
                <a:ext uri="{FF2B5EF4-FFF2-40B4-BE49-F238E27FC236}">
                  <a16:creationId xmlns:a16="http://schemas.microsoft.com/office/drawing/2014/main" id="{6D958D9E-9831-E0E5-E41B-4302D65A85EB}"/>
                </a:ext>
              </a:extLst>
            </p:cNvPr>
            <p:cNvSpPr/>
            <p:nvPr/>
          </p:nvSpPr>
          <p:spPr>
            <a:xfrm>
              <a:off x="2011136" y="4196501"/>
              <a:ext cx="2556000" cy="952153"/>
            </a:xfrm>
            <a:custGeom>
              <a:avLst/>
              <a:gdLst/>
              <a:ahLst/>
              <a:cxnLst/>
              <a:rect l="l" t="t" r="r" b="b"/>
              <a:pathLst>
                <a:path w="2262981" h="452596" extrusionOk="0">
                  <a:moveTo>
                    <a:pt x="0" y="0"/>
                  </a:moveTo>
                  <a:lnTo>
                    <a:pt x="2262981" y="0"/>
                  </a:lnTo>
                  <a:lnTo>
                    <a:pt x="2262981" y="452596"/>
                  </a:lnTo>
                  <a:lnTo>
                    <a:pt x="0" y="452596"/>
                  </a:lnTo>
                  <a:lnTo>
                    <a:pt x="0" y="0"/>
                  </a:lnTo>
                  <a:close/>
                </a:path>
              </a:pathLst>
            </a:custGeom>
            <a:solidFill>
              <a:srgbClr val="C7583B"/>
            </a:solidFill>
            <a:ln w="25400" cap="flat" cmpd="sng">
              <a:solidFill>
                <a:srgbClr val="C65638"/>
              </a:solidFill>
              <a:prstDash val="solid"/>
              <a:round/>
              <a:headEnd type="none" w="sm" len="sm"/>
              <a:tailEnd type="none" w="sm" len="sm"/>
            </a:ln>
          </p:spPr>
          <p:txBody>
            <a:bodyPr spcFirstLastPara="1" wrap="square" lIns="35567" tIns="72000" rIns="35567" bIns="35567" anchor="t" anchorCtr="0">
              <a:noAutofit/>
            </a:bodyPr>
            <a:lstStyle/>
            <a:p>
              <a:pPr marL="0" marR="0" lvl="0" indent="0" algn="ctr" defTabSz="457189" rtl="0" eaLnBrk="1" fontAlgn="auto" latinLnBrk="0" hangingPunct="1">
                <a:lnSpc>
                  <a:spcPct val="90000"/>
                </a:lnSpc>
                <a:spcBef>
                  <a:spcPts val="0"/>
                </a:spcBef>
                <a:spcAft>
                  <a:spcPts val="300"/>
                </a:spcAft>
                <a:buClr>
                  <a:srgbClr val="FFFFFF"/>
                </a:buClr>
                <a:buSzPts val="1100"/>
                <a:buFontTx/>
                <a:buNone/>
                <a:tabLst/>
                <a:defRPr/>
              </a:pPr>
              <a:r>
                <a:rPr kumimoji="0" lang="en-GB" sz="1400" b="1" i="0" u="none" strike="noStrike" kern="1200" cap="none" spc="0" normalizeH="0" baseline="0" noProof="0" dirty="0">
                  <a:ln>
                    <a:noFill/>
                  </a:ln>
                  <a:solidFill>
                    <a:srgbClr val="FFFFFF"/>
                  </a:solidFill>
                  <a:effectLst/>
                  <a:uLnTx/>
                  <a:uFillTx/>
                  <a:latin typeface="Arial"/>
                  <a:ea typeface="Arial"/>
                  <a:cs typeface="Arial"/>
                  <a:sym typeface="Arial"/>
                </a:rPr>
                <a:t>Prof. Fernando L</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ó</a:t>
              </a:r>
              <a:r>
                <a:rPr kumimoji="0" lang="en-GB" sz="1400" b="1" i="0" u="none" strike="noStrike" kern="1200" cap="none" spc="0" normalizeH="0" baseline="0" noProof="0" dirty="0">
                  <a:ln>
                    <a:noFill/>
                  </a:ln>
                  <a:solidFill>
                    <a:srgbClr val="FFFFFF"/>
                  </a:solidFill>
                  <a:effectLst/>
                  <a:uLnTx/>
                  <a:uFillTx/>
                  <a:latin typeface="Arial"/>
                  <a:ea typeface="Arial"/>
                  <a:cs typeface="Arial"/>
                  <a:sym typeface="Arial"/>
                </a:rPr>
                <a:t>pez-R</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í</a:t>
              </a:r>
              <a:r>
                <a:rPr kumimoji="0" lang="en-GB" sz="1400" b="1" i="0" u="none" strike="noStrike" kern="1200" cap="none" spc="0" normalizeH="0" baseline="0" noProof="0" dirty="0">
                  <a:ln>
                    <a:noFill/>
                  </a:ln>
                  <a:solidFill>
                    <a:srgbClr val="FFFFFF"/>
                  </a:solidFill>
                  <a:effectLst/>
                  <a:uLnTx/>
                  <a:uFillTx/>
                  <a:latin typeface="Arial"/>
                  <a:ea typeface="Arial"/>
                  <a:cs typeface="Arial"/>
                  <a:sym typeface="Arial"/>
                </a:rPr>
                <a:t>os</a:t>
              </a:r>
            </a:p>
            <a:p>
              <a:pPr marL="0" marR="0" lvl="0" indent="0" algn="ctr" defTabSz="457189" rtl="0" eaLnBrk="1" fontAlgn="auto" latinLnBrk="0" hangingPunct="1">
                <a:spcBef>
                  <a:spcPts val="267"/>
                </a:spcBef>
                <a:spcAft>
                  <a:spcPts val="0"/>
                </a:spcAft>
                <a:buClr>
                  <a:srgbClr val="000000"/>
                </a:buClr>
                <a:buSzPts val="1100"/>
                <a:buFontTx/>
                <a:buNone/>
                <a:tabLst/>
                <a:defRPr/>
              </a:pPr>
              <a:r>
                <a:rPr kumimoji="0" lang="en-GB" sz="1200" b="0" i="0" u="none" strike="noStrike" kern="1200" cap="none" spc="0" normalizeH="0" baseline="0" noProof="0" dirty="0">
                  <a:ln>
                    <a:noFill/>
                  </a:ln>
                  <a:solidFill>
                    <a:srgbClr val="FFFFFF"/>
                  </a:solidFill>
                  <a:effectLst/>
                  <a:uLnTx/>
                  <a:uFillTx/>
                  <a:latin typeface="Arial"/>
                  <a:ea typeface="Arial"/>
                  <a:cs typeface="Arial"/>
                  <a:sym typeface="Arial"/>
                </a:rPr>
                <a:t>Pathologist</a:t>
              </a:r>
              <a:br>
                <a:rPr kumimoji="0" lang="en-GB" sz="1200" b="0" i="0" u="none" strike="noStrike" kern="1200" cap="none" spc="0" normalizeH="0" baseline="0" noProof="0" dirty="0">
                  <a:ln>
                    <a:noFill/>
                  </a:ln>
                  <a:solidFill>
                    <a:srgbClr val="FFFFFF"/>
                  </a:solidFill>
                  <a:effectLst/>
                  <a:uLnTx/>
                  <a:uFillTx/>
                  <a:latin typeface="Arial"/>
                  <a:ea typeface="Arial"/>
                  <a:cs typeface="Arial"/>
                  <a:sym typeface="Arial"/>
                </a:rPr>
              </a:b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12 de </a:t>
              </a:r>
              <a:r>
                <a:rPr kumimoji="0" lang="en-GB" sz="11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Octubre</a:t>
              </a: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University Hospital,</a:t>
              </a:r>
              <a:br>
                <a:rPr kumimoji="0" lang="en-GB" sz="1100" b="0" i="0" u="none" strike="noStrike" kern="1200" cap="none" spc="0" normalizeH="0" baseline="0" noProof="0" dirty="0">
                  <a:ln>
                    <a:noFill/>
                  </a:ln>
                  <a:solidFill>
                    <a:srgbClr val="FFFFFF"/>
                  </a:solidFill>
                  <a:effectLst/>
                  <a:uLnTx/>
                  <a:uFillTx/>
                  <a:latin typeface="Arial"/>
                  <a:ea typeface="Arial"/>
                  <a:cs typeface="Arial"/>
                  <a:sym typeface="Arial"/>
                </a:rPr>
              </a:br>
              <a:r>
                <a:rPr kumimoji="0" lang="en-GB" sz="1100" b="0" i="0" u="none" strike="noStrike" kern="1200" cap="none" spc="0" normalizeH="0" baseline="0" noProof="0" dirty="0">
                  <a:ln>
                    <a:noFill/>
                  </a:ln>
                  <a:solidFill>
                    <a:srgbClr val="FFFFFF"/>
                  </a:solidFill>
                  <a:effectLst/>
                  <a:uLnTx/>
                  <a:uFillTx/>
                  <a:latin typeface="Arial"/>
                  <a:ea typeface="Arial"/>
                  <a:cs typeface="Arial"/>
                  <a:sym typeface="Arial"/>
                </a:rPr>
                <a:t>Madrid, Spain</a:t>
              </a:r>
            </a:p>
          </p:txBody>
        </p:sp>
      </p:grpSp>
      <p:grpSp>
        <p:nvGrpSpPr>
          <p:cNvPr id="30" name="Group 29">
            <a:extLst>
              <a:ext uri="{FF2B5EF4-FFF2-40B4-BE49-F238E27FC236}">
                <a16:creationId xmlns:a16="http://schemas.microsoft.com/office/drawing/2014/main" id="{BCF4FFBC-C0D7-8567-7A99-4DCB95896395}"/>
              </a:ext>
            </a:extLst>
          </p:cNvPr>
          <p:cNvGrpSpPr/>
          <p:nvPr/>
        </p:nvGrpSpPr>
        <p:grpSpPr>
          <a:xfrm>
            <a:off x="7622226" y="1673930"/>
            <a:ext cx="2556000" cy="3699286"/>
            <a:chOff x="7622226" y="1449368"/>
            <a:chExt cx="2556000" cy="3699286"/>
          </a:xfrm>
        </p:grpSpPr>
        <p:sp>
          <p:nvSpPr>
            <p:cNvPr id="27" name="Rectangle 26">
              <a:extLst>
                <a:ext uri="{FF2B5EF4-FFF2-40B4-BE49-F238E27FC236}">
                  <a16:creationId xmlns:a16="http://schemas.microsoft.com/office/drawing/2014/main" id="{9272982A-FED4-6FDA-2540-E76693F95DBC}"/>
                </a:ext>
              </a:extLst>
            </p:cNvPr>
            <p:cNvSpPr/>
            <p:nvPr/>
          </p:nvSpPr>
          <p:spPr>
            <a:xfrm>
              <a:off x="7622226" y="1449368"/>
              <a:ext cx="2556000" cy="3347784"/>
            </a:xfrm>
            <a:prstGeom prst="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Google Shape;416;p9">
              <a:extLst>
                <a:ext uri="{FF2B5EF4-FFF2-40B4-BE49-F238E27FC236}">
                  <a16:creationId xmlns:a16="http://schemas.microsoft.com/office/drawing/2014/main" id="{E990216C-B168-43FB-6998-259C208E7219}"/>
                </a:ext>
              </a:extLst>
            </p:cNvPr>
            <p:cNvSpPr/>
            <p:nvPr/>
          </p:nvSpPr>
          <p:spPr>
            <a:xfrm>
              <a:off x="7622226" y="4196501"/>
              <a:ext cx="2556000" cy="952153"/>
            </a:xfrm>
            <a:custGeom>
              <a:avLst/>
              <a:gdLst/>
              <a:ahLst/>
              <a:cxnLst/>
              <a:rect l="l" t="t" r="r" b="b"/>
              <a:pathLst>
                <a:path w="2262981" h="452596" extrusionOk="0">
                  <a:moveTo>
                    <a:pt x="0" y="0"/>
                  </a:moveTo>
                  <a:lnTo>
                    <a:pt x="2262981" y="0"/>
                  </a:lnTo>
                  <a:lnTo>
                    <a:pt x="2262981" y="452596"/>
                  </a:lnTo>
                  <a:lnTo>
                    <a:pt x="0" y="452596"/>
                  </a:lnTo>
                  <a:lnTo>
                    <a:pt x="0" y="0"/>
                  </a:lnTo>
                  <a:close/>
                </a:path>
              </a:pathLst>
            </a:custGeom>
            <a:solidFill>
              <a:srgbClr val="C7583B"/>
            </a:solidFill>
            <a:ln w="25400" cap="flat" cmpd="sng">
              <a:solidFill>
                <a:srgbClr val="C65638"/>
              </a:solidFill>
              <a:prstDash val="solid"/>
              <a:round/>
              <a:headEnd type="none" w="sm" len="sm"/>
              <a:tailEnd type="none" w="sm" len="sm"/>
            </a:ln>
          </p:spPr>
          <p:txBody>
            <a:bodyPr spcFirstLastPara="1" wrap="square" lIns="35567" tIns="72000" rIns="35567" bIns="35567" anchor="t" anchorCtr="0">
              <a:noAutofit/>
            </a:bodyPr>
            <a:lstStyle/>
            <a:p>
              <a:pPr marL="0" marR="0" lvl="0" indent="0" algn="ctr" defTabSz="457189" rtl="0" eaLnBrk="1" fontAlgn="auto" latinLnBrk="0" hangingPunct="1">
                <a:lnSpc>
                  <a:spcPct val="90000"/>
                </a:lnSpc>
                <a:spcBef>
                  <a:spcPts val="0"/>
                </a:spcBef>
                <a:spcAft>
                  <a:spcPts val="300"/>
                </a:spcAft>
                <a:buClr>
                  <a:srgbClr val="FFFFFF"/>
                </a:buClr>
                <a:buSzPts val="1100"/>
                <a:buFontTx/>
                <a:buNone/>
                <a:tabLst/>
                <a:defRPr/>
              </a:pPr>
              <a:r>
                <a:rPr kumimoji="0" lang="en-GB" sz="1400" b="1" i="0" u="none" strike="noStrike" kern="1200" cap="none" spc="0" normalizeH="0" baseline="0" noProof="0" dirty="0">
                  <a:ln>
                    <a:noFill/>
                  </a:ln>
                  <a:solidFill>
                    <a:srgbClr val="FFFFFF"/>
                  </a:solidFill>
                  <a:effectLst/>
                  <a:uLnTx/>
                  <a:uFillTx/>
                  <a:latin typeface="Arial"/>
                  <a:ea typeface="Arial"/>
                  <a:cs typeface="Arial"/>
                  <a:sym typeface="Arial"/>
                </a:rPr>
                <a:t> Prof. </a:t>
              </a:r>
              <a:r>
                <a:rPr lang="en-GB" sz="1400" b="1" noProof="0" dirty="0">
                  <a:solidFill>
                    <a:srgbClr val="FFFFFF"/>
                  </a:solidFill>
                  <a:latin typeface="Arial"/>
                  <a:ea typeface="Arial"/>
                  <a:cs typeface="Arial"/>
                  <a:sym typeface="Arial"/>
                </a:rPr>
                <a:t>Charlie Gourley</a:t>
              </a:r>
            </a:p>
            <a:p>
              <a:pPr marL="0" marR="0" lvl="0" indent="0" algn="ctr" defTabSz="457189" rtl="0" eaLnBrk="1" fontAlgn="auto" latinLnBrk="0" hangingPunct="1">
                <a:lnSpc>
                  <a:spcPct val="90000"/>
                </a:lnSpc>
                <a:spcBef>
                  <a:spcPts val="0"/>
                </a:spcBef>
                <a:spcAft>
                  <a:spcPts val="300"/>
                </a:spcAft>
                <a:buClr>
                  <a:srgbClr val="FFFFFF"/>
                </a:buClr>
                <a:buSzPts val="1100"/>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Medical Oncologist</a:t>
              </a:r>
              <a:br>
                <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GB" sz="1100" b="0" i="0" u="none" strike="noStrike" kern="1200" cap="none" spc="0" normalizeH="0" baseline="0" noProof="0" dirty="0" err="1">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CRUK</a:t>
              </a: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 Edinburgh Centre, Nicola Murray Centre for Ovarian Cancer Research, UK</a:t>
              </a:r>
              <a:endParaRPr kumimoji="0" lang="en-GB" sz="1100" b="0" i="0" u="none" strike="noStrike" kern="1200" cap="none" spc="0" normalizeH="0" baseline="0" noProof="0" dirty="0">
                <a:ln>
                  <a:noFill/>
                </a:ln>
                <a:solidFill>
                  <a:srgbClr val="FFFFFF"/>
                </a:solidFill>
                <a:effectLst/>
                <a:highlight>
                  <a:srgbClr val="FFFF00"/>
                </a:highlight>
                <a:uLnTx/>
                <a:uFillTx/>
                <a:latin typeface="Arial"/>
                <a:ea typeface="Arial"/>
                <a:cs typeface="Arial"/>
                <a:sym typeface="Arial"/>
              </a:endParaRPr>
            </a:p>
          </p:txBody>
        </p:sp>
      </p:grpSp>
      <p:pic>
        <p:nvPicPr>
          <p:cNvPr id="4" name="Picture 3">
            <a:extLst>
              <a:ext uri="{FF2B5EF4-FFF2-40B4-BE49-F238E27FC236}">
                <a16:creationId xmlns:a16="http://schemas.microsoft.com/office/drawing/2014/main" id="{633C76A7-AF92-1CF6-E14E-CEC0A6FA9016}"/>
              </a:ext>
            </a:extLst>
          </p:cNvPr>
          <p:cNvPicPr>
            <a:picLocks noChangeAspect="1"/>
          </p:cNvPicPr>
          <p:nvPr/>
        </p:nvPicPr>
        <p:blipFill>
          <a:blip r:embed="rId3"/>
          <a:srcRect l="4775" r="1469" b="311"/>
          <a:stretch/>
        </p:blipFill>
        <p:spPr>
          <a:xfrm>
            <a:off x="7726305" y="1812377"/>
            <a:ext cx="2347843" cy="2496385"/>
          </a:xfrm>
          <a:prstGeom prst="rect">
            <a:avLst/>
          </a:prstGeom>
        </p:spPr>
      </p:pic>
      <p:pic>
        <p:nvPicPr>
          <p:cNvPr id="5" name="Picture 4">
            <a:extLst>
              <a:ext uri="{FF2B5EF4-FFF2-40B4-BE49-F238E27FC236}">
                <a16:creationId xmlns:a16="http://schemas.microsoft.com/office/drawing/2014/main" id="{23966AA2-4187-3750-80F3-41D504E01B3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2000"/>
                    </a14:imgEffect>
                    <a14:imgEffect>
                      <a14:brightnessContrast bright="3000"/>
                    </a14:imgEffect>
                  </a14:imgLayer>
                </a14:imgProps>
              </a:ext>
            </a:extLst>
          </a:blip>
          <a:srcRect l="2602" r="2494"/>
          <a:stretch/>
        </p:blipFill>
        <p:spPr>
          <a:xfrm>
            <a:off x="4909361" y="1811580"/>
            <a:ext cx="2370640" cy="2497183"/>
          </a:xfrm>
          <a:prstGeom prst="rect">
            <a:avLst/>
          </a:prstGeom>
        </p:spPr>
      </p:pic>
      <p:pic>
        <p:nvPicPr>
          <p:cNvPr id="7" name="Picture 6">
            <a:extLst>
              <a:ext uri="{FF2B5EF4-FFF2-40B4-BE49-F238E27FC236}">
                <a16:creationId xmlns:a16="http://schemas.microsoft.com/office/drawing/2014/main" id="{1DF1DE53-828D-EE1D-4C23-5886E4D9F7F1}"/>
              </a:ext>
            </a:extLst>
          </p:cNvPr>
          <p:cNvPicPr>
            <a:picLocks noChangeAspect="1"/>
          </p:cNvPicPr>
          <p:nvPr/>
        </p:nvPicPr>
        <p:blipFill>
          <a:blip r:embed="rId6"/>
          <a:srcRect t="1" b="-178"/>
          <a:stretch/>
        </p:blipFill>
        <p:spPr>
          <a:xfrm>
            <a:off x="2113321" y="1812378"/>
            <a:ext cx="2326495" cy="2496386"/>
          </a:xfrm>
          <a:prstGeom prst="rect">
            <a:avLst/>
          </a:prstGeom>
        </p:spPr>
      </p:pic>
    </p:spTree>
    <p:extLst>
      <p:ext uri="{BB962C8B-B14F-4D97-AF65-F5344CB8AC3E}">
        <p14:creationId xmlns:p14="http://schemas.microsoft.com/office/powerpoint/2010/main" val="146168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035A5-F913-5E59-5A3E-63F147F1C0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712117-CA3F-5048-1757-E4A177DBBDFD}"/>
              </a:ext>
            </a:extLst>
          </p:cNvPr>
          <p:cNvSpPr>
            <a:spLocks noGrp="1"/>
          </p:cNvSpPr>
          <p:nvPr>
            <p:ph type="title"/>
          </p:nvPr>
        </p:nvSpPr>
        <p:spPr>
          <a:xfrm>
            <a:off x="619201" y="259200"/>
            <a:ext cx="10963199" cy="864000"/>
          </a:xfrm>
        </p:spPr>
        <p:txBody>
          <a:bodyPr>
            <a:normAutofit/>
          </a:bodyPr>
          <a:lstStyle/>
          <a:p>
            <a:r>
              <a:rPr lang="en-GB" b="1" noProof="0" dirty="0"/>
              <a:t>Exploratory pooled brain metastases analyses </a:t>
            </a:r>
            <a:br>
              <a:rPr lang="en-GB" b="1" noProof="0" dirty="0"/>
            </a:br>
            <a:r>
              <a:rPr lang="en-GB" sz="2000" b="1" spc="100" noProof="0" dirty="0">
                <a:solidFill>
                  <a:schemeClr val="accent1"/>
                </a:solidFill>
              </a:rPr>
              <a:t>Study designs DESTINY-Lung01 and DESTINY-Lung02</a:t>
            </a:r>
            <a:endParaRPr lang="en-GB" sz="2000" spc="100" noProof="0" dirty="0">
              <a:solidFill>
                <a:schemeClr val="accent1"/>
              </a:solidFill>
            </a:endParaRPr>
          </a:p>
        </p:txBody>
      </p:sp>
      <p:sp>
        <p:nvSpPr>
          <p:cNvPr id="4" name="Slide Number Placeholder 3">
            <a:extLst>
              <a:ext uri="{FF2B5EF4-FFF2-40B4-BE49-F238E27FC236}">
                <a16:creationId xmlns:a16="http://schemas.microsoft.com/office/drawing/2014/main" id="{F54A90F0-A947-8A9F-0EDA-1BFA68C4F07B}"/>
              </a:ext>
            </a:extLst>
          </p:cNvPr>
          <p:cNvSpPr>
            <a:spLocks noGrp="1"/>
          </p:cNvSpPr>
          <p:nvPr>
            <p:ph type="sldNum" sz="quarter" idx="4"/>
          </p:nvPr>
        </p:nvSpPr>
        <p:spPr/>
        <p:txBody>
          <a:bodyPr/>
          <a:lstStyle/>
          <a:p>
            <a:fld id="{FCE43C0F-8A7B-3A4B-9DB5-B3472E36E833}" type="slidenum">
              <a:rPr lang="en-GB" noProof="0" smtClean="0"/>
              <a:pPr/>
              <a:t>60</a:t>
            </a:fld>
            <a:endParaRPr lang="en-GB" noProof="0" dirty="0"/>
          </a:p>
        </p:txBody>
      </p:sp>
      <p:sp>
        <p:nvSpPr>
          <p:cNvPr id="12" name="Content Placeholder 11">
            <a:extLst>
              <a:ext uri="{FF2B5EF4-FFF2-40B4-BE49-F238E27FC236}">
                <a16:creationId xmlns:a16="http://schemas.microsoft.com/office/drawing/2014/main" id="{360C5F90-D524-FFD5-3E71-29AAB9D85F0D}"/>
              </a:ext>
            </a:extLst>
          </p:cNvPr>
          <p:cNvSpPr>
            <a:spLocks noGrp="1"/>
          </p:cNvSpPr>
          <p:nvPr>
            <p:ph sz="quarter" idx="15"/>
          </p:nvPr>
        </p:nvSpPr>
        <p:spPr>
          <a:xfrm>
            <a:off x="620183" y="5805263"/>
            <a:ext cx="10180339" cy="916213"/>
          </a:xfrm>
        </p:spPr>
        <p:txBody>
          <a:bodyPr anchor="b"/>
          <a:lstStyle/>
          <a:p>
            <a:r>
              <a:rPr lang="en-GB" sz="1000" baseline="30000" noProof="0" dirty="0">
                <a:solidFill>
                  <a:schemeClr val="tx2"/>
                </a:solidFill>
              </a:rPr>
              <a:t>a</a:t>
            </a:r>
            <a:r>
              <a:rPr lang="en-GB" sz="1000" noProof="0" dirty="0">
                <a:solidFill>
                  <a:schemeClr val="tx2"/>
                </a:solidFill>
              </a:rPr>
              <a:t> Data cutoff: December 3, 2021. </a:t>
            </a:r>
            <a:r>
              <a:rPr lang="en-GB" sz="1000" baseline="30000" noProof="0" dirty="0">
                <a:solidFill>
                  <a:schemeClr val="tx2"/>
                </a:solidFill>
              </a:rPr>
              <a:t>b</a:t>
            </a:r>
            <a:r>
              <a:rPr lang="en-GB" sz="1000" noProof="0" dirty="0">
                <a:solidFill>
                  <a:schemeClr val="tx2"/>
                </a:solidFill>
              </a:rPr>
              <a:t> Data cutoff: December 23, 2022. </a:t>
            </a:r>
          </a:p>
          <a:p>
            <a:r>
              <a:rPr lang="en-GB" sz="1000" noProof="0" dirty="0">
                <a:solidFill>
                  <a:schemeClr val="tx2"/>
                </a:solidFill>
              </a:rPr>
              <a:t>2L+, second line of treatment or later; BICR, blinded independent central review; BM, brain metastases, cORR , confirmed objective response rate; DCR, disease control rate; DoR , duration of response; ECOG PS, Eastern Cooperative Oncology Group performance status; IHC, immunohistochemistry; NSCLC, non-small cell lung cancer; OE, overexpressing; q3w, every 3 weeks; R, randomisation; RECIST v1.1, Response Evaluation Criteria in Solid Tumours, version 1.1; T DXd , trastuzumab deruxtecan; TEAE, treatment emergent adverse event</a:t>
            </a:r>
          </a:p>
          <a:p>
            <a:r>
              <a:rPr lang="en-GB" sz="1000" noProof="0" dirty="0">
                <a:solidFill>
                  <a:schemeClr val="tx2"/>
                </a:solidFill>
              </a:rPr>
              <a:t>Li B, et al. Ann Oncol. 2023;34 (suppl_2):S755-S851 (presented at ESMO 2023). </a:t>
            </a:r>
            <a:endParaRPr lang="en-GB" sz="1000" noProof="0" dirty="0">
              <a:solidFill>
                <a:schemeClr val="tx2"/>
              </a:solidFill>
              <a:highlight>
                <a:srgbClr val="00FFFF"/>
              </a:highlight>
            </a:endParaRPr>
          </a:p>
        </p:txBody>
      </p:sp>
      <p:sp>
        <p:nvSpPr>
          <p:cNvPr id="2" name="Rectangle: Rounded Corners 1">
            <a:extLst>
              <a:ext uri="{FF2B5EF4-FFF2-40B4-BE49-F238E27FC236}">
                <a16:creationId xmlns:a16="http://schemas.microsoft.com/office/drawing/2014/main" id="{A55926D4-E9CC-18AE-C1E3-FFFE5034C821}"/>
              </a:ext>
            </a:extLst>
          </p:cNvPr>
          <p:cNvSpPr/>
          <p:nvPr/>
        </p:nvSpPr>
        <p:spPr>
          <a:xfrm rot="272025">
            <a:off x="9375431" y="960240"/>
            <a:ext cx="2602398" cy="855074"/>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noProof="0" dirty="0">
                <a:solidFill>
                  <a:schemeClr val="bg1"/>
                </a:solidFill>
                <a:latin typeface="Arial" panose="020B0604020202020204" pitchFamily="34" charset="0"/>
                <a:cs typeface="Arial" panose="020B0604020202020204" pitchFamily="34" charset="0"/>
              </a:rPr>
              <a:t>Post hoc analysis</a:t>
            </a:r>
          </a:p>
          <a:p>
            <a:pPr marL="285750" indent="-285750">
              <a:buFont typeface="Arial" panose="020B0604020202020204" pitchFamily="34" charset="0"/>
              <a:buChar char="•"/>
            </a:pPr>
            <a:r>
              <a:rPr lang="en-GB" sz="1400" noProof="0" dirty="0">
                <a:solidFill>
                  <a:schemeClr val="bg1"/>
                </a:solidFill>
                <a:latin typeface="Arial" panose="020B0604020202020204" pitchFamily="34" charset="0"/>
                <a:cs typeface="Arial" panose="020B0604020202020204" pitchFamily="34" charset="0"/>
              </a:rPr>
              <a:t>Small number of patients</a:t>
            </a:r>
          </a:p>
          <a:p>
            <a:pPr marL="285750" indent="-285750">
              <a:buFont typeface="Arial" panose="020B0604020202020204" pitchFamily="34" charset="0"/>
              <a:buChar char="•"/>
            </a:pPr>
            <a:r>
              <a:rPr lang="en-GB" sz="1400" noProof="0" dirty="0">
                <a:solidFill>
                  <a:schemeClr val="bg1"/>
                </a:solidFill>
                <a:latin typeface="Arial" panose="020B0604020202020204" pitchFamily="34" charset="0"/>
                <a:cs typeface="Arial" panose="020B0604020202020204" pitchFamily="34" charset="0"/>
              </a:rPr>
              <a:t>Lack of a comparator arm</a:t>
            </a:r>
            <a:endParaRPr lang="en-GB" sz="4400" noProof="0" dirty="0">
              <a:solidFill>
                <a:schemeClr val="bg1"/>
              </a:solidFill>
              <a:latin typeface="Arial" panose="020B0604020202020204" pitchFamily="34" charset="0"/>
              <a:cs typeface="Arial" panose="020B0604020202020204" pitchFamily="34" charset="0"/>
            </a:endParaRPr>
          </a:p>
        </p:txBody>
      </p:sp>
      <p:sp>
        <p:nvSpPr>
          <p:cNvPr id="26" name="Google Shape;359;p44">
            <a:extLst>
              <a:ext uri="{FF2B5EF4-FFF2-40B4-BE49-F238E27FC236}">
                <a16:creationId xmlns:a16="http://schemas.microsoft.com/office/drawing/2014/main" id="{E4E7F965-32A4-733E-101C-2E7E93ED36AE}"/>
              </a:ext>
            </a:extLst>
          </p:cNvPr>
          <p:cNvSpPr/>
          <p:nvPr/>
        </p:nvSpPr>
        <p:spPr>
          <a:xfrm>
            <a:off x="7182734" y="2444424"/>
            <a:ext cx="2088000" cy="889386"/>
          </a:xfrm>
          <a:prstGeom prst="roundRect">
            <a:avLst>
              <a:gd name="adj" fmla="val 17551"/>
            </a:avLst>
          </a:prstGeom>
          <a:solidFill>
            <a:schemeClr val="tx2"/>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100" b="1" i="0" u="none" strike="noStrike" cap="none" noProof="0" dirty="0">
                <a:solidFill>
                  <a:schemeClr val="bg1"/>
                </a:solidFill>
                <a:latin typeface="Arial"/>
                <a:ea typeface="Arial"/>
                <a:cs typeface="Arial"/>
                <a:sym typeface="Arial"/>
              </a:rPr>
              <a:t>T-DXd 5.4 mg/kg</a:t>
            </a:r>
          </a:p>
          <a:p>
            <a:pPr marL="0" marR="0" lvl="0" indent="0" algn="ctr" rtl="0">
              <a:spcBef>
                <a:spcPts val="0"/>
              </a:spcBef>
              <a:spcAft>
                <a:spcPts val="0"/>
              </a:spcAft>
              <a:buClr>
                <a:srgbClr val="000000"/>
              </a:buClr>
              <a:buSzPts val="1100"/>
              <a:buFont typeface="Arial"/>
              <a:buNone/>
            </a:pPr>
            <a:r>
              <a:rPr lang="en-GB" sz="1100" b="1" noProof="0" dirty="0">
                <a:solidFill>
                  <a:schemeClr val="bg1"/>
                </a:solidFill>
                <a:latin typeface="Arial"/>
                <a:ea typeface="Arial"/>
                <a:cs typeface="Arial"/>
                <a:sym typeface="Arial"/>
              </a:rPr>
              <a:t>DL-02</a:t>
            </a:r>
          </a:p>
          <a:p>
            <a:pPr marL="0" marR="0" lvl="0" indent="0" algn="ctr" rtl="0">
              <a:spcBef>
                <a:spcPts val="0"/>
              </a:spcBef>
              <a:spcAft>
                <a:spcPts val="0"/>
              </a:spcAft>
              <a:buClr>
                <a:srgbClr val="000000"/>
              </a:buClr>
              <a:buSzPts val="1100"/>
              <a:buFont typeface="Arial"/>
              <a:buNone/>
            </a:pPr>
            <a:r>
              <a:rPr lang="en-GB" sz="1100" b="1" i="0" u="none" strike="noStrike" cap="none" noProof="0" dirty="0">
                <a:solidFill>
                  <a:schemeClr val="bg1"/>
                </a:solidFill>
                <a:latin typeface="Arial"/>
                <a:ea typeface="Arial"/>
                <a:cs typeface="Arial"/>
                <a:sym typeface="Arial"/>
              </a:rPr>
              <a:t>BM (N=32)</a:t>
            </a:r>
          </a:p>
          <a:p>
            <a:pPr marL="0" marR="0" lvl="0" indent="0" algn="ctr" rtl="0">
              <a:spcBef>
                <a:spcPts val="0"/>
              </a:spcBef>
              <a:spcAft>
                <a:spcPts val="0"/>
              </a:spcAft>
              <a:buClr>
                <a:srgbClr val="000000"/>
              </a:buClr>
              <a:buSzPts val="1100"/>
              <a:buFont typeface="Arial"/>
              <a:buNone/>
            </a:pPr>
            <a:r>
              <a:rPr lang="en-GB" sz="1100" b="1" noProof="0" dirty="0">
                <a:solidFill>
                  <a:schemeClr val="bg1"/>
                </a:solidFill>
                <a:latin typeface="Arial"/>
                <a:ea typeface="Arial"/>
                <a:cs typeface="Arial"/>
                <a:sym typeface="Arial"/>
              </a:rPr>
              <a:t>Non-BM (</a:t>
            </a:r>
            <a:r>
              <a:rPr lang="en-GB" sz="1100" b="1" i="0" u="none" strike="noStrike" cap="none" noProof="0" dirty="0">
                <a:solidFill>
                  <a:schemeClr val="bg1"/>
                </a:solidFill>
                <a:latin typeface="Arial"/>
                <a:ea typeface="Arial"/>
                <a:cs typeface="Arial"/>
                <a:sym typeface="Arial"/>
              </a:rPr>
              <a:t>N</a:t>
            </a:r>
            <a:r>
              <a:rPr lang="en-GB" sz="1100" b="1" noProof="0" dirty="0">
                <a:solidFill>
                  <a:schemeClr val="bg1"/>
                </a:solidFill>
                <a:latin typeface="Arial"/>
                <a:ea typeface="Arial"/>
                <a:cs typeface="Arial"/>
                <a:sym typeface="Arial"/>
              </a:rPr>
              <a:t>=70)</a:t>
            </a:r>
            <a:endParaRPr lang="en-GB" sz="1400" b="0" i="0" u="none" strike="noStrike" cap="none" noProof="0" dirty="0">
              <a:solidFill>
                <a:schemeClr val="bg1"/>
              </a:solidFill>
              <a:latin typeface="Arial"/>
              <a:ea typeface="Arial"/>
              <a:cs typeface="Arial"/>
              <a:sym typeface="Arial"/>
            </a:endParaRPr>
          </a:p>
        </p:txBody>
      </p:sp>
      <p:sp>
        <p:nvSpPr>
          <p:cNvPr id="30" name="Google Shape;357;p44">
            <a:extLst>
              <a:ext uri="{FF2B5EF4-FFF2-40B4-BE49-F238E27FC236}">
                <a16:creationId xmlns:a16="http://schemas.microsoft.com/office/drawing/2014/main" id="{A786A16B-53DC-7B19-C092-CBBA24904A76}"/>
              </a:ext>
            </a:extLst>
          </p:cNvPr>
          <p:cNvSpPr/>
          <p:nvPr/>
        </p:nvSpPr>
        <p:spPr>
          <a:xfrm>
            <a:off x="9480785" y="2123823"/>
            <a:ext cx="2101615" cy="2531332"/>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noProof="0" dirty="0">
                <a:solidFill>
                  <a:schemeClr val="accent1"/>
                </a:solidFill>
                <a:latin typeface="Arial"/>
                <a:ea typeface="Arial"/>
                <a:cs typeface="Arial"/>
                <a:sym typeface="Arial"/>
              </a:rPr>
              <a:t>Endpoints</a:t>
            </a:r>
            <a:endParaRPr lang="en-GB" sz="1400" b="0" i="0" u="none" strike="noStrike" cap="none" baseline="30000" noProof="0" dirty="0">
              <a:solidFill>
                <a:srgbClr val="000000"/>
              </a:solidFill>
              <a:latin typeface="Arial"/>
              <a:ea typeface="Arial"/>
              <a:cs typeface="Arial"/>
              <a:sym typeface="Arial"/>
            </a:endParaRPr>
          </a:p>
          <a:p>
            <a:pPr marR="0" lvl="0" algn="l" rtl="0">
              <a:lnSpc>
                <a:spcPct val="100000"/>
              </a:lnSpc>
              <a:spcBef>
                <a:spcPts val="100"/>
              </a:spcBef>
              <a:spcAft>
                <a:spcPts val="0"/>
              </a:spcAft>
              <a:buClr>
                <a:schemeClr val="accent2"/>
              </a:buClr>
              <a:buSzPts val="1100"/>
            </a:pPr>
            <a:r>
              <a:rPr lang="en-GB" sz="1100" b="0" i="0" u="none" strike="noStrike" cap="none" noProof="0" dirty="0">
                <a:solidFill>
                  <a:srgbClr val="000000"/>
                </a:solidFill>
                <a:latin typeface="Arial"/>
                <a:ea typeface="Arial"/>
                <a:cs typeface="Arial"/>
                <a:sym typeface="Arial"/>
              </a:rPr>
              <a:t>In patients with and without baseline BM:</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Systemic cORR per BICR</a:t>
            </a:r>
          </a:p>
          <a:p>
            <a:pPr marL="174625" marR="0" lvl="0" indent="-174625" algn="l" rtl="0">
              <a:lnSpc>
                <a:spcPct val="100000"/>
              </a:lnSpc>
              <a:spcBef>
                <a:spcPts val="100"/>
              </a:spcBef>
              <a:spcAft>
                <a:spcPts val="0"/>
              </a:spcAft>
              <a:buClr>
                <a:schemeClr val="accent2"/>
              </a:buClr>
              <a:buSzPts val="1100"/>
              <a:buFont typeface="Arial"/>
              <a:buChar char="•"/>
            </a:pPr>
            <a:r>
              <a:rPr lang="en-GB" sz="1100" noProof="0" dirty="0">
                <a:solidFill>
                  <a:srgbClr val="000000"/>
                </a:solidFill>
                <a:latin typeface="Arial"/>
                <a:ea typeface="Arial"/>
                <a:cs typeface="Arial"/>
                <a:sym typeface="Arial"/>
              </a:rPr>
              <a:t>Systemic DoR per BICR</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Sites of progression per BICR</a:t>
            </a:r>
          </a:p>
          <a:p>
            <a:pPr marL="174625" marR="0" lvl="0" indent="-174625" algn="l" rtl="0">
              <a:lnSpc>
                <a:spcPct val="100000"/>
              </a:lnSpc>
              <a:spcBef>
                <a:spcPts val="100"/>
              </a:spcBef>
              <a:spcAft>
                <a:spcPts val="0"/>
              </a:spcAft>
              <a:buClr>
                <a:schemeClr val="accent2"/>
              </a:buClr>
              <a:buSzPts val="1100"/>
              <a:buFont typeface="Arial"/>
              <a:buChar char="•"/>
            </a:pPr>
            <a:r>
              <a:rPr lang="en-GB" sz="1100" noProof="0" dirty="0">
                <a:solidFill>
                  <a:srgbClr val="000000"/>
                </a:solidFill>
                <a:latin typeface="Arial"/>
                <a:ea typeface="Arial"/>
                <a:cs typeface="Arial"/>
                <a:sym typeface="Arial"/>
              </a:rPr>
              <a:t>TEAEs</a:t>
            </a:r>
          </a:p>
          <a:p>
            <a:pPr marR="0" lvl="0" algn="l" rtl="0">
              <a:lnSpc>
                <a:spcPct val="100000"/>
              </a:lnSpc>
              <a:spcBef>
                <a:spcPts val="500"/>
              </a:spcBef>
              <a:spcAft>
                <a:spcPts val="0"/>
              </a:spcAft>
              <a:buClr>
                <a:schemeClr val="accent2"/>
              </a:buClr>
              <a:buSzPts val="1100"/>
            </a:pPr>
            <a:r>
              <a:rPr lang="en-GB" sz="1100" b="0" i="0" u="none" strike="noStrike" cap="none" noProof="0" dirty="0">
                <a:solidFill>
                  <a:srgbClr val="000000"/>
                </a:solidFill>
                <a:latin typeface="Arial"/>
                <a:ea typeface="Arial"/>
                <a:cs typeface="Arial"/>
                <a:sym typeface="Arial"/>
              </a:rPr>
              <a:t>In patients with measurable baseline BM:</a:t>
            </a:r>
            <a:endParaRPr lang="en-GB" sz="1100" b="0" i="0" u="none" strike="noStrike" cap="none" baseline="30000" noProof="0" dirty="0">
              <a:solidFill>
                <a:srgbClr val="000000"/>
              </a:solidFill>
              <a:highlight>
                <a:srgbClr val="FFFF00"/>
              </a:highlight>
              <a:latin typeface="Arial"/>
              <a:ea typeface="Arial"/>
              <a:cs typeface="Arial"/>
              <a:sym typeface="Arial"/>
            </a:endParaRPr>
          </a:p>
          <a:p>
            <a:pPr marL="174625" marR="0" lvl="0" indent="-174625" algn="l" rtl="0">
              <a:lnSpc>
                <a:spcPct val="100000"/>
              </a:lnSpc>
              <a:spcBef>
                <a:spcPts val="100"/>
              </a:spcBef>
              <a:spcAft>
                <a:spcPts val="0"/>
              </a:spcAft>
              <a:buClr>
                <a:schemeClr val="accent2"/>
              </a:buClr>
              <a:buSzPts val="1100"/>
              <a:buFont typeface="Arial"/>
              <a:buChar char="•"/>
            </a:pPr>
            <a:r>
              <a:rPr lang="en-GB" sz="1100" noProof="0" dirty="0">
                <a:solidFill>
                  <a:srgbClr val="000000"/>
                </a:solidFill>
                <a:latin typeface="Arial"/>
                <a:ea typeface="Arial"/>
                <a:cs typeface="Arial"/>
                <a:sym typeface="Arial"/>
              </a:rPr>
              <a:t>IC-cORR per BICR</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IC-DCR per BICR</a:t>
            </a:r>
          </a:p>
          <a:p>
            <a:pPr marL="174625" marR="0" lvl="0" indent="-174625" algn="l" rtl="0">
              <a:lnSpc>
                <a:spcPct val="100000"/>
              </a:lnSpc>
              <a:spcBef>
                <a:spcPts val="100"/>
              </a:spcBef>
              <a:spcAft>
                <a:spcPts val="0"/>
              </a:spcAft>
              <a:buClr>
                <a:schemeClr val="accent2"/>
              </a:buClr>
              <a:buSzPts val="1100"/>
              <a:buFont typeface="Arial"/>
              <a:buChar char="•"/>
            </a:pPr>
            <a:r>
              <a:rPr lang="en-GB" sz="1100" noProof="0" dirty="0">
                <a:solidFill>
                  <a:srgbClr val="000000"/>
                </a:solidFill>
                <a:latin typeface="Arial"/>
                <a:ea typeface="Arial"/>
                <a:cs typeface="Arial"/>
                <a:sym typeface="Arial"/>
              </a:rPr>
              <a:t>IC-DoR per BICR</a:t>
            </a:r>
            <a:endParaRPr lang="en-GB" sz="1100" b="0" i="0" u="none" strike="noStrike" cap="none" noProof="0" dirty="0">
              <a:solidFill>
                <a:srgbClr val="000000"/>
              </a:solidFill>
              <a:latin typeface="Arial"/>
              <a:ea typeface="Arial"/>
              <a:cs typeface="Arial"/>
              <a:sym typeface="Arial"/>
            </a:endParaRPr>
          </a:p>
        </p:txBody>
      </p:sp>
      <p:sp>
        <p:nvSpPr>
          <p:cNvPr id="39" name="Google Shape;359;p44">
            <a:extLst>
              <a:ext uri="{FF2B5EF4-FFF2-40B4-BE49-F238E27FC236}">
                <a16:creationId xmlns:a16="http://schemas.microsoft.com/office/drawing/2014/main" id="{98FC6214-29D7-8576-AB97-AEEFC1493AF9}"/>
              </a:ext>
            </a:extLst>
          </p:cNvPr>
          <p:cNvSpPr/>
          <p:nvPr/>
        </p:nvSpPr>
        <p:spPr>
          <a:xfrm>
            <a:off x="3553099" y="2461558"/>
            <a:ext cx="1606798" cy="720000"/>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100" b="1" i="0" u="none" strike="noStrike" cap="none" noProof="0" dirty="0">
                <a:solidFill>
                  <a:schemeClr val="bg1"/>
                </a:solidFill>
                <a:latin typeface="Arial"/>
                <a:ea typeface="Arial"/>
                <a:cs typeface="Arial"/>
                <a:sym typeface="Arial"/>
              </a:rPr>
              <a:t>Cohort 2: </a:t>
            </a:r>
            <a:r>
              <a:rPr lang="en-GB" sz="1100" b="1" i="1" u="none" strike="noStrike" cap="none" noProof="0" dirty="0">
                <a:solidFill>
                  <a:schemeClr val="bg1"/>
                </a:solidFill>
                <a:latin typeface="Arial"/>
                <a:ea typeface="Arial"/>
                <a:cs typeface="Arial"/>
                <a:sym typeface="Arial"/>
              </a:rPr>
              <a:t>HER2</a:t>
            </a:r>
            <a:r>
              <a:rPr lang="en-GB" sz="1100" b="1" i="0" u="none" strike="noStrike" cap="none" noProof="0" dirty="0">
                <a:solidFill>
                  <a:schemeClr val="bg1"/>
                </a:solidFill>
                <a:latin typeface="Arial"/>
                <a:ea typeface="Arial"/>
                <a:cs typeface="Arial"/>
                <a:sym typeface="Arial"/>
              </a:rPr>
              <a:t>m</a:t>
            </a:r>
            <a:br>
              <a:rPr lang="en-GB" sz="1100" b="1" i="0" u="none" strike="noStrike" cap="none" noProof="0" dirty="0">
                <a:solidFill>
                  <a:schemeClr val="bg1"/>
                </a:solidFill>
                <a:latin typeface="Arial"/>
                <a:ea typeface="Arial"/>
                <a:cs typeface="Arial"/>
                <a:sym typeface="Arial"/>
              </a:rPr>
            </a:br>
            <a:r>
              <a:rPr lang="en-GB" sz="1100" b="1" i="0" u="none" strike="noStrike" cap="none" noProof="0" dirty="0">
                <a:solidFill>
                  <a:schemeClr val="bg1"/>
                </a:solidFill>
                <a:latin typeface="Arial"/>
                <a:ea typeface="Arial"/>
                <a:cs typeface="Arial"/>
                <a:sym typeface="Arial"/>
              </a:rPr>
              <a:t>T-DXd 6.4 mg/kg </a:t>
            </a:r>
            <a:r>
              <a:rPr lang="en-GB" sz="1100" b="1" noProof="0" dirty="0">
                <a:solidFill>
                  <a:schemeClr val="bg1"/>
                </a:solidFill>
                <a:latin typeface="Arial"/>
                <a:ea typeface="Arial"/>
                <a:cs typeface="Arial"/>
                <a:sym typeface="Arial"/>
              </a:rPr>
              <a:t>q</a:t>
            </a:r>
            <a:r>
              <a:rPr lang="en-GB" sz="1100" b="1" i="0" u="none" strike="noStrike" cap="none" noProof="0" dirty="0">
                <a:solidFill>
                  <a:schemeClr val="bg1"/>
                </a:solidFill>
                <a:latin typeface="Arial"/>
                <a:ea typeface="Arial"/>
                <a:cs typeface="Arial"/>
                <a:sym typeface="Arial"/>
              </a:rPr>
              <a:t>3w</a:t>
            </a:r>
          </a:p>
          <a:p>
            <a:pPr marL="0" marR="0" lvl="0" indent="0" algn="ctr" rtl="0">
              <a:spcBef>
                <a:spcPts val="0"/>
              </a:spcBef>
              <a:spcAft>
                <a:spcPts val="0"/>
              </a:spcAft>
              <a:buClr>
                <a:srgbClr val="000000"/>
              </a:buClr>
              <a:buSzPts val="1100"/>
              <a:buFont typeface="Arial"/>
              <a:buNone/>
            </a:pPr>
            <a:r>
              <a:rPr lang="en-GB" sz="1100" b="1" noProof="0" dirty="0">
                <a:solidFill>
                  <a:schemeClr val="bg1"/>
                </a:solidFill>
                <a:latin typeface="Arial"/>
                <a:ea typeface="Arial"/>
                <a:cs typeface="Arial"/>
                <a:sym typeface="Arial"/>
              </a:rPr>
              <a:t>N=42</a:t>
            </a:r>
            <a:endParaRPr lang="en-GB" sz="1400" b="0" i="0" u="none" strike="noStrike" cap="none" noProof="0" dirty="0">
              <a:solidFill>
                <a:schemeClr val="bg1"/>
              </a:solidFill>
              <a:latin typeface="Arial"/>
              <a:ea typeface="Arial"/>
              <a:cs typeface="Arial"/>
              <a:sym typeface="Arial"/>
            </a:endParaRPr>
          </a:p>
        </p:txBody>
      </p:sp>
      <p:sp>
        <p:nvSpPr>
          <p:cNvPr id="40" name="Google Shape;359;p44">
            <a:extLst>
              <a:ext uri="{FF2B5EF4-FFF2-40B4-BE49-F238E27FC236}">
                <a16:creationId xmlns:a16="http://schemas.microsoft.com/office/drawing/2014/main" id="{7BC7AD52-A99F-3231-1AF2-27D05CF0D253}"/>
              </a:ext>
            </a:extLst>
          </p:cNvPr>
          <p:cNvSpPr/>
          <p:nvPr/>
        </p:nvSpPr>
        <p:spPr>
          <a:xfrm>
            <a:off x="5219853" y="2461558"/>
            <a:ext cx="1606798" cy="720000"/>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100" b="1" i="0" u="none" strike="noStrike" cap="none" noProof="0" dirty="0">
                <a:solidFill>
                  <a:schemeClr val="bg1"/>
                </a:solidFill>
                <a:latin typeface="Arial"/>
                <a:ea typeface="Arial"/>
                <a:cs typeface="Arial"/>
                <a:sym typeface="Arial"/>
              </a:rPr>
              <a:t>Cohort 2: expansion: </a:t>
            </a:r>
            <a:r>
              <a:rPr lang="en-GB" sz="1100" b="1" i="1" u="none" strike="noStrike" cap="none" noProof="0" dirty="0">
                <a:solidFill>
                  <a:schemeClr val="bg1"/>
                </a:solidFill>
                <a:latin typeface="Arial"/>
                <a:ea typeface="Arial"/>
                <a:cs typeface="Arial"/>
                <a:sym typeface="Arial"/>
              </a:rPr>
              <a:t>HER2</a:t>
            </a:r>
            <a:r>
              <a:rPr lang="en-GB" sz="1100" b="1" i="0" u="none" strike="noStrike" cap="none" noProof="0" dirty="0">
                <a:solidFill>
                  <a:schemeClr val="bg1"/>
                </a:solidFill>
                <a:latin typeface="Arial"/>
                <a:ea typeface="Arial"/>
                <a:cs typeface="Arial"/>
                <a:sym typeface="Arial"/>
              </a:rPr>
              <a:t>m</a:t>
            </a:r>
            <a:br>
              <a:rPr lang="en-GB" sz="1100" b="1" i="0" u="none" strike="noStrike" cap="none" noProof="0" dirty="0">
                <a:solidFill>
                  <a:schemeClr val="bg1"/>
                </a:solidFill>
                <a:latin typeface="Arial"/>
                <a:ea typeface="Arial"/>
                <a:cs typeface="Arial"/>
                <a:sym typeface="Arial"/>
              </a:rPr>
            </a:br>
            <a:r>
              <a:rPr lang="en-GB" sz="1100" b="1" i="0" u="none" strike="noStrike" cap="none" noProof="0" dirty="0">
                <a:solidFill>
                  <a:schemeClr val="bg1"/>
                </a:solidFill>
                <a:latin typeface="Arial"/>
                <a:ea typeface="Arial"/>
                <a:cs typeface="Arial"/>
                <a:sym typeface="Arial"/>
              </a:rPr>
              <a:t>T-DXd 6.4 mg/kg </a:t>
            </a:r>
            <a:r>
              <a:rPr lang="en-GB" sz="1100" i="0" u="none" strike="noStrike" cap="none" noProof="0" dirty="0">
                <a:solidFill>
                  <a:schemeClr val="bg1"/>
                </a:solidFill>
                <a:latin typeface="Arial"/>
                <a:ea typeface="Arial"/>
                <a:cs typeface="Arial"/>
                <a:sym typeface="Arial"/>
              </a:rPr>
              <a:t>q3w </a:t>
            </a:r>
            <a:r>
              <a:rPr lang="en-GB" sz="1100" b="1" noProof="0" dirty="0">
                <a:solidFill>
                  <a:schemeClr val="bg1"/>
                </a:solidFill>
                <a:latin typeface="Arial"/>
                <a:ea typeface="Arial"/>
                <a:cs typeface="Arial"/>
                <a:sym typeface="Arial"/>
              </a:rPr>
              <a:t>N=49</a:t>
            </a:r>
            <a:endParaRPr lang="en-GB" sz="1400" b="0" i="0" u="none" strike="noStrike" cap="none" noProof="0" dirty="0">
              <a:solidFill>
                <a:schemeClr val="bg1"/>
              </a:solidFill>
              <a:latin typeface="Arial"/>
              <a:ea typeface="Arial"/>
              <a:cs typeface="Arial"/>
              <a:sym typeface="Arial"/>
            </a:endParaRPr>
          </a:p>
        </p:txBody>
      </p:sp>
      <p:sp>
        <p:nvSpPr>
          <p:cNvPr id="41" name="Google Shape;359;p44">
            <a:extLst>
              <a:ext uri="{FF2B5EF4-FFF2-40B4-BE49-F238E27FC236}">
                <a16:creationId xmlns:a16="http://schemas.microsoft.com/office/drawing/2014/main" id="{0DF5C103-9204-2548-BE1D-56C4E1FBA2BC}"/>
              </a:ext>
            </a:extLst>
          </p:cNvPr>
          <p:cNvSpPr/>
          <p:nvPr/>
        </p:nvSpPr>
        <p:spPr>
          <a:xfrm>
            <a:off x="3553099" y="1593457"/>
            <a:ext cx="1606798" cy="720000"/>
          </a:xfrm>
          <a:prstGeom prst="roundRect">
            <a:avLst>
              <a:gd name="adj" fmla="val 17551"/>
            </a:avLst>
          </a:prstGeom>
          <a:noFill/>
          <a:ln w="15875">
            <a:solidFill>
              <a:schemeClr val="accent6">
                <a:lumMod val="40000"/>
                <a:lumOff val="60000"/>
              </a:schemeClr>
            </a:solid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000" i="0" u="none" strike="noStrike" cap="none" noProof="0" dirty="0">
                <a:solidFill>
                  <a:schemeClr val="accent6">
                    <a:lumMod val="40000"/>
                    <a:lumOff val="60000"/>
                  </a:schemeClr>
                </a:solidFill>
                <a:latin typeface="Arial"/>
                <a:ea typeface="Arial"/>
                <a:cs typeface="Arial"/>
                <a:sym typeface="Arial"/>
              </a:rPr>
              <a:t>Cohort 1: HER2-OE</a:t>
            </a:r>
            <a:br>
              <a:rPr lang="en-GB" sz="1000" i="0" u="none" strike="noStrike" cap="none" noProof="0" dirty="0">
                <a:solidFill>
                  <a:schemeClr val="accent6">
                    <a:lumMod val="40000"/>
                    <a:lumOff val="60000"/>
                  </a:schemeClr>
                </a:solidFill>
                <a:latin typeface="Arial"/>
                <a:ea typeface="Arial"/>
                <a:cs typeface="Arial"/>
                <a:sym typeface="Arial"/>
              </a:rPr>
            </a:br>
            <a:r>
              <a:rPr lang="en-GB" sz="1000" i="0" u="none" strike="noStrike" cap="none" noProof="0" dirty="0">
                <a:solidFill>
                  <a:schemeClr val="accent6">
                    <a:lumMod val="40000"/>
                    <a:lumOff val="60000"/>
                  </a:schemeClr>
                </a:solidFill>
                <a:latin typeface="Arial"/>
                <a:ea typeface="Arial"/>
                <a:cs typeface="Arial"/>
                <a:sym typeface="Arial"/>
              </a:rPr>
              <a:t>(IHC 3+ or IHC 2+)</a:t>
            </a:r>
            <a:br>
              <a:rPr lang="en-GB" sz="1000" i="0" u="none" strike="noStrike" cap="none" noProof="0" dirty="0">
                <a:solidFill>
                  <a:schemeClr val="accent6">
                    <a:lumMod val="40000"/>
                    <a:lumOff val="60000"/>
                  </a:schemeClr>
                </a:solidFill>
                <a:latin typeface="Arial"/>
                <a:ea typeface="Arial"/>
                <a:cs typeface="Arial"/>
                <a:sym typeface="Arial"/>
              </a:rPr>
            </a:br>
            <a:r>
              <a:rPr lang="en-GB" sz="1000" i="0" u="none" strike="noStrike" cap="none" noProof="0" dirty="0">
                <a:solidFill>
                  <a:schemeClr val="accent6">
                    <a:lumMod val="40000"/>
                    <a:lumOff val="60000"/>
                  </a:schemeClr>
                </a:solidFill>
                <a:latin typeface="Arial"/>
                <a:ea typeface="Arial"/>
                <a:cs typeface="Arial"/>
                <a:sym typeface="Arial"/>
              </a:rPr>
              <a:t>T-DXd 6.4 mg/kg </a:t>
            </a:r>
            <a:r>
              <a:rPr lang="en-GB" sz="1000" dirty="0">
                <a:solidFill>
                  <a:schemeClr val="accent6">
                    <a:lumMod val="40000"/>
                    <a:lumOff val="60000"/>
                  </a:schemeClr>
                </a:solidFill>
                <a:latin typeface="Arial"/>
                <a:cs typeface="Arial"/>
                <a:sym typeface="Arial"/>
              </a:rPr>
              <a:t>q3w</a:t>
            </a:r>
          </a:p>
          <a:p>
            <a:pPr marL="0" marR="0" lvl="0" indent="0" algn="ctr" rtl="0">
              <a:spcBef>
                <a:spcPts val="0"/>
              </a:spcBef>
              <a:spcAft>
                <a:spcPts val="0"/>
              </a:spcAft>
              <a:buClr>
                <a:srgbClr val="000000"/>
              </a:buClr>
              <a:buSzPts val="1100"/>
              <a:buFont typeface="Arial"/>
              <a:buNone/>
            </a:pPr>
            <a:r>
              <a:rPr lang="en-GB" sz="1000" noProof="0" dirty="0">
                <a:solidFill>
                  <a:schemeClr val="accent6">
                    <a:lumMod val="40000"/>
                    <a:lumOff val="60000"/>
                  </a:schemeClr>
                </a:solidFill>
                <a:latin typeface="Arial"/>
                <a:ea typeface="Arial"/>
                <a:cs typeface="Arial"/>
                <a:sym typeface="Arial"/>
              </a:rPr>
              <a:t>N=49</a:t>
            </a:r>
            <a:endParaRPr lang="en-GB" sz="1000" i="0" u="none" strike="noStrike" cap="none" noProof="0" dirty="0">
              <a:solidFill>
                <a:schemeClr val="accent6">
                  <a:lumMod val="40000"/>
                  <a:lumOff val="60000"/>
                </a:schemeClr>
              </a:solidFill>
              <a:latin typeface="Arial"/>
              <a:ea typeface="Arial"/>
              <a:cs typeface="Arial"/>
              <a:sym typeface="Arial"/>
            </a:endParaRPr>
          </a:p>
        </p:txBody>
      </p:sp>
      <p:sp>
        <p:nvSpPr>
          <p:cNvPr id="43" name="Google Shape;359;p44">
            <a:extLst>
              <a:ext uri="{FF2B5EF4-FFF2-40B4-BE49-F238E27FC236}">
                <a16:creationId xmlns:a16="http://schemas.microsoft.com/office/drawing/2014/main" id="{E8D358DB-C285-EF42-ACA2-A36EAACAE27D}"/>
              </a:ext>
            </a:extLst>
          </p:cNvPr>
          <p:cNvSpPr/>
          <p:nvPr/>
        </p:nvSpPr>
        <p:spPr>
          <a:xfrm>
            <a:off x="5219853" y="1593457"/>
            <a:ext cx="1606798" cy="720000"/>
          </a:xfrm>
          <a:prstGeom prst="roundRect">
            <a:avLst>
              <a:gd name="adj" fmla="val 17551"/>
            </a:avLst>
          </a:prstGeom>
          <a:noFill/>
          <a:ln w="15875">
            <a:solidFill>
              <a:schemeClr val="accent6">
                <a:lumMod val="40000"/>
                <a:lumOff val="60000"/>
              </a:schemeClr>
            </a:solid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000" i="0" u="none" strike="noStrike" cap="none" noProof="0" dirty="0">
                <a:solidFill>
                  <a:schemeClr val="accent6">
                    <a:lumMod val="40000"/>
                    <a:lumOff val="60000"/>
                  </a:schemeClr>
                </a:solidFill>
                <a:latin typeface="Arial"/>
                <a:ea typeface="Arial"/>
                <a:cs typeface="Arial"/>
                <a:sym typeface="Arial"/>
              </a:rPr>
              <a:t>Cohort 1a: HER2-OE</a:t>
            </a:r>
            <a:br>
              <a:rPr lang="en-GB" sz="1000" i="0" u="none" strike="noStrike" cap="none" noProof="0" dirty="0">
                <a:solidFill>
                  <a:schemeClr val="accent6">
                    <a:lumMod val="40000"/>
                    <a:lumOff val="60000"/>
                  </a:schemeClr>
                </a:solidFill>
                <a:latin typeface="Arial"/>
                <a:ea typeface="Arial"/>
                <a:cs typeface="Arial"/>
                <a:sym typeface="Arial"/>
              </a:rPr>
            </a:br>
            <a:r>
              <a:rPr lang="en-GB" sz="1000" i="0" u="none" strike="noStrike" cap="none" noProof="0" dirty="0">
                <a:solidFill>
                  <a:schemeClr val="accent6">
                    <a:lumMod val="40000"/>
                    <a:lumOff val="60000"/>
                  </a:schemeClr>
                </a:solidFill>
                <a:latin typeface="Arial"/>
                <a:ea typeface="Arial"/>
                <a:cs typeface="Arial"/>
                <a:sym typeface="Arial"/>
              </a:rPr>
              <a:t>(IHC 3+ or IHC 2+)</a:t>
            </a:r>
            <a:br>
              <a:rPr lang="en-GB" sz="1000" i="0" u="none" strike="noStrike" cap="none" noProof="0" dirty="0">
                <a:solidFill>
                  <a:schemeClr val="accent6">
                    <a:lumMod val="40000"/>
                    <a:lumOff val="60000"/>
                  </a:schemeClr>
                </a:solidFill>
                <a:latin typeface="Arial"/>
                <a:ea typeface="Arial"/>
                <a:cs typeface="Arial"/>
                <a:sym typeface="Arial"/>
              </a:rPr>
            </a:br>
            <a:r>
              <a:rPr lang="en-GB" sz="1000" i="0" u="none" strike="noStrike" cap="none" noProof="0" dirty="0">
                <a:solidFill>
                  <a:schemeClr val="accent6">
                    <a:lumMod val="40000"/>
                    <a:lumOff val="60000"/>
                  </a:schemeClr>
                </a:solidFill>
                <a:latin typeface="Arial"/>
                <a:ea typeface="Arial"/>
                <a:cs typeface="Arial"/>
                <a:sym typeface="Arial"/>
              </a:rPr>
              <a:t>T-DXd 5.4 mg/kg </a:t>
            </a:r>
            <a:r>
              <a:rPr lang="en-GB" sz="1000" dirty="0">
                <a:solidFill>
                  <a:schemeClr val="accent6">
                    <a:lumMod val="40000"/>
                    <a:lumOff val="60000"/>
                  </a:schemeClr>
                </a:solidFill>
                <a:latin typeface="Arial"/>
                <a:cs typeface="Arial"/>
                <a:sym typeface="Arial"/>
              </a:rPr>
              <a:t>q3w</a:t>
            </a:r>
          </a:p>
          <a:p>
            <a:pPr marL="0" marR="0" lvl="0" indent="0" algn="ctr" rtl="0">
              <a:spcBef>
                <a:spcPts val="0"/>
              </a:spcBef>
              <a:spcAft>
                <a:spcPts val="0"/>
              </a:spcAft>
              <a:buClr>
                <a:srgbClr val="000000"/>
              </a:buClr>
              <a:buSzPts val="1100"/>
              <a:buFont typeface="Arial"/>
              <a:buNone/>
            </a:pPr>
            <a:r>
              <a:rPr lang="en-GB" sz="1000" dirty="0">
                <a:solidFill>
                  <a:schemeClr val="accent6">
                    <a:lumMod val="40000"/>
                    <a:lumOff val="60000"/>
                  </a:schemeClr>
                </a:solidFill>
                <a:latin typeface="Arial"/>
                <a:cs typeface="Arial"/>
                <a:sym typeface="Arial"/>
              </a:rPr>
              <a:t>N=41</a:t>
            </a:r>
          </a:p>
        </p:txBody>
      </p:sp>
      <p:cxnSp>
        <p:nvCxnSpPr>
          <p:cNvPr id="44" name="Google Shape;358;p44">
            <a:extLst>
              <a:ext uri="{FF2B5EF4-FFF2-40B4-BE49-F238E27FC236}">
                <a16:creationId xmlns:a16="http://schemas.microsoft.com/office/drawing/2014/main" id="{AC15B3B4-607D-E98E-72A2-1696DEBF85A5}"/>
              </a:ext>
            </a:extLst>
          </p:cNvPr>
          <p:cNvCxnSpPr>
            <a:cxnSpLocks/>
          </p:cNvCxnSpPr>
          <p:nvPr/>
        </p:nvCxnSpPr>
        <p:spPr>
          <a:xfrm>
            <a:off x="3209288" y="2821558"/>
            <a:ext cx="318450" cy="0"/>
          </a:xfrm>
          <a:prstGeom prst="straightConnector1">
            <a:avLst/>
          </a:prstGeom>
          <a:noFill/>
          <a:ln w="28575" cap="flat" cmpd="sng">
            <a:solidFill>
              <a:schemeClr val="tx1"/>
            </a:solidFill>
            <a:prstDash val="solid"/>
            <a:round/>
            <a:headEnd type="none" w="sm" len="sm"/>
            <a:tailEnd type="triangle" w="med" len="med"/>
          </a:ln>
        </p:spPr>
      </p:cxnSp>
      <p:cxnSp>
        <p:nvCxnSpPr>
          <p:cNvPr id="45" name="Google Shape;358;p44">
            <a:extLst>
              <a:ext uri="{FF2B5EF4-FFF2-40B4-BE49-F238E27FC236}">
                <a16:creationId xmlns:a16="http://schemas.microsoft.com/office/drawing/2014/main" id="{0E7E3095-3751-A93F-DE11-56CAF525FA08}"/>
              </a:ext>
            </a:extLst>
          </p:cNvPr>
          <p:cNvCxnSpPr>
            <a:cxnSpLocks/>
          </p:cNvCxnSpPr>
          <p:nvPr/>
        </p:nvCxnSpPr>
        <p:spPr>
          <a:xfrm>
            <a:off x="3209288" y="1953457"/>
            <a:ext cx="318450" cy="0"/>
          </a:xfrm>
          <a:prstGeom prst="straightConnector1">
            <a:avLst/>
          </a:prstGeom>
          <a:noFill/>
          <a:ln w="28575" cap="flat" cmpd="sng">
            <a:solidFill>
              <a:schemeClr val="tx1"/>
            </a:solidFill>
            <a:prstDash val="solid"/>
            <a:round/>
            <a:headEnd type="none" w="sm" len="sm"/>
            <a:tailEnd type="triangle" w="med" len="med"/>
          </a:ln>
        </p:spPr>
      </p:cxnSp>
      <p:sp>
        <p:nvSpPr>
          <p:cNvPr id="24" name="Google Shape;357;p44">
            <a:extLst>
              <a:ext uri="{FF2B5EF4-FFF2-40B4-BE49-F238E27FC236}">
                <a16:creationId xmlns:a16="http://schemas.microsoft.com/office/drawing/2014/main" id="{ABE72DE6-1A5B-B43A-06FD-13BB23D17814}"/>
              </a:ext>
            </a:extLst>
          </p:cNvPr>
          <p:cNvSpPr/>
          <p:nvPr/>
        </p:nvSpPr>
        <p:spPr>
          <a:xfrm>
            <a:off x="619201" y="1461084"/>
            <a:ext cx="2724061" cy="1816802"/>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noProof="0" dirty="0">
                <a:solidFill>
                  <a:schemeClr val="accent1"/>
                </a:solidFill>
                <a:latin typeface="Arial"/>
                <a:ea typeface="Arial"/>
                <a:cs typeface="Arial"/>
                <a:sym typeface="Arial"/>
              </a:rPr>
              <a:t>DESTINY-Lung01</a:t>
            </a:r>
            <a:r>
              <a:rPr lang="en-GB" sz="1300" b="1" i="0" u="none" strike="noStrike" cap="none" baseline="30000" noProof="0" dirty="0">
                <a:solidFill>
                  <a:schemeClr val="accent1"/>
                </a:solidFill>
                <a:latin typeface="Arial"/>
                <a:ea typeface="Arial"/>
                <a:cs typeface="Arial"/>
                <a:sym typeface="Arial"/>
              </a:rPr>
              <a:t>a</a:t>
            </a:r>
            <a:endParaRPr lang="en-GB" sz="1400" b="0" i="0" u="none" strike="noStrike" cap="none" baseline="30000" noProof="0" dirty="0">
              <a:solidFill>
                <a:srgbClr val="000000"/>
              </a:solidFill>
              <a:latin typeface="Arial"/>
              <a:ea typeface="Arial"/>
              <a:cs typeface="Arial"/>
              <a:sym typeface="Arial"/>
            </a:endParaRP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Unresectable/metastatic non-squamous NSCLC</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Relapsed from or is refractory to standard treatment</a:t>
            </a:r>
            <a:endParaRPr lang="en-GB" sz="1100" noProof="0" dirty="0">
              <a:solidFill>
                <a:srgbClr val="000000"/>
              </a:solidFill>
              <a:latin typeface="Arial"/>
              <a:ea typeface="Arial"/>
              <a:cs typeface="Arial"/>
              <a:sym typeface="Arial"/>
            </a:endParaRP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Measurable disease by RECIST v1.1</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ECOG PS of 0 or 1</a:t>
            </a:r>
            <a:endParaRPr lang="en-GB" sz="1100" noProof="0" dirty="0">
              <a:solidFill>
                <a:srgbClr val="000000"/>
              </a:solidFill>
              <a:latin typeface="Arial"/>
              <a:ea typeface="Arial"/>
              <a:cs typeface="Arial"/>
              <a:sym typeface="Arial"/>
            </a:endParaRP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Locally reported </a:t>
            </a:r>
            <a:r>
              <a:rPr lang="en-GB" sz="1100" b="0" i="1" u="none" strike="noStrike" cap="none" noProof="0" dirty="0">
                <a:solidFill>
                  <a:srgbClr val="000000"/>
                </a:solidFill>
                <a:latin typeface="Arial"/>
                <a:ea typeface="Arial"/>
                <a:cs typeface="Arial"/>
                <a:sym typeface="Arial"/>
              </a:rPr>
              <a:t>HER</a:t>
            </a:r>
            <a:r>
              <a:rPr lang="en-GB" sz="1100" b="0" i="0" u="none" strike="noStrike" cap="none" noProof="0" dirty="0">
                <a:solidFill>
                  <a:srgbClr val="000000"/>
                </a:solidFill>
                <a:latin typeface="Arial"/>
                <a:ea typeface="Arial"/>
                <a:cs typeface="Arial"/>
                <a:sym typeface="Arial"/>
              </a:rPr>
              <a:t>m (Cohort 2)</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Asymptomatic BM </a:t>
            </a:r>
            <a:r>
              <a:rPr lang="en-GB" sz="1100" noProof="0" dirty="0">
                <a:solidFill>
                  <a:srgbClr val="000000"/>
                </a:solidFill>
                <a:latin typeface="Arial"/>
                <a:ea typeface="Arial"/>
                <a:cs typeface="Arial"/>
                <a:sym typeface="Arial"/>
              </a:rPr>
              <a:t>allowed</a:t>
            </a:r>
            <a:endParaRPr lang="en-GB" sz="1100" b="0" i="0" u="none" strike="noStrike" cap="none" baseline="30000" noProof="0" dirty="0">
              <a:solidFill>
                <a:srgbClr val="000000"/>
              </a:solidFill>
              <a:highlight>
                <a:srgbClr val="FFFF00"/>
              </a:highlight>
              <a:latin typeface="Arial"/>
              <a:ea typeface="Arial"/>
              <a:cs typeface="Arial"/>
              <a:sym typeface="Arial"/>
            </a:endParaRPr>
          </a:p>
        </p:txBody>
      </p:sp>
      <p:cxnSp>
        <p:nvCxnSpPr>
          <p:cNvPr id="46" name="Google Shape;345;p44">
            <a:extLst>
              <a:ext uri="{FF2B5EF4-FFF2-40B4-BE49-F238E27FC236}">
                <a16:creationId xmlns:a16="http://schemas.microsoft.com/office/drawing/2014/main" id="{D1E34B93-4B58-3ED9-C615-2EABD3EE26F6}"/>
              </a:ext>
            </a:extLst>
          </p:cNvPr>
          <p:cNvCxnSpPr>
            <a:cxnSpLocks/>
          </p:cNvCxnSpPr>
          <p:nvPr/>
        </p:nvCxnSpPr>
        <p:spPr>
          <a:xfrm flipV="1">
            <a:off x="4042353" y="4008045"/>
            <a:ext cx="0" cy="806207"/>
          </a:xfrm>
          <a:prstGeom prst="straightConnector1">
            <a:avLst/>
          </a:prstGeom>
          <a:noFill/>
          <a:ln w="28575" cap="flat" cmpd="sng">
            <a:solidFill>
              <a:schemeClr val="tx1"/>
            </a:solidFill>
            <a:prstDash val="solid"/>
            <a:round/>
            <a:headEnd type="none" w="sm" len="sm"/>
            <a:tailEnd type="none" w="sm" len="sm"/>
          </a:ln>
        </p:spPr>
      </p:cxnSp>
      <p:cxnSp>
        <p:nvCxnSpPr>
          <p:cNvPr id="47" name="Google Shape;347;p44">
            <a:extLst>
              <a:ext uri="{FF2B5EF4-FFF2-40B4-BE49-F238E27FC236}">
                <a16:creationId xmlns:a16="http://schemas.microsoft.com/office/drawing/2014/main" id="{38D47B52-59AF-ABEF-6A5A-D6E8AFE1C5AB}"/>
              </a:ext>
            </a:extLst>
          </p:cNvPr>
          <p:cNvCxnSpPr>
            <a:cxnSpLocks/>
          </p:cNvCxnSpPr>
          <p:nvPr/>
        </p:nvCxnSpPr>
        <p:spPr>
          <a:xfrm>
            <a:off x="4042353" y="4798765"/>
            <a:ext cx="720000" cy="0"/>
          </a:xfrm>
          <a:prstGeom prst="straightConnector1">
            <a:avLst/>
          </a:prstGeom>
          <a:noFill/>
          <a:ln w="28575" cap="flat" cmpd="sng">
            <a:solidFill>
              <a:schemeClr val="tx1"/>
            </a:solidFill>
            <a:prstDash val="solid"/>
            <a:round/>
            <a:headEnd type="none" w="sm" len="sm"/>
            <a:tailEnd type="triangle" w="med" len="med"/>
          </a:ln>
        </p:spPr>
      </p:cxnSp>
      <p:cxnSp>
        <p:nvCxnSpPr>
          <p:cNvPr id="49" name="Google Shape;353;p44">
            <a:extLst>
              <a:ext uri="{FF2B5EF4-FFF2-40B4-BE49-F238E27FC236}">
                <a16:creationId xmlns:a16="http://schemas.microsoft.com/office/drawing/2014/main" id="{BD120071-EDE8-C131-9A48-A40BF1A401CA}"/>
              </a:ext>
            </a:extLst>
          </p:cNvPr>
          <p:cNvCxnSpPr>
            <a:cxnSpLocks/>
          </p:cNvCxnSpPr>
          <p:nvPr/>
        </p:nvCxnSpPr>
        <p:spPr>
          <a:xfrm>
            <a:off x="3090781" y="4407544"/>
            <a:ext cx="628955" cy="0"/>
          </a:xfrm>
          <a:prstGeom prst="straightConnector1">
            <a:avLst/>
          </a:prstGeom>
          <a:noFill/>
          <a:ln w="28575" cap="flat" cmpd="sng">
            <a:solidFill>
              <a:schemeClr val="tx1"/>
            </a:solidFill>
            <a:prstDash val="solid"/>
            <a:round/>
            <a:headEnd type="none" w="sm" len="sm"/>
            <a:tailEnd type="triangle" w="med" len="med"/>
          </a:ln>
        </p:spPr>
      </p:cxnSp>
      <p:sp>
        <p:nvSpPr>
          <p:cNvPr id="50" name="Google Shape;356;p44">
            <a:extLst>
              <a:ext uri="{FF2B5EF4-FFF2-40B4-BE49-F238E27FC236}">
                <a16:creationId xmlns:a16="http://schemas.microsoft.com/office/drawing/2014/main" id="{72B44655-88B4-C462-4E2C-43D213532DAB}"/>
              </a:ext>
            </a:extLst>
          </p:cNvPr>
          <p:cNvSpPr/>
          <p:nvPr/>
        </p:nvSpPr>
        <p:spPr>
          <a:xfrm>
            <a:off x="3754321" y="4123342"/>
            <a:ext cx="576064" cy="576000"/>
          </a:xfrm>
          <a:prstGeom prst="ellipse">
            <a:avLst/>
          </a:prstGeom>
          <a:solidFill>
            <a:schemeClr val="accent6"/>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Arial"/>
                <a:ea typeface="Arial"/>
                <a:cs typeface="Arial"/>
                <a:sym typeface="Arial"/>
              </a:rPr>
              <a:t>R</a:t>
            </a:r>
            <a:br>
              <a:rPr lang="en-GB" sz="1400" b="1" i="0" u="none" strike="noStrike" cap="none" noProof="0" dirty="0">
                <a:solidFill>
                  <a:schemeClr val="lt1"/>
                </a:solidFill>
                <a:latin typeface="Arial"/>
                <a:ea typeface="Arial"/>
                <a:cs typeface="Arial"/>
                <a:sym typeface="Arial"/>
              </a:rPr>
            </a:br>
            <a:r>
              <a:rPr lang="en-GB" sz="1100" b="1" i="0" u="none" strike="noStrike" cap="none" noProof="0" dirty="0">
                <a:solidFill>
                  <a:schemeClr val="lt1"/>
                </a:solidFill>
                <a:latin typeface="Arial"/>
                <a:ea typeface="Arial"/>
                <a:cs typeface="Arial"/>
                <a:sym typeface="Arial"/>
              </a:rPr>
              <a:t>2:1</a:t>
            </a:r>
            <a:endParaRPr lang="en-GB" sz="1100" b="0" i="0" u="none" strike="noStrike" cap="none" baseline="30000" noProof="0" dirty="0">
              <a:solidFill>
                <a:srgbClr val="000000"/>
              </a:solidFill>
              <a:latin typeface="Arial"/>
              <a:ea typeface="Arial"/>
              <a:cs typeface="Arial"/>
              <a:sym typeface="Arial"/>
            </a:endParaRPr>
          </a:p>
        </p:txBody>
      </p:sp>
      <p:sp>
        <p:nvSpPr>
          <p:cNvPr id="51" name="Google Shape;359;p44">
            <a:extLst>
              <a:ext uri="{FF2B5EF4-FFF2-40B4-BE49-F238E27FC236}">
                <a16:creationId xmlns:a16="http://schemas.microsoft.com/office/drawing/2014/main" id="{D87E6073-2256-425A-4E23-E0EEAFE767EF}"/>
              </a:ext>
            </a:extLst>
          </p:cNvPr>
          <p:cNvSpPr/>
          <p:nvPr/>
        </p:nvSpPr>
        <p:spPr>
          <a:xfrm>
            <a:off x="7182734" y="3428272"/>
            <a:ext cx="2088000" cy="889386"/>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100" b="1" i="0" u="none" strike="noStrike" cap="none" noProof="0" dirty="0">
                <a:solidFill>
                  <a:schemeClr val="bg1"/>
                </a:solidFill>
                <a:latin typeface="Arial"/>
                <a:ea typeface="Arial"/>
                <a:cs typeface="Arial"/>
                <a:sym typeface="Arial"/>
              </a:rPr>
              <a:t>Pooled T-DXd 6.4 mg/kg</a:t>
            </a:r>
          </a:p>
          <a:p>
            <a:pPr marL="0" marR="0" lvl="0" indent="0" algn="ctr" rtl="0">
              <a:spcBef>
                <a:spcPts val="0"/>
              </a:spcBef>
              <a:spcAft>
                <a:spcPts val="0"/>
              </a:spcAft>
              <a:buClr>
                <a:srgbClr val="000000"/>
              </a:buClr>
              <a:buSzPts val="1100"/>
              <a:buFont typeface="Arial"/>
              <a:buNone/>
            </a:pPr>
            <a:r>
              <a:rPr lang="en-GB" sz="1100" b="1" noProof="0" dirty="0">
                <a:solidFill>
                  <a:schemeClr val="bg1"/>
                </a:solidFill>
                <a:latin typeface="Arial"/>
                <a:ea typeface="Arial"/>
                <a:cs typeface="Arial"/>
                <a:sym typeface="Arial"/>
              </a:rPr>
              <a:t>DL-01 </a:t>
            </a:r>
            <a:r>
              <a:rPr lang="en-GB" sz="1100" b="1" i="1" noProof="0" dirty="0">
                <a:solidFill>
                  <a:schemeClr val="bg1"/>
                </a:solidFill>
                <a:latin typeface="Arial"/>
                <a:ea typeface="Arial"/>
                <a:cs typeface="Arial"/>
                <a:sym typeface="Arial"/>
              </a:rPr>
              <a:t>HER2</a:t>
            </a:r>
            <a:r>
              <a:rPr lang="en-GB" sz="1100" b="1" noProof="0" dirty="0">
                <a:solidFill>
                  <a:schemeClr val="bg1"/>
                </a:solidFill>
                <a:latin typeface="Arial"/>
                <a:ea typeface="Arial"/>
                <a:cs typeface="Arial"/>
                <a:sym typeface="Arial"/>
              </a:rPr>
              <a:t>m/DL-02</a:t>
            </a:r>
          </a:p>
          <a:p>
            <a:pPr marL="0" marR="0" lvl="0" indent="0" algn="ctr" rtl="0">
              <a:spcBef>
                <a:spcPts val="0"/>
              </a:spcBef>
              <a:spcAft>
                <a:spcPts val="0"/>
              </a:spcAft>
              <a:buClr>
                <a:srgbClr val="000000"/>
              </a:buClr>
              <a:buSzPts val="1100"/>
              <a:buFont typeface="Arial"/>
              <a:buNone/>
            </a:pPr>
            <a:r>
              <a:rPr lang="en-GB" sz="1100" b="1" i="0" u="none" strike="noStrike" cap="none" noProof="0" dirty="0">
                <a:solidFill>
                  <a:schemeClr val="bg1"/>
                </a:solidFill>
                <a:latin typeface="Arial"/>
                <a:ea typeface="Arial"/>
                <a:cs typeface="Arial"/>
                <a:sym typeface="Arial"/>
              </a:rPr>
              <a:t>BM (N=54)</a:t>
            </a:r>
          </a:p>
          <a:p>
            <a:pPr marL="0" marR="0" lvl="0" indent="0" algn="ctr" rtl="0">
              <a:spcBef>
                <a:spcPts val="0"/>
              </a:spcBef>
              <a:spcAft>
                <a:spcPts val="0"/>
              </a:spcAft>
              <a:buClr>
                <a:srgbClr val="000000"/>
              </a:buClr>
              <a:buSzPts val="1100"/>
              <a:buFont typeface="Arial"/>
              <a:buNone/>
            </a:pPr>
            <a:r>
              <a:rPr lang="en-GB" sz="1100" b="1" noProof="0" dirty="0">
                <a:solidFill>
                  <a:schemeClr val="bg1"/>
                </a:solidFill>
                <a:latin typeface="Arial"/>
                <a:ea typeface="Arial"/>
                <a:cs typeface="Arial"/>
                <a:sym typeface="Arial"/>
              </a:rPr>
              <a:t>Non-BM (</a:t>
            </a:r>
            <a:r>
              <a:rPr lang="en-GB" sz="1100" b="1" i="0" u="none" strike="noStrike" cap="none" noProof="0" dirty="0">
                <a:solidFill>
                  <a:schemeClr val="bg1"/>
                </a:solidFill>
                <a:latin typeface="Arial"/>
                <a:ea typeface="Arial"/>
                <a:cs typeface="Arial"/>
                <a:sym typeface="Arial"/>
              </a:rPr>
              <a:t>N</a:t>
            </a:r>
            <a:r>
              <a:rPr lang="en-GB" sz="1100" b="1" noProof="0" dirty="0">
                <a:solidFill>
                  <a:schemeClr val="bg1"/>
                </a:solidFill>
                <a:latin typeface="Arial"/>
                <a:ea typeface="Arial"/>
                <a:cs typeface="Arial"/>
                <a:sym typeface="Arial"/>
              </a:rPr>
              <a:t>=87)</a:t>
            </a:r>
            <a:endParaRPr lang="en-GB" sz="1400" b="0" i="0" u="none" strike="noStrike" cap="none" noProof="0" dirty="0">
              <a:solidFill>
                <a:schemeClr val="bg1"/>
              </a:solidFill>
              <a:latin typeface="Arial"/>
              <a:ea typeface="Arial"/>
              <a:cs typeface="Arial"/>
              <a:sym typeface="Arial"/>
            </a:endParaRPr>
          </a:p>
        </p:txBody>
      </p:sp>
      <p:sp>
        <p:nvSpPr>
          <p:cNvPr id="52" name="Google Shape;359;p44">
            <a:extLst>
              <a:ext uri="{FF2B5EF4-FFF2-40B4-BE49-F238E27FC236}">
                <a16:creationId xmlns:a16="http://schemas.microsoft.com/office/drawing/2014/main" id="{35011E1A-19EB-2970-A927-4CFBA62A4276}"/>
              </a:ext>
            </a:extLst>
          </p:cNvPr>
          <p:cNvSpPr/>
          <p:nvPr/>
        </p:nvSpPr>
        <p:spPr>
          <a:xfrm>
            <a:off x="4762353" y="4453394"/>
            <a:ext cx="1606798" cy="720000"/>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100" b="1" i="0" u="none" strike="noStrike" cap="none" noProof="0" dirty="0">
                <a:solidFill>
                  <a:schemeClr val="bg1"/>
                </a:solidFill>
                <a:latin typeface="Arial"/>
                <a:ea typeface="Arial"/>
                <a:cs typeface="Arial"/>
                <a:sym typeface="Arial"/>
              </a:rPr>
              <a:t>T-DXd 6.4 mg/kg</a:t>
            </a:r>
            <a:br>
              <a:rPr lang="en-GB" sz="1100" b="1" i="0" u="none" strike="noStrike" cap="none" noProof="0" dirty="0">
                <a:solidFill>
                  <a:schemeClr val="bg1"/>
                </a:solidFill>
                <a:latin typeface="Arial"/>
                <a:ea typeface="Arial"/>
                <a:cs typeface="Arial"/>
                <a:sym typeface="Arial"/>
              </a:rPr>
            </a:br>
            <a:r>
              <a:rPr lang="en-GB" sz="1100" i="0" u="none" strike="noStrike" cap="none" noProof="0" dirty="0">
                <a:solidFill>
                  <a:schemeClr val="bg1"/>
                </a:solidFill>
                <a:latin typeface="Arial"/>
                <a:ea typeface="Arial"/>
                <a:cs typeface="Arial"/>
                <a:sym typeface="Arial"/>
              </a:rPr>
              <a:t>q3w</a:t>
            </a:r>
            <a:endParaRPr lang="en-GB" sz="1100" b="1" i="0" u="none" strike="noStrike" cap="none" noProof="0" dirty="0">
              <a:solidFill>
                <a:schemeClr val="bg1"/>
              </a:solidFill>
              <a:latin typeface="Arial"/>
              <a:ea typeface="Arial"/>
              <a:cs typeface="Arial"/>
              <a:sym typeface="Arial"/>
            </a:endParaRPr>
          </a:p>
          <a:p>
            <a:pPr marL="0" marR="0" lvl="0" indent="0" algn="ctr" rtl="0">
              <a:spcBef>
                <a:spcPts val="0"/>
              </a:spcBef>
              <a:spcAft>
                <a:spcPts val="0"/>
              </a:spcAft>
              <a:buClr>
                <a:srgbClr val="000000"/>
              </a:buClr>
              <a:buSzPts val="1100"/>
              <a:buFont typeface="Arial"/>
              <a:buNone/>
            </a:pPr>
            <a:r>
              <a:rPr lang="en-GB" sz="1100" b="1" noProof="0" dirty="0">
                <a:solidFill>
                  <a:schemeClr val="bg1"/>
                </a:solidFill>
                <a:latin typeface="Arial"/>
                <a:ea typeface="Arial"/>
                <a:cs typeface="Arial"/>
                <a:sym typeface="Arial"/>
              </a:rPr>
              <a:t>N=50</a:t>
            </a:r>
            <a:endParaRPr lang="en-GB" sz="1400" b="0" i="0" u="none" strike="noStrike" cap="none" noProof="0" dirty="0">
              <a:solidFill>
                <a:schemeClr val="bg1"/>
              </a:solidFill>
              <a:latin typeface="Arial"/>
              <a:ea typeface="Arial"/>
              <a:cs typeface="Arial"/>
              <a:sym typeface="Arial"/>
            </a:endParaRPr>
          </a:p>
        </p:txBody>
      </p:sp>
      <p:sp>
        <p:nvSpPr>
          <p:cNvPr id="53" name="Google Shape;359;p44">
            <a:extLst>
              <a:ext uri="{FF2B5EF4-FFF2-40B4-BE49-F238E27FC236}">
                <a16:creationId xmlns:a16="http://schemas.microsoft.com/office/drawing/2014/main" id="{9DD33F11-6CFF-F502-885C-0900DD543C99}"/>
              </a:ext>
            </a:extLst>
          </p:cNvPr>
          <p:cNvSpPr/>
          <p:nvPr/>
        </p:nvSpPr>
        <p:spPr>
          <a:xfrm>
            <a:off x="4755536" y="3668951"/>
            <a:ext cx="1606798" cy="720000"/>
          </a:xfrm>
          <a:prstGeom prst="roundRect">
            <a:avLst>
              <a:gd name="adj" fmla="val 17551"/>
            </a:avLst>
          </a:prstGeom>
          <a:solidFill>
            <a:schemeClr val="tx2"/>
          </a:solidFill>
          <a:ln>
            <a:noFill/>
          </a:ln>
        </p:spPr>
        <p:txBody>
          <a:bodyPr spcFirstLastPara="1" wrap="square" lIns="0" tIns="45700" rIns="0" bIns="45700" anchor="ctr" anchorCtr="0">
            <a:noAutofit/>
          </a:bodyPr>
          <a:lstStyle/>
          <a:p>
            <a:pPr marL="0" marR="0" lvl="0" indent="0" algn="ctr" rtl="0">
              <a:spcBef>
                <a:spcPts val="0"/>
              </a:spcBef>
              <a:spcAft>
                <a:spcPts val="0"/>
              </a:spcAft>
              <a:buClr>
                <a:srgbClr val="000000"/>
              </a:buClr>
              <a:buSzPts val="1100"/>
              <a:buFont typeface="Arial"/>
              <a:buNone/>
            </a:pPr>
            <a:r>
              <a:rPr lang="en-GB" sz="1100" b="1" i="0" u="none" strike="noStrike" cap="none" noProof="0" dirty="0">
                <a:solidFill>
                  <a:schemeClr val="bg1"/>
                </a:solidFill>
                <a:latin typeface="Arial"/>
                <a:ea typeface="Arial"/>
                <a:cs typeface="Arial"/>
                <a:sym typeface="Arial"/>
              </a:rPr>
              <a:t>T-DXd 5.4 mg/kg</a:t>
            </a:r>
            <a:br>
              <a:rPr lang="en-GB" sz="1100" b="1" i="0" u="none" strike="noStrike" cap="none" noProof="0" dirty="0">
                <a:solidFill>
                  <a:schemeClr val="bg1"/>
                </a:solidFill>
                <a:latin typeface="Arial"/>
                <a:ea typeface="Arial"/>
                <a:cs typeface="Arial"/>
                <a:sym typeface="Arial"/>
              </a:rPr>
            </a:br>
            <a:r>
              <a:rPr lang="en-GB" sz="1100" i="0" u="none" strike="noStrike" cap="none" noProof="0" dirty="0">
                <a:solidFill>
                  <a:schemeClr val="bg1"/>
                </a:solidFill>
                <a:latin typeface="Arial"/>
                <a:ea typeface="Arial"/>
                <a:cs typeface="Arial"/>
                <a:sym typeface="Arial"/>
              </a:rPr>
              <a:t>q3w</a:t>
            </a:r>
            <a:endParaRPr lang="en-GB" sz="1100" b="1" i="0" u="none" strike="noStrike" cap="none" noProof="0" dirty="0">
              <a:solidFill>
                <a:schemeClr val="bg1"/>
              </a:solidFill>
              <a:latin typeface="Arial"/>
              <a:ea typeface="Arial"/>
              <a:cs typeface="Arial"/>
              <a:sym typeface="Arial"/>
            </a:endParaRPr>
          </a:p>
          <a:p>
            <a:pPr marL="0" marR="0" lvl="0" indent="0" algn="ctr" rtl="0">
              <a:spcBef>
                <a:spcPts val="0"/>
              </a:spcBef>
              <a:spcAft>
                <a:spcPts val="0"/>
              </a:spcAft>
              <a:buClr>
                <a:srgbClr val="000000"/>
              </a:buClr>
              <a:buSzPts val="1100"/>
              <a:buFont typeface="Arial"/>
              <a:buNone/>
            </a:pPr>
            <a:r>
              <a:rPr lang="en-GB" sz="1100" b="1" noProof="0" dirty="0">
                <a:solidFill>
                  <a:schemeClr val="bg1"/>
                </a:solidFill>
                <a:latin typeface="Arial"/>
                <a:ea typeface="Arial"/>
                <a:cs typeface="Arial"/>
                <a:sym typeface="Arial"/>
              </a:rPr>
              <a:t>N=102</a:t>
            </a:r>
            <a:endParaRPr lang="en-GB" sz="1400" b="0" i="0" u="none" strike="noStrike" cap="none" noProof="0" dirty="0">
              <a:solidFill>
                <a:schemeClr val="bg1"/>
              </a:solidFill>
              <a:latin typeface="Arial"/>
              <a:ea typeface="Arial"/>
              <a:cs typeface="Arial"/>
              <a:sym typeface="Arial"/>
            </a:endParaRPr>
          </a:p>
        </p:txBody>
      </p:sp>
      <p:sp>
        <p:nvSpPr>
          <p:cNvPr id="29" name="Google Shape;357;p44">
            <a:extLst>
              <a:ext uri="{FF2B5EF4-FFF2-40B4-BE49-F238E27FC236}">
                <a16:creationId xmlns:a16="http://schemas.microsoft.com/office/drawing/2014/main" id="{405C421B-5730-AE64-CB11-E2CF5423B014}"/>
              </a:ext>
            </a:extLst>
          </p:cNvPr>
          <p:cNvSpPr/>
          <p:nvPr/>
        </p:nvSpPr>
        <p:spPr>
          <a:xfrm>
            <a:off x="619201" y="3441873"/>
            <a:ext cx="2724061" cy="2242362"/>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noProof="0" dirty="0">
                <a:solidFill>
                  <a:schemeClr val="accent1"/>
                </a:solidFill>
                <a:latin typeface="Arial"/>
                <a:ea typeface="Arial"/>
                <a:cs typeface="Arial"/>
                <a:sym typeface="Arial"/>
              </a:rPr>
              <a:t>DESTINY-Lung02</a:t>
            </a:r>
            <a:r>
              <a:rPr lang="en-GB" sz="1300" b="1" i="0" u="none" strike="noStrike" cap="none" baseline="30000" noProof="0" dirty="0">
                <a:solidFill>
                  <a:schemeClr val="accent1"/>
                </a:solidFill>
                <a:latin typeface="Arial"/>
                <a:ea typeface="Arial"/>
                <a:cs typeface="Arial"/>
                <a:sym typeface="Arial"/>
              </a:rPr>
              <a:t>b</a:t>
            </a:r>
            <a:endParaRPr lang="en-GB" sz="1400" b="0" i="0" u="none" strike="noStrike" cap="none" baseline="30000" noProof="0" dirty="0">
              <a:solidFill>
                <a:srgbClr val="000000"/>
              </a:solidFill>
              <a:latin typeface="Arial"/>
              <a:ea typeface="Arial"/>
              <a:cs typeface="Arial"/>
              <a:sym typeface="Arial"/>
            </a:endParaRP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Metastatic </a:t>
            </a:r>
            <a:r>
              <a:rPr lang="en-GB" sz="1100" b="0" i="1" u="none" strike="noStrike" cap="none" noProof="0" dirty="0">
                <a:solidFill>
                  <a:srgbClr val="000000"/>
                </a:solidFill>
                <a:latin typeface="Arial"/>
                <a:ea typeface="Arial"/>
                <a:cs typeface="Arial"/>
                <a:sym typeface="Arial"/>
              </a:rPr>
              <a:t>HER2-</a:t>
            </a:r>
            <a:r>
              <a:rPr lang="en-GB" sz="1100" b="0" i="0" u="none" strike="noStrike" cap="none" noProof="0" dirty="0">
                <a:solidFill>
                  <a:srgbClr val="000000"/>
                </a:solidFill>
                <a:latin typeface="Arial"/>
                <a:ea typeface="Arial"/>
                <a:cs typeface="Arial"/>
                <a:sym typeface="Arial"/>
              </a:rPr>
              <a:t>mutated NSCLC </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≥1 prior anticancer therapy (2L+), including platinum-based chemotherapy</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Measurable disease per RECIST v1.1</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ECOG PS of 0 or 1</a:t>
            </a: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Locally reported </a:t>
            </a:r>
            <a:r>
              <a:rPr lang="en-GB" sz="1100" b="0" i="1" u="none" strike="noStrike" cap="none" noProof="0" dirty="0">
                <a:solidFill>
                  <a:srgbClr val="000000"/>
                </a:solidFill>
                <a:latin typeface="Arial"/>
                <a:ea typeface="Arial"/>
                <a:cs typeface="Arial"/>
                <a:sym typeface="Arial"/>
              </a:rPr>
              <a:t>HER2 </a:t>
            </a:r>
            <a:r>
              <a:rPr lang="en-GB" sz="1100" b="0" u="none" strike="noStrike" cap="none" noProof="0" dirty="0">
                <a:solidFill>
                  <a:srgbClr val="000000"/>
                </a:solidFill>
                <a:latin typeface="Arial"/>
                <a:ea typeface="Arial"/>
                <a:cs typeface="Arial"/>
                <a:sym typeface="Arial"/>
              </a:rPr>
              <a:t>mutation</a:t>
            </a:r>
            <a:endParaRPr lang="en-GB" sz="1100" b="0" i="0" u="none" strike="noStrike" cap="none" noProof="0" dirty="0">
              <a:solidFill>
                <a:srgbClr val="000000"/>
              </a:solidFill>
              <a:latin typeface="Arial"/>
              <a:ea typeface="Arial"/>
              <a:cs typeface="Arial"/>
              <a:sym typeface="Arial"/>
            </a:endParaRPr>
          </a:p>
          <a:p>
            <a:pPr marL="174625" marR="0" lvl="0" indent="-174625" algn="l" rtl="0">
              <a:lnSpc>
                <a:spcPct val="100000"/>
              </a:lnSpc>
              <a:spcBef>
                <a:spcPts val="100"/>
              </a:spcBef>
              <a:spcAft>
                <a:spcPts val="0"/>
              </a:spcAft>
              <a:buClr>
                <a:schemeClr val="accent2"/>
              </a:buClr>
              <a:buSzPts val="1100"/>
              <a:buFont typeface="Arial"/>
              <a:buChar char="•"/>
            </a:pPr>
            <a:r>
              <a:rPr lang="en-GB" sz="1100" b="0" i="0" u="none" strike="noStrike" cap="none" noProof="0" dirty="0">
                <a:solidFill>
                  <a:srgbClr val="000000"/>
                </a:solidFill>
                <a:latin typeface="Arial"/>
                <a:ea typeface="Arial"/>
                <a:cs typeface="Arial"/>
                <a:sym typeface="Arial"/>
              </a:rPr>
              <a:t>Asymptomatic BM</a:t>
            </a:r>
            <a:r>
              <a:rPr lang="en-GB" sz="1100" noProof="0" dirty="0">
                <a:solidFill>
                  <a:srgbClr val="000000"/>
                </a:solidFill>
                <a:latin typeface="Arial"/>
                <a:ea typeface="Arial"/>
                <a:cs typeface="Arial"/>
                <a:sym typeface="Arial"/>
              </a:rPr>
              <a:t> allowed</a:t>
            </a:r>
            <a:r>
              <a:rPr lang="en-GB" sz="1100" b="0" i="0" u="none" strike="noStrike" cap="none" noProof="0" dirty="0">
                <a:solidFill>
                  <a:srgbClr val="000000"/>
                </a:solidFill>
                <a:latin typeface="Arial"/>
                <a:ea typeface="Arial"/>
                <a:cs typeface="Arial"/>
                <a:sym typeface="Arial"/>
              </a:rPr>
              <a:t>​</a:t>
            </a:r>
          </a:p>
          <a:p>
            <a:pPr marR="0" lvl="0" algn="l" rtl="0">
              <a:lnSpc>
                <a:spcPct val="100000"/>
              </a:lnSpc>
              <a:spcBef>
                <a:spcPts val="100"/>
              </a:spcBef>
              <a:spcAft>
                <a:spcPts val="0"/>
              </a:spcAft>
              <a:buClr>
                <a:schemeClr val="accent2"/>
              </a:buClr>
              <a:buSzPts val="1100"/>
            </a:pPr>
            <a:r>
              <a:rPr lang="en-GB" sz="1100" dirty="0">
                <a:solidFill>
                  <a:srgbClr val="000000"/>
                </a:solidFill>
                <a:latin typeface="Arial"/>
                <a:ea typeface="Arial"/>
                <a:cs typeface="Arial"/>
                <a:sym typeface="Arial"/>
              </a:rPr>
              <a:t>Stratified by</a:t>
            </a:r>
          </a:p>
          <a:p>
            <a:pPr marL="171450" marR="0" lvl="0" indent="-171450" algn="l" rtl="0">
              <a:lnSpc>
                <a:spcPct val="100000"/>
              </a:lnSpc>
              <a:spcBef>
                <a:spcPts val="100"/>
              </a:spcBef>
              <a:spcAft>
                <a:spcPts val="0"/>
              </a:spcAft>
              <a:buClr>
                <a:schemeClr val="accent2"/>
              </a:buClr>
              <a:buSzPts val="1100"/>
              <a:buFont typeface="Arial" panose="020B0604020202020204" pitchFamily="34" charset="0"/>
              <a:buChar char="•"/>
            </a:pPr>
            <a:r>
              <a:rPr lang="en-GB" sz="1100" b="0" i="0" u="none" strike="noStrike" cap="none" noProof="0" dirty="0">
                <a:solidFill>
                  <a:srgbClr val="000000"/>
                </a:solidFill>
                <a:latin typeface="Arial"/>
                <a:ea typeface="Arial"/>
                <a:cs typeface="Arial"/>
                <a:sym typeface="Arial"/>
              </a:rPr>
              <a:t>Prior anti-PD-(L)1 treatment</a:t>
            </a:r>
          </a:p>
        </p:txBody>
      </p:sp>
      <p:cxnSp>
        <p:nvCxnSpPr>
          <p:cNvPr id="55" name="Google Shape;347;p44">
            <a:extLst>
              <a:ext uri="{FF2B5EF4-FFF2-40B4-BE49-F238E27FC236}">
                <a16:creationId xmlns:a16="http://schemas.microsoft.com/office/drawing/2014/main" id="{480F18E3-66CE-DB0C-B2FD-78D5E5E68823}"/>
              </a:ext>
            </a:extLst>
          </p:cNvPr>
          <p:cNvCxnSpPr>
            <a:cxnSpLocks/>
          </p:cNvCxnSpPr>
          <p:nvPr/>
        </p:nvCxnSpPr>
        <p:spPr>
          <a:xfrm>
            <a:off x="4042353" y="4023261"/>
            <a:ext cx="720000" cy="0"/>
          </a:xfrm>
          <a:prstGeom prst="straightConnector1">
            <a:avLst/>
          </a:prstGeom>
          <a:noFill/>
          <a:ln w="28575" cap="flat" cmpd="sng">
            <a:solidFill>
              <a:schemeClr val="tx1"/>
            </a:solidFill>
            <a:prstDash val="solid"/>
            <a:round/>
            <a:headEnd type="none" w="sm" len="sm"/>
            <a:tailEnd type="triangle" w="med" len="med"/>
          </a:ln>
        </p:spPr>
      </p:cxnSp>
      <p:sp>
        <p:nvSpPr>
          <p:cNvPr id="61" name="Right Brace 60">
            <a:extLst>
              <a:ext uri="{FF2B5EF4-FFF2-40B4-BE49-F238E27FC236}">
                <a16:creationId xmlns:a16="http://schemas.microsoft.com/office/drawing/2014/main" id="{DD6A18A3-A354-6710-9185-3AF27D186105}"/>
              </a:ext>
            </a:extLst>
          </p:cNvPr>
          <p:cNvSpPr/>
          <p:nvPr/>
        </p:nvSpPr>
        <p:spPr>
          <a:xfrm>
            <a:off x="6888088" y="1506643"/>
            <a:ext cx="232158" cy="3793876"/>
          </a:xfrm>
          <a:prstGeom prst="rightBrace">
            <a:avLst>
              <a:gd name="adj1" fmla="val 45258"/>
              <a:gd name="adj2" fmla="val 50000"/>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Tree>
    <p:extLst>
      <p:ext uri="{BB962C8B-B14F-4D97-AF65-F5344CB8AC3E}">
        <p14:creationId xmlns:p14="http://schemas.microsoft.com/office/powerpoint/2010/main" val="2008606280"/>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71B14-EB20-B235-DF92-D7DB355E77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A57E5E-C281-EE1B-5129-83BA0D434C6C}"/>
              </a:ext>
            </a:extLst>
          </p:cNvPr>
          <p:cNvSpPr>
            <a:spLocks noGrp="1"/>
          </p:cNvSpPr>
          <p:nvPr>
            <p:ph type="title"/>
          </p:nvPr>
        </p:nvSpPr>
        <p:spPr>
          <a:xfrm>
            <a:off x="619201" y="259200"/>
            <a:ext cx="10963199" cy="864000"/>
          </a:xfrm>
        </p:spPr>
        <p:txBody>
          <a:bodyPr>
            <a:normAutofit fontScale="90000"/>
          </a:bodyPr>
          <a:lstStyle/>
          <a:p>
            <a:r>
              <a:rPr lang="en-GB" sz="3100" b="1" noProof="0" dirty="0"/>
              <a:t>Exploratory pooled brain metastases analyses </a:t>
            </a:r>
            <a:br>
              <a:rPr lang="en-GB" b="1" noProof="0" dirty="0"/>
            </a:br>
            <a:r>
              <a:rPr lang="en-GB" sz="2200" b="1" spc="100" noProof="0" dirty="0">
                <a:solidFill>
                  <a:schemeClr val="accent1"/>
                </a:solidFill>
              </a:rPr>
              <a:t>DESTINY-Lung01 and DESTINY-Lung02: ORR and Best overall response</a:t>
            </a:r>
            <a:endParaRPr lang="en-GB" sz="2200" spc="100" noProof="0" dirty="0">
              <a:solidFill>
                <a:schemeClr val="accent1"/>
              </a:solidFill>
            </a:endParaRPr>
          </a:p>
        </p:txBody>
      </p:sp>
      <p:sp>
        <p:nvSpPr>
          <p:cNvPr id="4" name="Slide Number Placeholder 3">
            <a:extLst>
              <a:ext uri="{FF2B5EF4-FFF2-40B4-BE49-F238E27FC236}">
                <a16:creationId xmlns:a16="http://schemas.microsoft.com/office/drawing/2014/main" id="{40AE829B-26E9-1AC0-8506-FB49FF37CC52}"/>
              </a:ext>
            </a:extLst>
          </p:cNvPr>
          <p:cNvSpPr>
            <a:spLocks noGrp="1"/>
          </p:cNvSpPr>
          <p:nvPr>
            <p:ph type="sldNum" sz="quarter" idx="4"/>
          </p:nvPr>
        </p:nvSpPr>
        <p:spPr/>
        <p:txBody>
          <a:bodyPr/>
          <a:lstStyle/>
          <a:p>
            <a:fld id="{FCE43C0F-8A7B-3A4B-9DB5-B3472E36E833}" type="slidenum">
              <a:rPr lang="en-GB" noProof="0" smtClean="0"/>
              <a:pPr/>
              <a:t>61</a:t>
            </a:fld>
            <a:endParaRPr lang="en-GB" noProof="0" dirty="0"/>
          </a:p>
        </p:txBody>
      </p:sp>
      <p:sp>
        <p:nvSpPr>
          <p:cNvPr id="12" name="Content Placeholder 11">
            <a:extLst>
              <a:ext uri="{FF2B5EF4-FFF2-40B4-BE49-F238E27FC236}">
                <a16:creationId xmlns:a16="http://schemas.microsoft.com/office/drawing/2014/main" id="{67AC31BB-B7D4-D82A-A4C2-BAE221B14D42}"/>
              </a:ext>
            </a:extLst>
          </p:cNvPr>
          <p:cNvSpPr>
            <a:spLocks noGrp="1"/>
          </p:cNvSpPr>
          <p:nvPr>
            <p:ph sz="quarter" idx="15"/>
          </p:nvPr>
        </p:nvSpPr>
        <p:spPr>
          <a:xfrm>
            <a:off x="620183" y="5805264"/>
            <a:ext cx="10516377" cy="916213"/>
          </a:xfrm>
        </p:spPr>
        <p:txBody>
          <a:bodyPr anchor="b"/>
          <a:lstStyle/>
          <a:p>
            <a:r>
              <a:rPr lang="en-GB" sz="800" baseline="30000" noProof="0" dirty="0">
                <a:solidFill>
                  <a:schemeClr val="tx2"/>
                </a:solidFill>
              </a:rPr>
              <a:t>a</a:t>
            </a:r>
            <a:r>
              <a:rPr lang="en-GB" sz="800" noProof="0" dirty="0">
                <a:solidFill>
                  <a:schemeClr val="tx2"/>
                </a:solidFill>
              </a:rPr>
              <a:t> Denominator for percentage is the number of patients in the full analysis set who have at least one target lesion at baseline, per BICR. </a:t>
            </a:r>
            <a:r>
              <a:rPr lang="en-GB" sz="800" baseline="30000" noProof="0" dirty="0">
                <a:solidFill>
                  <a:schemeClr val="tx2"/>
                </a:solidFill>
              </a:rPr>
              <a:t>b</a:t>
            </a:r>
            <a:r>
              <a:rPr lang="en-GB" sz="800" noProof="0" dirty="0">
                <a:solidFill>
                  <a:schemeClr val="tx2"/>
                </a:solidFill>
              </a:rPr>
              <a:t> Based on Clopper Pearson method for single proportion. </a:t>
            </a:r>
            <a:r>
              <a:rPr lang="en-GB" sz="800" baseline="30000" noProof="0" dirty="0">
                <a:solidFill>
                  <a:schemeClr val="tx2"/>
                </a:solidFill>
              </a:rPr>
              <a:t>c</a:t>
            </a:r>
            <a:r>
              <a:rPr lang="en-GB" sz="800" noProof="0" dirty="0">
                <a:solidFill>
                  <a:schemeClr val="tx2"/>
                </a:solidFill>
              </a:rPr>
              <a:t> For one patient deemed NE in the 6.4 mg/kg group, it was not possible to derive objective response due to missing data of one target lesion; the patient’s best over all response however was calculated from available target lesion assessments and included the waterfall plot. </a:t>
            </a:r>
            <a:r>
              <a:rPr lang="en-GB" sz="800" baseline="30000" noProof="0" dirty="0">
                <a:solidFill>
                  <a:schemeClr val="tx2"/>
                </a:solidFill>
              </a:rPr>
              <a:t>d</a:t>
            </a:r>
            <a:r>
              <a:rPr lang="en-GB" sz="800" noProof="0" dirty="0">
                <a:solidFill>
                  <a:schemeClr val="tx2"/>
                </a:solidFill>
              </a:rPr>
              <a:t> Calculated as time from first response in brain until progression in brain. </a:t>
            </a:r>
            <a:r>
              <a:rPr lang="en-GB" sz="800" baseline="30000" noProof="0" dirty="0">
                <a:solidFill>
                  <a:schemeClr val="tx2"/>
                </a:solidFill>
              </a:rPr>
              <a:t>e</a:t>
            </a:r>
            <a:r>
              <a:rPr lang="en-GB" sz="800" noProof="0" dirty="0">
                <a:solidFill>
                  <a:schemeClr val="tx2"/>
                </a:solidFill>
              </a:rPr>
              <a:t> Based on Kaplan-Meier analysis and computed with the Brookmeyer-Crowley method.</a:t>
            </a:r>
          </a:p>
          <a:p>
            <a:r>
              <a:rPr lang="en-GB" sz="800" noProof="0" dirty="0">
                <a:solidFill>
                  <a:schemeClr val="tx2"/>
                </a:solidFill>
              </a:rPr>
              <a:t>BICR, blinded independent central review; BM, brain metastases; CI, confidence interval; cORR, confirmed objective response rate; CR, complete response; DCR, disease control rate; DL, DESTINY Lung (trial); DoR , duration of response; HER2m, HER2 mutant; IC, intracranial; mo, months; NE, not evaluable; PD, progressive disease; PR, partial response; SD, stable disease; SoD, sum of diameters; T DXd , trastuzumab deruxtecan</a:t>
            </a:r>
          </a:p>
          <a:p>
            <a:r>
              <a:rPr lang="en-GB" sz="800" noProof="0" dirty="0">
                <a:solidFill>
                  <a:schemeClr val="tx2"/>
                </a:solidFill>
              </a:rPr>
              <a:t>1. Li B, et al. Ann Oncol. 2023;34 (suppl_2):S755-S851 (presented at ESMO 2023)</a:t>
            </a:r>
          </a:p>
        </p:txBody>
      </p:sp>
      <p:sp>
        <p:nvSpPr>
          <p:cNvPr id="16" name="Content Placeholder 1">
            <a:extLst>
              <a:ext uri="{FF2B5EF4-FFF2-40B4-BE49-F238E27FC236}">
                <a16:creationId xmlns:a16="http://schemas.microsoft.com/office/drawing/2014/main" id="{0B1A064F-2771-246D-8E87-27A435811F1F}"/>
              </a:ext>
            </a:extLst>
          </p:cNvPr>
          <p:cNvSpPr>
            <a:spLocks noGrp="1"/>
          </p:cNvSpPr>
          <p:nvPr>
            <p:ph sz="quarter" idx="12"/>
          </p:nvPr>
        </p:nvSpPr>
        <p:spPr>
          <a:xfrm>
            <a:off x="620184" y="5229200"/>
            <a:ext cx="10963200" cy="721600"/>
          </a:xfrm>
        </p:spPr>
        <p:txBody>
          <a:bodyPr/>
          <a:lstStyle/>
          <a:p>
            <a:pPr marL="380990" indent="-380990">
              <a:spcBef>
                <a:spcPts val="600"/>
              </a:spcBef>
              <a:buFont typeface="Arial" panose="020B0604020202020204" pitchFamily="34" charset="0"/>
              <a:buChar char="•"/>
            </a:pPr>
            <a:r>
              <a:rPr lang="en-GB" sz="1800" noProof="0" dirty="0"/>
              <a:t>Systemic responses to T-DXd were similar in patients with and without BM at baseline</a:t>
            </a:r>
          </a:p>
          <a:p>
            <a:pPr marL="380990" indent="-380990">
              <a:spcBef>
                <a:spcPts val="600"/>
              </a:spcBef>
              <a:buFont typeface="Arial" panose="020B0604020202020204" pitchFamily="34" charset="0"/>
              <a:buChar char="•"/>
            </a:pPr>
            <a:r>
              <a:rPr lang="en-GB" sz="1800" noProof="0" dirty="0"/>
              <a:t>Patients with and without BM showed similar safety outcomes overall</a:t>
            </a:r>
          </a:p>
          <a:p>
            <a:pPr marL="0" indent="0">
              <a:spcBef>
                <a:spcPts val="600"/>
              </a:spcBef>
              <a:buNone/>
            </a:pPr>
            <a:endParaRPr lang="en-GB" sz="1800" noProof="0" dirty="0">
              <a:solidFill>
                <a:schemeClr val="tx2"/>
              </a:solidFill>
            </a:endParaRPr>
          </a:p>
        </p:txBody>
      </p:sp>
      <p:sp>
        <p:nvSpPr>
          <p:cNvPr id="18" name="TextBox 17">
            <a:extLst>
              <a:ext uri="{FF2B5EF4-FFF2-40B4-BE49-F238E27FC236}">
                <a16:creationId xmlns:a16="http://schemas.microsoft.com/office/drawing/2014/main" id="{C30CF03C-8D05-B299-B505-6A90B62F9F83}"/>
              </a:ext>
            </a:extLst>
          </p:cNvPr>
          <p:cNvSpPr txBox="1"/>
          <p:nvPr/>
        </p:nvSpPr>
        <p:spPr>
          <a:xfrm>
            <a:off x="526913" y="1124744"/>
            <a:ext cx="4639090" cy="215444"/>
          </a:xfrm>
          <a:prstGeom prst="rect">
            <a:avLst/>
          </a:prstGeom>
          <a:noFill/>
        </p:spPr>
        <p:txBody>
          <a:bodyPr wrap="none" lIns="0" tIns="0" rIns="0" bIns="0" rtlCol="0">
            <a:spAutoFit/>
          </a:bodyPr>
          <a:lstStyle/>
          <a:p>
            <a:pPr algn="ctr">
              <a:buClr>
                <a:schemeClr val="accent1"/>
              </a:buClr>
            </a:pPr>
            <a:r>
              <a:rPr lang="en-GB" sz="1400" b="1" noProof="0" dirty="0">
                <a:latin typeface="Arial" panose="020B0604020202020204" pitchFamily="34" charset="0"/>
                <a:ea typeface="Aileron" charset="0"/>
                <a:cs typeface="Arial" panose="020B0604020202020204" pitchFamily="34" charset="0"/>
              </a:rPr>
              <a:t>Responses in patients with measurable BM at baseline</a:t>
            </a:r>
            <a:endParaRPr lang="en-GB" sz="1400" b="1" baseline="30000" noProof="0" dirty="0">
              <a:latin typeface="Arial" panose="020B0604020202020204" pitchFamily="34" charset="0"/>
              <a:ea typeface="Aileron" charset="0"/>
              <a:cs typeface="Arial" panose="020B0604020202020204" pitchFamily="34" charset="0"/>
            </a:endParaRPr>
          </a:p>
        </p:txBody>
      </p:sp>
      <p:graphicFrame>
        <p:nvGraphicFramePr>
          <p:cNvPr id="19" name="Table 18">
            <a:extLst>
              <a:ext uri="{FF2B5EF4-FFF2-40B4-BE49-F238E27FC236}">
                <a16:creationId xmlns:a16="http://schemas.microsoft.com/office/drawing/2014/main" id="{A779C118-43E7-342D-3F7C-DBDDE0F344E4}"/>
              </a:ext>
            </a:extLst>
          </p:cNvPr>
          <p:cNvGraphicFramePr>
            <a:graphicFrameLocks noGrp="1"/>
          </p:cNvGraphicFramePr>
          <p:nvPr>
            <p:extLst>
              <p:ext uri="{D42A27DB-BD31-4B8C-83A1-F6EECF244321}">
                <p14:modId xmlns:p14="http://schemas.microsoft.com/office/powerpoint/2010/main" val="786425692"/>
              </p:ext>
            </p:extLst>
          </p:nvPr>
        </p:nvGraphicFramePr>
        <p:xfrm>
          <a:off x="619201" y="1412776"/>
          <a:ext cx="4540695" cy="2862000"/>
        </p:xfrm>
        <a:graphic>
          <a:graphicData uri="http://schemas.openxmlformats.org/drawingml/2006/table">
            <a:tbl>
              <a:tblPr firstRow="1" bandRow="1">
                <a:tableStyleId>{5C22544A-7EE6-4342-B048-85BDC9FD1C3A}</a:tableStyleId>
              </a:tblPr>
              <a:tblGrid>
                <a:gridCol w="1513565">
                  <a:extLst>
                    <a:ext uri="{9D8B030D-6E8A-4147-A177-3AD203B41FA5}">
                      <a16:colId xmlns:a16="http://schemas.microsoft.com/office/drawing/2014/main" val="1411328626"/>
                    </a:ext>
                  </a:extLst>
                </a:gridCol>
                <a:gridCol w="1513565">
                  <a:extLst>
                    <a:ext uri="{9D8B030D-6E8A-4147-A177-3AD203B41FA5}">
                      <a16:colId xmlns:a16="http://schemas.microsoft.com/office/drawing/2014/main" val="3383935673"/>
                    </a:ext>
                  </a:extLst>
                </a:gridCol>
                <a:gridCol w="1513565">
                  <a:extLst>
                    <a:ext uri="{9D8B030D-6E8A-4147-A177-3AD203B41FA5}">
                      <a16:colId xmlns:a16="http://schemas.microsoft.com/office/drawing/2014/main" val="2164873167"/>
                    </a:ext>
                  </a:extLst>
                </a:gridCol>
              </a:tblGrid>
              <a:tr h="0">
                <a:tc>
                  <a:txBody>
                    <a:bodyPr/>
                    <a:lstStyle/>
                    <a:p>
                      <a:endParaRPr lang="en-GB" sz="1000" noProof="0" dirty="0">
                        <a:latin typeface="Arial" panose="020B0604020202020204" pitchFamily="34" charset="0"/>
                        <a:cs typeface="Arial" panose="020B0604020202020204" pitchFamily="34" charset="0"/>
                      </a:endParaRPr>
                    </a:p>
                  </a:txBody>
                  <a:tcPr marL="36000" marR="36000" marT="28800" marB="28800"/>
                </a:tc>
                <a:tc>
                  <a:txBody>
                    <a:bodyPr/>
                    <a:lstStyle/>
                    <a:p>
                      <a:pPr algn="ctr"/>
                      <a:r>
                        <a:rPr lang="en-GB" sz="1000" noProof="0" dirty="0">
                          <a:latin typeface="Arial" panose="020B0604020202020204" pitchFamily="34" charset="0"/>
                          <a:cs typeface="Arial" panose="020B0604020202020204" pitchFamily="34" charset="0"/>
                        </a:rPr>
                        <a:t>T-DXd 5.4 mg/kg</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DL-02 BM</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(N=14)</a:t>
                      </a:r>
                    </a:p>
                  </a:txBody>
                  <a:tcPr marL="0" marR="0" marT="28800" marB="28800"/>
                </a:tc>
                <a:tc>
                  <a:txBody>
                    <a:bodyPr/>
                    <a:lstStyle/>
                    <a:p>
                      <a:pPr algn="ctr"/>
                      <a:r>
                        <a:rPr lang="en-GB" sz="1000" noProof="0" dirty="0">
                          <a:latin typeface="Arial" panose="020B0604020202020204" pitchFamily="34" charset="0"/>
                          <a:cs typeface="Arial" panose="020B0604020202020204" pitchFamily="34" charset="0"/>
                        </a:rPr>
                        <a:t>Pooled T-DXd 6.4 mg/kg</a:t>
                      </a:r>
                    </a:p>
                    <a:p>
                      <a:pPr algn="ctr"/>
                      <a:r>
                        <a:rPr lang="en-GB" sz="1000" noProof="0" dirty="0">
                          <a:latin typeface="Arial" panose="020B0604020202020204" pitchFamily="34" charset="0"/>
                          <a:cs typeface="Arial" panose="020B0604020202020204" pitchFamily="34" charset="0"/>
                        </a:rPr>
                        <a:t>DL-01 </a:t>
                      </a:r>
                      <a:r>
                        <a:rPr lang="en-GB" sz="1000" i="1" noProof="0" dirty="0">
                          <a:latin typeface="Arial" panose="020B0604020202020204" pitchFamily="34" charset="0"/>
                          <a:cs typeface="Arial" panose="020B0604020202020204" pitchFamily="34" charset="0"/>
                        </a:rPr>
                        <a:t>HER2</a:t>
                      </a:r>
                      <a:r>
                        <a:rPr lang="en-GB" sz="1000" noProof="0" dirty="0">
                          <a:latin typeface="Arial" panose="020B0604020202020204" pitchFamily="34" charset="0"/>
                          <a:cs typeface="Arial" panose="020B0604020202020204" pitchFamily="34" charset="0"/>
                        </a:rPr>
                        <a:t>m/DL-02 BM</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(N=30)</a:t>
                      </a:r>
                    </a:p>
                  </a:txBody>
                  <a:tcPr marL="0" marR="0" marT="28800" marB="28800"/>
                </a:tc>
                <a:extLst>
                  <a:ext uri="{0D108BD9-81ED-4DB2-BD59-A6C34878D82A}">
                    <a16:rowId xmlns:a16="http://schemas.microsoft.com/office/drawing/2014/main" val="232072108"/>
                  </a:ext>
                </a:extLst>
              </a:tr>
              <a:tr h="0">
                <a:tc>
                  <a:txBody>
                    <a:bodyPr/>
                    <a:lstStyle/>
                    <a:p>
                      <a:r>
                        <a:rPr lang="en-GB" sz="1000" b="1" noProof="0" dirty="0">
                          <a:latin typeface="Arial" panose="020B0604020202020204" pitchFamily="34" charset="0"/>
                          <a:cs typeface="Arial" panose="020B0604020202020204" pitchFamily="34" charset="0"/>
                        </a:rPr>
                        <a:t>IC-cORR, n (%)</a:t>
                      </a:r>
                      <a:r>
                        <a:rPr lang="en-GB" sz="1000" b="1" baseline="30000" noProof="0" dirty="0">
                          <a:latin typeface="Arial" panose="020B0604020202020204" pitchFamily="34" charset="0"/>
                          <a:cs typeface="Arial" panose="020B0604020202020204" pitchFamily="34" charset="0"/>
                        </a:rPr>
                        <a:t>a</a:t>
                      </a:r>
                    </a:p>
                  </a:txBody>
                  <a:tcPr marL="36000" marR="36000" marT="21600" marB="21600"/>
                </a:tc>
                <a:tc>
                  <a:txBody>
                    <a:bodyPr/>
                    <a:lstStyle/>
                    <a:p>
                      <a:pPr algn="ctr"/>
                      <a:r>
                        <a:rPr lang="en-GB" sz="1000" b="1" noProof="0" dirty="0">
                          <a:latin typeface="Arial" panose="020B0604020202020204" pitchFamily="34" charset="0"/>
                          <a:cs typeface="Arial" panose="020B0604020202020204" pitchFamily="34" charset="0"/>
                        </a:rPr>
                        <a:t>7 (50)</a:t>
                      </a:r>
                    </a:p>
                  </a:txBody>
                  <a:tcPr marL="0" marR="0" marT="21600" marB="21600"/>
                </a:tc>
                <a:tc>
                  <a:txBody>
                    <a:bodyPr/>
                    <a:lstStyle/>
                    <a:p>
                      <a:pPr algn="ctr"/>
                      <a:r>
                        <a:rPr lang="en-GB" sz="1000" b="1" noProof="0" dirty="0">
                          <a:latin typeface="Arial" panose="020B0604020202020204" pitchFamily="34" charset="0"/>
                          <a:cs typeface="Arial" panose="020B0604020202020204" pitchFamily="34" charset="0"/>
                        </a:rPr>
                        <a:t>9 (30)</a:t>
                      </a:r>
                    </a:p>
                  </a:txBody>
                  <a:tcPr marL="0" marR="0" marT="21600" marB="21600"/>
                </a:tc>
                <a:extLst>
                  <a:ext uri="{0D108BD9-81ED-4DB2-BD59-A6C34878D82A}">
                    <a16:rowId xmlns:a16="http://schemas.microsoft.com/office/drawing/2014/main" val="2937300049"/>
                  </a:ext>
                </a:extLst>
              </a:tr>
              <a:tr h="0">
                <a:tc>
                  <a:txBody>
                    <a:bodyPr/>
                    <a:lstStyle/>
                    <a:p>
                      <a:pPr marL="0" indent="182563">
                        <a:tabLst/>
                      </a:pPr>
                      <a:r>
                        <a:rPr lang="en-GB" sz="1000" noProof="0" dirty="0">
                          <a:latin typeface="Arial" panose="020B0604020202020204" pitchFamily="34" charset="0"/>
                          <a:cs typeface="Arial" panose="020B0604020202020204" pitchFamily="34" charset="0"/>
                        </a:rPr>
                        <a:t>95% CI</a:t>
                      </a:r>
                      <a:r>
                        <a:rPr lang="en-GB" sz="1000" baseline="30000" noProof="0" dirty="0">
                          <a:latin typeface="Arial" panose="020B0604020202020204" pitchFamily="34" charset="0"/>
                          <a:cs typeface="Arial" panose="020B0604020202020204" pitchFamily="34" charset="0"/>
                        </a:rPr>
                        <a:t>b</a:t>
                      </a:r>
                    </a:p>
                  </a:txBody>
                  <a:tcPr marL="36000" marR="36000" marT="21600" marB="21600"/>
                </a:tc>
                <a:tc>
                  <a:txBody>
                    <a:bodyPr/>
                    <a:lstStyle/>
                    <a:p>
                      <a:pPr algn="ctr"/>
                      <a:r>
                        <a:rPr lang="en-GB" sz="1000" noProof="0" dirty="0">
                          <a:latin typeface="Arial" panose="020B0604020202020204" pitchFamily="34" charset="0"/>
                          <a:cs typeface="Arial" panose="020B0604020202020204" pitchFamily="34" charset="0"/>
                        </a:rPr>
                        <a:t>23-77</a:t>
                      </a:r>
                    </a:p>
                  </a:txBody>
                  <a:tcPr marL="0" marR="0" marT="21600" marB="21600"/>
                </a:tc>
                <a:tc>
                  <a:txBody>
                    <a:bodyPr/>
                    <a:lstStyle/>
                    <a:p>
                      <a:pPr algn="ctr"/>
                      <a:r>
                        <a:rPr lang="en-GB" sz="1000" noProof="0" dirty="0">
                          <a:latin typeface="Arial" panose="020B0604020202020204" pitchFamily="34" charset="0"/>
                          <a:cs typeface="Arial" panose="020B0604020202020204" pitchFamily="34" charset="0"/>
                        </a:rPr>
                        <a:t>14.7-49.4</a:t>
                      </a:r>
                    </a:p>
                  </a:txBody>
                  <a:tcPr marL="0" marR="0" marT="21600" marB="21600"/>
                </a:tc>
                <a:extLst>
                  <a:ext uri="{0D108BD9-81ED-4DB2-BD59-A6C34878D82A}">
                    <a16:rowId xmlns:a16="http://schemas.microsoft.com/office/drawing/2014/main" val="1862047173"/>
                  </a:ext>
                </a:extLst>
              </a:tr>
              <a:tr h="0">
                <a:tc>
                  <a:txBody>
                    <a:bodyPr/>
                    <a:lstStyle/>
                    <a:p>
                      <a:pPr marL="0" indent="182563">
                        <a:tabLst/>
                      </a:pPr>
                      <a:r>
                        <a:rPr lang="en-GB" sz="1000" noProof="0" dirty="0">
                          <a:latin typeface="Arial" panose="020B0604020202020204" pitchFamily="34" charset="0"/>
                          <a:cs typeface="Arial" panose="020B0604020202020204" pitchFamily="34" charset="0"/>
                        </a:rPr>
                        <a:t>CR</a:t>
                      </a:r>
                    </a:p>
                  </a:txBody>
                  <a:tcPr marL="36000" marR="36000" marT="21600" marB="21600"/>
                </a:tc>
                <a:tc>
                  <a:txBody>
                    <a:bodyPr/>
                    <a:lstStyle/>
                    <a:p>
                      <a:pPr algn="ctr"/>
                      <a:r>
                        <a:rPr lang="en-GB" sz="1000" noProof="0" dirty="0">
                          <a:latin typeface="Arial" panose="020B0604020202020204" pitchFamily="34" charset="0"/>
                          <a:cs typeface="Arial" panose="020B0604020202020204" pitchFamily="34" charset="0"/>
                        </a:rPr>
                        <a:t>3 (21.4)</a:t>
                      </a:r>
                    </a:p>
                  </a:txBody>
                  <a:tcPr marL="0" marR="0" marT="21600" marB="21600"/>
                </a:tc>
                <a:tc>
                  <a:txBody>
                    <a:bodyPr/>
                    <a:lstStyle/>
                    <a:p>
                      <a:pPr algn="ctr"/>
                      <a:r>
                        <a:rPr lang="en-GB" sz="1000" noProof="0" dirty="0">
                          <a:latin typeface="Arial" panose="020B0604020202020204" pitchFamily="34" charset="0"/>
                          <a:cs typeface="Arial" panose="020B0604020202020204" pitchFamily="34" charset="0"/>
                        </a:rPr>
                        <a:t>0</a:t>
                      </a:r>
                    </a:p>
                  </a:txBody>
                  <a:tcPr marL="0" marR="0" marT="21600" marB="21600"/>
                </a:tc>
                <a:extLst>
                  <a:ext uri="{0D108BD9-81ED-4DB2-BD59-A6C34878D82A}">
                    <a16:rowId xmlns:a16="http://schemas.microsoft.com/office/drawing/2014/main" val="3741452573"/>
                  </a:ext>
                </a:extLst>
              </a:tr>
              <a:tr h="0">
                <a:tc>
                  <a:txBody>
                    <a:bodyPr/>
                    <a:lstStyle/>
                    <a:p>
                      <a:pPr marL="0" indent="182563">
                        <a:tabLst/>
                      </a:pPr>
                      <a:r>
                        <a:rPr lang="en-GB" sz="1000" noProof="0" dirty="0">
                          <a:latin typeface="Arial" panose="020B0604020202020204" pitchFamily="34" charset="0"/>
                          <a:cs typeface="Arial" panose="020B0604020202020204" pitchFamily="34" charset="0"/>
                        </a:rPr>
                        <a:t>PR</a:t>
                      </a:r>
                    </a:p>
                  </a:txBody>
                  <a:tcPr marL="36000" marR="36000" marT="21600" marB="21600"/>
                </a:tc>
                <a:tc>
                  <a:txBody>
                    <a:bodyPr/>
                    <a:lstStyle/>
                    <a:p>
                      <a:pPr algn="ctr"/>
                      <a:r>
                        <a:rPr lang="en-GB" sz="1000" noProof="0" dirty="0">
                          <a:latin typeface="Arial" panose="020B0604020202020204" pitchFamily="34" charset="0"/>
                          <a:cs typeface="Arial" panose="020B0604020202020204" pitchFamily="34" charset="0"/>
                        </a:rPr>
                        <a:t>4 (28.6)</a:t>
                      </a:r>
                    </a:p>
                  </a:txBody>
                  <a:tcPr marL="0" marR="0" marT="21600" marB="21600"/>
                </a:tc>
                <a:tc>
                  <a:txBody>
                    <a:bodyPr/>
                    <a:lstStyle/>
                    <a:p>
                      <a:pPr algn="ctr"/>
                      <a:r>
                        <a:rPr lang="en-GB" sz="1000" noProof="0" dirty="0">
                          <a:latin typeface="Arial" panose="020B0604020202020204" pitchFamily="34" charset="0"/>
                          <a:cs typeface="Arial" panose="020B0604020202020204" pitchFamily="34" charset="0"/>
                        </a:rPr>
                        <a:t>9 (30)</a:t>
                      </a:r>
                    </a:p>
                  </a:txBody>
                  <a:tcPr marL="0" marR="0" marT="21600" marB="21600"/>
                </a:tc>
                <a:extLst>
                  <a:ext uri="{0D108BD9-81ED-4DB2-BD59-A6C34878D82A}">
                    <a16:rowId xmlns:a16="http://schemas.microsoft.com/office/drawing/2014/main" val="3487261571"/>
                  </a:ext>
                </a:extLst>
              </a:tr>
              <a:tr h="0">
                <a:tc>
                  <a:txBody>
                    <a:bodyPr/>
                    <a:lstStyle/>
                    <a:p>
                      <a:pPr marL="0" indent="182563">
                        <a:tabLst/>
                      </a:pPr>
                      <a:r>
                        <a:rPr lang="en-GB" sz="1000" noProof="0" dirty="0">
                          <a:latin typeface="Arial" panose="020B0604020202020204" pitchFamily="34" charset="0"/>
                          <a:cs typeface="Arial" panose="020B0604020202020204" pitchFamily="34" charset="0"/>
                        </a:rPr>
                        <a:t>SD</a:t>
                      </a:r>
                    </a:p>
                  </a:txBody>
                  <a:tcPr marL="36000" marR="36000" marT="21600" marB="21600"/>
                </a:tc>
                <a:tc>
                  <a:txBody>
                    <a:bodyPr/>
                    <a:lstStyle/>
                    <a:p>
                      <a:pPr algn="ctr"/>
                      <a:r>
                        <a:rPr lang="en-GB" sz="1000" noProof="0" dirty="0">
                          <a:latin typeface="Arial" panose="020B0604020202020204" pitchFamily="34" charset="0"/>
                          <a:cs typeface="Arial" panose="020B0604020202020204" pitchFamily="34" charset="0"/>
                        </a:rPr>
                        <a:t>6 (42.9)</a:t>
                      </a:r>
                    </a:p>
                  </a:txBody>
                  <a:tcPr marL="0" marR="0" marT="21600" marB="21600"/>
                </a:tc>
                <a:tc>
                  <a:txBody>
                    <a:bodyPr/>
                    <a:lstStyle/>
                    <a:p>
                      <a:pPr algn="ctr"/>
                      <a:r>
                        <a:rPr lang="en-GB" sz="1000" noProof="0" dirty="0">
                          <a:latin typeface="Arial" panose="020B0604020202020204" pitchFamily="34" charset="0"/>
                          <a:cs typeface="Arial" panose="020B0604020202020204" pitchFamily="34" charset="0"/>
                        </a:rPr>
                        <a:t>13 (43.3)</a:t>
                      </a:r>
                    </a:p>
                  </a:txBody>
                  <a:tcPr marL="0" marR="0" marT="21600" marB="21600"/>
                </a:tc>
                <a:extLst>
                  <a:ext uri="{0D108BD9-81ED-4DB2-BD59-A6C34878D82A}">
                    <a16:rowId xmlns:a16="http://schemas.microsoft.com/office/drawing/2014/main" val="1326433734"/>
                  </a:ext>
                </a:extLst>
              </a:tr>
              <a:tr h="0">
                <a:tc>
                  <a:txBody>
                    <a:bodyPr/>
                    <a:lstStyle/>
                    <a:p>
                      <a:pPr marL="0" indent="182563">
                        <a:tabLst/>
                      </a:pPr>
                      <a:r>
                        <a:rPr lang="en-GB" sz="1000" noProof="0" dirty="0">
                          <a:latin typeface="Arial" panose="020B0604020202020204" pitchFamily="34" charset="0"/>
                          <a:cs typeface="Arial" panose="020B0604020202020204" pitchFamily="34" charset="0"/>
                        </a:rPr>
                        <a:t>PD</a:t>
                      </a:r>
                    </a:p>
                  </a:txBody>
                  <a:tcPr marL="36000" marR="36000" marT="21600" marB="21600"/>
                </a:tc>
                <a:tc>
                  <a:txBody>
                    <a:bodyPr/>
                    <a:lstStyle/>
                    <a:p>
                      <a:pPr algn="ctr"/>
                      <a:r>
                        <a:rPr lang="en-GB" sz="1000" noProof="0" dirty="0">
                          <a:latin typeface="Arial" panose="020B0604020202020204" pitchFamily="34" charset="0"/>
                          <a:cs typeface="Arial" panose="020B0604020202020204" pitchFamily="34" charset="0"/>
                        </a:rPr>
                        <a:t>1 (7.1)</a:t>
                      </a:r>
                    </a:p>
                  </a:txBody>
                  <a:tcPr marL="0" marR="0" marT="21600" marB="21600"/>
                </a:tc>
                <a:tc>
                  <a:txBody>
                    <a:bodyPr/>
                    <a:lstStyle/>
                    <a:p>
                      <a:pPr algn="ctr"/>
                      <a:r>
                        <a:rPr lang="en-GB" sz="1000" noProof="0" dirty="0">
                          <a:latin typeface="Arial" panose="020B0604020202020204" pitchFamily="34" charset="0"/>
                          <a:cs typeface="Arial" panose="020B0604020202020204" pitchFamily="34" charset="0"/>
                        </a:rPr>
                        <a:t>4 (13.3)</a:t>
                      </a:r>
                    </a:p>
                  </a:txBody>
                  <a:tcPr marL="0" marR="0" marT="21600" marB="21600"/>
                </a:tc>
                <a:extLst>
                  <a:ext uri="{0D108BD9-81ED-4DB2-BD59-A6C34878D82A}">
                    <a16:rowId xmlns:a16="http://schemas.microsoft.com/office/drawing/2014/main" val="3366939845"/>
                  </a:ext>
                </a:extLst>
              </a:tr>
              <a:tr h="0">
                <a:tc>
                  <a:txBody>
                    <a:bodyPr/>
                    <a:lstStyle/>
                    <a:p>
                      <a:pPr marL="0" indent="182563">
                        <a:tabLst/>
                      </a:pPr>
                      <a:r>
                        <a:rPr lang="en-GB" sz="1000" noProof="0" dirty="0">
                          <a:latin typeface="Arial" panose="020B0604020202020204" pitchFamily="34" charset="0"/>
                          <a:cs typeface="Arial" panose="020B0604020202020204" pitchFamily="34" charset="0"/>
                        </a:rPr>
                        <a:t>NE</a:t>
                      </a:r>
                      <a:r>
                        <a:rPr lang="en-GB" sz="1000" baseline="30000" noProof="0" dirty="0">
                          <a:latin typeface="Arial" panose="020B0604020202020204" pitchFamily="34" charset="0"/>
                          <a:cs typeface="Arial" panose="020B0604020202020204" pitchFamily="34" charset="0"/>
                        </a:rPr>
                        <a:t>c</a:t>
                      </a:r>
                    </a:p>
                  </a:txBody>
                  <a:tcPr marL="36000" marR="36000" marT="21600" marB="21600"/>
                </a:tc>
                <a:tc>
                  <a:txBody>
                    <a:bodyPr/>
                    <a:lstStyle/>
                    <a:p>
                      <a:pPr algn="ctr"/>
                      <a:r>
                        <a:rPr lang="en-GB" sz="1000" noProof="0" dirty="0">
                          <a:latin typeface="Arial" panose="020B0604020202020204" pitchFamily="34" charset="0"/>
                          <a:cs typeface="Arial" panose="020B0604020202020204" pitchFamily="34" charset="0"/>
                        </a:rPr>
                        <a:t>0</a:t>
                      </a:r>
                    </a:p>
                  </a:txBody>
                  <a:tcPr marL="0" marR="0" marT="21600" marB="21600"/>
                </a:tc>
                <a:tc>
                  <a:txBody>
                    <a:bodyPr/>
                    <a:lstStyle/>
                    <a:p>
                      <a:pPr algn="ctr"/>
                      <a:r>
                        <a:rPr lang="en-GB" sz="1000" noProof="0" dirty="0">
                          <a:latin typeface="Arial" panose="020B0604020202020204" pitchFamily="34" charset="0"/>
                          <a:cs typeface="Arial" panose="020B0604020202020204" pitchFamily="34" charset="0"/>
                        </a:rPr>
                        <a:t>2 (6.7)</a:t>
                      </a:r>
                    </a:p>
                  </a:txBody>
                  <a:tcPr marL="0" marR="0" marT="21600" marB="21600"/>
                </a:tc>
                <a:extLst>
                  <a:ext uri="{0D108BD9-81ED-4DB2-BD59-A6C34878D82A}">
                    <a16:rowId xmlns:a16="http://schemas.microsoft.com/office/drawing/2014/main" val="2920245668"/>
                  </a:ext>
                </a:extLst>
              </a:tr>
              <a:tr h="0">
                <a:tc>
                  <a:txBody>
                    <a:bodyPr/>
                    <a:lstStyle/>
                    <a:p>
                      <a:pPr marL="0" indent="182563">
                        <a:tabLst/>
                      </a:pPr>
                      <a:r>
                        <a:rPr lang="en-GB" sz="1000" noProof="0" dirty="0">
                          <a:latin typeface="Arial" panose="020B0604020202020204" pitchFamily="34" charset="0"/>
                          <a:cs typeface="Arial" panose="020B0604020202020204" pitchFamily="34" charset="0"/>
                        </a:rPr>
                        <a:t>Missing</a:t>
                      </a:r>
                    </a:p>
                  </a:txBody>
                  <a:tcPr marL="36000" marR="36000" marT="21600" marB="21600"/>
                </a:tc>
                <a:tc>
                  <a:txBody>
                    <a:bodyPr/>
                    <a:lstStyle/>
                    <a:p>
                      <a:pPr algn="ctr"/>
                      <a:r>
                        <a:rPr lang="en-GB" sz="1000" noProof="0" dirty="0">
                          <a:latin typeface="Arial" panose="020B0604020202020204" pitchFamily="34" charset="0"/>
                          <a:cs typeface="Arial" panose="020B0604020202020204" pitchFamily="34" charset="0"/>
                        </a:rPr>
                        <a:t>0</a:t>
                      </a:r>
                    </a:p>
                  </a:txBody>
                  <a:tcPr marL="0" marR="0" marT="21600" marB="21600"/>
                </a:tc>
                <a:tc>
                  <a:txBody>
                    <a:bodyPr/>
                    <a:lstStyle/>
                    <a:p>
                      <a:pPr algn="ctr"/>
                      <a:r>
                        <a:rPr lang="en-GB" sz="1000" noProof="0" dirty="0">
                          <a:latin typeface="Arial" panose="020B0604020202020204" pitchFamily="34" charset="0"/>
                          <a:cs typeface="Arial" panose="020B0604020202020204" pitchFamily="34" charset="0"/>
                        </a:rPr>
                        <a:t>2 (6.7)</a:t>
                      </a:r>
                    </a:p>
                  </a:txBody>
                  <a:tcPr marL="0" marR="0" marT="21600" marB="21600"/>
                </a:tc>
                <a:extLst>
                  <a:ext uri="{0D108BD9-81ED-4DB2-BD59-A6C34878D82A}">
                    <a16:rowId xmlns:a16="http://schemas.microsoft.com/office/drawing/2014/main" val="1680191484"/>
                  </a:ext>
                </a:extLst>
              </a:tr>
              <a:tr h="0">
                <a:tc>
                  <a:txBody>
                    <a:bodyPr/>
                    <a:lstStyle/>
                    <a:p>
                      <a:pPr marL="0" indent="11113">
                        <a:tabLst/>
                      </a:pPr>
                      <a:r>
                        <a:rPr lang="en-GB" sz="1000" b="1" noProof="0" dirty="0">
                          <a:latin typeface="Arial" panose="020B0604020202020204" pitchFamily="34" charset="0"/>
                          <a:cs typeface="Arial" panose="020B0604020202020204" pitchFamily="34" charset="0"/>
                        </a:rPr>
                        <a:t>IC-DCR, n (%)</a:t>
                      </a:r>
                      <a:r>
                        <a:rPr lang="en-GB" sz="1000" b="1" baseline="30000" noProof="0" dirty="0">
                          <a:latin typeface="Arial" panose="020B0604020202020204" pitchFamily="34" charset="0"/>
                          <a:cs typeface="Arial" panose="020B0604020202020204" pitchFamily="34" charset="0"/>
                        </a:rPr>
                        <a:t>a</a:t>
                      </a:r>
                    </a:p>
                  </a:txBody>
                  <a:tcPr marL="36000" marR="36000" marT="21600" marB="21600"/>
                </a:tc>
                <a:tc>
                  <a:txBody>
                    <a:bodyPr/>
                    <a:lstStyle/>
                    <a:p>
                      <a:pPr algn="ctr"/>
                      <a:r>
                        <a:rPr lang="en-GB" sz="1000" b="1" noProof="0" dirty="0">
                          <a:latin typeface="Arial" panose="020B0604020202020204" pitchFamily="34" charset="0"/>
                          <a:cs typeface="Arial" panose="020B0604020202020204" pitchFamily="34" charset="0"/>
                        </a:rPr>
                        <a:t>13 (92.9)</a:t>
                      </a:r>
                    </a:p>
                  </a:txBody>
                  <a:tcPr marL="0" marR="0" marT="21600" marB="21600"/>
                </a:tc>
                <a:tc>
                  <a:txBody>
                    <a:bodyPr/>
                    <a:lstStyle/>
                    <a:p>
                      <a:pPr algn="ctr"/>
                      <a:r>
                        <a:rPr lang="en-GB" sz="1000" b="1" noProof="0" dirty="0">
                          <a:latin typeface="Arial" panose="020B0604020202020204" pitchFamily="34" charset="0"/>
                          <a:cs typeface="Arial" panose="020B0604020202020204" pitchFamily="34" charset="0"/>
                        </a:rPr>
                        <a:t>22 (73.3)</a:t>
                      </a:r>
                    </a:p>
                  </a:txBody>
                  <a:tcPr marL="0" marR="0" marT="21600" marB="21600"/>
                </a:tc>
                <a:extLst>
                  <a:ext uri="{0D108BD9-81ED-4DB2-BD59-A6C34878D82A}">
                    <a16:rowId xmlns:a16="http://schemas.microsoft.com/office/drawing/2014/main" val="3320899692"/>
                  </a:ext>
                </a:extLst>
              </a:tr>
              <a:tr h="0">
                <a:tc>
                  <a:txBody>
                    <a:bodyPr/>
                    <a:lstStyle/>
                    <a:p>
                      <a:pPr marL="0" indent="182563">
                        <a:tabLst/>
                      </a:pPr>
                      <a:r>
                        <a:rPr lang="en-GB" sz="1000" noProof="0" dirty="0">
                          <a:latin typeface="Arial" panose="020B0604020202020204" pitchFamily="34" charset="0"/>
                          <a:cs typeface="Arial" panose="020B0604020202020204" pitchFamily="34" charset="0"/>
                        </a:rPr>
                        <a:t>95% CI</a:t>
                      </a:r>
                      <a:r>
                        <a:rPr lang="en-GB" sz="1000" baseline="30000" noProof="0" dirty="0">
                          <a:latin typeface="Arial" panose="020B0604020202020204" pitchFamily="34" charset="0"/>
                          <a:cs typeface="Arial" panose="020B0604020202020204" pitchFamily="34" charset="0"/>
                        </a:rPr>
                        <a:t>b</a:t>
                      </a:r>
                    </a:p>
                  </a:txBody>
                  <a:tcPr marL="36000" marR="36000" marT="21600" marB="21600"/>
                </a:tc>
                <a:tc>
                  <a:txBody>
                    <a:bodyPr/>
                    <a:lstStyle/>
                    <a:p>
                      <a:pPr algn="ctr"/>
                      <a:r>
                        <a:rPr lang="en-GB" sz="1000" noProof="0" dirty="0">
                          <a:latin typeface="Arial" panose="020B0604020202020204" pitchFamily="34" charset="0"/>
                          <a:cs typeface="Arial" panose="020B0604020202020204" pitchFamily="34" charset="0"/>
                        </a:rPr>
                        <a:t>66.1-99.8</a:t>
                      </a:r>
                    </a:p>
                  </a:txBody>
                  <a:tcPr marL="0" marR="0" marT="21600" marB="21600"/>
                </a:tc>
                <a:tc>
                  <a:txBody>
                    <a:bodyPr/>
                    <a:lstStyle/>
                    <a:p>
                      <a:pPr algn="ctr"/>
                      <a:r>
                        <a:rPr lang="en-GB" sz="1000" noProof="0" dirty="0">
                          <a:latin typeface="Arial" panose="020B0604020202020204" pitchFamily="34" charset="0"/>
                          <a:cs typeface="Arial" panose="020B0604020202020204" pitchFamily="34" charset="0"/>
                        </a:rPr>
                        <a:t>54.1-87.7</a:t>
                      </a:r>
                    </a:p>
                  </a:txBody>
                  <a:tcPr marL="0" marR="0" marT="21600" marB="21600"/>
                </a:tc>
                <a:extLst>
                  <a:ext uri="{0D108BD9-81ED-4DB2-BD59-A6C34878D82A}">
                    <a16:rowId xmlns:a16="http://schemas.microsoft.com/office/drawing/2014/main" val="360251501"/>
                  </a:ext>
                </a:extLst>
              </a:tr>
              <a:tr h="0">
                <a:tc>
                  <a:txBody>
                    <a:bodyPr/>
                    <a:lstStyle/>
                    <a:p>
                      <a:pPr marL="0" indent="11113">
                        <a:tabLst/>
                      </a:pPr>
                      <a:r>
                        <a:rPr lang="en-GB" sz="1000" b="1" noProof="0" dirty="0">
                          <a:latin typeface="Arial" panose="020B0604020202020204" pitchFamily="34" charset="0"/>
                          <a:cs typeface="Arial" panose="020B0604020202020204" pitchFamily="34" charset="0"/>
                        </a:rPr>
                        <a:t>IC-DoR, mo</a:t>
                      </a:r>
                      <a:r>
                        <a:rPr lang="en-GB" sz="1000" b="1" baseline="30000" noProof="0" dirty="0">
                          <a:latin typeface="Arial" panose="020B0604020202020204" pitchFamily="34" charset="0"/>
                          <a:cs typeface="Arial" panose="020B0604020202020204" pitchFamily="34" charset="0"/>
                        </a:rPr>
                        <a:t>d</a:t>
                      </a:r>
                    </a:p>
                  </a:txBody>
                  <a:tcPr marL="36000" marR="36000" marT="21600" marB="21600"/>
                </a:tc>
                <a:tc>
                  <a:txBody>
                    <a:bodyPr/>
                    <a:lstStyle/>
                    <a:p>
                      <a:pPr algn="ctr"/>
                      <a:endParaRPr lang="en-GB" sz="1000" noProof="0" dirty="0">
                        <a:latin typeface="Arial" panose="020B0604020202020204" pitchFamily="34" charset="0"/>
                        <a:cs typeface="Arial" panose="020B0604020202020204" pitchFamily="34" charset="0"/>
                      </a:endParaRPr>
                    </a:p>
                  </a:txBody>
                  <a:tcPr marL="0" marR="0" marT="21600" marB="21600"/>
                </a:tc>
                <a:tc>
                  <a:txBody>
                    <a:bodyPr/>
                    <a:lstStyle/>
                    <a:p>
                      <a:pPr algn="ctr"/>
                      <a:endParaRPr lang="en-GB" sz="1000" noProof="0" dirty="0">
                        <a:latin typeface="Arial" panose="020B0604020202020204" pitchFamily="34" charset="0"/>
                        <a:cs typeface="Arial" panose="020B0604020202020204" pitchFamily="34" charset="0"/>
                      </a:endParaRPr>
                    </a:p>
                  </a:txBody>
                  <a:tcPr marL="0" marR="0" marT="21600" marB="21600"/>
                </a:tc>
                <a:extLst>
                  <a:ext uri="{0D108BD9-81ED-4DB2-BD59-A6C34878D82A}">
                    <a16:rowId xmlns:a16="http://schemas.microsoft.com/office/drawing/2014/main" val="3913919063"/>
                  </a:ext>
                </a:extLst>
              </a:tr>
              <a:tr h="0">
                <a:tc>
                  <a:txBody>
                    <a:bodyPr/>
                    <a:lstStyle/>
                    <a:p>
                      <a:pPr marL="0" indent="182563">
                        <a:tabLst/>
                      </a:pPr>
                      <a:r>
                        <a:rPr lang="en-GB" sz="1000" noProof="0" dirty="0">
                          <a:latin typeface="Arial" panose="020B0604020202020204" pitchFamily="34" charset="0"/>
                          <a:cs typeface="Arial" panose="020B0604020202020204" pitchFamily="34" charset="0"/>
                        </a:rPr>
                        <a:t>Median (95% CI)</a:t>
                      </a:r>
                      <a:r>
                        <a:rPr lang="en-GB" sz="1000" baseline="30000" noProof="0" dirty="0">
                          <a:latin typeface="Arial" panose="020B0604020202020204" pitchFamily="34" charset="0"/>
                          <a:cs typeface="Arial" panose="020B0604020202020204" pitchFamily="34" charset="0"/>
                        </a:rPr>
                        <a:t>e</a:t>
                      </a:r>
                    </a:p>
                  </a:txBody>
                  <a:tcPr marL="36000" marR="36000" marT="21600" marB="21600"/>
                </a:tc>
                <a:tc>
                  <a:txBody>
                    <a:bodyPr/>
                    <a:lstStyle/>
                    <a:p>
                      <a:pPr algn="ctr"/>
                      <a:r>
                        <a:rPr lang="en-GB" sz="1000" noProof="0" dirty="0">
                          <a:latin typeface="Arial" panose="020B0604020202020204" pitchFamily="34" charset="0"/>
                          <a:cs typeface="Arial" panose="020B0604020202020204" pitchFamily="34" charset="0"/>
                        </a:rPr>
                        <a:t>9.5 (3.6-NE)</a:t>
                      </a:r>
                    </a:p>
                  </a:txBody>
                  <a:tcPr marL="0" marR="0" marT="21600" marB="21600"/>
                </a:tc>
                <a:tc>
                  <a:txBody>
                    <a:bodyPr/>
                    <a:lstStyle/>
                    <a:p>
                      <a:pPr algn="ctr"/>
                      <a:r>
                        <a:rPr lang="en-GB" sz="1000" noProof="0" dirty="0">
                          <a:latin typeface="Arial" panose="020B0604020202020204" pitchFamily="34" charset="0"/>
                          <a:cs typeface="Arial" panose="020B0604020202020204" pitchFamily="34" charset="0"/>
                        </a:rPr>
                        <a:t>4.4 (2.9-10.2)</a:t>
                      </a:r>
                    </a:p>
                  </a:txBody>
                  <a:tcPr marL="0" marR="0" marT="21600" marB="21600"/>
                </a:tc>
                <a:extLst>
                  <a:ext uri="{0D108BD9-81ED-4DB2-BD59-A6C34878D82A}">
                    <a16:rowId xmlns:a16="http://schemas.microsoft.com/office/drawing/2014/main" val="2631100997"/>
                  </a:ext>
                </a:extLst>
              </a:tr>
            </a:tbl>
          </a:graphicData>
        </a:graphic>
      </p:graphicFrame>
      <p:sp>
        <p:nvSpPr>
          <p:cNvPr id="20" name="TextBox 19">
            <a:extLst>
              <a:ext uri="{FF2B5EF4-FFF2-40B4-BE49-F238E27FC236}">
                <a16:creationId xmlns:a16="http://schemas.microsoft.com/office/drawing/2014/main" id="{78623271-13E1-56B9-B70B-E5B1815AE163}"/>
              </a:ext>
            </a:extLst>
          </p:cNvPr>
          <p:cNvSpPr txBox="1"/>
          <p:nvPr/>
        </p:nvSpPr>
        <p:spPr>
          <a:xfrm>
            <a:off x="619201" y="4435592"/>
            <a:ext cx="4540695" cy="755397"/>
          </a:xfrm>
          <a:prstGeom prst="rect">
            <a:avLst/>
          </a:prstGeom>
          <a:solidFill>
            <a:schemeClr val="accent1">
              <a:lumMod val="20000"/>
              <a:lumOff val="80000"/>
            </a:schemeClr>
          </a:solidFill>
          <a:ln w="25400">
            <a:solidFill>
              <a:schemeClr val="accent1"/>
            </a:solidFill>
          </a:ln>
        </p:spPr>
        <p:txBody>
          <a:bodyPr wrap="square" rtlCol="0" anchor="ctr" anchorCtr="0">
            <a:noAutofit/>
          </a:bodyPr>
          <a:lstStyle/>
          <a:p>
            <a:pPr algn="ctr"/>
            <a:r>
              <a:rPr lang="en-GB" sz="1200" noProof="0" dirty="0">
                <a:latin typeface="Arial" panose="020B0604020202020204" pitchFamily="34" charset="0"/>
                <a:ea typeface="Aileron" charset="0"/>
                <a:cs typeface="Arial" panose="020B0604020202020204" pitchFamily="34" charset="0"/>
              </a:rPr>
              <a:t>12/14 (86%) patients with measurable BM receiving T-DXd </a:t>
            </a:r>
          </a:p>
          <a:p>
            <a:pPr algn="ctr">
              <a:lnSpc>
                <a:spcPct val="90000"/>
              </a:lnSpc>
            </a:pPr>
            <a:r>
              <a:rPr lang="en-GB" sz="1200" noProof="0" dirty="0">
                <a:latin typeface="Arial" panose="020B0604020202020204" pitchFamily="34" charset="0"/>
                <a:ea typeface="Aileron" charset="0"/>
                <a:cs typeface="Arial" panose="020B0604020202020204" pitchFamily="34" charset="0"/>
              </a:rPr>
              <a:t>5.4 mg/kg and 21/27 (78%) in the pooled 6.4-mg/kg group experienced a reduction in brain lesion size from baseline as their best overall response</a:t>
            </a:r>
          </a:p>
        </p:txBody>
      </p:sp>
      <p:sp>
        <p:nvSpPr>
          <p:cNvPr id="47" name="TextBox 46">
            <a:extLst>
              <a:ext uri="{FF2B5EF4-FFF2-40B4-BE49-F238E27FC236}">
                <a16:creationId xmlns:a16="http://schemas.microsoft.com/office/drawing/2014/main" id="{DD5F05E5-2D7E-6FDA-1891-C8DE31753519}"/>
              </a:ext>
            </a:extLst>
          </p:cNvPr>
          <p:cNvSpPr txBox="1"/>
          <p:nvPr/>
        </p:nvSpPr>
        <p:spPr>
          <a:xfrm>
            <a:off x="6004935" y="2326821"/>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48" name="TextBox 47">
            <a:extLst>
              <a:ext uri="{FF2B5EF4-FFF2-40B4-BE49-F238E27FC236}">
                <a16:creationId xmlns:a16="http://schemas.microsoft.com/office/drawing/2014/main" id="{DEF14137-B1EF-3F8A-572C-0EA4BBC177E1}"/>
              </a:ext>
            </a:extLst>
          </p:cNvPr>
          <p:cNvSpPr txBox="1"/>
          <p:nvPr/>
        </p:nvSpPr>
        <p:spPr>
          <a:xfrm>
            <a:off x="6141190" y="1690712"/>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49" name="TextBox 48">
            <a:extLst>
              <a:ext uri="{FF2B5EF4-FFF2-40B4-BE49-F238E27FC236}">
                <a16:creationId xmlns:a16="http://schemas.microsoft.com/office/drawing/2014/main" id="{0E61DDB5-084B-82D9-FF33-86E9E9507559}"/>
              </a:ext>
            </a:extLst>
          </p:cNvPr>
          <p:cNvSpPr txBox="1"/>
          <p:nvPr/>
        </p:nvSpPr>
        <p:spPr>
          <a:xfrm>
            <a:off x="6070586" y="1370582"/>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25</a:t>
            </a:r>
          </a:p>
        </p:txBody>
      </p:sp>
      <p:sp>
        <p:nvSpPr>
          <p:cNvPr id="50" name="TextBox 49">
            <a:extLst>
              <a:ext uri="{FF2B5EF4-FFF2-40B4-BE49-F238E27FC236}">
                <a16:creationId xmlns:a16="http://schemas.microsoft.com/office/drawing/2014/main" id="{595EBFC4-15AF-6592-ACE8-A30FF3AB3A2D}"/>
              </a:ext>
            </a:extLst>
          </p:cNvPr>
          <p:cNvSpPr txBox="1"/>
          <p:nvPr/>
        </p:nvSpPr>
        <p:spPr>
          <a:xfrm rot="16200000">
            <a:off x="4976753" y="2065702"/>
            <a:ext cx="1471557"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Best change in SoD</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from baseline (%)</a:t>
            </a:r>
          </a:p>
        </p:txBody>
      </p:sp>
      <p:sp>
        <p:nvSpPr>
          <p:cNvPr id="52" name="TextBox 51">
            <a:extLst>
              <a:ext uri="{FF2B5EF4-FFF2-40B4-BE49-F238E27FC236}">
                <a16:creationId xmlns:a16="http://schemas.microsoft.com/office/drawing/2014/main" id="{3AA5074C-622C-F1D8-2396-9ABB36806000}"/>
              </a:ext>
            </a:extLst>
          </p:cNvPr>
          <p:cNvSpPr txBox="1"/>
          <p:nvPr/>
        </p:nvSpPr>
        <p:spPr>
          <a:xfrm>
            <a:off x="6004935" y="2007459"/>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-25</a:t>
            </a:r>
          </a:p>
        </p:txBody>
      </p:sp>
      <p:cxnSp>
        <p:nvCxnSpPr>
          <p:cNvPr id="57" name="Straight Connector 56">
            <a:extLst>
              <a:ext uri="{FF2B5EF4-FFF2-40B4-BE49-F238E27FC236}">
                <a16:creationId xmlns:a16="http://schemas.microsoft.com/office/drawing/2014/main" id="{FEABC109-BB4E-A511-74A8-D19201B3AB09}"/>
              </a:ext>
            </a:extLst>
          </p:cNvPr>
          <p:cNvCxnSpPr>
            <a:cxnSpLocks/>
          </p:cNvCxnSpPr>
          <p:nvPr/>
        </p:nvCxnSpPr>
        <p:spPr>
          <a:xfrm>
            <a:off x="6352819" y="1463675"/>
            <a:ext cx="0" cy="1606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8D7E2B9-7615-A778-6D9D-4B241D700BB0}"/>
              </a:ext>
            </a:extLst>
          </p:cNvPr>
          <p:cNvCxnSpPr>
            <a:cxnSpLocks/>
          </p:cNvCxnSpPr>
          <p:nvPr/>
        </p:nvCxnSpPr>
        <p:spPr>
          <a:xfrm flipH="1">
            <a:off x="6284209" y="2106946"/>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D7D171E2-1808-99E7-2F66-1DE301E1730D}"/>
              </a:ext>
            </a:extLst>
          </p:cNvPr>
          <p:cNvCxnSpPr>
            <a:cxnSpLocks/>
          </p:cNvCxnSpPr>
          <p:nvPr/>
        </p:nvCxnSpPr>
        <p:spPr>
          <a:xfrm flipH="1">
            <a:off x="6284209" y="1467945"/>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F5B6607-0B72-D6D7-AB40-4D459238DF8A}"/>
              </a:ext>
            </a:extLst>
          </p:cNvPr>
          <p:cNvCxnSpPr>
            <a:cxnSpLocks/>
          </p:cNvCxnSpPr>
          <p:nvPr/>
        </p:nvCxnSpPr>
        <p:spPr>
          <a:xfrm flipH="1">
            <a:off x="6284209" y="2425645"/>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3B7A6FA6-F60A-AEC6-F121-2B7E77B79606}"/>
              </a:ext>
            </a:extLst>
          </p:cNvPr>
          <p:cNvSpPr txBox="1"/>
          <p:nvPr/>
        </p:nvSpPr>
        <p:spPr>
          <a:xfrm>
            <a:off x="6004935" y="2644321"/>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-75</a:t>
            </a:r>
          </a:p>
        </p:txBody>
      </p:sp>
      <p:cxnSp>
        <p:nvCxnSpPr>
          <p:cNvPr id="70" name="Straight Connector 69">
            <a:extLst>
              <a:ext uri="{FF2B5EF4-FFF2-40B4-BE49-F238E27FC236}">
                <a16:creationId xmlns:a16="http://schemas.microsoft.com/office/drawing/2014/main" id="{6B0B5242-DCC3-26AC-7A22-D096647143BB}"/>
              </a:ext>
            </a:extLst>
          </p:cNvPr>
          <p:cNvCxnSpPr>
            <a:cxnSpLocks/>
          </p:cNvCxnSpPr>
          <p:nvPr/>
        </p:nvCxnSpPr>
        <p:spPr>
          <a:xfrm flipH="1">
            <a:off x="6284209" y="2743145"/>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A39F1537-38F3-5C13-D5A4-F59D6F6DA9D1}"/>
              </a:ext>
            </a:extLst>
          </p:cNvPr>
          <p:cNvSpPr txBox="1"/>
          <p:nvPr/>
        </p:nvSpPr>
        <p:spPr>
          <a:xfrm>
            <a:off x="5919976" y="2961821"/>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72" name="Straight Connector 71">
            <a:extLst>
              <a:ext uri="{FF2B5EF4-FFF2-40B4-BE49-F238E27FC236}">
                <a16:creationId xmlns:a16="http://schemas.microsoft.com/office/drawing/2014/main" id="{F5861F36-218E-C06C-974D-7D6EE04F085C}"/>
              </a:ext>
            </a:extLst>
          </p:cNvPr>
          <p:cNvCxnSpPr>
            <a:cxnSpLocks/>
          </p:cNvCxnSpPr>
          <p:nvPr/>
        </p:nvCxnSpPr>
        <p:spPr>
          <a:xfrm flipH="1">
            <a:off x="6284209" y="3060645"/>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98BA7A3-9962-DD8C-B36C-A02256A6F382}"/>
              </a:ext>
            </a:extLst>
          </p:cNvPr>
          <p:cNvCxnSpPr>
            <a:cxnSpLocks/>
          </p:cNvCxnSpPr>
          <p:nvPr/>
        </p:nvCxnSpPr>
        <p:spPr>
          <a:xfrm flipH="1">
            <a:off x="6357234" y="1533024"/>
            <a:ext cx="3356589"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E5319953-DF0D-6682-B95D-A06BE9AD13E6}"/>
              </a:ext>
            </a:extLst>
          </p:cNvPr>
          <p:cNvSpPr txBox="1"/>
          <p:nvPr/>
        </p:nvSpPr>
        <p:spPr>
          <a:xfrm>
            <a:off x="9830466" y="1382935"/>
            <a:ext cx="674865" cy="307777"/>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Progressive</a:t>
            </a:r>
          </a:p>
          <a:p>
            <a:r>
              <a:rPr lang="en-GB" sz="1000" noProof="0" dirty="0">
                <a:latin typeface="Arial" panose="020B0604020202020204" pitchFamily="34" charset="0"/>
                <a:ea typeface="Aileron" charset="0"/>
                <a:cs typeface="Arial" panose="020B0604020202020204" pitchFamily="34" charset="0"/>
              </a:rPr>
              <a:t>disease</a:t>
            </a:r>
          </a:p>
        </p:txBody>
      </p:sp>
      <p:sp>
        <p:nvSpPr>
          <p:cNvPr id="83" name="Rectangle 82">
            <a:extLst>
              <a:ext uri="{FF2B5EF4-FFF2-40B4-BE49-F238E27FC236}">
                <a16:creationId xmlns:a16="http://schemas.microsoft.com/office/drawing/2014/main" id="{8A694D5D-C62E-225B-32EB-0DE4403D542F}"/>
              </a:ext>
            </a:extLst>
          </p:cNvPr>
          <p:cNvSpPr/>
          <p:nvPr/>
        </p:nvSpPr>
        <p:spPr>
          <a:xfrm>
            <a:off x="6524216" y="2633491"/>
            <a:ext cx="85406" cy="854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4" name="Rectangle 83">
            <a:extLst>
              <a:ext uri="{FF2B5EF4-FFF2-40B4-BE49-F238E27FC236}">
                <a16:creationId xmlns:a16="http://schemas.microsoft.com/office/drawing/2014/main" id="{C21C67AE-A0BD-26AE-607E-40B878A6F65A}"/>
              </a:ext>
            </a:extLst>
          </p:cNvPr>
          <p:cNvSpPr/>
          <p:nvPr/>
        </p:nvSpPr>
        <p:spPr>
          <a:xfrm>
            <a:off x="6524216" y="2799731"/>
            <a:ext cx="85406" cy="854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7" name="TextBox 86">
            <a:extLst>
              <a:ext uri="{FF2B5EF4-FFF2-40B4-BE49-F238E27FC236}">
                <a16:creationId xmlns:a16="http://schemas.microsoft.com/office/drawing/2014/main" id="{22252459-178E-41A3-D02F-C78C9DBE3437}"/>
              </a:ext>
            </a:extLst>
          </p:cNvPr>
          <p:cNvSpPr txBox="1"/>
          <p:nvPr/>
        </p:nvSpPr>
        <p:spPr>
          <a:xfrm>
            <a:off x="9830466" y="2025610"/>
            <a:ext cx="524182" cy="307777"/>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Partial</a:t>
            </a:r>
            <a:br>
              <a:rPr lang="en-GB" sz="1000" noProof="0" dirty="0">
                <a:latin typeface="Arial" panose="020B0604020202020204" pitchFamily="34" charset="0"/>
                <a:ea typeface="Aileron" charset="0"/>
                <a:cs typeface="Arial" panose="020B0604020202020204" pitchFamily="34" charset="0"/>
              </a:rPr>
            </a:br>
            <a:r>
              <a:rPr lang="en-GB" sz="1000" noProof="0" dirty="0">
                <a:latin typeface="Arial" panose="020B0604020202020204" pitchFamily="34" charset="0"/>
                <a:ea typeface="Aileron" charset="0"/>
                <a:cs typeface="Arial" panose="020B0604020202020204" pitchFamily="34" charset="0"/>
              </a:rPr>
              <a:t>response</a:t>
            </a:r>
          </a:p>
        </p:txBody>
      </p:sp>
      <p:sp>
        <p:nvSpPr>
          <p:cNvPr id="88" name="TextBox 87">
            <a:extLst>
              <a:ext uri="{FF2B5EF4-FFF2-40B4-BE49-F238E27FC236}">
                <a16:creationId xmlns:a16="http://schemas.microsoft.com/office/drawing/2014/main" id="{492A3B7D-9DC6-5B93-51E6-1E6E6D80969E}"/>
              </a:ext>
            </a:extLst>
          </p:cNvPr>
          <p:cNvSpPr txBox="1"/>
          <p:nvPr/>
        </p:nvSpPr>
        <p:spPr>
          <a:xfrm>
            <a:off x="6657433" y="2607295"/>
            <a:ext cx="1298432" cy="461665"/>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Without prior treatment</a:t>
            </a:r>
          </a:p>
          <a:p>
            <a:r>
              <a:rPr lang="en-GB" sz="1000" noProof="0" dirty="0">
                <a:latin typeface="Arial" panose="020B0604020202020204" pitchFamily="34" charset="0"/>
                <a:ea typeface="Aileron" charset="0"/>
                <a:cs typeface="Arial" panose="020B0604020202020204" pitchFamily="34" charset="0"/>
              </a:rPr>
              <a:t>With prior treatment</a:t>
            </a:r>
          </a:p>
          <a:p>
            <a:r>
              <a:rPr lang="en-GB" sz="1000" noProof="0" dirty="0">
                <a:latin typeface="Arial" panose="020B0604020202020204" pitchFamily="34" charset="0"/>
                <a:ea typeface="Aileron" charset="0"/>
                <a:cs typeface="Arial" panose="020B0604020202020204" pitchFamily="34" charset="0"/>
              </a:rPr>
              <a:t>* Indicates surgery</a:t>
            </a:r>
          </a:p>
        </p:txBody>
      </p:sp>
      <p:sp>
        <p:nvSpPr>
          <p:cNvPr id="89" name="TextBox 88">
            <a:extLst>
              <a:ext uri="{FF2B5EF4-FFF2-40B4-BE49-F238E27FC236}">
                <a16:creationId xmlns:a16="http://schemas.microsoft.com/office/drawing/2014/main" id="{AC47031C-E44C-5656-7E20-62D8A3A5DF2B}"/>
              </a:ext>
            </a:extLst>
          </p:cNvPr>
          <p:cNvSpPr txBox="1"/>
          <p:nvPr/>
        </p:nvSpPr>
        <p:spPr>
          <a:xfrm>
            <a:off x="7378287" y="1134984"/>
            <a:ext cx="1198598"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T-DXd 5.4 mg/kg</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(N=14)</a:t>
            </a:r>
          </a:p>
        </p:txBody>
      </p:sp>
      <p:sp>
        <p:nvSpPr>
          <p:cNvPr id="90" name="Rectangle 89">
            <a:extLst>
              <a:ext uri="{FF2B5EF4-FFF2-40B4-BE49-F238E27FC236}">
                <a16:creationId xmlns:a16="http://schemas.microsoft.com/office/drawing/2014/main" id="{D04E3697-C7F9-4A94-F393-7EE730563830}"/>
              </a:ext>
            </a:extLst>
          </p:cNvPr>
          <p:cNvSpPr/>
          <p:nvPr/>
        </p:nvSpPr>
        <p:spPr>
          <a:xfrm>
            <a:off x="6867116" y="1790134"/>
            <a:ext cx="195582"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1" name="Rectangle 90">
            <a:extLst>
              <a:ext uri="{FF2B5EF4-FFF2-40B4-BE49-F238E27FC236}">
                <a16:creationId xmlns:a16="http://schemas.microsoft.com/office/drawing/2014/main" id="{DED9FE23-1D66-0BDC-719A-A08441E19207}"/>
              </a:ext>
            </a:extLst>
          </p:cNvPr>
          <p:cNvSpPr/>
          <p:nvPr/>
        </p:nvSpPr>
        <p:spPr>
          <a:xfrm>
            <a:off x="7100623" y="1790134"/>
            <a:ext cx="195582" cy="20694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2" name="Rectangle 91">
            <a:extLst>
              <a:ext uri="{FF2B5EF4-FFF2-40B4-BE49-F238E27FC236}">
                <a16:creationId xmlns:a16="http://schemas.microsoft.com/office/drawing/2014/main" id="{8FD4DF64-70B6-4549-B20E-98BADED295A3}"/>
              </a:ext>
            </a:extLst>
          </p:cNvPr>
          <p:cNvSpPr/>
          <p:nvPr/>
        </p:nvSpPr>
        <p:spPr>
          <a:xfrm>
            <a:off x="7334130" y="1790134"/>
            <a:ext cx="195582" cy="2958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3" name="Rectangle 92">
            <a:extLst>
              <a:ext uri="{FF2B5EF4-FFF2-40B4-BE49-F238E27FC236}">
                <a16:creationId xmlns:a16="http://schemas.microsoft.com/office/drawing/2014/main" id="{605F8937-D104-2545-5B22-4E4F8E1DD424}"/>
              </a:ext>
            </a:extLst>
          </p:cNvPr>
          <p:cNvSpPr/>
          <p:nvPr/>
        </p:nvSpPr>
        <p:spPr>
          <a:xfrm>
            <a:off x="7567637" y="1790134"/>
            <a:ext cx="195582" cy="4704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4" name="Rectangle 93">
            <a:extLst>
              <a:ext uri="{FF2B5EF4-FFF2-40B4-BE49-F238E27FC236}">
                <a16:creationId xmlns:a16="http://schemas.microsoft.com/office/drawing/2014/main" id="{F290F807-9A6C-2D6F-CC09-877F4A6C0A09}"/>
              </a:ext>
            </a:extLst>
          </p:cNvPr>
          <p:cNvSpPr/>
          <p:nvPr/>
        </p:nvSpPr>
        <p:spPr>
          <a:xfrm>
            <a:off x="7801144" y="1790134"/>
            <a:ext cx="195582" cy="5212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5" name="Rectangle 94">
            <a:extLst>
              <a:ext uri="{FF2B5EF4-FFF2-40B4-BE49-F238E27FC236}">
                <a16:creationId xmlns:a16="http://schemas.microsoft.com/office/drawing/2014/main" id="{D44B3319-EC53-04ED-577D-7508DE51534D}"/>
              </a:ext>
            </a:extLst>
          </p:cNvPr>
          <p:cNvSpPr/>
          <p:nvPr/>
        </p:nvSpPr>
        <p:spPr>
          <a:xfrm>
            <a:off x="8034651" y="1790134"/>
            <a:ext cx="195582" cy="749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6" name="Rectangle 95">
            <a:extLst>
              <a:ext uri="{FF2B5EF4-FFF2-40B4-BE49-F238E27FC236}">
                <a16:creationId xmlns:a16="http://schemas.microsoft.com/office/drawing/2014/main" id="{AAED6FE4-C8CC-2B84-C2B7-0FA205EE5CF4}"/>
              </a:ext>
            </a:extLst>
          </p:cNvPr>
          <p:cNvSpPr/>
          <p:nvPr/>
        </p:nvSpPr>
        <p:spPr>
          <a:xfrm>
            <a:off x="8268158" y="1790134"/>
            <a:ext cx="195582" cy="12896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7" name="Rectangle 96">
            <a:extLst>
              <a:ext uri="{FF2B5EF4-FFF2-40B4-BE49-F238E27FC236}">
                <a16:creationId xmlns:a16="http://schemas.microsoft.com/office/drawing/2014/main" id="{2D4CA4C6-3225-4537-AC2E-7C20AF8E75A4}"/>
              </a:ext>
            </a:extLst>
          </p:cNvPr>
          <p:cNvSpPr/>
          <p:nvPr/>
        </p:nvSpPr>
        <p:spPr>
          <a:xfrm>
            <a:off x="8501665" y="1790134"/>
            <a:ext cx="195582" cy="12896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8" name="Rectangle 97">
            <a:extLst>
              <a:ext uri="{FF2B5EF4-FFF2-40B4-BE49-F238E27FC236}">
                <a16:creationId xmlns:a16="http://schemas.microsoft.com/office/drawing/2014/main" id="{D1DE6FE1-124B-1757-5DB0-8F1574F4B793}"/>
              </a:ext>
            </a:extLst>
          </p:cNvPr>
          <p:cNvSpPr/>
          <p:nvPr/>
        </p:nvSpPr>
        <p:spPr>
          <a:xfrm>
            <a:off x="8735172" y="1790134"/>
            <a:ext cx="195582" cy="1289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9" name="Rectangle 98">
            <a:extLst>
              <a:ext uri="{FF2B5EF4-FFF2-40B4-BE49-F238E27FC236}">
                <a16:creationId xmlns:a16="http://schemas.microsoft.com/office/drawing/2014/main" id="{36936679-4060-25CE-D40A-598D40466B43}"/>
              </a:ext>
            </a:extLst>
          </p:cNvPr>
          <p:cNvSpPr/>
          <p:nvPr/>
        </p:nvSpPr>
        <p:spPr>
          <a:xfrm>
            <a:off x="8968679" y="1790134"/>
            <a:ext cx="195582" cy="12896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0" name="Rectangle 99">
            <a:extLst>
              <a:ext uri="{FF2B5EF4-FFF2-40B4-BE49-F238E27FC236}">
                <a16:creationId xmlns:a16="http://schemas.microsoft.com/office/drawing/2014/main" id="{86BE3C0A-E909-17E5-D086-A1E29A2E8F8F}"/>
              </a:ext>
            </a:extLst>
          </p:cNvPr>
          <p:cNvSpPr/>
          <p:nvPr/>
        </p:nvSpPr>
        <p:spPr>
          <a:xfrm>
            <a:off x="9202186" y="1790134"/>
            <a:ext cx="195582" cy="1289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1" name="Rectangle 100">
            <a:extLst>
              <a:ext uri="{FF2B5EF4-FFF2-40B4-BE49-F238E27FC236}">
                <a16:creationId xmlns:a16="http://schemas.microsoft.com/office/drawing/2014/main" id="{8204DA6B-688C-4512-FC89-2C3BE775F8F4}"/>
              </a:ext>
            </a:extLst>
          </p:cNvPr>
          <p:cNvSpPr/>
          <p:nvPr/>
        </p:nvSpPr>
        <p:spPr>
          <a:xfrm>
            <a:off x="9435691" y="1790134"/>
            <a:ext cx="195582" cy="1289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2" name="TextBox 101">
            <a:extLst>
              <a:ext uri="{FF2B5EF4-FFF2-40B4-BE49-F238E27FC236}">
                <a16:creationId xmlns:a16="http://schemas.microsoft.com/office/drawing/2014/main" id="{C3DF9A41-BE8D-4D87-1D8F-48FE1EEC1BFB}"/>
              </a:ext>
            </a:extLst>
          </p:cNvPr>
          <p:cNvSpPr txBox="1"/>
          <p:nvPr/>
        </p:nvSpPr>
        <p:spPr>
          <a:xfrm>
            <a:off x="8121688" y="2549233"/>
            <a:ext cx="49694" cy="153888"/>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a:t>
            </a:r>
          </a:p>
        </p:txBody>
      </p:sp>
      <p:cxnSp>
        <p:nvCxnSpPr>
          <p:cNvPr id="58" name="Straight Connector 57">
            <a:extLst>
              <a:ext uri="{FF2B5EF4-FFF2-40B4-BE49-F238E27FC236}">
                <a16:creationId xmlns:a16="http://schemas.microsoft.com/office/drawing/2014/main" id="{D12061A0-7AAA-0AAD-95D0-CAA195109926}"/>
              </a:ext>
            </a:extLst>
          </p:cNvPr>
          <p:cNvCxnSpPr>
            <a:cxnSpLocks/>
          </p:cNvCxnSpPr>
          <p:nvPr/>
        </p:nvCxnSpPr>
        <p:spPr>
          <a:xfrm flipH="1">
            <a:off x="6284209" y="1787024"/>
            <a:ext cx="34772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BBEA544-7E5A-77C7-DE14-55BBC8D88C2F}"/>
              </a:ext>
            </a:extLst>
          </p:cNvPr>
          <p:cNvCxnSpPr>
            <a:cxnSpLocks/>
          </p:cNvCxnSpPr>
          <p:nvPr/>
        </p:nvCxnSpPr>
        <p:spPr>
          <a:xfrm flipH="1">
            <a:off x="6357234" y="2171199"/>
            <a:ext cx="3356589"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324840F3-F763-F0A4-76E8-3804BC93B7D5}"/>
              </a:ext>
            </a:extLst>
          </p:cNvPr>
          <p:cNvSpPr txBox="1"/>
          <p:nvPr/>
        </p:nvSpPr>
        <p:spPr>
          <a:xfrm>
            <a:off x="6004935" y="4398689"/>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104" name="TextBox 103">
            <a:extLst>
              <a:ext uri="{FF2B5EF4-FFF2-40B4-BE49-F238E27FC236}">
                <a16:creationId xmlns:a16="http://schemas.microsoft.com/office/drawing/2014/main" id="{485C92E9-543D-F6F0-FC3C-362475368E13}"/>
              </a:ext>
            </a:extLst>
          </p:cNvPr>
          <p:cNvSpPr txBox="1"/>
          <p:nvPr/>
        </p:nvSpPr>
        <p:spPr>
          <a:xfrm>
            <a:off x="6141190" y="3762580"/>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105" name="TextBox 104">
            <a:extLst>
              <a:ext uri="{FF2B5EF4-FFF2-40B4-BE49-F238E27FC236}">
                <a16:creationId xmlns:a16="http://schemas.microsoft.com/office/drawing/2014/main" id="{162BB72F-04F0-A75A-72C4-B580CFE4C0C7}"/>
              </a:ext>
            </a:extLst>
          </p:cNvPr>
          <p:cNvSpPr txBox="1"/>
          <p:nvPr/>
        </p:nvSpPr>
        <p:spPr>
          <a:xfrm>
            <a:off x="6070586" y="344245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25</a:t>
            </a:r>
          </a:p>
        </p:txBody>
      </p:sp>
      <p:sp>
        <p:nvSpPr>
          <p:cNvPr id="106" name="TextBox 105">
            <a:extLst>
              <a:ext uri="{FF2B5EF4-FFF2-40B4-BE49-F238E27FC236}">
                <a16:creationId xmlns:a16="http://schemas.microsoft.com/office/drawing/2014/main" id="{B2BDDB9A-E961-F243-AB7C-6F35E45084E6}"/>
              </a:ext>
            </a:extLst>
          </p:cNvPr>
          <p:cNvSpPr txBox="1"/>
          <p:nvPr/>
        </p:nvSpPr>
        <p:spPr>
          <a:xfrm rot="16200000">
            <a:off x="4976753" y="4137570"/>
            <a:ext cx="1471557"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Best change in SoD</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from baseline (%)</a:t>
            </a:r>
          </a:p>
        </p:txBody>
      </p:sp>
      <p:sp>
        <p:nvSpPr>
          <p:cNvPr id="107" name="TextBox 106">
            <a:extLst>
              <a:ext uri="{FF2B5EF4-FFF2-40B4-BE49-F238E27FC236}">
                <a16:creationId xmlns:a16="http://schemas.microsoft.com/office/drawing/2014/main" id="{F2E96DB3-7E9F-9463-7E5A-D0A22E72C6F7}"/>
              </a:ext>
            </a:extLst>
          </p:cNvPr>
          <p:cNvSpPr txBox="1"/>
          <p:nvPr/>
        </p:nvSpPr>
        <p:spPr>
          <a:xfrm>
            <a:off x="6004935" y="4079327"/>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-25</a:t>
            </a:r>
          </a:p>
        </p:txBody>
      </p:sp>
      <p:cxnSp>
        <p:nvCxnSpPr>
          <p:cNvPr id="108" name="Straight Connector 107">
            <a:extLst>
              <a:ext uri="{FF2B5EF4-FFF2-40B4-BE49-F238E27FC236}">
                <a16:creationId xmlns:a16="http://schemas.microsoft.com/office/drawing/2014/main" id="{AB4D2526-A2EA-13AB-FF99-A80207A2FEFF}"/>
              </a:ext>
            </a:extLst>
          </p:cNvPr>
          <p:cNvCxnSpPr>
            <a:cxnSpLocks/>
          </p:cNvCxnSpPr>
          <p:nvPr/>
        </p:nvCxnSpPr>
        <p:spPr>
          <a:xfrm>
            <a:off x="6352819" y="3535543"/>
            <a:ext cx="0" cy="16065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71ECF88C-80E4-91C8-0B2E-4A145E318415}"/>
              </a:ext>
            </a:extLst>
          </p:cNvPr>
          <p:cNvCxnSpPr>
            <a:cxnSpLocks/>
          </p:cNvCxnSpPr>
          <p:nvPr/>
        </p:nvCxnSpPr>
        <p:spPr>
          <a:xfrm flipH="1">
            <a:off x="6284209" y="4178814"/>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8F16DB97-7644-EDA7-159C-7523EF92C51D}"/>
              </a:ext>
            </a:extLst>
          </p:cNvPr>
          <p:cNvCxnSpPr>
            <a:cxnSpLocks/>
          </p:cNvCxnSpPr>
          <p:nvPr/>
        </p:nvCxnSpPr>
        <p:spPr>
          <a:xfrm flipH="1">
            <a:off x="6284209" y="3539813"/>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5E6142BF-1D10-3F9C-1923-166D65F755A7}"/>
              </a:ext>
            </a:extLst>
          </p:cNvPr>
          <p:cNvCxnSpPr>
            <a:cxnSpLocks/>
          </p:cNvCxnSpPr>
          <p:nvPr/>
        </p:nvCxnSpPr>
        <p:spPr>
          <a:xfrm flipH="1">
            <a:off x="6284209" y="4497513"/>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2BDF43D3-FC5A-6E75-2A62-8D9B7B1A685E}"/>
              </a:ext>
            </a:extLst>
          </p:cNvPr>
          <p:cNvSpPr txBox="1"/>
          <p:nvPr/>
        </p:nvSpPr>
        <p:spPr>
          <a:xfrm>
            <a:off x="6004935" y="4716189"/>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-75</a:t>
            </a:r>
          </a:p>
        </p:txBody>
      </p:sp>
      <p:cxnSp>
        <p:nvCxnSpPr>
          <p:cNvPr id="113" name="Straight Connector 112">
            <a:extLst>
              <a:ext uri="{FF2B5EF4-FFF2-40B4-BE49-F238E27FC236}">
                <a16:creationId xmlns:a16="http://schemas.microsoft.com/office/drawing/2014/main" id="{B70CFA2B-4051-9AB5-515C-71A04C225640}"/>
              </a:ext>
            </a:extLst>
          </p:cNvPr>
          <p:cNvCxnSpPr>
            <a:cxnSpLocks/>
          </p:cNvCxnSpPr>
          <p:nvPr/>
        </p:nvCxnSpPr>
        <p:spPr>
          <a:xfrm flipH="1">
            <a:off x="6284209" y="4815013"/>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B7843318-714F-8418-A622-8569265D8166}"/>
              </a:ext>
            </a:extLst>
          </p:cNvPr>
          <p:cNvSpPr txBox="1"/>
          <p:nvPr/>
        </p:nvSpPr>
        <p:spPr>
          <a:xfrm>
            <a:off x="5919976" y="5033689"/>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cxnSp>
        <p:nvCxnSpPr>
          <p:cNvPr id="115" name="Straight Connector 114">
            <a:extLst>
              <a:ext uri="{FF2B5EF4-FFF2-40B4-BE49-F238E27FC236}">
                <a16:creationId xmlns:a16="http://schemas.microsoft.com/office/drawing/2014/main" id="{39E36799-43BF-0DF5-8D2B-78917231EEAB}"/>
              </a:ext>
            </a:extLst>
          </p:cNvPr>
          <p:cNvCxnSpPr>
            <a:cxnSpLocks/>
          </p:cNvCxnSpPr>
          <p:nvPr/>
        </p:nvCxnSpPr>
        <p:spPr>
          <a:xfrm flipH="1">
            <a:off x="6284209" y="5132513"/>
            <a:ext cx="686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0E155905-63FA-6EA3-F5C3-7718FF0EF3B8}"/>
              </a:ext>
            </a:extLst>
          </p:cNvPr>
          <p:cNvCxnSpPr>
            <a:cxnSpLocks/>
          </p:cNvCxnSpPr>
          <p:nvPr/>
        </p:nvCxnSpPr>
        <p:spPr>
          <a:xfrm flipH="1">
            <a:off x="6357234" y="3604892"/>
            <a:ext cx="3356589"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58719815-4259-D694-8F69-D0B1AB030EFC}"/>
              </a:ext>
            </a:extLst>
          </p:cNvPr>
          <p:cNvSpPr txBox="1"/>
          <p:nvPr/>
        </p:nvSpPr>
        <p:spPr>
          <a:xfrm>
            <a:off x="9830466" y="3454803"/>
            <a:ext cx="674865" cy="307777"/>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Progressive</a:t>
            </a:r>
            <a:br>
              <a:rPr lang="en-GB" sz="1000" noProof="0" dirty="0">
                <a:latin typeface="Arial" panose="020B0604020202020204" pitchFamily="34" charset="0"/>
                <a:ea typeface="Aileron" charset="0"/>
                <a:cs typeface="Arial" panose="020B0604020202020204" pitchFamily="34" charset="0"/>
              </a:rPr>
            </a:br>
            <a:r>
              <a:rPr lang="en-GB" sz="1000" noProof="0" dirty="0">
                <a:latin typeface="Arial" panose="020B0604020202020204" pitchFamily="34" charset="0"/>
                <a:ea typeface="Aileron" charset="0"/>
                <a:cs typeface="Arial" panose="020B0604020202020204" pitchFamily="34" charset="0"/>
              </a:rPr>
              <a:t>disease</a:t>
            </a:r>
          </a:p>
        </p:txBody>
      </p:sp>
      <p:sp>
        <p:nvSpPr>
          <p:cNvPr id="118" name="Rectangle 117">
            <a:extLst>
              <a:ext uri="{FF2B5EF4-FFF2-40B4-BE49-F238E27FC236}">
                <a16:creationId xmlns:a16="http://schemas.microsoft.com/office/drawing/2014/main" id="{3D04EA48-EACA-6168-B0DB-4EDCA4061513}"/>
              </a:ext>
            </a:extLst>
          </p:cNvPr>
          <p:cNvSpPr/>
          <p:nvPr/>
        </p:nvSpPr>
        <p:spPr>
          <a:xfrm>
            <a:off x="6524216" y="4705359"/>
            <a:ext cx="85406" cy="854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9" name="Rectangle 118">
            <a:extLst>
              <a:ext uri="{FF2B5EF4-FFF2-40B4-BE49-F238E27FC236}">
                <a16:creationId xmlns:a16="http://schemas.microsoft.com/office/drawing/2014/main" id="{30C88D30-8F66-C4CD-58AE-1D5A10BB6EA2}"/>
              </a:ext>
            </a:extLst>
          </p:cNvPr>
          <p:cNvSpPr/>
          <p:nvPr/>
        </p:nvSpPr>
        <p:spPr>
          <a:xfrm>
            <a:off x="6524216" y="4871599"/>
            <a:ext cx="85406" cy="854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20" name="TextBox 119">
            <a:extLst>
              <a:ext uri="{FF2B5EF4-FFF2-40B4-BE49-F238E27FC236}">
                <a16:creationId xmlns:a16="http://schemas.microsoft.com/office/drawing/2014/main" id="{CB992922-9D59-8041-27CC-F8EEE2836F57}"/>
              </a:ext>
            </a:extLst>
          </p:cNvPr>
          <p:cNvSpPr txBox="1"/>
          <p:nvPr/>
        </p:nvSpPr>
        <p:spPr>
          <a:xfrm>
            <a:off x="9830466" y="4097478"/>
            <a:ext cx="524182" cy="307777"/>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Partial</a:t>
            </a:r>
            <a:br>
              <a:rPr lang="en-GB" sz="1000" noProof="0" dirty="0">
                <a:latin typeface="Arial" panose="020B0604020202020204" pitchFamily="34" charset="0"/>
                <a:ea typeface="Aileron" charset="0"/>
                <a:cs typeface="Arial" panose="020B0604020202020204" pitchFamily="34" charset="0"/>
              </a:rPr>
            </a:br>
            <a:r>
              <a:rPr lang="en-GB" sz="1000" noProof="0" dirty="0">
                <a:latin typeface="Arial" panose="020B0604020202020204" pitchFamily="34" charset="0"/>
                <a:ea typeface="Aileron" charset="0"/>
                <a:cs typeface="Arial" panose="020B0604020202020204" pitchFamily="34" charset="0"/>
              </a:rPr>
              <a:t>response</a:t>
            </a:r>
          </a:p>
        </p:txBody>
      </p:sp>
      <p:sp>
        <p:nvSpPr>
          <p:cNvPr id="121" name="TextBox 120">
            <a:extLst>
              <a:ext uri="{FF2B5EF4-FFF2-40B4-BE49-F238E27FC236}">
                <a16:creationId xmlns:a16="http://schemas.microsoft.com/office/drawing/2014/main" id="{2D7238B6-2069-B10A-C0BB-A64E75941B3C}"/>
              </a:ext>
            </a:extLst>
          </p:cNvPr>
          <p:cNvSpPr txBox="1"/>
          <p:nvPr/>
        </p:nvSpPr>
        <p:spPr>
          <a:xfrm>
            <a:off x="6657433" y="4679163"/>
            <a:ext cx="1298432" cy="461665"/>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Without prior treatment</a:t>
            </a:r>
          </a:p>
          <a:p>
            <a:r>
              <a:rPr lang="en-GB" sz="1000" noProof="0" dirty="0">
                <a:latin typeface="Arial" panose="020B0604020202020204" pitchFamily="34" charset="0"/>
                <a:ea typeface="Aileron" charset="0"/>
                <a:cs typeface="Arial" panose="020B0604020202020204" pitchFamily="34" charset="0"/>
              </a:rPr>
              <a:t>With prior treatment</a:t>
            </a:r>
          </a:p>
          <a:p>
            <a:r>
              <a:rPr lang="en-GB" sz="1000" noProof="0" dirty="0">
                <a:latin typeface="Arial" panose="020B0604020202020204" pitchFamily="34" charset="0"/>
                <a:ea typeface="Aileron" charset="0"/>
                <a:cs typeface="Arial" panose="020B0604020202020204" pitchFamily="34" charset="0"/>
              </a:rPr>
              <a:t>* Indicates surgery</a:t>
            </a:r>
          </a:p>
        </p:txBody>
      </p:sp>
      <p:sp>
        <p:nvSpPr>
          <p:cNvPr id="122" name="TextBox 121">
            <a:extLst>
              <a:ext uri="{FF2B5EF4-FFF2-40B4-BE49-F238E27FC236}">
                <a16:creationId xmlns:a16="http://schemas.microsoft.com/office/drawing/2014/main" id="{D3790FFC-9AD9-3FF9-D3C4-EDF7043BCEAF}"/>
              </a:ext>
            </a:extLst>
          </p:cNvPr>
          <p:cNvSpPr txBox="1"/>
          <p:nvPr/>
        </p:nvSpPr>
        <p:spPr>
          <a:xfrm>
            <a:off x="7099367" y="3206852"/>
            <a:ext cx="1756443" cy="369332"/>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Pooled T-DXd 6.4 mg/kg</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(N=27</a:t>
            </a:r>
            <a:r>
              <a:rPr lang="en-GB" sz="1200" b="1" baseline="30000" noProof="0" dirty="0">
                <a:latin typeface="Arial" panose="020B0604020202020204" pitchFamily="34" charset="0"/>
                <a:ea typeface="Aileron" charset="0"/>
                <a:cs typeface="Arial" panose="020B0604020202020204" pitchFamily="34" charset="0"/>
              </a:rPr>
              <a:t>c</a:t>
            </a:r>
            <a:r>
              <a:rPr lang="en-GB" sz="1200" b="1" noProof="0" dirty="0">
                <a:latin typeface="Arial" panose="020B0604020202020204" pitchFamily="34" charset="0"/>
                <a:ea typeface="Aileron" charset="0"/>
                <a:cs typeface="Arial" panose="020B0604020202020204" pitchFamily="34" charset="0"/>
              </a:rPr>
              <a:t>)</a:t>
            </a:r>
          </a:p>
        </p:txBody>
      </p:sp>
      <p:sp>
        <p:nvSpPr>
          <p:cNvPr id="133" name="Rectangle 132">
            <a:extLst>
              <a:ext uri="{FF2B5EF4-FFF2-40B4-BE49-F238E27FC236}">
                <a16:creationId xmlns:a16="http://schemas.microsoft.com/office/drawing/2014/main" id="{A0E4F01F-9DC0-ED39-7FCA-B62E5C0747D1}"/>
              </a:ext>
            </a:extLst>
          </p:cNvPr>
          <p:cNvSpPr/>
          <p:nvPr/>
        </p:nvSpPr>
        <p:spPr>
          <a:xfrm>
            <a:off x="9582132" y="3862002"/>
            <a:ext cx="108000" cy="1289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5" name="TextBox 134">
            <a:extLst>
              <a:ext uri="{FF2B5EF4-FFF2-40B4-BE49-F238E27FC236}">
                <a16:creationId xmlns:a16="http://schemas.microsoft.com/office/drawing/2014/main" id="{606F143B-AD13-2E2B-DE9F-84CF264421F3}"/>
              </a:ext>
            </a:extLst>
          </p:cNvPr>
          <p:cNvSpPr txBox="1"/>
          <p:nvPr/>
        </p:nvSpPr>
        <p:spPr>
          <a:xfrm>
            <a:off x="7400787" y="4012279"/>
            <a:ext cx="49694" cy="153888"/>
          </a:xfrm>
          <a:prstGeom prst="rect">
            <a:avLst/>
          </a:prstGeom>
          <a:noFill/>
        </p:spPr>
        <p:txBody>
          <a:bodyPr wrap="none" lIns="0" tIns="0" rIns="0" bIns="0" rtlCol="0">
            <a:spAutoFit/>
          </a:bodyPr>
          <a:lstStyle/>
          <a:p>
            <a:r>
              <a:rPr lang="en-GB" sz="1000" noProof="0" dirty="0">
                <a:latin typeface="Arial" panose="020B0604020202020204" pitchFamily="34" charset="0"/>
                <a:ea typeface="Aileron" charset="0"/>
                <a:cs typeface="Arial" panose="020B0604020202020204" pitchFamily="34" charset="0"/>
              </a:rPr>
              <a:t>*</a:t>
            </a:r>
          </a:p>
        </p:txBody>
      </p:sp>
      <p:sp>
        <p:nvSpPr>
          <p:cNvPr id="138" name="Rectangle 137">
            <a:extLst>
              <a:ext uri="{FF2B5EF4-FFF2-40B4-BE49-F238E27FC236}">
                <a16:creationId xmlns:a16="http://schemas.microsoft.com/office/drawing/2014/main" id="{AC469334-4957-5C2E-DB91-E9B7BBBCE475}"/>
              </a:ext>
            </a:extLst>
          </p:cNvPr>
          <p:cNvSpPr/>
          <p:nvPr/>
        </p:nvSpPr>
        <p:spPr>
          <a:xfrm>
            <a:off x="9459386" y="3862002"/>
            <a:ext cx="108000" cy="1289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9" name="Rectangle 138">
            <a:extLst>
              <a:ext uri="{FF2B5EF4-FFF2-40B4-BE49-F238E27FC236}">
                <a16:creationId xmlns:a16="http://schemas.microsoft.com/office/drawing/2014/main" id="{97137C14-DCCF-FA01-5373-DD970FE6ACDF}"/>
              </a:ext>
            </a:extLst>
          </p:cNvPr>
          <p:cNvSpPr/>
          <p:nvPr/>
        </p:nvSpPr>
        <p:spPr>
          <a:xfrm>
            <a:off x="9336630" y="3862002"/>
            <a:ext cx="108000" cy="1289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0" name="Rectangle 139">
            <a:extLst>
              <a:ext uri="{FF2B5EF4-FFF2-40B4-BE49-F238E27FC236}">
                <a16:creationId xmlns:a16="http://schemas.microsoft.com/office/drawing/2014/main" id="{3C8154E9-24A7-CE9D-991D-C4A671AC718D}"/>
              </a:ext>
            </a:extLst>
          </p:cNvPr>
          <p:cNvSpPr/>
          <p:nvPr/>
        </p:nvSpPr>
        <p:spPr>
          <a:xfrm>
            <a:off x="9213874" y="3862002"/>
            <a:ext cx="108000" cy="11132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1" name="Rectangle 140">
            <a:extLst>
              <a:ext uri="{FF2B5EF4-FFF2-40B4-BE49-F238E27FC236}">
                <a16:creationId xmlns:a16="http://schemas.microsoft.com/office/drawing/2014/main" id="{FAB04FF1-EE44-9984-B201-B2816A094273}"/>
              </a:ext>
            </a:extLst>
          </p:cNvPr>
          <p:cNvSpPr/>
          <p:nvPr/>
        </p:nvSpPr>
        <p:spPr>
          <a:xfrm>
            <a:off x="9091118" y="3862003"/>
            <a:ext cx="108000" cy="10274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2" name="Rectangle 141">
            <a:extLst>
              <a:ext uri="{FF2B5EF4-FFF2-40B4-BE49-F238E27FC236}">
                <a16:creationId xmlns:a16="http://schemas.microsoft.com/office/drawing/2014/main" id="{9B8EFB84-0F09-DC18-48CA-E17C5B9E2030}"/>
              </a:ext>
            </a:extLst>
          </p:cNvPr>
          <p:cNvSpPr/>
          <p:nvPr/>
        </p:nvSpPr>
        <p:spPr>
          <a:xfrm>
            <a:off x="8722850" y="3862003"/>
            <a:ext cx="108000" cy="7449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3" name="Rectangle 142">
            <a:extLst>
              <a:ext uri="{FF2B5EF4-FFF2-40B4-BE49-F238E27FC236}">
                <a16:creationId xmlns:a16="http://schemas.microsoft.com/office/drawing/2014/main" id="{9EAFE796-5249-85EB-0B98-FE6A005AF6FA}"/>
              </a:ext>
            </a:extLst>
          </p:cNvPr>
          <p:cNvSpPr/>
          <p:nvPr/>
        </p:nvSpPr>
        <p:spPr>
          <a:xfrm>
            <a:off x="8600094" y="3862002"/>
            <a:ext cx="108000" cy="6591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4" name="Rectangle 143">
            <a:extLst>
              <a:ext uri="{FF2B5EF4-FFF2-40B4-BE49-F238E27FC236}">
                <a16:creationId xmlns:a16="http://schemas.microsoft.com/office/drawing/2014/main" id="{7074FD50-6089-79D8-AE93-62C580F9591B}"/>
              </a:ext>
            </a:extLst>
          </p:cNvPr>
          <p:cNvSpPr/>
          <p:nvPr/>
        </p:nvSpPr>
        <p:spPr>
          <a:xfrm>
            <a:off x="7986314" y="3862003"/>
            <a:ext cx="108000" cy="4464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5" name="Rectangle 144">
            <a:extLst>
              <a:ext uri="{FF2B5EF4-FFF2-40B4-BE49-F238E27FC236}">
                <a16:creationId xmlns:a16="http://schemas.microsoft.com/office/drawing/2014/main" id="{968E0AF1-4606-A2FD-461F-30A364B188A4}"/>
              </a:ext>
            </a:extLst>
          </p:cNvPr>
          <p:cNvSpPr/>
          <p:nvPr/>
        </p:nvSpPr>
        <p:spPr>
          <a:xfrm>
            <a:off x="7863558" y="3862003"/>
            <a:ext cx="108000" cy="4274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6" name="Rectangle 145">
            <a:extLst>
              <a:ext uri="{FF2B5EF4-FFF2-40B4-BE49-F238E27FC236}">
                <a16:creationId xmlns:a16="http://schemas.microsoft.com/office/drawing/2014/main" id="{5ED17790-A011-8317-4264-902133B98C59}"/>
              </a:ext>
            </a:extLst>
          </p:cNvPr>
          <p:cNvSpPr/>
          <p:nvPr/>
        </p:nvSpPr>
        <p:spPr>
          <a:xfrm>
            <a:off x="8968362" y="3862003"/>
            <a:ext cx="108000" cy="8750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7" name="Rectangle 146">
            <a:extLst>
              <a:ext uri="{FF2B5EF4-FFF2-40B4-BE49-F238E27FC236}">
                <a16:creationId xmlns:a16="http://schemas.microsoft.com/office/drawing/2014/main" id="{05682FB9-363E-A8DC-1ED3-5BCFFE5CDACB}"/>
              </a:ext>
            </a:extLst>
          </p:cNvPr>
          <p:cNvSpPr/>
          <p:nvPr/>
        </p:nvSpPr>
        <p:spPr>
          <a:xfrm>
            <a:off x="8845606" y="3862003"/>
            <a:ext cx="108000" cy="7957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8" name="Rectangle 147">
            <a:extLst>
              <a:ext uri="{FF2B5EF4-FFF2-40B4-BE49-F238E27FC236}">
                <a16:creationId xmlns:a16="http://schemas.microsoft.com/office/drawing/2014/main" id="{5BA7B72F-E3D3-713E-F9BC-2A1D2C61CC85}"/>
              </a:ext>
            </a:extLst>
          </p:cNvPr>
          <p:cNvSpPr/>
          <p:nvPr/>
        </p:nvSpPr>
        <p:spPr>
          <a:xfrm>
            <a:off x="8477338" y="3862003"/>
            <a:ext cx="108000" cy="6337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49" name="Rectangle 148">
            <a:extLst>
              <a:ext uri="{FF2B5EF4-FFF2-40B4-BE49-F238E27FC236}">
                <a16:creationId xmlns:a16="http://schemas.microsoft.com/office/drawing/2014/main" id="{9F055706-183A-B945-CDE1-8BDA7F339B0C}"/>
              </a:ext>
            </a:extLst>
          </p:cNvPr>
          <p:cNvSpPr/>
          <p:nvPr/>
        </p:nvSpPr>
        <p:spPr>
          <a:xfrm>
            <a:off x="8354582" y="3862003"/>
            <a:ext cx="108000" cy="6337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0" name="Rectangle 149">
            <a:extLst>
              <a:ext uri="{FF2B5EF4-FFF2-40B4-BE49-F238E27FC236}">
                <a16:creationId xmlns:a16="http://schemas.microsoft.com/office/drawing/2014/main" id="{93469A81-05E1-1F04-336C-D4CA6735475D}"/>
              </a:ext>
            </a:extLst>
          </p:cNvPr>
          <p:cNvSpPr/>
          <p:nvPr/>
        </p:nvSpPr>
        <p:spPr>
          <a:xfrm>
            <a:off x="8231826" y="3862003"/>
            <a:ext cx="108000" cy="5321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1" name="Rectangle 150">
            <a:extLst>
              <a:ext uri="{FF2B5EF4-FFF2-40B4-BE49-F238E27FC236}">
                <a16:creationId xmlns:a16="http://schemas.microsoft.com/office/drawing/2014/main" id="{FD8D8979-5EDC-09E2-1458-18D07429CDD1}"/>
              </a:ext>
            </a:extLst>
          </p:cNvPr>
          <p:cNvSpPr/>
          <p:nvPr/>
        </p:nvSpPr>
        <p:spPr>
          <a:xfrm>
            <a:off x="8109070" y="3862003"/>
            <a:ext cx="108000" cy="455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2" name="Rectangle 151">
            <a:extLst>
              <a:ext uri="{FF2B5EF4-FFF2-40B4-BE49-F238E27FC236}">
                <a16:creationId xmlns:a16="http://schemas.microsoft.com/office/drawing/2014/main" id="{AC9E7844-38C1-86DA-11B5-41A93F651A42}"/>
              </a:ext>
            </a:extLst>
          </p:cNvPr>
          <p:cNvSpPr/>
          <p:nvPr/>
        </p:nvSpPr>
        <p:spPr>
          <a:xfrm>
            <a:off x="7740802" y="3862004"/>
            <a:ext cx="108000" cy="4051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3" name="Rectangle 152">
            <a:extLst>
              <a:ext uri="{FF2B5EF4-FFF2-40B4-BE49-F238E27FC236}">
                <a16:creationId xmlns:a16="http://schemas.microsoft.com/office/drawing/2014/main" id="{08377025-94C4-65A3-5DE9-C8ECAD4CE01F}"/>
              </a:ext>
            </a:extLst>
          </p:cNvPr>
          <p:cNvSpPr/>
          <p:nvPr/>
        </p:nvSpPr>
        <p:spPr>
          <a:xfrm>
            <a:off x="7618046" y="3862003"/>
            <a:ext cx="108000" cy="275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4" name="Rectangle 153">
            <a:extLst>
              <a:ext uri="{FF2B5EF4-FFF2-40B4-BE49-F238E27FC236}">
                <a16:creationId xmlns:a16="http://schemas.microsoft.com/office/drawing/2014/main" id="{AFE13058-8F2D-B9AC-1328-813B4CDDCDC4}"/>
              </a:ext>
            </a:extLst>
          </p:cNvPr>
          <p:cNvSpPr/>
          <p:nvPr/>
        </p:nvSpPr>
        <p:spPr>
          <a:xfrm>
            <a:off x="7495290" y="3862003"/>
            <a:ext cx="108000" cy="2559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5" name="Rectangle 154">
            <a:extLst>
              <a:ext uri="{FF2B5EF4-FFF2-40B4-BE49-F238E27FC236}">
                <a16:creationId xmlns:a16="http://schemas.microsoft.com/office/drawing/2014/main" id="{7BF692AA-D7A2-0EAE-73B9-D388B20060B5}"/>
              </a:ext>
            </a:extLst>
          </p:cNvPr>
          <p:cNvSpPr/>
          <p:nvPr/>
        </p:nvSpPr>
        <p:spPr>
          <a:xfrm>
            <a:off x="7372534" y="3862003"/>
            <a:ext cx="108000" cy="1480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6" name="Rectangle 155">
            <a:extLst>
              <a:ext uri="{FF2B5EF4-FFF2-40B4-BE49-F238E27FC236}">
                <a16:creationId xmlns:a16="http://schemas.microsoft.com/office/drawing/2014/main" id="{360D6109-89C3-E962-306B-D0E565EA50EF}"/>
              </a:ext>
            </a:extLst>
          </p:cNvPr>
          <p:cNvSpPr/>
          <p:nvPr/>
        </p:nvSpPr>
        <p:spPr>
          <a:xfrm>
            <a:off x="7249778" y="3862002"/>
            <a:ext cx="108000" cy="1384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7" name="Rectangle 156">
            <a:extLst>
              <a:ext uri="{FF2B5EF4-FFF2-40B4-BE49-F238E27FC236}">
                <a16:creationId xmlns:a16="http://schemas.microsoft.com/office/drawing/2014/main" id="{0C35EA0B-D39B-93BC-56D7-021EA0AB12C6}"/>
              </a:ext>
            </a:extLst>
          </p:cNvPr>
          <p:cNvSpPr/>
          <p:nvPr/>
        </p:nvSpPr>
        <p:spPr>
          <a:xfrm>
            <a:off x="7127022" y="3862003"/>
            <a:ext cx="108000" cy="74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8" name="Rectangle 157">
            <a:extLst>
              <a:ext uri="{FF2B5EF4-FFF2-40B4-BE49-F238E27FC236}">
                <a16:creationId xmlns:a16="http://schemas.microsoft.com/office/drawing/2014/main" id="{AF1EFDC8-6E02-6AC4-2514-26069A20C60F}"/>
              </a:ext>
            </a:extLst>
          </p:cNvPr>
          <p:cNvSpPr/>
          <p:nvPr/>
        </p:nvSpPr>
        <p:spPr>
          <a:xfrm>
            <a:off x="6390486" y="3604446"/>
            <a:ext cx="108000" cy="250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9" name="Rectangle 158">
            <a:extLst>
              <a:ext uri="{FF2B5EF4-FFF2-40B4-BE49-F238E27FC236}">
                <a16:creationId xmlns:a16="http://schemas.microsoft.com/office/drawing/2014/main" id="{BCD13960-E6A5-4FF3-738D-A1283546A334}"/>
              </a:ext>
            </a:extLst>
          </p:cNvPr>
          <p:cNvSpPr/>
          <p:nvPr/>
        </p:nvSpPr>
        <p:spPr>
          <a:xfrm>
            <a:off x="6513242" y="3740150"/>
            <a:ext cx="108000" cy="114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0" name="Rectangle 159">
            <a:extLst>
              <a:ext uri="{FF2B5EF4-FFF2-40B4-BE49-F238E27FC236}">
                <a16:creationId xmlns:a16="http://schemas.microsoft.com/office/drawing/2014/main" id="{466990DE-EBF0-0C09-2EEA-B7BB5968DC1F}"/>
              </a:ext>
            </a:extLst>
          </p:cNvPr>
          <p:cNvSpPr/>
          <p:nvPr/>
        </p:nvSpPr>
        <p:spPr>
          <a:xfrm>
            <a:off x="6635998" y="3740150"/>
            <a:ext cx="108000" cy="114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1" name="Rectangle 160">
            <a:extLst>
              <a:ext uri="{FF2B5EF4-FFF2-40B4-BE49-F238E27FC236}">
                <a16:creationId xmlns:a16="http://schemas.microsoft.com/office/drawing/2014/main" id="{DDA1BA4A-1482-358E-50F8-ECEC7569293A}"/>
              </a:ext>
            </a:extLst>
          </p:cNvPr>
          <p:cNvSpPr/>
          <p:nvPr/>
        </p:nvSpPr>
        <p:spPr>
          <a:xfrm>
            <a:off x="6758754" y="3740150"/>
            <a:ext cx="108000" cy="114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2" name="Rectangle 161">
            <a:extLst>
              <a:ext uri="{FF2B5EF4-FFF2-40B4-BE49-F238E27FC236}">
                <a16:creationId xmlns:a16="http://schemas.microsoft.com/office/drawing/2014/main" id="{DB0ED4EF-B140-D929-3A56-D97D6E03C0AB}"/>
              </a:ext>
            </a:extLst>
          </p:cNvPr>
          <p:cNvSpPr/>
          <p:nvPr/>
        </p:nvSpPr>
        <p:spPr>
          <a:xfrm>
            <a:off x="7004266" y="3862002"/>
            <a:ext cx="108000" cy="3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63" name="Rectangle 162">
            <a:extLst>
              <a:ext uri="{FF2B5EF4-FFF2-40B4-BE49-F238E27FC236}">
                <a16:creationId xmlns:a16="http://schemas.microsoft.com/office/drawing/2014/main" id="{726FBC95-40C5-46B7-C216-4380E113AE31}"/>
              </a:ext>
            </a:extLst>
          </p:cNvPr>
          <p:cNvSpPr/>
          <p:nvPr/>
        </p:nvSpPr>
        <p:spPr>
          <a:xfrm>
            <a:off x="6881510" y="3862002"/>
            <a:ext cx="108000" cy="3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136" name="Straight Connector 135">
            <a:extLst>
              <a:ext uri="{FF2B5EF4-FFF2-40B4-BE49-F238E27FC236}">
                <a16:creationId xmlns:a16="http://schemas.microsoft.com/office/drawing/2014/main" id="{85E5B1B5-4358-B4CA-3697-DBF3ADB20804}"/>
              </a:ext>
            </a:extLst>
          </p:cNvPr>
          <p:cNvCxnSpPr>
            <a:cxnSpLocks/>
          </p:cNvCxnSpPr>
          <p:nvPr/>
        </p:nvCxnSpPr>
        <p:spPr>
          <a:xfrm flipH="1">
            <a:off x="6284209" y="3858892"/>
            <a:ext cx="347723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17FD6E48-1FCD-7A44-AA75-BDA93D5C4FD1}"/>
              </a:ext>
            </a:extLst>
          </p:cNvPr>
          <p:cNvCxnSpPr>
            <a:cxnSpLocks/>
          </p:cNvCxnSpPr>
          <p:nvPr/>
        </p:nvCxnSpPr>
        <p:spPr>
          <a:xfrm flipH="1">
            <a:off x="6357234" y="4243067"/>
            <a:ext cx="3356589"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0087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67A55-F01B-AB91-E920-B5916C7A024F}"/>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019414B-C7FC-1D10-3470-41CF83CA6307}"/>
              </a:ext>
            </a:extLst>
          </p:cNvPr>
          <p:cNvSpPr/>
          <p:nvPr/>
        </p:nvSpPr>
        <p:spPr>
          <a:xfrm>
            <a:off x="620183" y="2996952"/>
            <a:ext cx="10180339" cy="1177035"/>
          </a:xfrm>
          <a:prstGeom prst="roundRect">
            <a:avLst>
              <a:gd name="adj" fmla="val 517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 name="Rectangle: Rounded Corners 12">
            <a:extLst>
              <a:ext uri="{FF2B5EF4-FFF2-40B4-BE49-F238E27FC236}">
                <a16:creationId xmlns:a16="http://schemas.microsoft.com/office/drawing/2014/main" id="{26B4D769-BC74-18FE-2CEE-3B5A2DA890DE}"/>
              </a:ext>
            </a:extLst>
          </p:cNvPr>
          <p:cNvSpPr/>
          <p:nvPr/>
        </p:nvSpPr>
        <p:spPr>
          <a:xfrm>
            <a:off x="620183" y="1124745"/>
            <a:ext cx="10180339" cy="1784594"/>
          </a:xfrm>
          <a:prstGeom prst="roundRect">
            <a:avLst>
              <a:gd name="adj" fmla="val 517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Title 2">
            <a:extLst>
              <a:ext uri="{FF2B5EF4-FFF2-40B4-BE49-F238E27FC236}">
                <a16:creationId xmlns:a16="http://schemas.microsoft.com/office/drawing/2014/main" id="{9508B00E-47EE-BB9B-96BE-4B43D92D1E3B}"/>
              </a:ext>
            </a:extLst>
          </p:cNvPr>
          <p:cNvSpPr>
            <a:spLocks noGrp="1"/>
          </p:cNvSpPr>
          <p:nvPr>
            <p:ph type="title"/>
          </p:nvPr>
        </p:nvSpPr>
        <p:spPr/>
        <p:txBody>
          <a:bodyPr/>
          <a:lstStyle/>
          <a:p>
            <a:r>
              <a:rPr lang="en-GB" noProof="0" dirty="0"/>
              <a:t>Her2 targeted therapy in lung cancer</a:t>
            </a:r>
            <a:br>
              <a:rPr lang="en-GB" noProof="0" dirty="0"/>
            </a:br>
            <a:r>
              <a:rPr lang="en-GB" sz="2000" noProof="0" dirty="0">
                <a:solidFill>
                  <a:schemeClr val="accent1"/>
                </a:solidFill>
              </a:rPr>
              <a:t>approvals AND UPCOMING TRIAL</a:t>
            </a:r>
          </a:p>
        </p:txBody>
      </p:sp>
      <p:sp>
        <p:nvSpPr>
          <p:cNvPr id="4" name="Slide Number Placeholder 3">
            <a:extLst>
              <a:ext uri="{FF2B5EF4-FFF2-40B4-BE49-F238E27FC236}">
                <a16:creationId xmlns:a16="http://schemas.microsoft.com/office/drawing/2014/main" id="{A43715FD-611E-E610-7CF3-8A60FE829B76}"/>
              </a:ext>
            </a:extLst>
          </p:cNvPr>
          <p:cNvSpPr>
            <a:spLocks noGrp="1"/>
          </p:cNvSpPr>
          <p:nvPr>
            <p:ph type="sldNum" sz="quarter" idx="4"/>
          </p:nvPr>
        </p:nvSpPr>
        <p:spPr/>
        <p:txBody>
          <a:bodyPr/>
          <a:lstStyle/>
          <a:p>
            <a:fld id="{FCE43C0F-8A7B-3A4B-9DB5-B3472E36E833}" type="slidenum">
              <a:rPr lang="en-GB" noProof="0" smtClean="0"/>
              <a:pPr/>
              <a:t>62</a:t>
            </a:fld>
            <a:endParaRPr lang="en-GB" noProof="0" dirty="0"/>
          </a:p>
        </p:txBody>
      </p:sp>
      <p:sp>
        <p:nvSpPr>
          <p:cNvPr id="11" name="Content Placeholder 10">
            <a:extLst>
              <a:ext uri="{FF2B5EF4-FFF2-40B4-BE49-F238E27FC236}">
                <a16:creationId xmlns:a16="http://schemas.microsoft.com/office/drawing/2014/main" id="{02268172-8FCE-16CD-3BC5-6F23DECD520F}"/>
              </a:ext>
            </a:extLst>
          </p:cNvPr>
          <p:cNvSpPr>
            <a:spLocks noGrp="1"/>
          </p:cNvSpPr>
          <p:nvPr>
            <p:ph sz="quarter" idx="15"/>
          </p:nvPr>
        </p:nvSpPr>
        <p:spPr/>
        <p:txBody>
          <a:bodyPr anchor="b" anchorCtr="0"/>
          <a:lstStyle/>
          <a:p>
            <a:r>
              <a:rPr lang="en-GB" sz="1100" noProof="0" dirty="0">
                <a:solidFill>
                  <a:schemeClr val="tx2"/>
                </a:solidFill>
              </a:rPr>
              <a:t>EMA, European Medicines Agency; FDA, Food and Drug Administration; NSCLC, non-small cell lung cancer; PFS, progression-free survival; T‑DXd, trastuzumab deruxtecan</a:t>
            </a:r>
          </a:p>
          <a:p>
            <a:r>
              <a:rPr lang="en-GB" sz="1100" noProof="0" dirty="0">
                <a:solidFill>
                  <a:schemeClr val="tx2"/>
                </a:solidFill>
              </a:rPr>
              <a:t>1. FDA grants accelerated approval to fam-trastuzumab </a:t>
            </a:r>
            <a:r>
              <a:rPr lang="en-GB" sz="1100" noProof="0" dirty="0" err="1">
                <a:solidFill>
                  <a:schemeClr val="tx2"/>
                </a:solidFill>
              </a:rPr>
              <a:t>deruxtecan-nxki</a:t>
            </a:r>
            <a:r>
              <a:rPr lang="en-GB" sz="1100" noProof="0" dirty="0">
                <a:solidFill>
                  <a:schemeClr val="tx2"/>
                </a:solidFill>
              </a:rPr>
              <a:t> for HER2-mutant non-small cell lung cancer. Available </a:t>
            </a:r>
            <a:r>
              <a:rPr lang="en-GB" sz="1100" noProof="0" dirty="0">
                <a:solidFill>
                  <a:schemeClr val="tx2"/>
                </a:solidFill>
                <a:hlinkClick r:id="rId2">
                  <a:extLst>
                    <a:ext uri="{A12FA001-AC4F-418D-AE19-62706E023703}">
                      <ahyp:hlinkClr xmlns:ahyp="http://schemas.microsoft.com/office/drawing/2018/hyperlinkcolor" val="tx"/>
                    </a:ext>
                  </a:extLst>
                </a:hlinkClick>
              </a:rPr>
              <a:t>here</a:t>
            </a:r>
            <a:r>
              <a:rPr lang="en-GB" sz="1100" noProof="0" dirty="0">
                <a:solidFill>
                  <a:schemeClr val="tx2"/>
                </a:solidFill>
              </a:rPr>
              <a:t> (accessed Feb 2025);</a:t>
            </a:r>
            <a:br>
              <a:rPr lang="en-GB" sz="1100" noProof="0" dirty="0">
                <a:solidFill>
                  <a:schemeClr val="tx2"/>
                </a:solidFill>
              </a:rPr>
            </a:br>
            <a:r>
              <a:rPr lang="en-GB" sz="1100" noProof="0" dirty="0">
                <a:solidFill>
                  <a:schemeClr val="tx2"/>
                </a:solidFill>
              </a:rPr>
              <a:t>2. FDA grants accelerated approval to fam-trastuzumab </a:t>
            </a:r>
            <a:r>
              <a:rPr lang="en-GB" sz="1100" noProof="0" dirty="0" err="1">
                <a:solidFill>
                  <a:schemeClr val="tx2"/>
                </a:solidFill>
              </a:rPr>
              <a:t>deruxtecan-nxki</a:t>
            </a:r>
            <a:r>
              <a:rPr lang="en-GB" sz="1100" noProof="0" dirty="0">
                <a:solidFill>
                  <a:schemeClr val="tx2"/>
                </a:solidFill>
              </a:rPr>
              <a:t> for unresectable or metastatic HER2-positive solid </a:t>
            </a:r>
            <a:r>
              <a:rPr lang="en-GB" sz="1100" noProof="0" dirty="0" err="1">
                <a:solidFill>
                  <a:schemeClr val="tx2"/>
                </a:solidFill>
              </a:rPr>
              <a:t>tumors</a:t>
            </a:r>
            <a:r>
              <a:rPr lang="en-GB" sz="1100" noProof="0" dirty="0">
                <a:solidFill>
                  <a:schemeClr val="tx2"/>
                </a:solidFill>
              </a:rPr>
              <a:t>. Available </a:t>
            </a:r>
            <a:r>
              <a:rPr lang="en-GB" sz="1100" noProof="0" dirty="0">
                <a:solidFill>
                  <a:schemeClr val="tx2"/>
                </a:solidFill>
                <a:hlinkClick r:id="rId3">
                  <a:extLst>
                    <a:ext uri="{A12FA001-AC4F-418D-AE19-62706E023703}">
                      <ahyp:hlinkClr xmlns:ahyp="http://schemas.microsoft.com/office/drawing/2018/hyperlinkcolor" val="tx"/>
                    </a:ext>
                  </a:extLst>
                </a:hlinkClick>
              </a:rPr>
              <a:t>here</a:t>
            </a:r>
            <a:r>
              <a:rPr lang="en-GB" sz="1100" noProof="0" dirty="0">
                <a:solidFill>
                  <a:schemeClr val="tx2"/>
                </a:solidFill>
              </a:rPr>
              <a:t> (accessed March 2025); 3. EMA Recommends Extending Indications for Trastuzumab </a:t>
            </a:r>
            <a:r>
              <a:rPr lang="en-GB" sz="1100" noProof="0" dirty="0" err="1">
                <a:solidFill>
                  <a:schemeClr val="tx2"/>
                </a:solidFill>
              </a:rPr>
              <a:t>Deruxtecan</a:t>
            </a:r>
            <a:r>
              <a:rPr lang="en-GB" sz="1100" noProof="0" dirty="0">
                <a:solidFill>
                  <a:schemeClr val="tx2"/>
                </a:solidFill>
              </a:rPr>
              <a:t> to Include Treatment of Advanced HER2-mutated NSCLC. Available </a:t>
            </a:r>
            <a:r>
              <a:rPr lang="en-GB" sz="1100" noProof="0" dirty="0">
                <a:solidFill>
                  <a:schemeClr val="tx2"/>
                </a:solidFill>
                <a:hlinkClick r:id="rId4">
                  <a:extLst>
                    <a:ext uri="{A12FA001-AC4F-418D-AE19-62706E023703}">
                      <ahyp:hlinkClr xmlns:ahyp="http://schemas.microsoft.com/office/drawing/2018/hyperlinkcolor" val="tx"/>
                    </a:ext>
                  </a:extLst>
                </a:hlinkClick>
              </a:rPr>
              <a:t>here</a:t>
            </a:r>
            <a:r>
              <a:rPr lang="en-GB" sz="1100" noProof="0" dirty="0">
                <a:solidFill>
                  <a:schemeClr val="tx2"/>
                </a:solidFill>
              </a:rPr>
              <a:t> (accessed Feb 2025); 4. ClinicalTrials.gov, NCT05048797</a:t>
            </a:r>
          </a:p>
        </p:txBody>
      </p:sp>
      <p:pic>
        <p:nvPicPr>
          <p:cNvPr id="2" name="Picture 2" descr="Flag of the United States of America ...">
            <a:extLst>
              <a:ext uri="{FF2B5EF4-FFF2-40B4-BE49-F238E27FC236}">
                <a16:creationId xmlns:a16="http://schemas.microsoft.com/office/drawing/2014/main" id="{31AA2CE1-AC36-1382-FD91-35AC9C3831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56" y="1257949"/>
            <a:ext cx="1164979" cy="604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3B5DA8-E848-B47C-D89F-FEE4A350C647}"/>
              </a:ext>
            </a:extLst>
          </p:cNvPr>
          <p:cNvPicPr>
            <a:picLocks noChangeAspect="1"/>
          </p:cNvPicPr>
          <p:nvPr/>
        </p:nvPicPr>
        <p:blipFill>
          <a:blip r:embed="rId6"/>
          <a:stretch>
            <a:fillRect/>
          </a:stretch>
        </p:blipFill>
        <p:spPr>
          <a:xfrm>
            <a:off x="754557" y="3089915"/>
            <a:ext cx="1164979" cy="776652"/>
          </a:xfrm>
          <a:prstGeom prst="rect">
            <a:avLst/>
          </a:prstGeom>
        </p:spPr>
      </p:pic>
      <p:sp>
        <p:nvSpPr>
          <p:cNvPr id="10" name="Content Placeholder 1">
            <a:extLst>
              <a:ext uri="{FF2B5EF4-FFF2-40B4-BE49-F238E27FC236}">
                <a16:creationId xmlns:a16="http://schemas.microsoft.com/office/drawing/2014/main" id="{BD2695FB-55DD-27E1-1CB7-15630913D8A6}"/>
              </a:ext>
            </a:extLst>
          </p:cNvPr>
          <p:cNvSpPr>
            <a:spLocks noGrp="1"/>
          </p:cNvSpPr>
          <p:nvPr>
            <p:ph sz="quarter" idx="12"/>
          </p:nvPr>
        </p:nvSpPr>
        <p:spPr>
          <a:xfrm>
            <a:off x="754556" y="2109489"/>
            <a:ext cx="1501702" cy="413879"/>
          </a:xfrm>
        </p:spPr>
        <p:txBody>
          <a:bodyPr/>
          <a:lstStyle/>
          <a:p>
            <a:pPr marL="0" indent="0">
              <a:buNone/>
            </a:pPr>
            <a:r>
              <a:rPr lang="en-GB" noProof="0" dirty="0">
                <a:solidFill>
                  <a:schemeClr val="tx1"/>
                </a:solidFill>
              </a:rPr>
              <a:t>FDA</a:t>
            </a:r>
            <a:r>
              <a:rPr lang="en-GB" baseline="30000" noProof="0" dirty="0">
                <a:solidFill>
                  <a:schemeClr val="tx1"/>
                </a:solidFill>
              </a:rPr>
              <a:t>1,2</a:t>
            </a:r>
            <a:endParaRPr lang="en-GB" noProof="0" dirty="0">
              <a:solidFill>
                <a:schemeClr val="tx1"/>
              </a:solidFill>
            </a:endParaRPr>
          </a:p>
        </p:txBody>
      </p:sp>
      <p:sp>
        <p:nvSpPr>
          <p:cNvPr id="12" name="Content Placeholder 1">
            <a:extLst>
              <a:ext uri="{FF2B5EF4-FFF2-40B4-BE49-F238E27FC236}">
                <a16:creationId xmlns:a16="http://schemas.microsoft.com/office/drawing/2014/main" id="{2A7B6176-DB75-87A9-1A8E-3110F2A62712}"/>
              </a:ext>
            </a:extLst>
          </p:cNvPr>
          <p:cNvSpPr txBox="1">
            <a:spLocks/>
          </p:cNvSpPr>
          <p:nvPr/>
        </p:nvSpPr>
        <p:spPr>
          <a:xfrm>
            <a:off x="747492" y="3875150"/>
            <a:ext cx="1501702" cy="413879"/>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noProof="0" dirty="0">
                <a:solidFill>
                  <a:schemeClr val="tx1"/>
                </a:solidFill>
              </a:rPr>
              <a:t>EMA</a:t>
            </a:r>
            <a:r>
              <a:rPr lang="en-GB" baseline="30000" noProof="0" dirty="0">
                <a:solidFill>
                  <a:schemeClr val="tx1"/>
                </a:solidFill>
              </a:rPr>
              <a:t>3</a:t>
            </a:r>
            <a:endParaRPr lang="en-GB" noProof="0" dirty="0">
              <a:solidFill>
                <a:schemeClr val="tx1"/>
              </a:solidFill>
            </a:endParaRPr>
          </a:p>
        </p:txBody>
      </p:sp>
      <p:sp>
        <p:nvSpPr>
          <p:cNvPr id="17" name="TextBox 16">
            <a:extLst>
              <a:ext uri="{FF2B5EF4-FFF2-40B4-BE49-F238E27FC236}">
                <a16:creationId xmlns:a16="http://schemas.microsoft.com/office/drawing/2014/main" id="{86DE44D5-9A2D-6986-CB46-3AA7992A51B9}"/>
              </a:ext>
            </a:extLst>
          </p:cNvPr>
          <p:cNvSpPr txBox="1"/>
          <p:nvPr/>
        </p:nvSpPr>
        <p:spPr>
          <a:xfrm>
            <a:off x="2053910" y="1220422"/>
            <a:ext cx="8578594" cy="1537139"/>
          </a:xfrm>
          <a:prstGeom prst="rect">
            <a:avLst/>
          </a:prstGeom>
        </p:spPr>
        <p:txBody>
          <a:bodyPr vert="horz" lIns="0" tIns="0" rIns="0" bIns="0" rtlCol="0">
            <a:noAutofit/>
          </a:bodyPr>
          <a:lstStyle>
            <a:lvl1pPr indent="0">
              <a:spcBef>
                <a:spcPts val="1200"/>
              </a:spcBef>
              <a:buClr>
                <a:schemeClr val="accent1"/>
              </a:buClr>
              <a:buFont typeface="Arial"/>
              <a:buNone/>
              <a:defRPr sz="2000" b="0"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714375" indent="-257175">
              <a:spcBef>
                <a:spcPts val="400"/>
              </a:spcBef>
              <a:buClr>
                <a:schemeClr val="accent2"/>
              </a:buClr>
              <a:buFont typeface="Lucida Grande"/>
              <a:buChar char="–"/>
              <a:defRPr b="0" i="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spcBef>
                <a:spcPts val="400"/>
              </a:spcBef>
              <a:buClr>
                <a:schemeClr val="accent2"/>
              </a:buClr>
              <a:buFont typeface="Arial"/>
              <a:buChar char="•"/>
              <a:defRPr sz="1600" b="0" i="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spcBef>
                <a:spcPts val="400"/>
              </a:spcBef>
              <a:buClr>
                <a:schemeClr val="accent2"/>
              </a:buClr>
              <a:buFont typeface="Arial"/>
              <a:buChar char="•"/>
              <a:defRPr sz="1600" b="0" i="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spcBef>
                <a:spcPts val="400"/>
              </a:spcBef>
              <a:buClr>
                <a:schemeClr val="accent2"/>
              </a:buClr>
              <a:buFont typeface="Arial"/>
              <a:buChar char="•"/>
              <a:defRPr sz="1600" b="0" i="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400" noProof="0" dirty="0">
                <a:solidFill>
                  <a:schemeClr val="tx1"/>
                </a:solidFill>
              </a:rPr>
              <a:t>On August 11, 2022, the FDA granted accelerated approval to fam-trastuzumab deruxtecan-nxki for adult patients </a:t>
            </a:r>
            <a:r>
              <a:rPr lang="en-GB" sz="1400" b="1" noProof="0" dirty="0">
                <a:solidFill>
                  <a:schemeClr val="tx1"/>
                </a:solidFill>
              </a:rPr>
              <a:t>with unresectable or metastatic non-small cell lung cancer (NSCLC) whose tumours have activating </a:t>
            </a:r>
            <a:r>
              <a:rPr lang="en-GB" sz="1400" b="1" i="1" noProof="0" dirty="0">
                <a:solidFill>
                  <a:schemeClr val="tx1"/>
                </a:solidFill>
              </a:rPr>
              <a:t>HER2</a:t>
            </a:r>
            <a:r>
              <a:rPr lang="en-GB" sz="1400" b="1" noProof="0" dirty="0">
                <a:solidFill>
                  <a:schemeClr val="tx1"/>
                </a:solidFill>
              </a:rPr>
              <a:t> (</a:t>
            </a:r>
            <a:r>
              <a:rPr lang="en-GB" sz="1400" b="1" i="1" noProof="0" dirty="0">
                <a:solidFill>
                  <a:schemeClr val="tx1"/>
                </a:solidFill>
              </a:rPr>
              <a:t>ERBB2</a:t>
            </a:r>
            <a:r>
              <a:rPr lang="en-GB" sz="1400" b="1" noProof="0" dirty="0">
                <a:solidFill>
                  <a:schemeClr val="tx1"/>
                </a:solidFill>
              </a:rPr>
              <a:t>) mutations</a:t>
            </a:r>
            <a:r>
              <a:rPr lang="en-GB" sz="1400" noProof="0" dirty="0">
                <a:solidFill>
                  <a:schemeClr val="tx1"/>
                </a:solidFill>
              </a:rPr>
              <a:t>, as detected by an FDA-approved test, and who have received a prior systemic therapy. This is the first drug approved for </a:t>
            </a:r>
            <a:r>
              <a:rPr lang="en-GB" sz="1400" i="1" noProof="0" dirty="0">
                <a:solidFill>
                  <a:schemeClr val="tx1"/>
                </a:solidFill>
              </a:rPr>
              <a:t>HER2</a:t>
            </a:r>
            <a:r>
              <a:rPr lang="en-GB" sz="1400" noProof="0" dirty="0">
                <a:solidFill>
                  <a:schemeClr val="tx1"/>
                </a:solidFill>
              </a:rPr>
              <a:t>-mutant NSCLC.</a:t>
            </a:r>
          </a:p>
          <a:p>
            <a:r>
              <a:rPr lang="en-GB" sz="1400" noProof="0" dirty="0">
                <a:solidFill>
                  <a:schemeClr val="tx1"/>
                </a:solidFill>
              </a:rPr>
              <a:t>On April 5, 2024, the FDA granted accelerated approval to fam-trastuzumab </a:t>
            </a:r>
            <a:r>
              <a:rPr lang="en-GB" sz="1400" noProof="0" dirty="0" err="1">
                <a:solidFill>
                  <a:schemeClr val="tx1"/>
                </a:solidFill>
              </a:rPr>
              <a:t>deruxtecan-nxki</a:t>
            </a:r>
            <a:r>
              <a:rPr lang="en-GB" sz="1400" noProof="0" dirty="0">
                <a:solidFill>
                  <a:schemeClr val="tx1"/>
                </a:solidFill>
              </a:rPr>
              <a:t> for adult patients with </a:t>
            </a:r>
            <a:r>
              <a:rPr lang="en-GB" sz="1400" b="1" noProof="0" dirty="0">
                <a:solidFill>
                  <a:schemeClr val="tx1"/>
                </a:solidFill>
              </a:rPr>
              <a:t>unresectable or metastatic HER2-positive (IHC3+) solid tumours </a:t>
            </a:r>
            <a:r>
              <a:rPr lang="en-GB" sz="1400" noProof="0" dirty="0">
                <a:solidFill>
                  <a:schemeClr val="tx1"/>
                </a:solidFill>
              </a:rPr>
              <a:t>who have received prior systemic treatment an</a:t>
            </a:r>
            <a:r>
              <a:rPr lang="en-GB" sz="1400" dirty="0">
                <a:solidFill>
                  <a:schemeClr val="tx1"/>
                </a:solidFill>
              </a:rPr>
              <a:t>d have no satisfactory alternative treatment options. </a:t>
            </a:r>
            <a:endParaRPr lang="en-GB" sz="1400" noProof="0" dirty="0">
              <a:solidFill>
                <a:schemeClr val="tx1"/>
              </a:solidFill>
            </a:endParaRPr>
          </a:p>
        </p:txBody>
      </p:sp>
      <p:sp>
        <p:nvSpPr>
          <p:cNvPr id="18" name="TextBox 17">
            <a:extLst>
              <a:ext uri="{FF2B5EF4-FFF2-40B4-BE49-F238E27FC236}">
                <a16:creationId xmlns:a16="http://schemas.microsoft.com/office/drawing/2014/main" id="{DB74E998-8578-5ED6-7E5F-FF1CF9524A19}"/>
              </a:ext>
            </a:extLst>
          </p:cNvPr>
          <p:cNvSpPr txBox="1"/>
          <p:nvPr/>
        </p:nvSpPr>
        <p:spPr>
          <a:xfrm>
            <a:off x="2053910" y="3068960"/>
            <a:ext cx="8578594" cy="1084309"/>
          </a:xfrm>
          <a:prstGeom prst="rect">
            <a:avLst/>
          </a:prstGeom>
        </p:spPr>
        <p:txBody>
          <a:bodyPr vert="horz" lIns="0" tIns="0" rIns="0" bIns="0" rtlCol="0">
            <a:noAutofit/>
          </a:bodyPr>
          <a:lstStyle>
            <a:lvl1pPr indent="0">
              <a:spcBef>
                <a:spcPts val="1200"/>
              </a:spcBef>
              <a:buClr>
                <a:schemeClr val="accent1"/>
              </a:buClr>
              <a:buFont typeface="Arial"/>
              <a:buNone/>
              <a:defRPr sz="2000" b="0" i="0">
                <a:solidFill>
                  <a:schemeClr val="tx2"/>
                </a:solidFill>
                <a:latin typeface="Arial" panose="020B0604020202020204" pitchFamily="34" charset="0"/>
                <a:ea typeface="Arial" panose="020B0604020202020204" pitchFamily="34" charset="0"/>
                <a:cs typeface="Arial" panose="020B0604020202020204" pitchFamily="34" charset="0"/>
              </a:defRPr>
            </a:lvl1pPr>
            <a:lvl2pPr marL="714375" indent="-257175">
              <a:spcBef>
                <a:spcPts val="400"/>
              </a:spcBef>
              <a:buClr>
                <a:schemeClr val="accent2"/>
              </a:buClr>
              <a:buFont typeface="Lucida Grande"/>
              <a:buChar char="–"/>
              <a:defRPr b="0" i="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spcBef>
                <a:spcPts val="400"/>
              </a:spcBef>
              <a:buClr>
                <a:schemeClr val="accent2"/>
              </a:buClr>
              <a:buFont typeface="Arial"/>
              <a:buChar char="•"/>
              <a:defRPr sz="1600" b="0" i="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spcBef>
                <a:spcPts val="400"/>
              </a:spcBef>
              <a:buClr>
                <a:schemeClr val="accent2"/>
              </a:buClr>
              <a:buFont typeface="Arial"/>
              <a:buChar char="•"/>
              <a:defRPr sz="1600" b="0" i="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spcBef>
                <a:spcPts val="400"/>
              </a:spcBef>
              <a:buClr>
                <a:schemeClr val="accent2"/>
              </a:buClr>
              <a:buFont typeface="Arial"/>
              <a:buChar char="•"/>
              <a:defRPr sz="1600" b="0" i="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400" noProof="0" dirty="0">
                <a:solidFill>
                  <a:schemeClr val="tx1"/>
                </a:solidFill>
              </a:rPr>
              <a:t>In September 2023, the EMA recommended trastuzumab deruxtecan for approval as monotherapy for the treatment of adult patients </a:t>
            </a:r>
            <a:r>
              <a:rPr lang="en-GB" sz="1400" b="1" noProof="0" dirty="0">
                <a:solidFill>
                  <a:schemeClr val="tx1"/>
                </a:solidFill>
              </a:rPr>
              <a:t>with advanced NSCLC whose tumours have an activating </a:t>
            </a:r>
            <a:r>
              <a:rPr lang="en-GB" sz="1400" b="1" i="1" noProof="0" dirty="0">
                <a:solidFill>
                  <a:schemeClr val="tx1"/>
                </a:solidFill>
              </a:rPr>
              <a:t>HER2</a:t>
            </a:r>
            <a:r>
              <a:rPr lang="en-GB" sz="1400" b="1" noProof="0" dirty="0">
                <a:solidFill>
                  <a:schemeClr val="tx1"/>
                </a:solidFill>
              </a:rPr>
              <a:t> (</a:t>
            </a:r>
            <a:r>
              <a:rPr lang="en-GB" sz="1400" b="1" i="1" noProof="0" dirty="0">
                <a:solidFill>
                  <a:schemeClr val="tx1"/>
                </a:solidFill>
              </a:rPr>
              <a:t>ERBB2</a:t>
            </a:r>
            <a:r>
              <a:rPr lang="en-GB" sz="1400" b="1" noProof="0" dirty="0">
                <a:solidFill>
                  <a:schemeClr val="tx1"/>
                </a:solidFill>
              </a:rPr>
              <a:t>) mutation</a:t>
            </a:r>
            <a:r>
              <a:rPr lang="en-GB" sz="1400" noProof="0" dirty="0">
                <a:solidFill>
                  <a:schemeClr val="tx1"/>
                </a:solidFill>
              </a:rPr>
              <a:t> and who require systemic therapy following platinum-based chemotherapy with or without immunotherapy</a:t>
            </a:r>
          </a:p>
        </p:txBody>
      </p:sp>
      <p:sp>
        <p:nvSpPr>
          <p:cNvPr id="25" name="Google Shape;351;p44">
            <a:extLst>
              <a:ext uri="{FF2B5EF4-FFF2-40B4-BE49-F238E27FC236}">
                <a16:creationId xmlns:a16="http://schemas.microsoft.com/office/drawing/2014/main" id="{4AA440BB-BD60-E51A-C631-FAEC4EE2D737}"/>
              </a:ext>
            </a:extLst>
          </p:cNvPr>
          <p:cNvSpPr/>
          <p:nvPr/>
        </p:nvSpPr>
        <p:spPr>
          <a:xfrm>
            <a:off x="4806416" y="4535979"/>
            <a:ext cx="2088000" cy="540000"/>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200" b="1" i="0" u="none" strike="noStrike" cap="none" noProof="0" dirty="0">
                <a:solidFill>
                  <a:srgbClr val="FFFFFF"/>
                </a:solidFill>
                <a:latin typeface="Arial"/>
                <a:ea typeface="Arial"/>
                <a:cs typeface="Arial"/>
                <a:sym typeface="Arial"/>
              </a:rPr>
              <a:t>T-DXd</a:t>
            </a:r>
            <a:endParaRPr lang="en-GB" sz="1200" b="0" i="0" u="none" strike="noStrike" cap="none" baseline="30000" noProof="0" dirty="0">
              <a:solidFill>
                <a:srgbClr val="000000"/>
              </a:solidFill>
              <a:latin typeface="Arial"/>
              <a:ea typeface="Arial"/>
              <a:cs typeface="Arial"/>
              <a:sym typeface="Arial"/>
            </a:endParaRPr>
          </a:p>
        </p:txBody>
      </p:sp>
      <p:cxnSp>
        <p:nvCxnSpPr>
          <p:cNvPr id="26" name="Google Shape;353;p44">
            <a:extLst>
              <a:ext uri="{FF2B5EF4-FFF2-40B4-BE49-F238E27FC236}">
                <a16:creationId xmlns:a16="http://schemas.microsoft.com/office/drawing/2014/main" id="{7707071D-7FCB-5A21-0D50-5954B99582C3}"/>
              </a:ext>
            </a:extLst>
          </p:cNvPr>
          <p:cNvCxnSpPr>
            <a:cxnSpLocks/>
          </p:cNvCxnSpPr>
          <p:nvPr/>
        </p:nvCxnSpPr>
        <p:spPr>
          <a:xfrm>
            <a:off x="3892550" y="4805979"/>
            <a:ext cx="907218" cy="0"/>
          </a:xfrm>
          <a:prstGeom prst="straightConnector1">
            <a:avLst/>
          </a:prstGeom>
          <a:noFill/>
          <a:ln w="28575" cap="flat" cmpd="sng">
            <a:solidFill>
              <a:schemeClr val="accent6"/>
            </a:solidFill>
            <a:prstDash val="solid"/>
            <a:round/>
            <a:headEnd type="none" w="sm" len="sm"/>
            <a:tailEnd type="triangle" w="med" len="med"/>
          </a:ln>
        </p:spPr>
      </p:cxnSp>
      <p:sp>
        <p:nvSpPr>
          <p:cNvPr id="30" name="Google Shape;351;p44">
            <a:extLst>
              <a:ext uri="{FF2B5EF4-FFF2-40B4-BE49-F238E27FC236}">
                <a16:creationId xmlns:a16="http://schemas.microsoft.com/office/drawing/2014/main" id="{26E6B077-E373-812C-4E1E-A842EA982D83}"/>
              </a:ext>
            </a:extLst>
          </p:cNvPr>
          <p:cNvSpPr/>
          <p:nvPr/>
        </p:nvSpPr>
        <p:spPr>
          <a:xfrm>
            <a:off x="4806416" y="5135351"/>
            <a:ext cx="2088000" cy="540000"/>
          </a:xfrm>
          <a:prstGeom prst="roundRect">
            <a:avLst>
              <a:gd name="adj" fmla="val 17551"/>
            </a:avLst>
          </a:prstGeom>
          <a:solidFill>
            <a:schemeClr val="tx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200" b="1" i="0" u="none" strike="noStrike" cap="none" noProof="0" dirty="0">
                <a:solidFill>
                  <a:srgbClr val="FFFFFF"/>
                </a:solidFill>
                <a:latin typeface="Arial"/>
                <a:ea typeface="Arial"/>
                <a:cs typeface="Arial"/>
                <a:sym typeface="Arial"/>
              </a:rPr>
              <a:t>Pembrolizumab +</a:t>
            </a:r>
            <a:br>
              <a:rPr lang="en-GB" sz="1200" b="1" i="0" u="none" strike="noStrike" cap="none" noProof="0" dirty="0">
                <a:solidFill>
                  <a:srgbClr val="FFFFFF"/>
                </a:solidFill>
                <a:latin typeface="Arial"/>
                <a:ea typeface="Arial"/>
                <a:cs typeface="Arial"/>
                <a:sym typeface="Arial"/>
              </a:rPr>
            </a:br>
            <a:r>
              <a:rPr lang="en-GB" sz="1200" b="1" i="0" u="none" strike="noStrike" cap="none" noProof="0" dirty="0">
                <a:solidFill>
                  <a:srgbClr val="FFFFFF"/>
                </a:solidFill>
                <a:latin typeface="Arial"/>
                <a:ea typeface="Arial"/>
                <a:cs typeface="Arial"/>
                <a:sym typeface="Arial"/>
              </a:rPr>
              <a:t>pemetrexed + platinum</a:t>
            </a:r>
            <a:endParaRPr lang="en-GB" sz="1200" b="0" i="0" u="none" strike="noStrike" cap="none" baseline="30000" noProof="0" dirty="0">
              <a:solidFill>
                <a:srgbClr val="000000"/>
              </a:solidFill>
              <a:latin typeface="Arial"/>
              <a:ea typeface="Arial"/>
              <a:cs typeface="Arial"/>
              <a:sym typeface="Arial"/>
            </a:endParaRPr>
          </a:p>
        </p:txBody>
      </p:sp>
      <p:cxnSp>
        <p:nvCxnSpPr>
          <p:cNvPr id="32" name="Google Shape;353;p44">
            <a:extLst>
              <a:ext uri="{FF2B5EF4-FFF2-40B4-BE49-F238E27FC236}">
                <a16:creationId xmlns:a16="http://schemas.microsoft.com/office/drawing/2014/main" id="{0FE41B5F-A08F-B054-6783-DF03A7DCD08B}"/>
              </a:ext>
            </a:extLst>
          </p:cNvPr>
          <p:cNvCxnSpPr>
            <a:cxnSpLocks/>
          </p:cNvCxnSpPr>
          <p:nvPr/>
        </p:nvCxnSpPr>
        <p:spPr>
          <a:xfrm>
            <a:off x="3892550" y="5405351"/>
            <a:ext cx="907218" cy="0"/>
          </a:xfrm>
          <a:prstGeom prst="straightConnector1">
            <a:avLst/>
          </a:prstGeom>
          <a:noFill/>
          <a:ln w="28575" cap="flat" cmpd="sng">
            <a:solidFill>
              <a:schemeClr val="accent6"/>
            </a:solidFill>
            <a:prstDash val="solid"/>
            <a:round/>
            <a:headEnd type="none" w="sm" len="sm"/>
            <a:tailEnd type="triangle" w="med" len="med"/>
          </a:ln>
        </p:spPr>
      </p:cxnSp>
      <p:cxnSp>
        <p:nvCxnSpPr>
          <p:cNvPr id="38" name="Google Shape;353;p44">
            <a:extLst>
              <a:ext uri="{FF2B5EF4-FFF2-40B4-BE49-F238E27FC236}">
                <a16:creationId xmlns:a16="http://schemas.microsoft.com/office/drawing/2014/main" id="{92E0D743-3035-7073-5384-9573E30D4E69}"/>
              </a:ext>
            </a:extLst>
          </p:cNvPr>
          <p:cNvCxnSpPr>
            <a:cxnSpLocks/>
          </p:cNvCxnSpPr>
          <p:nvPr/>
        </p:nvCxnSpPr>
        <p:spPr>
          <a:xfrm flipV="1">
            <a:off x="3899198" y="4793299"/>
            <a:ext cx="0" cy="626400"/>
          </a:xfrm>
          <a:prstGeom prst="straightConnector1">
            <a:avLst/>
          </a:prstGeom>
          <a:noFill/>
          <a:ln w="28575" cap="flat" cmpd="sng">
            <a:solidFill>
              <a:schemeClr val="accent6"/>
            </a:solidFill>
            <a:prstDash val="solid"/>
            <a:round/>
            <a:headEnd type="none" w="sm" len="sm"/>
            <a:tailEnd type="none" w="med" len="med"/>
          </a:ln>
        </p:spPr>
      </p:cxnSp>
      <p:cxnSp>
        <p:nvCxnSpPr>
          <p:cNvPr id="40" name="Google Shape;353;p44">
            <a:extLst>
              <a:ext uri="{FF2B5EF4-FFF2-40B4-BE49-F238E27FC236}">
                <a16:creationId xmlns:a16="http://schemas.microsoft.com/office/drawing/2014/main" id="{B18BFB2D-4CCA-5123-53DF-5586304B1688}"/>
              </a:ext>
            </a:extLst>
          </p:cNvPr>
          <p:cNvCxnSpPr>
            <a:cxnSpLocks/>
          </p:cNvCxnSpPr>
          <p:nvPr/>
        </p:nvCxnSpPr>
        <p:spPr>
          <a:xfrm>
            <a:off x="2991980" y="5105665"/>
            <a:ext cx="907218" cy="0"/>
          </a:xfrm>
          <a:prstGeom prst="straightConnector1">
            <a:avLst/>
          </a:prstGeom>
          <a:noFill/>
          <a:ln w="28575" cap="flat" cmpd="sng">
            <a:solidFill>
              <a:schemeClr val="accent6"/>
            </a:solidFill>
            <a:prstDash val="solid"/>
            <a:round/>
            <a:headEnd type="none" w="sm" len="sm"/>
            <a:tailEnd type="none" w="med" len="med"/>
          </a:ln>
        </p:spPr>
      </p:cxnSp>
      <p:sp>
        <p:nvSpPr>
          <p:cNvPr id="28" name="Google Shape;357;p44">
            <a:extLst>
              <a:ext uri="{FF2B5EF4-FFF2-40B4-BE49-F238E27FC236}">
                <a16:creationId xmlns:a16="http://schemas.microsoft.com/office/drawing/2014/main" id="{9DAE4A22-891C-66A9-7644-BA7682E1424E}"/>
              </a:ext>
            </a:extLst>
          </p:cNvPr>
          <p:cNvSpPr/>
          <p:nvPr/>
        </p:nvSpPr>
        <p:spPr>
          <a:xfrm>
            <a:off x="690886" y="4535979"/>
            <a:ext cx="2888233" cy="1139372"/>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174625" marR="0" lvl="0" indent="-174625" algn="l" rtl="0">
              <a:lnSpc>
                <a:spcPct val="100000"/>
              </a:lnSpc>
              <a:spcBef>
                <a:spcPts val="300"/>
              </a:spcBef>
              <a:spcAft>
                <a:spcPts val="0"/>
              </a:spcAft>
              <a:buClr>
                <a:schemeClr val="accent2"/>
              </a:buClr>
              <a:buSzPct val="100000"/>
              <a:buFont typeface="Arial"/>
              <a:buChar char="•"/>
            </a:pPr>
            <a:r>
              <a:rPr lang="en-GB" sz="1400" b="0" i="0" u="none" strike="noStrike" cap="none" noProof="0" dirty="0">
                <a:solidFill>
                  <a:srgbClr val="000000"/>
                </a:solidFill>
                <a:latin typeface="Arial"/>
                <a:ea typeface="Arial"/>
                <a:cs typeface="Arial"/>
                <a:sym typeface="Arial"/>
              </a:rPr>
              <a:t>First-line advanced NSCLC</a:t>
            </a:r>
          </a:p>
          <a:p>
            <a:pPr marL="174625" marR="0" lvl="0" indent="-174625" algn="l" rtl="0">
              <a:lnSpc>
                <a:spcPct val="100000"/>
              </a:lnSpc>
              <a:spcBef>
                <a:spcPts val="300"/>
              </a:spcBef>
              <a:spcAft>
                <a:spcPts val="0"/>
              </a:spcAft>
              <a:buClr>
                <a:schemeClr val="accent2"/>
              </a:buClr>
              <a:buSzPct val="100000"/>
              <a:buFont typeface="Arial"/>
              <a:buChar char="•"/>
            </a:pPr>
            <a:r>
              <a:rPr lang="en-GB" sz="1400" i="1" noProof="0" dirty="0">
                <a:solidFill>
                  <a:srgbClr val="000000"/>
                </a:solidFill>
                <a:latin typeface="Arial"/>
                <a:ea typeface="Arial"/>
                <a:cs typeface="Arial"/>
                <a:sym typeface="Arial"/>
              </a:rPr>
              <a:t>HER2</a:t>
            </a:r>
            <a:r>
              <a:rPr lang="en-GB" sz="1400" noProof="0" dirty="0">
                <a:solidFill>
                  <a:srgbClr val="000000"/>
                </a:solidFill>
                <a:latin typeface="Arial"/>
                <a:ea typeface="Arial"/>
                <a:cs typeface="Arial"/>
                <a:sym typeface="Arial"/>
              </a:rPr>
              <a:t> ex19 or ex20 mutations</a:t>
            </a:r>
          </a:p>
          <a:p>
            <a:pPr marR="0" lvl="0" algn="ctr" rtl="0">
              <a:lnSpc>
                <a:spcPct val="100000"/>
              </a:lnSpc>
              <a:spcBef>
                <a:spcPts val="300"/>
              </a:spcBef>
              <a:spcAft>
                <a:spcPts val="0"/>
              </a:spcAft>
              <a:buClr>
                <a:schemeClr val="accent2"/>
              </a:buClr>
              <a:buSzPts val="1100"/>
            </a:pPr>
            <a:r>
              <a:rPr lang="en-GB" sz="1400" b="0" i="0" u="none" strike="noStrike" cap="none" noProof="0" dirty="0">
                <a:solidFill>
                  <a:srgbClr val="000000"/>
                </a:solidFill>
                <a:latin typeface="Arial"/>
                <a:ea typeface="Arial"/>
                <a:cs typeface="Arial"/>
                <a:sym typeface="Arial"/>
              </a:rPr>
              <a:t>(</a:t>
            </a:r>
            <a:r>
              <a:rPr lang="en-GB" sz="1400" dirty="0">
                <a:solidFill>
                  <a:srgbClr val="000000"/>
                </a:solidFill>
                <a:latin typeface="Arial"/>
                <a:ea typeface="Arial"/>
                <a:cs typeface="Arial"/>
                <a:sym typeface="Arial"/>
              </a:rPr>
              <a:t>Estimated enrolment = 4</a:t>
            </a:r>
            <a:r>
              <a:rPr lang="en-GB" sz="1400" b="0" i="0" u="none" strike="noStrike" cap="none" noProof="0" dirty="0">
                <a:solidFill>
                  <a:srgbClr val="000000"/>
                </a:solidFill>
                <a:latin typeface="Arial"/>
                <a:ea typeface="Arial"/>
                <a:cs typeface="Arial"/>
                <a:sym typeface="Arial"/>
              </a:rPr>
              <a:t>50)</a:t>
            </a:r>
          </a:p>
        </p:txBody>
      </p:sp>
      <p:sp>
        <p:nvSpPr>
          <p:cNvPr id="27" name="Google Shape;356;p44">
            <a:extLst>
              <a:ext uri="{FF2B5EF4-FFF2-40B4-BE49-F238E27FC236}">
                <a16:creationId xmlns:a16="http://schemas.microsoft.com/office/drawing/2014/main" id="{2CE12036-5C4A-BEE7-DD86-7412B33E0D5F}"/>
              </a:ext>
            </a:extLst>
          </p:cNvPr>
          <p:cNvSpPr/>
          <p:nvPr/>
        </p:nvSpPr>
        <p:spPr>
          <a:xfrm>
            <a:off x="3718621" y="4925088"/>
            <a:ext cx="361155" cy="361155"/>
          </a:xfrm>
          <a:prstGeom prst="ellipse">
            <a:avLst/>
          </a:prstGeom>
          <a:solidFill>
            <a:schemeClr val="accent6"/>
          </a:solidFill>
          <a:ln>
            <a:noFill/>
          </a:ln>
        </p:spPr>
        <p:txBody>
          <a:bodyPr spcFirstLastPara="1" wrap="square" lIns="0" tIns="0" rIns="0" bIns="0" anchor="ctr" anchorCtr="0">
            <a:noAutofit/>
          </a:bodyPr>
          <a:lstStyle/>
          <a:p>
            <a:pPr marL="0" marR="0" lvl="0" indent="0" algn="ctr" rtl="0">
              <a:spcBef>
                <a:spcPts val="0"/>
              </a:spcBef>
              <a:spcAft>
                <a:spcPts val="0"/>
              </a:spcAft>
              <a:buClr>
                <a:srgbClr val="000000"/>
              </a:buClr>
              <a:buSzPts val="2000"/>
              <a:buFont typeface="Arial"/>
              <a:buNone/>
            </a:pPr>
            <a:r>
              <a:rPr lang="en-GB" sz="1600" b="1" i="0" u="none" strike="noStrike" cap="none" noProof="0" dirty="0">
                <a:solidFill>
                  <a:schemeClr val="lt1"/>
                </a:solidFill>
                <a:latin typeface="Arial"/>
                <a:ea typeface="Arial"/>
                <a:cs typeface="Arial"/>
                <a:sym typeface="Arial"/>
              </a:rPr>
              <a:t>R</a:t>
            </a:r>
            <a:endParaRPr lang="en-GB" sz="1600" b="0" i="0" u="none" strike="noStrike" cap="none" baseline="30000" noProof="0" dirty="0">
              <a:solidFill>
                <a:srgbClr val="000000"/>
              </a:solidFill>
              <a:latin typeface="Arial"/>
              <a:ea typeface="Arial"/>
              <a:cs typeface="Arial"/>
              <a:sym typeface="Arial"/>
            </a:endParaRPr>
          </a:p>
        </p:txBody>
      </p:sp>
      <p:sp>
        <p:nvSpPr>
          <p:cNvPr id="41" name="TextBox 40">
            <a:extLst>
              <a:ext uri="{FF2B5EF4-FFF2-40B4-BE49-F238E27FC236}">
                <a16:creationId xmlns:a16="http://schemas.microsoft.com/office/drawing/2014/main" id="{460EE010-BE8F-83BF-A3B6-C8251C2D9DC2}"/>
              </a:ext>
            </a:extLst>
          </p:cNvPr>
          <p:cNvSpPr txBox="1"/>
          <p:nvPr/>
        </p:nvSpPr>
        <p:spPr>
          <a:xfrm>
            <a:off x="7176120" y="5001207"/>
            <a:ext cx="1521250" cy="215444"/>
          </a:xfrm>
          <a:prstGeom prst="rect">
            <a:avLst/>
          </a:prstGeom>
          <a:noFill/>
        </p:spPr>
        <p:txBody>
          <a:bodyPr wrap="none" lIns="0" tIns="0" rIns="0" bIns="0" rtlCol="0">
            <a:spAutoFit/>
          </a:bodyPr>
          <a:lstStyle/>
          <a:p>
            <a:pPr marL="285750" indent="-285750">
              <a:buClr>
                <a:schemeClr val="accent1"/>
              </a:buClr>
              <a:buFont typeface="Arial" panose="020B0604020202020204" pitchFamily="34" charset="0"/>
              <a:buChar char="•"/>
            </a:pPr>
            <a:r>
              <a:rPr lang="en-GB" sz="1400" b="1" noProof="0" dirty="0">
                <a:latin typeface="Arial" panose="020B0604020202020204" pitchFamily="34" charset="0"/>
                <a:ea typeface="Aileron" charset="0"/>
                <a:cs typeface="Arial" panose="020B0604020202020204" pitchFamily="34" charset="0"/>
              </a:rPr>
              <a:t>Endpoint: PFS</a:t>
            </a:r>
          </a:p>
        </p:txBody>
      </p:sp>
      <p:sp>
        <p:nvSpPr>
          <p:cNvPr id="42" name="TextBox 41">
            <a:extLst>
              <a:ext uri="{FF2B5EF4-FFF2-40B4-BE49-F238E27FC236}">
                <a16:creationId xmlns:a16="http://schemas.microsoft.com/office/drawing/2014/main" id="{3D0C0804-208B-A3BE-3EFE-9A8C1A4E7148}"/>
              </a:ext>
            </a:extLst>
          </p:cNvPr>
          <p:cNvSpPr txBox="1"/>
          <p:nvPr/>
        </p:nvSpPr>
        <p:spPr>
          <a:xfrm>
            <a:off x="690886" y="4221088"/>
            <a:ext cx="1747145" cy="246221"/>
          </a:xfrm>
          <a:prstGeom prst="rect">
            <a:avLst/>
          </a:prstGeom>
          <a:noFill/>
        </p:spPr>
        <p:txBody>
          <a:bodyPr wrap="none" lIns="0" tIns="0" rIns="0" bIns="0" rtlCol="0">
            <a:spAutoFit/>
          </a:bodyPr>
          <a:lstStyle/>
          <a:p>
            <a:pPr>
              <a:buClr>
                <a:schemeClr val="accent1"/>
              </a:buClr>
            </a:pPr>
            <a:r>
              <a:rPr lang="en-GB" sz="1600" b="1" noProof="0" dirty="0">
                <a:latin typeface="Arial" panose="020B0604020202020204" pitchFamily="34" charset="0"/>
                <a:ea typeface="Aileron" charset="0"/>
                <a:cs typeface="Arial" panose="020B0604020202020204" pitchFamily="34" charset="0"/>
              </a:rPr>
              <a:t>DESTINY-Lung04</a:t>
            </a:r>
            <a:r>
              <a:rPr lang="en-GB" sz="1600" b="1" baseline="30000" dirty="0">
                <a:latin typeface="Arial" panose="020B0604020202020204" pitchFamily="34" charset="0"/>
                <a:ea typeface="Aileron" charset="0"/>
                <a:cs typeface="Arial" panose="020B0604020202020204" pitchFamily="34" charset="0"/>
              </a:rPr>
              <a:t>4</a:t>
            </a:r>
            <a:endParaRPr lang="en-GB" sz="1600" b="1" baseline="30000" noProof="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639073033"/>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B645F-E851-44C5-7190-12C8914422A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33209-7B8A-B81C-19DB-D41548069ED5}"/>
              </a:ext>
            </a:extLst>
          </p:cNvPr>
          <p:cNvSpPr>
            <a:spLocks noGrp="1"/>
          </p:cNvSpPr>
          <p:nvPr>
            <p:ph sz="quarter" idx="12"/>
          </p:nvPr>
        </p:nvSpPr>
        <p:spPr/>
        <p:txBody>
          <a:bodyPr/>
          <a:lstStyle/>
          <a:p>
            <a:pPr marL="380990" indent="-380990">
              <a:buFont typeface="Arial" panose="020B0604020202020204" pitchFamily="34" charset="0"/>
              <a:buChar char="•"/>
            </a:pPr>
            <a:r>
              <a:rPr lang="en-GB" b="1" i="1" noProof="0" dirty="0">
                <a:solidFill>
                  <a:schemeClr val="accent1"/>
                </a:solidFill>
              </a:rPr>
              <a:t>HER2</a:t>
            </a:r>
            <a:r>
              <a:rPr lang="en-GB" b="1" noProof="0" dirty="0">
                <a:solidFill>
                  <a:schemeClr val="accent1"/>
                </a:solidFill>
              </a:rPr>
              <a:t> alterations are different in NSCLC </a:t>
            </a:r>
            <a:r>
              <a:rPr lang="en-GB" noProof="0" dirty="0"/>
              <a:t>compared to </a:t>
            </a:r>
            <a:r>
              <a:rPr lang="en-GB" b="1" noProof="0" dirty="0">
                <a:solidFill>
                  <a:schemeClr val="accent1"/>
                </a:solidFill>
              </a:rPr>
              <a:t>other cancer </a:t>
            </a:r>
            <a:r>
              <a:rPr lang="en-GB" noProof="0" dirty="0"/>
              <a:t>types such as breast cancer</a:t>
            </a:r>
          </a:p>
          <a:p>
            <a:pPr marL="380990" indent="-380990">
              <a:buFont typeface="Arial" panose="020B0604020202020204" pitchFamily="34" charset="0"/>
              <a:buChar char="•"/>
            </a:pPr>
            <a:r>
              <a:rPr lang="en-GB" noProof="0" dirty="0">
                <a:latin typeface="Arial" panose="020B0604020202020204" pitchFamily="34" charset="0"/>
                <a:cs typeface="Arial" panose="020B0604020202020204" pitchFamily="34" charset="0"/>
              </a:rPr>
              <a:t>There is </a:t>
            </a:r>
            <a:r>
              <a:rPr lang="en-GB" b="1" noProof="0" dirty="0">
                <a:solidFill>
                  <a:schemeClr val="accent1"/>
                </a:solidFill>
                <a:latin typeface="Arial" panose="020B0604020202020204" pitchFamily="34" charset="0"/>
                <a:cs typeface="Arial" panose="020B0604020202020204" pitchFamily="34" charset="0"/>
              </a:rPr>
              <a:t>variability in HER2 IHC scoring </a:t>
            </a:r>
            <a:r>
              <a:rPr lang="en-GB" noProof="0" dirty="0">
                <a:latin typeface="Arial" panose="020B0604020202020204" pitchFamily="34" charset="0"/>
                <a:cs typeface="Arial" panose="020B0604020202020204" pitchFamily="34" charset="0"/>
              </a:rPr>
              <a:t>(guidelines, antibody clones, clinical vs. autopsy samples)</a:t>
            </a:r>
            <a:r>
              <a:rPr lang="en-GB" noProof="0" dirty="0">
                <a:latin typeface="Arial" panose="020B0604020202020204" pitchFamily="34" charset="0"/>
                <a:cs typeface="Arial" panose="020B0604020202020204" pitchFamily="34" charset="0"/>
                <a:sym typeface="Wingdings" pitchFamily="2" charset="2"/>
              </a:rPr>
              <a:t> </a:t>
            </a:r>
          </a:p>
          <a:p>
            <a:pPr marL="738177" lvl="1" indent="-380990">
              <a:buFont typeface="Arial" panose="020B0604020202020204" pitchFamily="34" charset="0"/>
              <a:buChar char="•"/>
            </a:pPr>
            <a:r>
              <a:rPr lang="en-GB" noProof="0" dirty="0">
                <a:latin typeface="Arial" panose="020B0604020202020204" pitchFamily="34" charset="0"/>
                <a:cs typeface="Arial" panose="020B0604020202020204" pitchFamily="34" charset="0"/>
              </a:rPr>
              <a:t>There is a need to </a:t>
            </a:r>
            <a:r>
              <a:rPr lang="en-GB" b="1" noProof="0" dirty="0">
                <a:solidFill>
                  <a:schemeClr val="accent1"/>
                </a:solidFill>
                <a:latin typeface="Arial" panose="020B0604020202020204" pitchFamily="34" charset="0"/>
                <a:cs typeface="Arial" panose="020B0604020202020204" pitchFamily="34" charset="0"/>
              </a:rPr>
              <a:t>standardize</a:t>
            </a:r>
            <a:r>
              <a:rPr lang="en-GB" noProof="0" dirty="0">
                <a:latin typeface="Arial" panose="020B0604020202020204" pitchFamily="34" charset="0"/>
                <a:cs typeface="Arial" panose="020B0604020202020204" pitchFamily="34" charset="0"/>
              </a:rPr>
              <a:t> HER2 IHC testing for NSCLC</a:t>
            </a:r>
            <a:endParaRPr lang="en-GB" noProof="0" dirty="0"/>
          </a:p>
          <a:p>
            <a:pPr marL="380990" indent="-380990">
              <a:buFont typeface="Arial" panose="020B0604020202020204" pitchFamily="34" charset="0"/>
              <a:buChar char="•"/>
            </a:pPr>
            <a:r>
              <a:rPr lang="en-GB" b="1" noProof="0" dirty="0">
                <a:solidFill>
                  <a:schemeClr val="accent1"/>
                </a:solidFill>
              </a:rPr>
              <a:t>HER2-driven NSCLC </a:t>
            </a:r>
            <a:r>
              <a:rPr lang="en-GB" noProof="0" dirty="0"/>
              <a:t>is a </a:t>
            </a:r>
            <a:r>
              <a:rPr lang="en-GB" b="1" noProof="0" dirty="0">
                <a:solidFill>
                  <a:schemeClr val="accent1"/>
                </a:solidFill>
              </a:rPr>
              <a:t>challenging target </a:t>
            </a:r>
            <a:r>
              <a:rPr lang="en-GB" noProof="0" dirty="0"/>
              <a:t>with limited therapeutic options for patients</a:t>
            </a:r>
          </a:p>
          <a:p>
            <a:pPr marL="380990" indent="-380990">
              <a:buFont typeface="Arial" panose="020B0604020202020204" pitchFamily="34" charset="0"/>
              <a:buChar char="•"/>
            </a:pPr>
            <a:r>
              <a:rPr lang="en-GB" b="1" noProof="0" dirty="0">
                <a:solidFill>
                  <a:schemeClr val="accent1"/>
                </a:solidFill>
              </a:rPr>
              <a:t>Different alteration types</a:t>
            </a:r>
            <a:r>
              <a:rPr lang="en-GB" noProof="0" dirty="0"/>
              <a:t> require </a:t>
            </a:r>
            <a:r>
              <a:rPr lang="en-GB" b="1" noProof="0" dirty="0">
                <a:solidFill>
                  <a:schemeClr val="accent1"/>
                </a:solidFill>
              </a:rPr>
              <a:t>different diagnostic techniques </a:t>
            </a:r>
            <a:r>
              <a:rPr lang="en-GB" noProof="0" dirty="0"/>
              <a:t>and may have </a:t>
            </a:r>
            <a:r>
              <a:rPr lang="en-GB" b="1" noProof="0" dirty="0">
                <a:solidFill>
                  <a:schemeClr val="accent1"/>
                </a:solidFill>
              </a:rPr>
              <a:t>different predictive effect</a:t>
            </a:r>
          </a:p>
          <a:p>
            <a:pPr marL="380990" indent="-380990">
              <a:buFont typeface="Arial" panose="020B0604020202020204" pitchFamily="34" charset="0"/>
              <a:buChar char="•"/>
            </a:pPr>
            <a:r>
              <a:rPr lang="en-GB" noProof="0" dirty="0"/>
              <a:t>The </a:t>
            </a:r>
            <a:r>
              <a:rPr lang="en-GB" b="1" noProof="0" dirty="0">
                <a:solidFill>
                  <a:schemeClr val="accent1"/>
                </a:solidFill>
              </a:rPr>
              <a:t>safety profiles </a:t>
            </a:r>
            <a:r>
              <a:rPr lang="en-GB" noProof="0" dirty="0"/>
              <a:t>of novel </a:t>
            </a:r>
            <a:r>
              <a:rPr lang="en-GB" b="1" noProof="0" dirty="0">
                <a:solidFill>
                  <a:schemeClr val="accent1"/>
                </a:solidFill>
              </a:rPr>
              <a:t>anti-HER2 treatments </a:t>
            </a:r>
            <a:r>
              <a:rPr lang="en-GB" noProof="0" dirty="0"/>
              <a:t>are </a:t>
            </a:r>
            <a:r>
              <a:rPr lang="en-GB" b="1" noProof="0" dirty="0">
                <a:solidFill>
                  <a:schemeClr val="accent1"/>
                </a:solidFill>
              </a:rPr>
              <a:t>acceptable</a:t>
            </a:r>
            <a:r>
              <a:rPr lang="en-GB" noProof="0" dirty="0"/>
              <a:t> and </a:t>
            </a:r>
            <a:r>
              <a:rPr lang="en-GB" b="1" noProof="0" dirty="0">
                <a:solidFill>
                  <a:schemeClr val="accent1"/>
                </a:solidFill>
              </a:rPr>
              <a:t>manageable</a:t>
            </a:r>
          </a:p>
          <a:p>
            <a:pPr marL="738177" lvl="1" indent="-380990">
              <a:buFont typeface="Arial" panose="020B0604020202020204" pitchFamily="34" charset="0"/>
              <a:buChar char="•"/>
            </a:pPr>
            <a:r>
              <a:rPr lang="en-GB" noProof="0" dirty="0"/>
              <a:t>No significant toxicities were reported in longer follow-up</a:t>
            </a:r>
          </a:p>
          <a:p>
            <a:endParaRPr lang="en-GB" noProof="0" dirty="0">
              <a:solidFill>
                <a:schemeClr val="tx2"/>
              </a:solidFill>
            </a:endParaRPr>
          </a:p>
          <a:p>
            <a:endParaRPr lang="en-GB" noProof="0" dirty="0">
              <a:solidFill>
                <a:schemeClr val="tx2"/>
              </a:solidFill>
            </a:endParaRPr>
          </a:p>
        </p:txBody>
      </p:sp>
      <p:sp>
        <p:nvSpPr>
          <p:cNvPr id="3" name="Title 2">
            <a:extLst>
              <a:ext uri="{FF2B5EF4-FFF2-40B4-BE49-F238E27FC236}">
                <a16:creationId xmlns:a16="http://schemas.microsoft.com/office/drawing/2014/main" id="{B24E1B57-6F26-0461-73CF-BCABF9C4E2B6}"/>
              </a:ext>
            </a:extLst>
          </p:cNvPr>
          <p:cNvSpPr>
            <a:spLocks noGrp="1"/>
          </p:cNvSpPr>
          <p:nvPr>
            <p:ph type="title"/>
          </p:nvPr>
        </p:nvSpPr>
        <p:spPr/>
        <p:txBody>
          <a:bodyPr>
            <a:normAutofit/>
          </a:bodyPr>
          <a:lstStyle/>
          <a:p>
            <a:r>
              <a:rPr lang="en-GB" noProof="0" dirty="0"/>
              <a:t>Conclusions</a:t>
            </a:r>
            <a:endParaRPr lang="en-GB" noProof="0" dirty="0">
              <a:solidFill>
                <a:schemeClr val="accent1"/>
              </a:solidFill>
            </a:endParaRPr>
          </a:p>
        </p:txBody>
      </p:sp>
      <p:sp>
        <p:nvSpPr>
          <p:cNvPr id="4" name="Slide Number Placeholder 3">
            <a:extLst>
              <a:ext uri="{FF2B5EF4-FFF2-40B4-BE49-F238E27FC236}">
                <a16:creationId xmlns:a16="http://schemas.microsoft.com/office/drawing/2014/main" id="{33671405-EE56-1000-D621-32013E7285BC}"/>
              </a:ext>
            </a:extLst>
          </p:cNvPr>
          <p:cNvSpPr>
            <a:spLocks noGrp="1"/>
          </p:cNvSpPr>
          <p:nvPr>
            <p:ph type="sldNum" sz="quarter" idx="4"/>
          </p:nvPr>
        </p:nvSpPr>
        <p:spPr/>
        <p:txBody>
          <a:bodyPr/>
          <a:lstStyle/>
          <a:p>
            <a:fld id="{FCE43C0F-8A7B-3A4B-9DB5-B3472E36E833}" type="slidenum">
              <a:rPr lang="en-GB" noProof="0" smtClean="0"/>
              <a:pPr/>
              <a:t>63</a:t>
            </a:fld>
            <a:endParaRPr lang="en-GB" noProof="0" dirty="0"/>
          </a:p>
        </p:txBody>
      </p:sp>
      <p:sp>
        <p:nvSpPr>
          <p:cNvPr id="11" name="Content Placeholder 10">
            <a:extLst>
              <a:ext uri="{FF2B5EF4-FFF2-40B4-BE49-F238E27FC236}">
                <a16:creationId xmlns:a16="http://schemas.microsoft.com/office/drawing/2014/main" id="{1B8797AC-9E9B-296C-1281-14C5AF9570AB}"/>
              </a:ext>
            </a:extLst>
          </p:cNvPr>
          <p:cNvSpPr>
            <a:spLocks noGrp="1"/>
          </p:cNvSpPr>
          <p:nvPr>
            <p:ph sz="quarter" idx="15"/>
          </p:nvPr>
        </p:nvSpPr>
        <p:spPr/>
        <p:txBody>
          <a:bodyPr/>
          <a:lstStyle/>
          <a:p>
            <a:r>
              <a:rPr lang="en-GB" noProof="0" dirty="0"/>
              <a:t>IHC, immunohistochemistry; NSCLC, non small cell lung cancer</a:t>
            </a:r>
          </a:p>
        </p:txBody>
      </p:sp>
    </p:spTree>
    <p:extLst>
      <p:ext uri="{BB962C8B-B14F-4D97-AF65-F5344CB8AC3E}">
        <p14:creationId xmlns:p14="http://schemas.microsoft.com/office/powerpoint/2010/main" val="3539489573"/>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C5FAB-C2E5-0530-D196-F946B117C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6D0DC-0E2E-AA48-AB6D-543805A95E55}"/>
              </a:ext>
            </a:extLst>
          </p:cNvPr>
          <p:cNvSpPr>
            <a:spLocks noGrp="1"/>
          </p:cNvSpPr>
          <p:nvPr>
            <p:ph type="title"/>
          </p:nvPr>
        </p:nvSpPr>
        <p:spPr/>
        <p:txBody>
          <a:bodyPr/>
          <a:lstStyle/>
          <a:p>
            <a:r>
              <a:rPr lang="en-GB" sz="4000" b="1" noProof="0" dirty="0"/>
              <a:t>Targeting her2 in lung cancer: where does THE Ihc TESTING fit in? </a:t>
            </a:r>
            <a:br>
              <a:rPr lang="en-GB" sz="4000" b="1" noProof="0" dirty="0"/>
            </a:br>
            <a:br>
              <a:rPr lang="en-GB" sz="4000" b="1" noProof="0" dirty="0"/>
            </a:br>
            <a:r>
              <a:rPr lang="en-GB" noProof="0" dirty="0"/>
              <a:t>Q&amp;A Session</a:t>
            </a:r>
          </a:p>
        </p:txBody>
      </p:sp>
      <p:sp>
        <p:nvSpPr>
          <p:cNvPr id="3" name="Slide Number Placeholder 2">
            <a:extLst>
              <a:ext uri="{FF2B5EF4-FFF2-40B4-BE49-F238E27FC236}">
                <a16:creationId xmlns:a16="http://schemas.microsoft.com/office/drawing/2014/main" id="{A8A2C20C-6E7E-9729-0B07-CD84BBD0404A}"/>
              </a:ext>
            </a:extLst>
          </p:cNvPr>
          <p:cNvSpPr>
            <a:spLocks noGrp="1"/>
          </p:cNvSpPr>
          <p:nvPr>
            <p:ph type="sldNum" sz="quarter" idx="4"/>
          </p:nvPr>
        </p:nvSpPr>
        <p:spPr/>
        <p:txBody>
          <a:bodyPr/>
          <a:lstStyle/>
          <a:p>
            <a:fld id="{FCE43C0F-8A7B-3A4B-9DB5-B3472E36E833}" type="slidenum">
              <a:rPr lang="en-GB" noProof="0" smtClean="0"/>
              <a:pPr/>
              <a:t>64</a:t>
            </a:fld>
            <a:endParaRPr lang="en-GB" noProof="0" dirty="0"/>
          </a:p>
        </p:txBody>
      </p:sp>
    </p:spTree>
    <p:extLst>
      <p:ext uri="{BB962C8B-B14F-4D97-AF65-F5344CB8AC3E}">
        <p14:creationId xmlns:p14="http://schemas.microsoft.com/office/powerpoint/2010/main" val="1854525612"/>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45B7-F034-6197-44DE-9E9730675190}"/>
              </a:ext>
            </a:extLst>
          </p:cNvPr>
          <p:cNvSpPr>
            <a:spLocks noGrp="1"/>
          </p:cNvSpPr>
          <p:nvPr>
            <p:ph type="title"/>
          </p:nvPr>
        </p:nvSpPr>
        <p:spPr/>
        <p:txBody>
          <a:bodyPr/>
          <a:lstStyle/>
          <a:p>
            <a:r>
              <a:rPr lang="en-GB" noProof="0" dirty="0"/>
              <a:t>Panel discussion </a:t>
            </a:r>
            <a:br>
              <a:rPr lang="en-GB" noProof="0" dirty="0"/>
            </a:br>
            <a:r>
              <a:rPr lang="en-GB" noProof="0" dirty="0"/>
              <a:t>and </a:t>
            </a:r>
            <a:br>
              <a:rPr lang="en-GB" noProof="0" dirty="0"/>
            </a:br>
            <a:r>
              <a:rPr lang="en-GB" noProof="0" dirty="0"/>
              <a:t>audience questions</a:t>
            </a:r>
          </a:p>
        </p:txBody>
      </p:sp>
      <p:sp>
        <p:nvSpPr>
          <p:cNvPr id="3" name="Slide Number Placeholder 2">
            <a:extLst>
              <a:ext uri="{FF2B5EF4-FFF2-40B4-BE49-F238E27FC236}">
                <a16:creationId xmlns:a16="http://schemas.microsoft.com/office/drawing/2014/main" id="{15287CB0-3DAA-2247-6EC3-2CDD4126C8E4}"/>
              </a:ext>
            </a:extLst>
          </p:cNvPr>
          <p:cNvSpPr>
            <a:spLocks noGrp="1"/>
          </p:cNvSpPr>
          <p:nvPr>
            <p:ph type="sldNum" sz="quarter" idx="4"/>
          </p:nvPr>
        </p:nvSpPr>
        <p:spPr/>
        <p:txBody>
          <a:bodyPr/>
          <a:lstStyle/>
          <a:p>
            <a:fld id="{FCE43C0F-8A7B-3A4B-9DB5-B3472E36E833}" type="slidenum">
              <a:rPr lang="en-GB" noProof="0" smtClean="0"/>
              <a:pPr/>
              <a:t>65</a:t>
            </a:fld>
            <a:endParaRPr lang="en-GB" noProof="0" dirty="0"/>
          </a:p>
        </p:txBody>
      </p:sp>
    </p:spTree>
    <p:extLst>
      <p:ext uri="{BB962C8B-B14F-4D97-AF65-F5344CB8AC3E}">
        <p14:creationId xmlns:p14="http://schemas.microsoft.com/office/powerpoint/2010/main" val="10532150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F2CD-DBD2-7FB4-9AC8-388DA17B1D6A}"/>
              </a:ext>
            </a:extLst>
          </p:cNvPr>
          <p:cNvSpPr>
            <a:spLocks noGrp="1"/>
          </p:cNvSpPr>
          <p:nvPr>
            <p:ph type="title"/>
          </p:nvPr>
        </p:nvSpPr>
        <p:spPr>
          <a:xfrm>
            <a:off x="609600" y="274638"/>
            <a:ext cx="10972800" cy="1642194"/>
          </a:xfrm>
        </p:spPr>
        <p:txBody>
          <a:bodyPr>
            <a:normAutofit/>
          </a:bodyPr>
          <a:lstStyle/>
          <a:p>
            <a:r>
              <a:rPr lang="en-GB" sz="4000" b="1" noProof="0" dirty="0"/>
              <a:t>Ovarian cancer: challenges and considerations for her2 ihc testing</a:t>
            </a:r>
            <a:endParaRPr lang="en-GB" noProof="0" dirty="0"/>
          </a:p>
        </p:txBody>
      </p:sp>
      <p:sp>
        <p:nvSpPr>
          <p:cNvPr id="7" name="Subtitle 6">
            <a:extLst>
              <a:ext uri="{FF2B5EF4-FFF2-40B4-BE49-F238E27FC236}">
                <a16:creationId xmlns:a16="http://schemas.microsoft.com/office/drawing/2014/main" id="{26106EA5-B31C-564B-A858-F9C4059D83FA}"/>
              </a:ext>
            </a:extLst>
          </p:cNvPr>
          <p:cNvSpPr>
            <a:spLocks noGrp="1"/>
          </p:cNvSpPr>
          <p:nvPr>
            <p:ph type="subTitle" idx="1"/>
          </p:nvPr>
        </p:nvSpPr>
        <p:spPr>
          <a:xfrm>
            <a:off x="608400" y="4680000"/>
            <a:ext cx="10972800" cy="1655762"/>
          </a:xfrm>
        </p:spPr>
        <p:txBody>
          <a:bodyPr>
            <a:noAutofit/>
          </a:bodyPr>
          <a:lstStyle/>
          <a:p>
            <a:pPr marL="0" marR="0" lvl="0" indent="0" algn="ctr" defTabSz="457189" rtl="0" eaLnBrk="1" fontAlgn="auto" latinLnBrk="0" hangingPunct="1">
              <a:lnSpc>
                <a:spcPct val="90000"/>
              </a:lnSpc>
              <a:spcBef>
                <a:spcPts val="0"/>
              </a:spcBef>
              <a:spcAft>
                <a:spcPts val="300"/>
              </a:spcAft>
              <a:buClr>
                <a:srgbClr val="FFFFFF"/>
              </a:buClr>
              <a:buSzPts val="1100"/>
              <a:buFontTx/>
              <a:buNone/>
              <a:tabLst/>
              <a:defRPr/>
            </a:pPr>
            <a:r>
              <a:rPr lang="en-GB" b="1" noProof="0" dirty="0">
                <a:sym typeface="Arial"/>
              </a:rPr>
              <a:t> Prof. Charlie Gourley</a:t>
            </a:r>
          </a:p>
          <a:p>
            <a:pPr marR="0" lvl="0" fontAlgn="auto">
              <a:spcBef>
                <a:spcPts val="0"/>
              </a:spcBef>
              <a:spcAft>
                <a:spcPct val="0"/>
              </a:spcAft>
              <a:buClrTx/>
              <a:buSzPts val="1100"/>
              <a:tabLst/>
              <a:defRPr/>
            </a:pPr>
            <a:r>
              <a:rPr lang="en-GB" sz="2200" b="1" noProof="0" dirty="0"/>
              <a:t>Medical Oncologist</a:t>
            </a:r>
            <a:br>
              <a:rPr lang="en-GB" sz="2200" b="1" noProof="0" dirty="0"/>
            </a:br>
            <a:r>
              <a:rPr lang="en-GB" sz="2200" b="1" noProof="0" dirty="0" err="1"/>
              <a:t>CRUK</a:t>
            </a:r>
            <a:r>
              <a:rPr lang="en-GB" sz="2200" b="1" noProof="0" dirty="0"/>
              <a:t> Edinburgh Centre, Nicola Murray Centre for Ovarian Cancer Research, UK</a:t>
            </a:r>
            <a:endParaRPr lang="en-GB" sz="2200" b="1" noProof="0" dirty="0">
              <a:sym typeface="Arial"/>
            </a:endParaRPr>
          </a:p>
        </p:txBody>
      </p:sp>
      <p:sp>
        <p:nvSpPr>
          <p:cNvPr id="5" name="Slide Number Placeholder 4">
            <a:extLst>
              <a:ext uri="{FF2B5EF4-FFF2-40B4-BE49-F238E27FC236}">
                <a16:creationId xmlns:a16="http://schemas.microsoft.com/office/drawing/2014/main" id="{6BDEF8DC-FA6A-46C5-62E1-9D67A379A6FD}"/>
              </a:ext>
            </a:extLst>
          </p:cNvPr>
          <p:cNvSpPr>
            <a:spLocks noGrp="1"/>
          </p:cNvSpPr>
          <p:nvPr>
            <p:ph type="sldNum" sz="quarter" idx="4"/>
          </p:nvPr>
        </p:nvSpPr>
        <p:spPr/>
        <p:txBody>
          <a:bodyPr/>
          <a:lstStyle/>
          <a:p>
            <a:fld id="{FCE43C0F-8A7B-3A4B-9DB5-B3472E36E833}" type="slidenum">
              <a:rPr lang="en-GB" noProof="0" smtClean="0"/>
              <a:pPr/>
              <a:t>66</a:t>
            </a:fld>
            <a:endParaRPr lang="en-GB" noProof="0" dirty="0"/>
          </a:p>
        </p:txBody>
      </p:sp>
      <p:pic>
        <p:nvPicPr>
          <p:cNvPr id="4" name="Picture 3">
            <a:extLst>
              <a:ext uri="{FF2B5EF4-FFF2-40B4-BE49-F238E27FC236}">
                <a16:creationId xmlns:a16="http://schemas.microsoft.com/office/drawing/2014/main" id="{0FF4D5E2-4856-A513-3184-BDF8CFAD7AFA}"/>
              </a:ext>
            </a:extLst>
          </p:cNvPr>
          <p:cNvPicPr>
            <a:picLocks noChangeAspect="1"/>
          </p:cNvPicPr>
          <p:nvPr/>
        </p:nvPicPr>
        <p:blipFill>
          <a:blip r:embed="rId3"/>
          <a:srcRect l="2428" r="1468" b="2321"/>
          <a:stretch/>
        </p:blipFill>
        <p:spPr>
          <a:xfrm>
            <a:off x="4931552" y="2018684"/>
            <a:ext cx="2326495" cy="2364608"/>
          </a:xfrm>
          <a:prstGeom prst="rect">
            <a:avLst/>
          </a:prstGeom>
          <a:noFill/>
          <a:ln w="25400">
            <a:solidFill>
              <a:schemeClr val="bg1"/>
            </a:solidFill>
          </a:ln>
        </p:spPr>
      </p:pic>
    </p:spTree>
    <p:extLst>
      <p:ext uri="{BB962C8B-B14F-4D97-AF65-F5344CB8AC3E}">
        <p14:creationId xmlns:p14="http://schemas.microsoft.com/office/powerpoint/2010/main" val="252891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A3CA4-9C47-F8F2-B72D-C1D7A8A743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848C40-2F5B-3B3A-B5EA-BDFE021BEEAE}"/>
              </a:ext>
            </a:extLst>
          </p:cNvPr>
          <p:cNvSpPr>
            <a:spLocks noGrp="1"/>
          </p:cNvSpPr>
          <p:nvPr>
            <p:ph type="title"/>
          </p:nvPr>
        </p:nvSpPr>
        <p:spPr>
          <a:xfrm>
            <a:off x="619201" y="259200"/>
            <a:ext cx="10963199" cy="864000"/>
          </a:xfrm>
        </p:spPr>
        <p:txBody>
          <a:bodyPr/>
          <a:lstStyle/>
          <a:p>
            <a:r>
              <a:rPr lang="en-GB" noProof="0" dirty="0"/>
              <a:t>Her2 testing in ovarian cancer</a:t>
            </a:r>
            <a:br>
              <a:rPr lang="en-GB" noProof="0" dirty="0"/>
            </a:br>
            <a:r>
              <a:rPr lang="en-GB" sz="2000" spc="100" noProof="0" dirty="0">
                <a:solidFill>
                  <a:schemeClr val="accent1"/>
                </a:solidFill>
              </a:rPr>
              <a:t>key challenges</a:t>
            </a:r>
          </a:p>
        </p:txBody>
      </p:sp>
      <p:sp>
        <p:nvSpPr>
          <p:cNvPr id="4" name="Slide Number Placeholder 3">
            <a:extLst>
              <a:ext uri="{FF2B5EF4-FFF2-40B4-BE49-F238E27FC236}">
                <a16:creationId xmlns:a16="http://schemas.microsoft.com/office/drawing/2014/main" id="{364F4D6D-2FD9-2958-BD8E-FC480C990BEF}"/>
              </a:ext>
            </a:extLst>
          </p:cNvPr>
          <p:cNvSpPr>
            <a:spLocks noGrp="1"/>
          </p:cNvSpPr>
          <p:nvPr>
            <p:ph type="sldNum" sz="quarter" idx="4"/>
          </p:nvPr>
        </p:nvSpPr>
        <p:spPr/>
        <p:txBody>
          <a:bodyPr/>
          <a:lstStyle/>
          <a:p>
            <a:fld id="{FCE43C0F-8A7B-3A4B-9DB5-B3472E36E833}" type="slidenum">
              <a:rPr lang="en-GB" noProof="0" smtClean="0"/>
              <a:pPr/>
              <a:t>67</a:t>
            </a:fld>
            <a:endParaRPr lang="en-GB" noProof="0" dirty="0"/>
          </a:p>
        </p:txBody>
      </p:sp>
      <p:sp>
        <p:nvSpPr>
          <p:cNvPr id="11" name="Content Placeholder 10">
            <a:extLst>
              <a:ext uri="{FF2B5EF4-FFF2-40B4-BE49-F238E27FC236}">
                <a16:creationId xmlns:a16="http://schemas.microsoft.com/office/drawing/2014/main" id="{7D626CBE-530A-F3F8-D636-F43AC841E9AB}"/>
              </a:ext>
            </a:extLst>
          </p:cNvPr>
          <p:cNvSpPr>
            <a:spLocks noGrp="1"/>
          </p:cNvSpPr>
          <p:nvPr>
            <p:ph sz="quarter" idx="15"/>
          </p:nvPr>
        </p:nvSpPr>
        <p:spPr/>
        <p:txBody>
          <a:bodyPr/>
          <a:lstStyle/>
          <a:p>
            <a:endParaRPr lang="en-GB" noProof="0" dirty="0"/>
          </a:p>
        </p:txBody>
      </p:sp>
      <p:sp>
        <p:nvSpPr>
          <p:cNvPr id="12" name="Arrow: Right 11">
            <a:extLst>
              <a:ext uri="{FF2B5EF4-FFF2-40B4-BE49-F238E27FC236}">
                <a16:creationId xmlns:a16="http://schemas.microsoft.com/office/drawing/2014/main" id="{27B1D429-0B12-2EEE-E48E-96FAC9CF64E6}"/>
              </a:ext>
            </a:extLst>
          </p:cNvPr>
          <p:cNvSpPr/>
          <p:nvPr/>
        </p:nvSpPr>
        <p:spPr>
          <a:xfrm>
            <a:off x="4766576" y="3333023"/>
            <a:ext cx="1211604" cy="291829"/>
          </a:xfrm>
          <a:prstGeom prst="right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noProof="0" dirty="0"/>
          </a:p>
        </p:txBody>
      </p:sp>
      <p:sp>
        <p:nvSpPr>
          <p:cNvPr id="2" name="Rectangle: Rounded Corners 1">
            <a:extLst>
              <a:ext uri="{FF2B5EF4-FFF2-40B4-BE49-F238E27FC236}">
                <a16:creationId xmlns:a16="http://schemas.microsoft.com/office/drawing/2014/main" id="{780A4262-BE76-25E0-D32B-4D6628653A9C}"/>
              </a:ext>
            </a:extLst>
          </p:cNvPr>
          <p:cNvSpPr/>
          <p:nvPr/>
        </p:nvSpPr>
        <p:spPr>
          <a:xfrm>
            <a:off x="619201" y="2924944"/>
            <a:ext cx="3882815" cy="151216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Lack of reimbursement </a:t>
            </a:r>
            <a:r>
              <a:rPr lang="en-GB" sz="2000" noProof="0" dirty="0">
                <a:latin typeface="Arial" panose="020B0604020202020204" pitchFamily="34" charset="0"/>
                <a:cs typeface="Arial" panose="020B0604020202020204" pitchFamily="34" charset="0"/>
              </a:rPr>
              <a:t>for downstream therapies</a:t>
            </a:r>
          </a:p>
        </p:txBody>
      </p:sp>
      <p:sp>
        <p:nvSpPr>
          <p:cNvPr id="5" name="Rectangle: Rounded Corners 4">
            <a:extLst>
              <a:ext uri="{FF2B5EF4-FFF2-40B4-BE49-F238E27FC236}">
                <a16:creationId xmlns:a16="http://schemas.microsoft.com/office/drawing/2014/main" id="{A7DFDD68-0F61-6960-03B6-A8F305A159F7}"/>
              </a:ext>
            </a:extLst>
          </p:cNvPr>
          <p:cNvSpPr/>
          <p:nvPr/>
        </p:nvSpPr>
        <p:spPr>
          <a:xfrm>
            <a:off x="6242741" y="2875401"/>
            <a:ext cx="3882815" cy="151216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Doubt in routine pathology laboratory </a:t>
            </a:r>
            <a:r>
              <a:rPr lang="en-GB" sz="2000" noProof="0" dirty="0">
                <a:latin typeface="Arial" panose="020B0604020202020204" pitchFamily="34" charset="0"/>
                <a:cs typeface="Arial" panose="020B0604020202020204" pitchFamily="34" charset="0"/>
              </a:rPr>
              <a:t>about merits </a:t>
            </a:r>
            <a:br>
              <a:rPr lang="en-GB" sz="2000" noProof="0" dirty="0">
                <a:latin typeface="Arial" panose="020B0604020202020204" pitchFamily="34" charset="0"/>
                <a:cs typeface="Arial" panose="020B0604020202020204" pitchFamily="34" charset="0"/>
              </a:rPr>
            </a:br>
            <a:r>
              <a:rPr lang="en-GB" sz="2000" noProof="0" dirty="0">
                <a:latin typeface="Arial" panose="020B0604020202020204" pitchFamily="34" charset="0"/>
                <a:cs typeface="Arial" panose="020B0604020202020204" pitchFamily="34" charset="0"/>
              </a:rPr>
              <a:t>of testing</a:t>
            </a:r>
          </a:p>
        </p:txBody>
      </p:sp>
      <p:sp>
        <p:nvSpPr>
          <p:cNvPr id="6" name="Rectangle: Rounded Corners 5">
            <a:extLst>
              <a:ext uri="{FF2B5EF4-FFF2-40B4-BE49-F238E27FC236}">
                <a16:creationId xmlns:a16="http://schemas.microsoft.com/office/drawing/2014/main" id="{960066DE-0FC1-DC34-207C-03139E815D3B}"/>
              </a:ext>
            </a:extLst>
          </p:cNvPr>
          <p:cNvSpPr/>
          <p:nvPr/>
        </p:nvSpPr>
        <p:spPr>
          <a:xfrm>
            <a:off x="619201" y="4653136"/>
            <a:ext cx="3882815" cy="151216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noProof="0" dirty="0">
                <a:latin typeface="Arial" panose="020B0604020202020204" pitchFamily="34" charset="0"/>
                <a:cs typeface="Arial" panose="020B0604020202020204" pitchFamily="34" charset="0"/>
              </a:rPr>
              <a:t>Intra-tumoral heterogeneity </a:t>
            </a:r>
            <a:br>
              <a:rPr lang="en-GB" sz="2000" noProof="0" dirty="0">
                <a:latin typeface="Arial" panose="020B0604020202020204" pitchFamily="34" charset="0"/>
                <a:cs typeface="Arial" panose="020B0604020202020204" pitchFamily="34" charset="0"/>
              </a:rPr>
            </a:br>
            <a:r>
              <a:rPr lang="en-GB" sz="2000" noProof="0" dirty="0">
                <a:latin typeface="Arial" panose="020B0604020202020204" pitchFamily="34" charset="0"/>
                <a:cs typeface="Arial" panose="020B0604020202020204" pitchFamily="34" charset="0"/>
              </a:rPr>
              <a:t>of HER2 expression </a:t>
            </a:r>
            <a:br>
              <a:rPr lang="en-GB" sz="2000" noProof="0" dirty="0">
                <a:latin typeface="Arial" panose="020B0604020202020204" pitchFamily="34" charset="0"/>
                <a:cs typeface="Arial" panose="020B0604020202020204" pitchFamily="34" charset="0"/>
              </a:rPr>
            </a:br>
            <a:r>
              <a:rPr lang="en-GB" sz="2000" b="1" noProof="0" dirty="0">
                <a:latin typeface="Arial" panose="020B0604020202020204" pitchFamily="34" charset="0"/>
                <a:cs typeface="Arial" panose="020B0604020202020204" pitchFamily="34" charset="0"/>
              </a:rPr>
              <a:t>underexplored</a:t>
            </a:r>
          </a:p>
        </p:txBody>
      </p:sp>
      <p:sp>
        <p:nvSpPr>
          <p:cNvPr id="15" name="Rectangle: Rounded Corners 14">
            <a:extLst>
              <a:ext uri="{FF2B5EF4-FFF2-40B4-BE49-F238E27FC236}">
                <a16:creationId xmlns:a16="http://schemas.microsoft.com/office/drawing/2014/main" id="{C3B627C4-A449-C832-535F-DC10101D9D8C}"/>
              </a:ext>
            </a:extLst>
          </p:cNvPr>
          <p:cNvSpPr/>
          <p:nvPr/>
        </p:nvSpPr>
        <p:spPr>
          <a:xfrm>
            <a:off x="6242741" y="4653136"/>
            <a:ext cx="3882815" cy="151216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Inadequate understanding </a:t>
            </a:r>
            <a:r>
              <a:rPr lang="en-GB" sz="2000" noProof="0" dirty="0">
                <a:latin typeface="Arial" panose="020B0604020202020204" pitchFamily="34" charset="0"/>
                <a:cs typeface="Arial" panose="020B0604020202020204" pitchFamily="34" charset="0"/>
              </a:rPr>
              <a:t>of stability of HER2 expression through the patient journey</a:t>
            </a:r>
          </a:p>
        </p:txBody>
      </p:sp>
      <p:sp>
        <p:nvSpPr>
          <p:cNvPr id="10" name="Rectangle: Rounded Corners 9">
            <a:extLst>
              <a:ext uri="{FF2B5EF4-FFF2-40B4-BE49-F238E27FC236}">
                <a16:creationId xmlns:a16="http://schemas.microsoft.com/office/drawing/2014/main" id="{55775CDF-A58F-0026-84BE-81AD4E7298E8}"/>
              </a:ext>
            </a:extLst>
          </p:cNvPr>
          <p:cNvSpPr/>
          <p:nvPr/>
        </p:nvSpPr>
        <p:spPr>
          <a:xfrm>
            <a:off x="619201" y="1430006"/>
            <a:ext cx="2884511" cy="11881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Lack of consistency around HER2 scoring systems</a:t>
            </a:r>
          </a:p>
        </p:txBody>
      </p:sp>
      <p:sp>
        <p:nvSpPr>
          <p:cNvPr id="13" name="Rectangle: Rounded Corners 12">
            <a:extLst>
              <a:ext uri="{FF2B5EF4-FFF2-40B4-BE49-F238E27FC236}">
                <a16:creationId xmlns:a16="http://schemas.microsoft.com/office/drawing/2014/main" id="{0527251D-0A6F-54CC-1ABF-C5F1EE6F82D9}"/>
              </a:ext>
            </a:extLst>
          </p:cNvPr>
          <p:cNvSpPr/>
          <p:nvPr/>
        </p:nvSpPr>
        <p:spPr>
          <a:xfrm>
            <a:off x="7241045" y="1430006"/>
            <a:ext cx="2884511" cy="11881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Inadequate consideration of histological subtype</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to date</a:t>
            </a:r>
          </a:p>
        </p:txBody>
      </p:sp>
      <p:sp>
        <p:nvSpPr>
          <p:cNvPr id="14" name="Rectangle: Rounded Corners 13">
            <a:extLst>
              <a:ext uri="{FF2B5EF4-FFF2-40B4-BE49-F238E27FC236}">
                <a16:creationId xmlns:a16="http://schemas.microsoft.com/office/drawing/2014/main" id="{BF774A20-379F-45BC-48DF-A79E048CB0EE}"/>
              </a:ext>
            </a:extLst>
          </p:cNvPr>
          <p:cNvSpPr/>
          <p:nvPr/>
        </p:nvSpPr>
        <p:spPr>
          <a:xfrm>
            <a:off x="3930123" y="1430006"/>
            <a:ext cx="2884511" cy="118813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Staining issues</a:t>
            </a:r>
          </a:p>
        </p:txBody>
      </p:sp>
    </p:spTree>
    <p:extLst>
      <p:ext uri="{BB962C8B-B14F-4D97-AF65-F5344CB8AC3E}">
        <p14:creationId xmlns:p14="http://schemas.microsoft.com/office/powerpoint/2010/main" val="331892474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91650-E962-67C4-80E6-774EA79FD7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94CD3C-DAFC-DA96-EE8E-60E493E97C60}"/>
              </a:ext>
            </a:extLst>
          </p:cNvPr>
          <p:cNvSpPr>
            <a:spLocks noGrp="1"/>
          </p:cNvSpPr>
          <p:nvPr>
            <p:ph type="title"/>
          </p:nvPr>
        </p:nvSpPr>
        <p:spPr/>
        <p:txBody>
          <a:bodyPr/>
          <a:lstStyle/>
          <a:p>
            <a:r>
              <a:rPr lang="en-GB" noProof="0" dirty="0"/>
              <a:t>Her2 testing in ovarian cancer</a:t>
            </a:r>
            <a:br>
              <a:rPr lang="en-GB" noProof="0" dirty="0"/>
            </a:br>
            <a:r>
              <a:rPr lang="en-GB" sz="2000" spc="100" noProof="0" dirty="0">
                <a:solidFill>
                  <a:schemeClr val="accent1"/>
                </a:solidFill>
              </a:rPr>
              <a:t>key challenges</a:t>
            </a:r>
          </a:p>
        </p:txBody>
      </p:sp>
      <p:sp>
        <p:nvSpPr>
          <p:cNvPr id="4" name="Slide Number Placeholder 3">
            <a:extLst>
              <a:ext uri="{FF2B5EF4-FFF2-40B4-BE49-F238E27FC236}">
                <a16:creationId xmlns:a16="http://schemas.microsoft.com/office/drawing/2014/main" id="{22714698-68DE-438E-4C41-67D4C216BED7}"/>
              </a:ext>
            </a:extLst>
          </p:cNvPr>
          <p:cNvSpPr>
            <a:spLocks noGrp="1"/>
          </p:cNvSpPr>
          <p:nvPr>
            <p:ph type="sldNum" sz="quarter" idx="4"/>
          </p:nvPr>
        </p:nvSpPr>
        <p:spPr/>
        <p:txBody>
          <a:bodyPr/>
          <a:lstStyle/>
          <a:p>
            <a:fld id="{FCE43C0F-8A7B-3A4B-9DB5-B3472E36E833}" type="slidenum">
              <a:rPr lang="en-GB" noProof="0" smtClean="0"/>
              <a:pPr/>
              <a:t>68</a:t>
            </a:fld>
            <a:endParaRPr lang="en-GB" noProof="0" dirty="0"/>
          </a:p>
        </p:txBody>
      </p:sp>
      <p:sp>
        <p:nvSpPr>
          <p:cNvPr id="11" name="Content Placeholder 10">
            <a:extLst>
              <a:ext uri="{FF2B5EF4-FFF2-40B4-BE49-F238E27FC236}">
                <a16:creationId xmlns:a16="http://schemas.microsoft.com/office/drawing/2014/main" id="{8CC73D4C-F1CF-1B09-0532-76CDADB5FE27}"/>
              </a:ext>
            </a:extLst>
          </p:cNvPr>
          <p:cNvSpPr>
            <a:spLocks noGrp="1"/>
          </p:cNvSpPr>
          <p:nvPr>
            <p:ph sz="quarter" idx="15"/>
          </p:nvPr>
        </p:nvSpPr>
        <p:spPr/>
        <p:txBody>
          <a:bodyPr/>
          <a:lstStyle/>
          <a:p>
            <a:endParaRPr lang="en-GB" noProof="0" dirty="0"/>
          </a:p>
        </p:txBody>
      </p:sp>
      <p:sp>
        <p:nvSpPr>
          <p:cNvPr id="7" name="Arrow: Right 11">
            <a:extLst>
              <a:ext uri="{FF2B5EF4-FFF2-40B4-BE49-F238E27FC236}">
                <a16:creationId xmlns:a16="http://schemas.microsoft.com/office/drawing/2014/main" id="{E2F2E872-A7B9-073C-6788-17002A26C215}"/>
              </a:ext>
            </a:extLst>
          </p:cNvPr>
          <p:cNvSpPr/>
          <p:nvPr/>
        </p:nvSpPr>
        <p:spPr>
          <a:xfrm>
            <a:off x="4766576" y="3333023"/>
            <a:ext cx="1211604" cy="291829"/>
          </a:xfrm>
          <a:prstGeom prst="right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noProof="0" dirty="0"/>
          </a:p>
        </p:txBody>
      </p:sp>
      <p:sp>
        <p:nvSpPr>
          <p:cNvPr id="8" name="Rectangle: Rounded Corners 1">
            <a:extLst>
              <a:ext uri="{FF2B5EF4-FFF2-40B4-BE49-F238E27FC236}">
                <a16:creationId xmlns:a16="http://schemas.microsoft.com/office/drawing/2014/main" id="{FE8B06AA-4AE2-5A88-92CE-09CA19199410}"/>
              </a:ext>
            </a:extLst>
          </p:cNvPr>
          <p:cNvSpPr/>
          <p:nvPr/>
        </p:nvSpPr>
        <p:spPr>
          <a:xfrm>
            <a:off x="619201" y="2924944"/>
            <a:ext cx="3882815" cy="151216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Lack of reimbursement </a:t>
            </a:r>
            <a:r>
              <a:rPr lang="en-GB" sz="2000" noProof="0" dirty="0">
                <a:latin typeface="Arial" panose="020B0604020202020204" pitchFamily="34" charset="0"/>
                <a:cs typeface="Arial" panose="020B0604020202020204" pitchFamily="34" charset="0"/>
              </a:rPr>
              <a:t>for downstream therapies</a:t>
            </a:r>
          </a:p>
        </p:txBody>
      </p:sp>
      <p:sp>
        <p:nvSpPr>
          <p:cNvPr id="9" name="Rectangle: Rounded Corners 4">
            <a:extLst>
              <a:ext uri="{FF2B5EF4-FFF2-40B4-BE49-F238E27FC236}">
                <a16:creationId xmlns:a16="http://schemas.microsoft.com/office/drawing/2014/main" id="{17DBF23C-32EC-2F37-FD49-16BBDFDC108B}"/>
              </a:ext>
            </a:extLst>
          </p:cNvPr>
          <p:cNvSpPr/>
          <p:nvPr/>
        </p:nvSpPr>
        <p:spPr>
          <a:xfrm>
            <a:off x="6242741" y="2875401"/>
            <a:ext cx="3882815" cy="151216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Doubt in routine pathology laboratory </a:t>
            </a:r>
            <a:r>
              <a:rPr lang="en-GB" sz="2000" noProof="0" dirty="0">
                <a:latin typeface="Arial" panose="020B0604020202020204" pitchFamily="34" charset="0"/>
                <a:cs typeface="Arial" panose="020B0604020202020204" pitchFamily="34" charset="0"/>
              </a:rPr>
              <a:t>about merits </a:t>
            </a:r>
            <a:br>
              <a:rPr lang="en-GB" sz="2000" noProof="0" dirty="0">
                <a:latin typeface="Arial" panose="020B0604020202020204" pitchFamily="34" charset="0"/>
                <a:cs typeface="Arial" panose="020B0604020202020204" pitchFamily="34" charset="0"/>
              </a:rPr>
            </a:br>
            <a:r>
              <a:rPr lang="en-GB" sz="2000" noProof="0" dirty="0">
                <a:latin typeface="Arial" panose="020B0604020202020204" pitchFamily="34" charset="0"/>
                <a:cs typeface="Arial" panose="020B0604020202020204" pitchFamily="34" charset="0"/>
              </a:rPr>
              <a:t>of testing</a:t>
            </a:r>
          </a:p>
        </p:txBody>
      </p:sp>
      <p:sp>
        <p:nvSpPr>
          <p:cNvPr id="16" name="Rectangle: Rounded Corners 5">
            <a:extLst>
              <a:ext uri="{FF2B5EF4-FFF2-40B4-BE49-F238E27FC236}">
                <a16:creationId xmlns:a16="http://schemas.microsoft.com/office/drawing/2014/main" id="{31A6B75C-1BE7-525C-30A3-B4A25DC31BAE}"/>
              </a:ext>
            </a:extLst>
          </p:cNvPr>
          <p:cNvSpPr/>
          <p:nvPr/>
        </p:nvSpPr>
        <p:spPr>
          <a:xfrm>
            <a:off x="619201" y="4653136"/>
            <a:ext cx="3882815" cy="1512168"/>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noProof="0" dirty="0">
                <a:latin typeface="Arial" panose="020B0604020202020204" pitchFamily="34" charset="0"/>
                <a:cs typeface="Arial" panose="020B0604020202020204" pitchFamily="34" charset="0"/>
              </a:rPr>
              <a:t>Intra-tumoural heterogeneity </a:t>
            </a:r>
            <a:br>
              <a:rPr lang="en-GB" sz="2000" noProof="0" dirty="0">
                <a:latin typeface="Arial" panose="020B0604020202020204" pitchFamily="34" charset="0"/>
                <a:cs typeface="Arial" panose="020B0604020202020204" pitchFamily="34" charset="0"/>
              </a:rPr>
            </a:br>
            <a:r>
              <a:rPr lang="en-GB" sz="2000" noProof="0" dirty="0">
                <a:latin typeface="Arial" panose="020B0604020202020204" pitchFamily="34" charset="0"/>
                <a:cs typeface="Arial" panose="020B0604020202020204" pitchFamily="34" charset="0"/>
              </a:rPr>
              <a:t>of HER2 expression </a:t>
            </a:r>
            <a:br>
              <a:rPr lang="en-GB" sz="2000" noProof="0" dirty="0">
                <a:latin typeface="Arial" panose="020B0604020202020204" pitchFamily="34" charset="0"/>
                <a:cs typeface="Arial" panose="020B0604020202020204" pitchFamily="34" charset="0"/>
              </a:rPr>
            </a:br>
            <a:r>
              <a:rPr lang="en-GB" sz="2000" b="1" noProof="0" dirty="0">
                <a:latin typeface="Arial" panose="020B0604020202020204" pitchFamily="34" charset="0"/>
                <a:cs typeface="Arial" panose="020B0604020202020204" pitchFamily="34" charset="0"/>
              </a:rPr>
              <a:t>under explored</a:t>
            </a:r>
          </a:p>
        </p:txBody>
      </p:sp>
      <p:sp>
        <p:nvSpPr>
          <p:cNvPr id="17" name="Rectangle: Rounded Corners 14">
            <a:extLst>
              <a:ext uri="{FF2B5EF4-FFF2-40B4-BE49-F238E27FC236}">
                <a16:creationId xmlns:a16="http://schemas.microsoft.com/office/drawing/2014/main" id="{F933D91C-8EBC-90CE-CC31-EA1A627C2C4A}"/>
              </a:ext>
            </a:extLst>
          </p:cNvPr>
          <p:cNvSpPr/>
          <p:nvPr/>
        </p:nvSpPr>
        <p:spPr>
          <a:xfrm>
            <a:off x="6242741" y="4653136"/>
            <a:ext cx="3882815" cy="1512168"/>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Inadequate understanding </a:t>
            </a:r>
            <a:r>
              <a:rPr lang="en-GB" sz="2000" noProof="0" dirty="0">
                <a:latin typeface="Arial" panose="020B0604020202020204" pitchFamily="34" charset="0"/>
                <a:cs typeface="Arial" panose="020B0604020202020204" pitchFamily="34" charset="0"/>
              </a:rPr>
              <a:t>of stability of HER2 expression through the patient journey</a:t>
            </a:r>
          </a:p>
        </p:txBody>
      </p:sp>
      <p:sp>
        <p:nvSpPr>
          <p:cNvPr id="18" name="Rectangle: Rounded Corners 9">
            <a:extLst>
              <a:ext uri="{FF2B5EF4-FFF2-40B4-BE49-F238E27FC236}">
                <a16:creationId xmlns:a16="http://schemas.microsoft.com/office/drawing/2014/main" id="{08966885-7A4D-27B0-1A28-6F883FA60336}"/>
              </a:ext>
            </a:extLst>
          </p:cNvPr>
          <p:cNvSpPr/>
          <p:nvPr/>
        </p:nvSpPr>
        <p:spPr>
          <a:xfrm>
            <a:off x="619201" y="1430006"/>
            <a:ext cx="2884511" cy="118813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Lack of consistency around HER2 scoring systems</a:t>
            </a:r>
          </a:p>
        </p:txBody>
      </p:sp>
      <p:sp>
        <p:nvSpPr>
          <p:cNvPr id="19" name="Rectangle: Rounded Corners 12">
            <a:extLst>
              <a:ext uri="{FF2B5EF4-FFF2-40B4-BE49-F238E27FC236}">
                <a16:creationId xmlns:a16="http://schemas.microsoft.com/office/drawing/2014/main" id="{161B586A-7C83-6DC8-F80F-97EA2457CB00}"/>
              </a:ext>
            </a:extLst>
          </p:cNvPr>
          <p:cNvSpPr/>
          <p:nvPr/>
        </p:nvSpPr>
        <p:spPr>
          <a:xfrm>
            <a:off x="7241045" y="1430006"/>
            <a:ext cx="2884511" cy="118813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Inadequate consideration of histological subtype</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to date</a:t>
            </a:r>
          </a:p>
        </p:txBody>
      </p:sp>
      <p:sp>
        <p:nvSpPr>
          <p:cNvPr id="20" name="Rectangle: Rounded Corners 13">
            <a:extLst>
              <a:ext uri="{FF2B5EF4-FFF2-40B4-BE49-F238E27FC236}">
                <a16:creationId xmlns:a16="http://schemas.microsoft.com/office/drawing/2014/main" id="{AAB7B97F-0AE4-C1BB-DA77-965E58F71AAB}"/>
              </a:ext>
            </a:extLst>
          </p:cNvPr>
          <p:cNvSpPr/>
          <p:nvPr/>
        </p:nvSpPr>
        <p:spPr>
          <a:xfrm>
            <a:off x="3930123" y="1430006"/>
            <a:ext cx="2884511" cy="118813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Staining issues</a:t>
            </a:r>
          </a:p>
        </p:txBody>
      </p:sp>
    </p:spTree>
    <p:extLst>
      <p:ext uri="{BB962C8B-B14F-4D97-AF65-F5344CB8AC3E}">
        <p14:creationId xmlns:p14="http://schemas.microsoft.com/office/powerpoint/2010/main" val="332270201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2E364-0911-30F0-299C-270A85F956F2}"/>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BD5571F-B90C-FC22-3F44-908D400B6D83}"/>
              </a:ext>
            </a:extLst>
          </p:cNvPr>
          <p:cNvSpPr/>
          <p:nvPr/>
        </p:nvSpPr>
        <p:spPr>
          <a:xfrm>
            <a:off x="619201" y="3981699"/>
            <a:ext cx="10180340" cy="1944216"/>
          </a:xfrm>
          <a:prstGeom prst="roundRect">
            <a:avLst>
              <a:gd name="adj" fmla="val 517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 name="Rectangle: Rounded Corners 12">
            <a:extLst>
              <a:ext uri="{FF2B5EF4-FFF2-40B4-BE49-F238E27FC236}">
                <a16:creationId xmlns:a16="http://schemas.microsoft.com/office/drawing/2014/main" id="{3F2CEAB2-77C3-E20E-839A-3CDE4D4C942B}"/>
              </a:ext>
            </a:extLst>
          </p:cNvPr>
          <p:cNvSpPr/>
          <p:nvPr/>
        </p:nvSpPr>
        <p:spPr>
          <a:xfrm>
            <a:off x="620184" y="1124744"/>
            <a:ext cx="10180340" cy="2784947"/>
          </a:xfrm>
          <a:prstGeom prst="roundRect">
            <a:avLst>
              <a:gd name="adj" fmla="val 5171"/>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 name="Title 2">
            <a:extLst>
              <a:ext uri="{FF2B5EF4-FFF2-40B4-BE49-F238E27FC236}">
                <a16:creationId xmlns:a16="http://schemas.microsoft.com/office/drawing/2014/main" id="{BD76B502-5901-3E39-8BDD-BB6C6163CF76}"/>
              </a:ext>
            </a:extLst>
          </p:cNvPr>
          <p:cNvSpPr>
            <a:spLocks noGrp="1"/>
          </p:cNvSpPr>
          <p:nvPr>
            <p:ph type="title"/>
          </p:nvPr>
        </p:nvSpPr>
        <p:spPr/>
        <p:txBody>
          <a:bodyPr/>
          <a:lstStyle/>
          <a:p>
            <a:r>
              <a:rPr lang="en-GB" noProof="0" dirty="0"/>
              <a:t>Her2 targeted therapy in ovarian cancer</a:t>
            </a:r>
            <a:br>
              <a:rPr lang="en-GB" noProof="0" dirty="0"/>
            </a:br>
            <a:r>
              <a:rPr lang="en-GB" sz="2000" spc="100" noProof="0" dirty="0">
                <a:solidFill>
                  <a:schemeClr val="accent1"/>
                </a:solidFill>
              </a:rPr>
              <a:t>approvals</a:t>
            </a:r>
            <a:r>
              <a:rPr lang="en-GB" sz="2000" spc="100" baseline="30000" noProof="0" dirty="0">
                <a:solidFill>
                  <a:schemeClr val="accent1"/>
                </a:solidFill>
              </a:rPr>
              <a:t>1,2</a:t>
            </a:r>
          </a:p>
        </p:txBody>
      </p:sp>
      <p:sp>
        <p:nvSpPr>
          <p:cNvPr id="4" name="Slide Number Placeholder 3">
            <a:extLst>
              <a:ext uri="{FF2B5EF4-FFF2-40B4-BE49-F238E27FC236}">
                <a16:creationId xmlns:a16="http://schemas.microsoft.com/office/drawing/2014/main" id="{D4335AA5-DA92-99E5-B76F-4F2668F37C7F}"/>
              </a:ext>
            </a:extLst>
          </p:cNvPr>
          <p:cNvSpPr>
            <a:spLocks noGrp="1"/>
          </p:cNvSpPr>
          <p:nvPr>
            <p:ph type="sldNum" sz="quarter" idx="4"/>
          </p:nvPr>
        </p:nvSpPr>
        <p:spPr/>
        <p:txBody>
          <a:bodyPr/>
          <a:lstStyle/>
          <a:p>
            <a:fld id="{FCE43C0F-8A7B-3A4B-9DB5-B3472E36E833}" type="slidenum">
              <a:rPr lang="en-GB" noProof="0" smtClean="0"/>
              <a:pPr/>
              <a:t>69</a:t>
            </a:fld>
            <a:endParaRPr lang="en-GB" noProof="0" dirty="0"/>
          </a:p>
        </p:txBody>
      </p:sp>
      <p:sp>
        <p:nvSpPr>
          <p:cNvPr id="11" name="Content Placeholder 10">
            <a:extLst>
              <a:ext uri="{FF2B5EF4-FFF2-40B4-BE49-F238E27FC236}">
                <a16:creationId xmlns:a16="http://schemas.microsoft.com/office/drawing/2014/main" id="{A16B2CEF-D582-44BF-EAB1-AC5D62A6B167}"/>
              </a:ext>
            </a:extLst>
          </p:cNvPr>
          <p:cNvSpPr>
            <a:spLocks noGrp="1"/>
          </p:cNvSpPr>
          <p:nvPr>
            <p:ph sz="quarter" idx="15"/>
          </p:nvPr>
        </p:nvSpPr>
        <p:spPr>
          <a:xfrm>
            <a:off x="620183" y="6356351"/>
            <a:ext cx="10660393" cy="365125"/>
          </a:xfrm>
        </p:spPr>
        <p:txBody>
          <a:bodyPr anchor="b"/>
          <a:lstStyle/>
          <a:p>
            <a:r>
              <a:rPr lang="en-GB" noProof="0" dirty="0">
                <a:solidFill>
                  <a:schemeClr val="tx2"/>
                </a:solidFill>
              </a:rPr>
              <a:t>1. Mehta GU, et al. Oncologist. 2024;29:667-671</a:t>
            </a:r>
          </a:p>
          <a:p>
            <a:r>
              <a:rPr lang="en-GB" noProof="0" dirty="0">
                <a:solidFill>
                  <a:schemeClr val="tx2"/>
                </a:solidFill>
              </a:rPr>
              <a:t>2. FDA grants accelerated approval to fam-trastuzumab deruxtecan-nxki for unresectable or metastatic HER2-positive solid tumors. Available </a:t>
            </a:r>
            <a:r>
              <a:rPr lang="en-GB" noProof="0" dirty="0">
                <a:solidFill>
                  <a:schemeClr val="tx2"/>
                </a:solidFill>
                <a:hlinkClick r:id="rId2">
                  <a:extLst>
                    <a:ext uri="{A12FA001-AC4F-418D-AE19-62706E023703}">
                      <ahyp:hlinkClr xmlns:ahyp="http://schemas.microsoft.com/office/drawing/2018/hyperlinkcolor" val="tx"/>
                    </a:ext>
                  </a:extLst>
                </a:hlinkClick>
              </a:rPr>
              <a:t>here</a:t>
            </a:r>
            <a:r>
              <a:rPr lang="en-GB" noProof="0" dirty="0">
                <a:solidFill>
                  <a:schemeClr val="tx2"/>
                </a:solidFill>
              </a:rPr>
              <a:t> (accessed Feb 2025)</a:t>
            </a:r>
          </a:p>
          <a:p>
            <a:r>
              <a:rPr lang="en-GB" noProof="0" dirty="0">
                <a:solidFill>
                  <a:schemeClr val="tx2"/>
                </a:solidFill>
              </a:rPr>
              <a:t>3. The promises of antibody-drug conjugates for ovarian cancer. Available </a:t>
            </a:r>
            <a:r>
              <a:rPr lang="en-GB" noProof="0" dirty="0">
                <a:solidFill>
                  <a:schemeClr val="tx2"/>
                </a:solidFill>
                <a:hlinkClick r:id="rId3">
                  <a:extLst>
                    <a:ext uri="{A12FA001-AC4F-418D-AE19-62706E023703}">
                      <ahyp:hlinkClr xmlns:ahyp="http://schemas.microsoft.com/office/drawing/2018/hyperlinkcolor" val="tx"/>
                    </a:ext>
                  </a:extLst>
                </a:hlinkClick>
              </a:rPr>
              <a:t>here</a:t>
            </a:r>
            <a:r>
              <a:rPr lang="en-GB" noProof="0" dirty="0">
                <a:solidFill>
                  <a:schemeClr val="tx2"/>
                </a:solidFill>
              </a:rPr>
              <a:t> (accessed Feb 2025)</a:t>
            </a:r>
          </a:p>
        </p:txBody>
      </p:sp>
      <p:pic>
        <p:nvPicPr>
          <p:cNvPr id="2" name="Picture 2" descr="Flag of the United States of America ...">
            <a:extLst>
              <a:ext uri="{FF2B5EF4-FFF2-40B4-BE49-F238E27FC236}">
                <a16:creationId xmlns:a16="http://schemas.microsoft.com/office/drawing/2014/main" id="{661AB50A-9D23-6BCD-7D2A-9F26E589D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21" y="1545785"/>
            <a:ext cx="2267235" cy="11772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43A6B63-E67E-B9EF-2A7B-17A8F8513D5B}"/>
              </a:ext>
            </a:extLst>
          </p:cNvPr>
          <p:cNvPicPr>
            <a:picLocks noChangeAspect="1"/>
          </p:cNvPicPr>
          <p:nvPr/>
        </p:nvPicPr>
        <p:blipFill>
          <a:blip r:embed="rId5"/>
          <a:stretch>
            <a:fillRect/>
          </a:stretch>
        </p:blipFill>
        <p:spPr>
          <a:xfrm>
            <a:off x="732421" y="4198401"/>
            <a:ext cx="2267235" cy="1511490"/>
          </a:xfrm>
          <a:prstGeom prst="rect">
            <a:avLst/>
          </a:prstGeom>
        </p:spPr>
      </p:pic>
      <p:pic>
        <p:nvPicPr>
          <p:cNvPr id="6" name="Picture 5">
            <a:extLst>
              <a:ext uri="{FF2B5EF4-FFF2-40B4-BE49-F238E27FC236}">
                <a16:creationId xmlns:a16="http://schemas.microsoft.com/office/drawing/2014/main" id="{920775E3-F8F3-0771-5AD1-DAA5B5E409EC}"/>
              </a:ext>
            </a:extLst>
          </p:cNvPr>
          <p:cNvPicPr>
            <a:picLocks noChangeAspect="1"/>
          </p:cNvPicPr>
          <p:nvPr/>
        </p:nvPicPr>
        <p:blipFill>
          <a:blip r:embed="rId6"/>
          <a:stretch>
            <a:fillRect/>
          </a:stretch>
        </p:blipFill>
        <p:spPr>
          <a:xfrm>
            <a:off x="3700611" y="1300628"/>
            <a:ext cx="6727019" cy="2433177"/>
          </a:xfrm>
          <a:prstGeom prst="rect">
            <a:avLst/>
          </a:prstGeom>
        </p:spPr>
      </p:pic>
      <p:sp>
        <p:nvSpPr>
          <p:cNvPr id="15" name="TextBox 14">
            <a:extLst>
              <a:ext uri="{FF2B5EF4-FFF2-40B4-BE49-F238E27FC236}">
                <a16:creationId xmlns:a16="http://schemas.microsoft.com/office/drawing/2014/main" id="{F875360F-8C1F-9E64-B2CD-7B3FA1DFAB4C}"/>
              </a:ext>
            </a:extLst>
          </p:cNvPr>
          <p:cNvSpPr txBox="1"/>
          <p:nvPr/>
        </p:nvSpPr>
        <p:spPr>
          <a:xfrm>
            <a:off x="5709371" y="4623669"/>
            <a:ext cx="3126111" cy="461665"/>
          </a:xfrm>
          <a:prstGeom prst="rect">
            <a:avLst/>
          </a:prstGeom>
          <a:noFill/>
          <a:ln>
            <a:noFill/>
          </a:ln>
        </p:spPr>
        <p:txBody>
          <a:bodyPr wrap="square" rtlCol="0">
            <a:spAutoFit/>
          </a:bodyPr>
          <a:lstStyle/>
          <a:p>
            <a:pPr algn="ctr"/>
            <a:r>
              <a:rPr lang="en-GB" sz="2400" b="1" noProof="0" dirty="0">
                <a:solidFill>
                  <a:schemeClr val="tx2"/>
                </a:solidFill>
                <a:latin typeface="Arial" panose="020B0604020202020204" pitchFamily="34" charset="0"/>
                <a:cs typeface="Arial" panose="020B0604020202020204" pitchFamily="34" charset="0"/>
              </a:rPr>
              <a:t>No approval</a:t>
            </a:r>
            <a:r>
              <a:rPr lang="en-GB" sz="2400" b="1" baseline="30000" noProof="0" dirty="0">
                <a:solidFill>
                  <a:schemeClr val="tx2"/>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1517413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F2CD-DBD2-7FB4-9AC8-388DA17B1D6A}"/>
              </a:ext>
            </a:extLst>
          </p:cNvPr>
          <p:cNvSpPr>
            <a:spLocks noGrp="1"/>
          </p:cNvSpPr>
          <p:nvPr>
            <p:ph type="title"/>
          </p:nvPr>
        </p:nvSpPr>
        <p:spPr>
          <a:xfrm>
            <a:off x="609600" y="274638"/>
            <a:ext cx="10972800" cy="1642194"/>
          </a:xfrm>
        </p:spPr>
        <p:txBody>
          <a:bodyPr>
            <a:normAutofit fontScale="90000"/>
          </a:bodyPr>
          <a:lstStyle/>
          <a:p>
            <a:r>
              <a:rPr lang="en-GB" sz="4000" b="1" noProof="0" dirty="0"/>
              <a:t>An overview of challenges related to </a:t>
            </a:r>
            <a:br>
              <a:rPr lang="en-GB" sz="4000" b="1" noProof="0" dirty="0"/>
            </a:br>
            <a:r>
              <a:rPr lang="en-GB" sz="4000" b="1" noProof="0" dirty="0"/>
              <a:t>HER2 immunohistochemistry</a:t>
            </a:r>
            <a:endParaRPr lang="en-GB" noProof="0" dirty="0"/>
          </a:p>
        </p:txBody>
      </p:sp>
      <p:sp>
        <p:nvSpPr>
          <p:cNvPr id="7" name="Subtitle 6">
            <a:extLst>
              <a:ext uri="{FF2B5EF4-FFF2-40B4-BE49-F238E27FC236}">
                <a16:creationId xmlns:a16="http://schemas.microsoft.com/office/drawing/2014/main" id="{26106EA5-B31C-564B-A858-F9C4059D83FA}"/>
              </a:ext>
            </a:extLst>
          </p:cNvPr>
          <p:cNvSpPr>
            <a:spLocks noGrp="1"/>
          </p:cNvSpPr>
          <p:nvPr>
            <p:ph type="subTitle" idx="1"/>
          </p:nvPr>
        </p:nvSpPr>
        <p:spPr>
          <a:xfrm>
            <a:off x="608400" y="4680000"/>
            <a:ext cx="10972800" cy="1655762"/>
          </a:xfrm>
        </p:spPr>
        <p:txBody>
          <a:bodyPr>
            <a:noAutofit/>
          </a:bodyPr>
          <a:lstStyle/>
          <a:p>
            <a:pPr eaLnBrk="1" hangingPunct="1">
              <a:lnSpc>
                <a:spcPct val="100000"/>
              </a:lnSpc>
              <a:spcBef>
                <a:spcPts val="0"/>
              </a:spcBef>
              <a:spcAft>
                <a:spcPts val="600"/>
              </a:spcAft>
              <a:buClrTx/>
              <a:buFontTx/>
              <a:buNone/>
            </a:pPr>
            <a:r>
              <a:rPr lang="en-GB" sz="3200" b="1" noProof="0" dirty="0"/>
              <a:t>Fernando </a:t>
            </a:r>
            <a:r>
              <a:rPr lang="en-GB" sz="3200" b="1" i="0" noProof="0" dirty="0">
                <a:solidFill>
                  <a:schemeClr val="bg1"/>
                </a:solidFill>
                <a:effectLst/>
              </a:rPr>
              <a:t>López-Ríos</a:t>
            </a:r>
            <a:r>
              <a:rPr lang="en-GB" sz="3200" b="1" noProof="0" dirty="0"/>
              <a:t> MD, PhD</a:t>
            </a:r>
          </a:p>
          <a:p>
            <a:pPr eaLnBrk="1" hangingPunct="1">
              <a:lnSpc>
                <a:spcPct val="100000"/>
              </a:lnSpc>
              <a:spcBef>
                <a:spcPts val="0"/>
              </a:spcBef>
              <a:spcAft>
                <a:spcPct val="0"/>
              </a:spcAft>
              <a:buClrTx/>
              <a:buFontTx/>
              <a:buNone/>
            </a:pPr>
            <a:r>
              <a:rPr lang="en-GB" sz="2200" b="1" noProof="0" dirty="0"/>
              <a:t>Pathologist</a:t>
            </a:r>
          </a:p>
          <a:p>
            <a:pPr eaLnBrk="1" hangingPunct="1">
              <a:lnSpc>
                <a:spcPct val="100000"/>
              </a:lnSpc>
              <a:spcBef>
                <a:spcPts val="0"/>
              </a:spcBef>
              <a:spcAft>
                <a:spcPct val="0"/>
              </a:spcAft>
              <a:buClrTx/>
              <a:buFontTx/>
              <a:buNone/>
            </a:pPr>
            <a:r>
              <a:rPr lang="en-GB" sz="2200" b="1" noProof="0" dirty="0"/>
              <a:t>12 de </a:t>
            </a:r>
            <a:r>
              <a:rPr lang="en-GB" sz="2200" b="1" noProof="0" dirty="0" err="1"/>
              <a:t>Octubre</a:t>
            </a:r>
            <a:r>
              <a:rPr lang="en-GB" sz="2200" b="1" noProof="0" dirty="0"/>
              <a:t> University Hospital</a:t>
            </a:r>
          </a:p>
          <a:p>
            <a:pPr eaLnBrk="1" hangingPunct="1">
              <a:lnSpc>
                <a:spcPct val="100000"/>
              </a:lnSpc>
              <a:spcBef>
                <a:spcPts val="0"/>
              </a:spcBef>
              <a:spcAft>
                <a:spcPct val="0"/>
              </a:spcAft>
              <a:buClrTx/>
              <a:buFontTx/>
              <a:buNone/>
            </a:pPr>
            <a:r>
              <a:rPr lang="en-GB" sz="2200" b="1" noProof="0" dirty="0"/>
              <a:t>Madrid, Spain</a:t>
            </a:r>
          </a:p>
        </p:txBody>
      </p:sp>
      <p:sp>
        <p:nvSpPr>
          <p:cNvPr id="5" name="Slide Number Placeholder 4">
            <a:extLst>
              <a:ext uri="{FF2B5EF4-FFF2-40B4-BE49-F238E27FC236}">
                <a16:creationId xmlns:a16="http://schemas.microsoft.com/office/drawing/2014/main" id="{6BDEF8DC-FA6A-46C5-62E1-9D67A379A6FD}"/>
              </a:ext>
            </a:extLst>
          </p:cNvPr>
          <p:cNvSpPr>
            <a:spLocks noGrp="1"/>
          </p:cNvSpPr>
          <p:nvPr>
            <p:ph type="sldNum" sz="quarter" idx="4"/>
          </p:nvPr>
        </p:nvSpPr>
        <p:spPr/>
        <p:txBody>
          <a:bodyPr/>
          <a:lstStyle/>
          <a:p>
            <a:fld id="{FCE43C0F-8A7B-3A4B-9DB5-B3472E36E833}" type="slidenum">
              <a:rPr lang="en-GB" noProof="0" smtClean="0"/>
              <a:pPr/>
              <a:t>7</a:t>
            </a:fld>
            <a:endParaRPr lang="en-GB" noProof="0" dirty="0"/>
          </a:p>
        </p:txBody>
      </p:sp>
      <p:pic>
        <p:nvPicPr>
          <p:cNvPr id="10" name="Picture 4" descr="Diagnosing and Treating TRK Fusion-Positive Lung Cancer">
            <a:extLst>
              <a:ext uri="{FF2B5EF4-FFF2-40B4-BE49-F238E27FC236}">
                <a16:creationId xmlns:a16="http://schemas.microsoft.com/office/drawing/2014/main" id="{7AF34BF4-8D68-FDC7-207B-B4099092952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1229"/>
          <a:stretch/>
        </p:blipFill>
        <p:spPr bwMode="auto">
          <a:xfrm>
            <a:off x="5031017" y="1940848"/>
            <a:ext cx="2129966" cy="252028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9E232459-0783-B5AA-8E0F-EAAF2A898444}"/>
              </a:ext>
            </a:extLst>
          </p:cNvPr>
          <p:cNvSpPr/>
          <p:nvPr/>
        </p:nvSpPr>
        <p:spPr>
          <a:xfrm>
            <a:off x="9570091" y="1945525"/>
            <a:ext cx="2460864" cy="2064216"/>
          </a:xfrm>
          <a:prstGeom prst="wedgeEllipseCallout">
            <a:avLst>
              <a:gd name="adj1" fmla="val -80823"/>
              <a:gd name="adj2" fmla="val -60253"/>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noProof="0" dirty="0">
                <a:latin typeface="Arial" panose="020B0604020202020204" pitchFamily="34" charset="0"/>
                <a:cs typeface="Arial" panose="020B0604020202020204" pitchFamily="34" charset="0"/>
              </a:rPr>
              <a:t>A CALL TO PROVE SOMETHING</a:t>
            </a:r>
          </a:p>
        </p:txBody>
      </p:sp>
    </p:spTree>
    <p:extLst>
      <p:ext uri="{BB962C8B-B14F-4D97-AF65-F5344CB8AC3E}">
        <p14:creationId xmlns:p14="http://schemas.microsoft.com/office/powerpoint/2010/main" val="120637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367F-07DD-784C-18F1-887B4EB76310}"/>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9A91E4F-0302-CDD8-9190-B0509CACC836}"/>
              </a:ext>
            </a:extLst>
          </p:cNvPr>
          <p:cNvGraphicFramePr/>
          <p:nvPr/>
        </p:nvGraphicFramePr>
        <p:xfrm>
          <a:off x="719728" y="1340768"/>
          <a:ext cx="5283522" cy="43595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83CC2F36-C4DC-1DD2-4B8E-C9FCED74FA8C}"/>
              </a:ext>
            </a:extLst>
          </p:cNvPr>
          <p:cNvSpPr>
            <a:spLocks noGrp="1"/>
          </p:cNvSpPr>
          <p:nvPr>
            <p:ph type="title"/>
          </p:nvPr>
        </p:nvSpPr>
        <p:spPr>
          <a:xfrm>
            <a:off x="619201" y="259200"/>
            <a:ext cx="11309447" cy="864000"/>
          </a:xfrm>
        </p:spPr>
        <p:txBody>
          <a:bodyPr>
            <a:normAutofit fontScale="90000"/>
          </a:bodyPr>
          <a:lstStyle/>
          <a:p>
            <a:r>
              <a:rPr lang="en-GB" noProof="0" dirty="0"/>
              <a:t>Her2-targeted therapy on the horizon for ovarian cancer</a:t>
            </a:r>
            <a:br>
              <a:rPr lang="en-GB" sz="3100" noProof="0" dirty="0"/>
            </a:br>
            <a:r>
              <a:rPr lang="en-GB" sz="2200" noProof="0" dirty="0">
                <a:solidFill>
                  <a:schemeClr val="accent1"/>
                </a:solidFill>
              </a:rPr>
              <a:t>Destiny-pantumor02 phase 2 trial of trastuzumab deruxtecan</a:t>
            </a:r>
          </a:p>
        </p:txBody>
      </p:sp>
      <p:sp>
        <p:nvSpPr>
          <p:cNvPr id="4" name="Slide Number Placeholder 3">
            <a:extLst>
              <a:ext uri="{FF2B5EF4-FFF2-40B4-BE49-F238E27FC236}">
                <a16:creationId xmlns:a16="http://schemas.microsoft.com/office/drawing/2014/main" id="{CA2E24B7-06B0-57C8-B3B1-42CBD31BE23C}"/>
              </a:ext>
            </a:extLst>
          </p:cNvPr>
          <p:cNvSpPr>
            <a:spLocks noGrp="1"/>
          </p:cNvSpPr>
          <p:nvPr>
            <p:ph type="sldNum" sz="quarter" idx="4"/>
          </p:nvPr>
        </p:nvSpPr>
        <p:spPr/>
        <p:txBody>
          <a:bodyPr/>
          <a:lstStyle/>
          <a:p>
            <a:fld id="{FCE43C0F-8A7B-3A4B-9DB5-B3472E36E833}" type="slidenum">
              <a:rPr lang="en-GB" noProof="0" smtClean="0"/>
              <a:pPr/>
              <a:t>70</a:t>
            </a:fld>
            <a:endParaRPr lang="en-GB" noProof="0" dirty="0"/>
          </a:p>
        </p:txBody>
      </p:sp>
      <p:sp>
        <p:nvSpPr>
          <p:cNvPr id="11" name="Content Placeholder 10">
            <a:extLst>
              <a:ext uri="{FF2B5EF4-FFF2-40B4-BE49-F238E27FC236}">
                <a16:creationId xmlns:a16="http://schemas.microsoft.com/office/drawing/2014/main" id="{E241B062-E75F-0172-B812-D94006F88197}"/>
              </a:ext>
            </a:extLst>
          </p:cNvPr>
          <p:cNvSpPr>
            <a:spLocks noGrp="1"/>
          </p:cNvSpPr>
          <p:nvPr>
            <p:ph sz="quarter" idx="15"/>
          </p:nvPr>
        </p:nvSpPr>
        <p:spPr/>
        <p:txBody>
          <a:bodyPr/>
          <a:lstStyle/>
          <a:p>
            <a:r>
              <a:rPr lang="en-GB" noProof="0" dirty="0">
                <a:solidFill>
                  <a:schemeClr val="tx2"/>
                </a:solidFill>
              </a:rPr>
              <a:t>IHC, immunohistochemistry; NR, not reached; ORR, objective response rate; PFS, progression free survival</a:t>
            </a:r>
          </a:p>
          <a:p>
            <a:r>
              <a:rPr lang="en-GB" noProof="0" dirty="0">
                <a:solidFill>
                  <a:schemeClr val="tx2"/>
                </a:solidFill>
              </a:rPr>
              <a:t>Meric-Bernstam F, et al, J Clin Oncol. 2024;42:47-58</a:t>
            </a:r>
          </a:p>
        </p:txBody>
      </p:sp>
      <p:sp>
        <p:nvSpPr>
          <p:cNvPr id="16" name="Rectangle 15">
            <a:extLst>
              <a:ext uri="{FF2B5EF4-FFF2-40B4-BE49-F238E27FC236}">
                <a16:creationId xmlns:a16="http://schemas.microsoft.com/office/drawing/2014/main" id="{1810E257-3564-AD7C-09C3-053A5ECDB5C8}"/>
              </a:ext>
            </a:extLst>
          </p:cNvPr>
          <p:cNvSpPr/>
          <p:nvPr/>
        </p:nvSpPr>
        <p:spPr>
          <a:xfrm>
            <a:off x="4477562" y="2777726"/>
            <a:ext cx="1224136" cy="316835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Content Placeholder 2">
            <a:extLst>
              <a:ext uri="{FF2B5EF4-FFF2-40B4-BE49-F238E27FC236}">
                <a16:creationId xmlns:a16="http://schemas.microsoft.com/office/drawing/2014/main" id="{C6AA92F2-48ED-EAFA-A031-AA10B31E566E}"/>
              </a:ext>
            </a:extLst>
          </p:cNvPr>
          <p:cNvSpPr txBox="1">
            <a:spLocks/>
          </p:cNvSpPr>
          <p:nvPr/>
        </p:nvSpPr>
        <p:spPr>
          <a:xfrm>
            <a:off x="559131" y="1271961"/>
            <a:ext cx="5357012" cy="380167"/>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0000"/>
              </a:buClr>
              <a:buSzPts val="1700"/>
              <a:buNone/>
            </a:pPr>
            <a:r>
              <a:rPr lang="en-GB" sz="1600" b="1" noProof="0" dirty="0">
                <a:solidFill>
                  <a:schemeClr val="tx1"/>
                </a:solidFill>
              </a:rPr>
              <a:t>ORR across tumour cohorts according to </a:t>
            </a:r>
            <a:br>
              <a:rPr lang="en-GB" sz="1600" b="1" noProof="0" dirty="0">
                <a:solidFill>
                  <a:schemeClr val="tx1"/>
                </a:solidFill>
              </a:rPr>
            </a:br>
            <a:r>
              <a:rPr lang="en-GB" sz="1600" b="1" noProof="0" dirty="0">
                <a:solidFill>
                  <a:schemeClr val="tx1"/>
                </a:solidFill>
              </a:rPr>
              <a:t>HER2 status</a:t>
            </a:r>
          </a:p>
        </p:txBody>
      </p:sp>
      <p:sp>
        <p:nvSpPr>
          <p:cNvPr id="10" name="Content Placeholder 2">
            <a:extLst>
              <a:ext uri="{FF2B5EF4-FFF2-40B4-BE49-F238E27FC236}">
                <a16:creationId xmlns:a16="http://schemas.microsoft.com/office/drawing/2014/main" id="{46435A4A-3564-1FDA-24B6-0027086CF9D9}"/>
              </a:ext>
            </a:extLst>
          </p:cNvPr>
          <p:cNvSpPr txBox="1">
            <a:spLocks/>
          </p:cNvSpPr>
          <p:nvPr/>
        </p:nvSpPr>
        <p:spPr>
          <a:xfrm>
            <a:off x="7032104" y="1772816"/>
            <a:ext cx="4032448"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PFS for ovarian cancer according to type</a:t>
            </a:r>
          </a:p>
        </p:txBody>
      </p:sp>
      <p:sp>
        <p:nvSpPr>
          <p:cNvPr id="7" name="TextBox 6">
            <a:extLst>
              <a:ext uri="{FF2B5EF4-FFF2-40B4-BE49-F238E27FC236}">
                <a16:creationId xmlns:a16="http://schemas.microsoft.com/office/drawing/2014/main" id="{EB24682B-D9D5-1D5D-307C-2E5021CAB560}"/>
              </a:ext>
            </a:extLst>
          </p:cNvPr>
          <p:cNvSpPr txBox="1"/>
          <p:nvPr/>
        </p:nvSpPr>
        <p:spPr>
          <a:xfrm>
            <a:off x="1038124" y="5442022"/>
            <a:ext cx="243656" cy="184666"/>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N =</a:t>
            </a:r>
          </a:p>
        </p:txBody>
      </p:sp>
      <p:sp>
        <p:nvSpPr>
          <p:cNvPr id="8" name="TextBox 7">
            <a:extLst>
              <a:ext uri="{FF2B5EF4-FFF2-40B4-BE49-F238E27FC236}">
                <a16:creationId xmlns:a16="http://schemas.microsoft.com/office/drawing/2014/main" id="{4DC7F12B-4FC6-8F24-9E8E-E8B297FE8251}"/>
              </a:ext>
            </a:extLst>
          </p:cNvPr>
          <p:cNvSpPr txBox="1"/>
          <p:nvPr/>
        </p:nvSpPr>
        <p:spPr>
          <a:xfrm>
            <a:off x="1555284" y="54420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40</a:t>
            </a:r>
          </a:p>
        </p:txBody>
      </p:sp>
      <p:sp>
        <p:nvSpPr>
          <p:cNvPr id="9" name="TextBox 8">
            <a:extLst>
              <a:ext uri="{FF2B5EF4-FFF2-40B4-BE49-F238E27FC236}">
                <a16:creationId xmlns:a16="http://schemas.microsoft.com/office/drawing/2014/main" id="{8EC199CC-E234-5557-9843-F9981FF4D3CC}"/>
              </a:ext>
            </a:extLst>
          </p:cNvPr>
          <p:cNvSpPr txBox="1"/>
          <p:nvPr/>
        </p:nvSpPr>
        <p:spPr>
          <a:xfrm>
            <a:off x="1891834" y="54420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13</a:t>
            </a:r>
          </a:p>
        </p:txBody>
      </p:sp>
      <p:sp>
        <p:nvSpPr>
          <p:cNvPr id="18" name="TextBox 17">
            <a:extLst>
              <a:ext uri="{FF2B5EF4-FFF2-40B4-BE49-F238E27FC236}">
                <a16:creationId xmlns:a16="http://schemas.microsoft.com/office/drawing/2014/main" id="{C0B02793-270F-63C2-78FE-4C19AB859524}"/>
              </a:ext>
            </a:extLst>
          </p:cNvPr>
          <p:cNvSpPr txBox="1"/>
          <p:nvPr/>
        </p:nvSpPr>
        <p:spPr>
          <a:xfrm>
            <a:off x="2225209" y="54420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17</a:t>
            </a:r>
          </a:p>
        </p:txBody>
      </p:sp>
      <p:sp>
        <p:nvSpPr>
          <p:cNvPr id="19" name="TextBox 18">
            <a:extLst>
              <a:ext uri="{FF2B5EF4-FFF2-40B4-BE49-F238E27FC236}">
                <a16:creationId xmlns:a16="http://schemas.microsoft.com/office/drawing/2014/main" id="{BF1E31A4-4E78-62E9-6236-87250251B6F5}"/>
              </a:ext>
            </a:extLst>
          </p:cNvPr>
          <p:cNvSpPr txBox="1"/>
          <p:nvPr/>
        </p:nvSpPr>
        <p:spPr>
          <a:xfrm>
            <a:off x="3120559" y="54420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40</a:t>
            </a:r>
          </a:p>
        </p:txBody>
      </p:sp>
      <p:sp>
        <p:nvSpPr>
          <p:cNvPr id="20" name="TextBox 19">
            <a:extLst>
              <a:ext uri="{FF2B5EF4-FFF2-40B4-BE49-F238E27FC236}">
                <a16:creationId xmlns:a16="http://schemas.microsoft.com/office/drawing/2014/main" id="{B1E47F8D-3BA7-6E4C-4F2F-51471E4ADDF3}"/>
              </a:ext>
            </a:extLst>
          </p:cNvPr>
          <p:cNvSpPr txBox="1"/>
          <p:nvPr/>
        </p:nvSpPr>
        <p:spPr>
          <a:xfrm>
            <a:off x="3499588" y="5442022"/>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a:t>
            </a:r>
          </a:p>
        </p:txBody>
      </p:sp>
      <p:sp>
        <p:nvSpPr>
          <p:cNvPr id="21" name="TextBox 20">
            <a:extLst>
              <a:ext uri="{FF2B5EF4-FFF2-40B4-BE49-F238E27FC236}">
                <a16:creationId xmlns:a16="http://schemas.microsoft.com/office/drawing/2014/main" id="{4C2B0F0B-0AE4-BFDD-A2AF-C1667E88646D}"/>
              </a:ext>
            </a:extLst>
          </p:cNvPr>
          <p:cNvSpPr txBox="1"/>
          <p:nvPr/>
        </p:nvSpPr>
        <p:spPr>
          <a:xfrm>
            <a:off x="3790484" y="54420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a:t>
            </a:r>
          </a:p>
        </p:txBody>
      </p:sp>
      <p:sp>
        <p:nvSpPr>
          <p:cNvPr id="22" name="TextBox 21">
            <a:extLst>
              <a:ext uri="{FF2B5EF4-FFF2-40B4-BE49-F238E27FC236}">
                <a16:creationId xmlns:a16="http://schemas.microsoft.com/office/drawing/2014/main" id="{85B34ADE-5099-2493-688A-7FA8DE41D897}"/>
              </a:ext>
            </a:extLst>
          </p:cNvPr>
          <p:cNvSpPr txBox="1"/>
          <p:nvPr/>
        </p:nvSpPr>
        <p:spPr>
          <a:xfrm>
            <a:off x="4669959" y="54420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40</a:t>
            </a:r>
          </a:p>
        </p:txBody>
      </p:sp>
      <p:sp>
        <p:nvSpPr>
          <p:cNvPr id="23" name="TextBox 22">
            <a:extLst>
              <a:ext uri="{FF2B5EF4-FFF2-40B4-BE49-F238E27FC236}">
                <a16:creationId xmlns:a16="http://schemas.microsoft.com/office/drawing/2014/main" id="{B9B6F57B-F4A2-386A-49AE-12D7AC6F474B}"/>
              </a:ext>
            </a:extLst>
          </p:cNvPr>
          <p:cNvSpPr txBox="1"/>
          <p:nvPr/>
        </p:nvSpPr>
        <p:spPr>
          <a:xfrm>
            <a:off x="5012215" y="5442022"/>
            <a:ext cx="158506"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11</a:t>
            </a:r>
          </a:p>
        </p:txBody>
      </p:sp>
      <p:sp>
        <p:nvSpPr>
          <p:cNvPr id="24" name="TextBox 23">
            <a:extLst>
              <a:ext uri="{FF2B5EF4-FFF2-40B4-BE49-F238E27FC236}">
                <a16:creationId xmlns:a16="http://schemas.microsoft.com/office/drawing/2014/main" id="{87983521-3D72-59FC-36AB-E7970026072E}"/>
              </a:ext>
            </a:extLst>
          </p:cNvPr>
          <p:cNvSpPr txBox="1"/>
          <p:nvPr/>
        </p:nvSpPr>
        <p:spPr>
          <a:xfrm>
            <a:off x="5339884" y="5442022"/>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19</a:t>
            </a:r>
          </a:p>
        </p:txBody>
      </p:sp>
      <p:sp>
        <p:nvSpPr>
          <p:cNvPr id="25" name="TextBox 24">
            <a:extLst>
              <a:ext uri="{FF2B5EF4-FFF2-40B4-BE49-F238E27FC236}">
                <a16:creationId xmlns:a16="http://schemas.microsoft.com/office/drawing/2014/main" id="{9032F4DB-5DBF-EDFD-A429-A9C678233E90}"/>
              </a:ext>
            </a:extLst>
          </p:cNvPr>
          <p:cNvSpPr txBox="1"/>
          <p:nvPr/>
        </p:nvSpPr>
        <p:spPr>
          <a:xfrm>
            <a:off x="1465099" y="5679478"/>
            <a:ext cx="1035541"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Endometrial</a:t>
            </a:r>
          </a:p>
        </p:txBody>
      </p:sp>
      <p:sp>
        <p:nvSpPr>
          <p:cNvPr id="26" name="TextBox 25">
            <a:extLst>
              <a:ext uri="{FF2B5EF4-FFF2-40B4-BE49-F238E27FC236}">
                <a16:creationId xmlns:a16="http://schemas.microsoft.com/office/drawing/2014/main" id="{965DACEC-0F5F-3864-1950-4CB5B8F61DEF}"/>
              </a:ext>
            </a:extLst>
          </p:cNvPr>
          <p:cNvSpPr txBox="1"/>
          <p:nvPr/>
        </p:nvSpPr>
        <p:spPr>
          <a:xfrm>
            <a:off x="3205440" y="5679478"/>
            <a:ext cx="697307"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Cervical</a:t>
            </a:r>
          </a:p>
        </p:txBody>
      </p:sp>
      <p:sp>
        <p:nvSpPr>
          <p:cNvPr id="27" name="TextBox 26">
            <a:extLst>
              <a:ext uri="{FF2B5EF4-FFF2-40B4-BE49-F238E27FC236}">
                <a16:creationId xmlns:a16="http://schemas.microsoft.com/office/drawing/2014/main" id="{16BC4E95-73FC-BBED-D186-190E1E09B411}"/>
              </a:ext>
            </a:extLst>
          </p:cNvPr>
          <p:cNvSpPr txBox="1"/>
          <p:nvPr/>
        </p:nvSpPr>
        <p:spPr>
          <a:xfrm>
            <a:off x="4779013" y="5679478"/>
            <a:ext cx="66684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Ovarian</a:t>
            </a:r>
          </a:p>
        </p:txBody>
      </p:sp>
      <p:sp>
        <p:nvSpPr>
          <p:cNvPr id="28" name="TextBox 27">
            <a:extLst>
              <a:ext uri="{FF2B5EF4-FFF2-40B4-BE49-F238E27FC236}">
                <a16:creationId xmlns:a16="http://schemas.microsoft.com/office/drawing/2014/main" id="{B262D228-829D-B6C4-6355-2ADE6BB2C587}"/>
              </a:ext>
            </a:extLst>
          </p:cNvPr>
          <p:cNvSpPr txBox="1"/>
          <p:nvPr/>
        </p:nvSpPr>
        <p:spPr>
          <a:xfrm rot="16200000">
            <a:off x="-233087" y="3489420"/>
            <a:ext cx="1673535"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Confirmed ORR (%)</a:t>
            </a:r>
          </a:p>
        </p:txBody>
      </p:sp>
      <p:pic>
        <p:nvPicPr>
          <p:cNvPr id="30" name="Picture 29">
            <a:extLst>
              <a:ext uri="{FF2B5EF4-FFF2-40B4-BE49-F238E27FC236}">
                <a16:creationId xmlns:a16="http://schemas.microsoft.com/office/drawing/2014/main" id="{43AB7FA1-ED79-AA0E-4197-90FB82EC9A5D}"/>
              </a:ext>
            </a:extLst>
          </p:cNvPr>
          <p:cNvPicPr>
            <a:picLocks noChangeAspect="1"/>
          </p:cNvPicPr>
          <p:nvPr/>
        </p:nvPicPr>
        <p:blipFill>
          <a:blip r:embed="rId3"/>
          <a:srcRect/>
          <a:stretch/>
        </p:blipFill>
        <p:spPr>
          <a:xfrm>
            <a:off x="6600136" y="2157840"/>
            <a:ext cx="4982264" cy="2542319"/>
          </a:xfrm>
          <a:prstGeom prst="rect">
            <a:avLst/>
          </a:prstGeom>
          <a:solidFill>
            <a:schemeClr val="bg1"/>
          </a:solidFill>
        </p:spPr>
      </p:pic>
      <p:sp>
        <p:nvSpPr>
          <p:cNvPr id="31" name="TextBox 30">
            <a:extLst>
              <a:ext uri="{FF2B5EF4-FFF2-40B4-BE49-F238E27FC236}">
                <a16:creationId xmlns:a16="http://schemas.microsoft.com/office/drawing/2014/main" id="{514ECE08-F0AA-7B00-3C34-1A4121D20579}"/>
              </a:ext>
            </a:extLst>
          </p:cNvPr>
          <p:cNvSpPr txBox="1"/>
          <p:nvPr/>
        </p:nvSpPr>
        <p:spPr>
          <a:xfrm>
            <a:off x="4431834" y="508959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40</a:t>
            </a:r>
          </a:p>
        </p:txBody>
      </p:sp>
      <p:sp>
        <p:nvSpPr>
          <p:cNvPr id="33" name="TextBox 32">
            <a:extLst>
              <a:ext uri="{FF2B5EF4-FFF2-40B4-BE49-F238E27FC236}">
                <a16:creationId xmlns:a16="http://schemas.microsoft.com/office/drawing/2014/main" id="{C509158B-7136-0C3E-29EA-5D128B38D9E6}"/>
              </a:ext>
            </a:extLst>
          </p:cNvPr>
          <p:cNvSpPr txBox="1"/>
          <p:nvPr/>
        </p:nvSpPr>
        <p:spPr>
          <a:xfrm>
            <a:off x="6332665" y="3578448"/>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0.4</a:t>
            </a:r>
          </a:p>
        </p:txBody>
      </p:sp>
      <p:sp>
        <p:nvSpPr>
          <p:cNvPr id="34" name="TextBox 33">
            <a:extLst>
              <a:ext uri="{FF2B5EF4-FFF2-40B4-BE49-F238E27FC236}">
                <a16:creationId xmlns:a16="http://schemas.microsoft.com/office/drawing/2014/main" id="{24D683BE-04F0-1E07-C078-E189739F7733}"/>
              </a:ext>
            </a:extLst>
          </p:cNvPr>
          <p:cNvSpPr txBox="1"/>
          <p:nvPr/>
        </p:nvSpPr>
        <p:spPr>
          <a:xfrm>
            <a:off x="6332665" y="4041998"/>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a:t>
            </a:r>
          </a:p>
        </p:txBody>
      </p:sp>
      <p:sp>
        <p:nvSpPr>
          <p:cNvPr id="35" name="TextBox 34">
            <a:extLst>
              <a:ext uri="{FF2B5EF4-FFF2-40B4-BE49-F238E27FC236}">
                <a16:creationId xmlns:a16="http://schemas.microsoft.com/office/drawing/2014/main" id="{A232758B-047D-EADC-1328-DF61AA3ED8C0}"/>
              </a:ext>
            </a:extLst>
          </p:cNvPr>
          <p:cNvSpPr txBox="1"/>
          <p:nvPr/>
        </p:nvSpPr>
        <p:spPr>
          <a:xfrm>
            <a:off x="6332665" y="3121248"/>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0.6</a:t>
            </a:r>
          </a:p>
        </p:txBody>
      </p:sp>
      <p:sp>
        <p:nvSpPr>
          <p:cNvPr id="36" name="TextBox 35">
            <a:extLst>
              <a:ext uri="{FF2B5EF4-FFF2-40B4-BE49-F238E27FC236}">
                <a16:creationId xmlns:a16="http://schemas.microsoft.com/office/drawing/2014/main" id="{34064CDB-1DEE-28B9-BB80-125565B75D99}"/>
              </a:ext>
            </a:extLst>
          </p:cNvPr>
          <p:cNvSpPr txBox="1"/>
          <p:nvPr/>
        </p:nvSpPr>
        <p:spPr>
          <a:xfrm>
            <a:off x="6332665" y="264182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0.8</a:t>
            </a:r>
          </a:p>
        </p:txBody>
      </p:sp>
      <p:sp>
        <p:nvSpPr>
          <p:cNvPr id="37" name="TextBox 36">
            <a:extLst>
              <a:ext uri="{FF2B5EF4-FFF2-40B4-BE49-F238E27FC236}">
                <a16:creationId xmlns:a16="http://schemas.microsoft.com/office/drawing/2014/main" id="{05584A83-4204-2A9B-5A27-C6FB34843203}"/>
              </a:ext>
            </a:extLst>
          </p:cNvPr>
          <p:cNvSpPr txBox="1"/>
          <p:nvPr/>
        </p:nvSpPr>
        <p:spPr>
          <a:xfrm>
            <a:off x="6332665" y="217192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38" name="TextBox 37">
            <a:extLst>
              <a:ext uri="{FF2B5EF4-FFF2-40B4-BE49-F238E27FC236}">
                <a16:creationId xmlns:a16="http://schemas.microsoft.com/office/drawing/2014/main" id="{53FDE33F-60FC-D07B-1E29-50858736A64A}"/>
              </a:ext>
            </a:extLst>
          </p:cNvPr>
          <p:cNvSpPr txBox="1"/>
          <p:nvPr/>
        </p:nvSpPr>
        <p:spPr>
          <a:xfrm>
            <a:off x="7139151" y="4753198"/>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39" name="TextBox 38">
            <a:extLst>
              <a:ext uri="{FF2B5EF4-FFF2-40B4-BE49-F238E27FC236}">
                <a16:creationId xmlns:a16="http://schemas.microsoft.com/office/drawing/2014/main" id="{27034F07-5886-03C3-3578-D3BE07D88355}"/>
              </a:ext>
            </a:extLst>
          </p:cNvPr>
          <p:cNvSpPr txBox="1"/>
          <p:nvPr/>
        </p:nvSpPr>
        <p:spPr>
          <a:xfrm>
            <a:off x="7612226" y="4753198"/>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40" name="TextBox 39">
            <a:extLst>
              <a:ext uri="{FF2B5EF4-FFF2-40B4-BE49-F238E27FC236}">
                <a16:creationId xmlns:a16="http://schemas.microsoft.com/office/drawing/2014/main" id="{94CDF476-BD3F-2C0E-7B86-2D2E196EF6CD}"/>
              </a:ext>
            </a:extLst>
          </p:cNvPr>
          <p:cNvSpPr txBox="1"/>
          <p:nvPr/>
        </p:nvSpPr>
        <p:spPr>
          <a:xfrm>
            <a:off x="8098001" y="4753198"/>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41" name="TextBox 40">
            <a:extLst>
              <a:ext uri="{FF2B5EF4-FFF2-40B4-BE49-F238E27FC236}">
                <a16:creationId xmlns:a16="http://schemas.microsoft.com/office/drawing/2014/main" id="{D440FCBA-3FD9-EBEC-A42D-94E39BB46B0A}"/>
              </a:ext>
            </a:extLst>
          </p:cNvPr>
          <p:cNvSpPr txBox="1"/>
          <p:nvPr/>
        </p:nvSpPr>
        <p:spPr>
          <a:xfrm>
            <a:off x="8525422" y="47531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42" name="TextBox 41">
            <a:extLst>
              <a:ext uri="{FF2B5EF4-FFF2-40B4-BE49-F238E27FC236}">
                <a16:creationId xmlns:a16="http://schemas.microsoft.com/office/drawing/2014/main" id="{E5E3E2A9-AF74-B088-AF1D-C02D0535980D}"/>
              </a:ext>
            </a:extLst>
          </p:cNvPr>
          <p:cNvSpPr txBox="1"/>
          <p:nvPr/>
        </p:nvSpPr>
        <p:spPr>
          <a:xfrm>
            <a:off x="9014372" y="47531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43" name="TextBox 42">
            <a:extLst>
              <a:ext uri="{FF2B5EF4-FFF2-40B4-BE49-F238E27FC236}">
                <a16:creationId xmlns:a16="http://schemas.microsoft.com/office/drawing/2014/main" id="{444F9E79-8C1C-3B18-ED3B-40FB656F743F}"/>
              </a:ext>
            </a:extLst>
          </p:cNvPr>
          <p:cNvSpPr txBox="1"/>
          <p:nvPr/>
        </p:nvSpPr>
        <p:spPr>
          <a:xfrm>
            <a:off x="9496972" y="47531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44" name="TextBox 43">
            <a:extLst>
              <a:ext uri="{FF2B5EF4-FFF2-40B4-BE49-F238E27FC236}">
                <a16:creationId xmlns:a16="http://schemas.microsoft.com/office/drawing/2014/main" id="{2EB7A84C-A023-B194-9FD9-691C7833F114}"/>
              </a:ext>
            </a:extLst>
          </p:cNvPr>
          <p:cNvSpPr txBox="1"/>
          <p:nvPr/>
        </p:nvSpPr>
        <p:spPr>
          <a:xfrm>
            <a:off x="9960522" y="47531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21</a:t>
            </a:r>
          </a:p>
        </p:txBody>
      </p:sp>
      <p:sp>
        <p:nvSpPr>
          <p:cNvPr id="45" name="TextBox 44">
            <a:extLst>
              <a:ext uri="{FF2B5EF4-FFF2-40B4-BE49-F238E27FC236}">
                <a16:creationId xmlns:a16="http://schemas.microsoft.com/office/drawing/2014/main" id="{4B74BA85-DD1E-7B28-49A0-1D932A522C32}"/>
              </a:ext>
            </a:extLst>
          </p:cNvPr>
          <p:cNvSpPr txBox="1"/>
          <p:nvPr/>
        </p:nvSpPr>
        <p:spPr>
          <a:xfrm>
            <a:off x="10443122" y="47531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46" name="TextBox 45">
            <a:extLst>
              <a:ext uri="{FF2B5EF4-FFF2-40B4-BE49-F238E27FC236}">
                <a16:creationId xmlns:a16="http://schemas.microsoft.com/office/drawing/2014/main" id="{CA2489F0-E9AB-643D-3734-5B8BCACB7680}"/>
              </a:ext>
            </a:extLst>
          </p:cNvPr>
          <p:cNvSpPr txBox="1"/>
          <p:nvPr/>
        </p:nvSpPr>
        <p:spPr>
          <a:xfrm>
            <a:off x="10925722" y="47531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27</a:t>
            </a:r>
          </a:p>
        </p:txBody>
      </p:sp>
      <p:sp>
        <p:nvSpPr>
          <p:cNvPr id="47" name="TextBox 46">
            <a:extLst>
              <a:ext uri="{FF2B5EF4-FFF2-40B4-BE49-F238E27FC236}">
                <a16:creationId xmlns:a16="http://schemas.microsoft.com/office/drawing/2014/main" id="{B24B50B4-F7A6-3986-994E-5D0C679AC2CE}"/>
              </a:ext>
            </a:extLst>
          </p:cNvPr>
          <p:cNvSpPr txBox="1"/>
          <p:nvPr/>
        </p:nvSpPr>
        <p:spPr>
          <a:xfrm>
            <a:off x="11395622" y="4753198"/>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48" name="TextBox 47">
            <a:extLst>
              <a:ext uri="{FF2B5EF4-FFF2-40B4-BE49-F238E27FC236}">
                <a16:creationId xmlns:a16="http://schemas.microsoft.com/office/drawing/2014/main" id="{44D74BD0-7789-3BA0-AE9C-17D9BB25A214}"/>
              </a:ext>
            </a:extLst>
          </p:cNvPr>
          <p:cNvSpPr txBox="1"/>
          <p:nvPr/>
        </p:nvSpPr>
        <p:spPr>
          <a:xfrm>
            <a:off x="7806633" y="4960737"/>
            <a:ext cx="259038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since first dose (months)</a:t>
            </a:r>
          </a:p>
        </p:txBody>
      </p:sp>
      <p:sp>
        <p:nvSpPr>
          <p:cNvPr id="49" name="TextBox 48">
            <a:extLst>
              <a:ext uri="{FF2B5EF4-FFF2-40B4-BE49-F238E27FC236}">
                <a16:creationId xmlns:a16="http://schemas.microsoft.com/office/drawing/2014/main" id="{2AF71693-0B77-B714-2198-E9B5D3B1DD9E}"/>
              </a:ext>
            </a:extLst>
          </p:cNvPr>
          <p:cNvSpPr txBox="1"/>
          <p:nvPr/>
        </p:nvSpPr>
        <p:spPr>
          <a:xfrm>
            <a:off x="6672064" y="5251266"/>
            <a:ext cx="169918" cy="553998"/>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11</a:t>
            </a:r>
          </a:p>
          <a:p>
            <a:pPr algn="ctr"/>
            <a:r>
              <a:rPr lang="en-GB" sz="1200" noProof="0" dirty="0">
                <a:latin typeface="Arial" panose="020B0604020202020204" pitchFamily="34" charset="0"/>
                <a:ea typeface="Aileron" charset="0"/>
                <a:cs typeface="Arial" panose="020B0604020202020204" pitchFamily="34" charset="0"/>
              </a:rPr>
              <a:t>19</a:t>
            </a:r>
          </a:p>
          <a:p>
            <a:pPr algn="ctr"/>
            <a:r>
              <a:rPr lang="en-GB" sz="1200" noProof="0" dirty="0">
                <a:latin typeface="Arial" panose="020B0604020202020204" pitchFamily="34" charset="0"/>
                <a:ea typeface="Aileron" charset="0"/>
                <a:cs typeface="Arial" panose="020B0604020202020204" pitchFamily="34" charset="0"/>
              </a:rPr>
              <a:t>40</a:t>
            </a:r>
          </a:p>
        </p:txBody>
      </p:sp>
      <p:sp>
        <p:nvSpPr>
          <p:cNvPr id="50" name="TextBox 49">
            <a:extLst>
              <a:ext uri="{FF2B5EF4-FFF2-40B4-BE49-F238E27FC236}">
                <a16:creationId xmlns:a16="http://schemas.microsoft.com/office/drawing/2014/main" id="{F8431E7B-7E96-8B4D-E864-99B80F7ED128}"/>
              </a:ext>
            </a:extLst>
          </p:cNvPr>
          <p:cNvSpPr txBox="1"/>
          <p:nvPr/>
        </p:nvSpPr>
        <p:spPr>
          <a:xfrm>
            <a:off x="7145140" y="5251266"/>
            <a:ext cx="169918" cy="553998"/>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10</a:t>
            </a:r>
          </a:p>
          <a:p>
            <a:pPr algn="ctr"/>
            <a:r>
              <a:rPr lang="en-GB" sz="1200" noProof="0" dirty="0">
                <a:latin typeface="Arial" panose="020B0604020202020204" pitchFamily="34" charset="0"/>
                <a:ea typeface="Aileron" charset="0"/>
                <a:cs typeface="Arial" panose="020B0604020202020204" pitchFamily="34" charset="0"/>
              </a:rPr>
              <a:t>11</a:t>
            </a:r>
          </a:p>
          <a:p>
            <a:pPr algn="ctr"/>
            <a:r>
              <a:rPr lang="en-GB" sz="1200" noProof="0" dirty="0">
                <a:latin typeface="Arial" panose="020B0604020202020204" pitchFamily="34" charset="0"/>
                <a:ea typeface="Aileron" charset="0"/>
                <a:cs typeface="Arial" panose="020B0604020202020204" pitchFamily="34" charset="0"/>
              </a:rPr>
              <a:t>28</a:t>
            </a:r>
          </a:p>
        </p:txBody>
      </p:sp>
      <p:sp>
        <p:nvSpPr>
          <p:cNvPr id="51" name="TextBox 50">
            <a:extLst>
              <a:ext uri="{FF2B5EF4-FFF2-40B4-BE49-F238E27FC236}">
                <a16:creationId xmlns:a16="http://schemas.microsoft.com/office/drawing/2014/main" id="{5D157155-B899-9E26-E680-86538E019260}"/>
              </a:ext>
            </a:extLst>
          </p:cNvPr>
          <p:cNvSpPr txBox="1"/>
          <p:nvPr/>
        </p:nvSpPr>
        <p:spPr>
          <a:xfrm>
            <a:off x="7630915" y="5251266"/>
            <a:ext cx="169918" cy="553998"/>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a:p>
            <a:pPr algn="ctr"/>
            <a:r>
              <a:rPr lang="en-GB" sz="1200" noProof="0" dirty="0">
                <a:latin typeface="Arial" panose="020B0604020202020204" pitchFamily="34" charset="0"/>
                <a:ea typeface="Aileron" charset="0"/>
                <a:cs typeface="Arial" panose="020B0604020202020204" pitchFamily="34" charset="0"/>
              </a:rPr>
              <a:t>6</a:t>
            </a:r>
          </a:p>
          <a:p>
            <a:pPr algn="ctr"/>
            <a:r>
              <a:rPr lang="en-GB" sz="1200" noProof="0" dirty="0">
                <a:latin typeface="Arial" panose="020B0604020202020204" pitchFamily="34" charset="0"/>
                <a:ea typeface="Aileron" charset="0"/>
                <a:cs typeface="Arial" panose="020B0604020202020204" pitchFamily="34" charset="0"/>
              </a:rPr>
              <a:t>17</a:t>
            </a:r>
          </a:p>
        </p:txBody>
      </p:sp>
      <p:sp>
        <p:nvSpPr>
          <p:cNvPr id="52" name="TextBox 51">
            <a:extLst>
              <a:ext uri="{FF2B5EF4-FFF2-40B4-BE49-F238E27FC236}">
                <a16:creationId xmlns:a16="http://schemas.microsoft.com/office/drawing/2014/main" id="{248226F9-CE03-ED88-004C-D3A666C31295}"/>
              </a:ext>
            </a:extLst>
          </p:cNvPr>
          <p:cNvSpPr txBox="1"/>
          <p:nvPr/>
        </p:nvSpPr>
        <p:spPr>
          <a:xfrm>
            <a:off x="8100815" y="5251266"/>
            <a:ext cx="169919" cy="553998"/>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a:t>
            </a:r>
          </a:p>
          <a:p>
            <a:pPr algn="ctr"/>
            <a:r>
              <a:rPr lang="en-GB" sz="1200" noProof="0" dirty="0">
                <a:latin typeface="Arial" panose="020B0604020202020204" pitchFamily="34" charset="0"/>
                <a:ea typeface="Aileron" charset="0"/>
                <a:cs typeface="Arial" panose="020B0604020202020204" pitchFamily="34" charset="0"/>
              </a:rPr>
              <a:t>5</a:t>
            </a:r>
          </a:p>
          <a:p>
            <a:pPr algn="ctr"/>
            <a:r>
              <a:rPr lang="en-GB" sz="1200" noProof="0" dirty="0">
                <a:latin typeface="Arial" panose="020B0604020202020204" pitchFamily="34" charset="0"/>
                <a:ea typeface="Aileron" charset="0"/>
                <a:cs typeface="Arial" panose="020B0604020202020204" pitchFamily="34" charset="0"/>
              </a:rPr>
              <a:t>12</a:t>
            </a:r>
          </a:p>
        </p:txBody>
      </p:sp>
      <p:sp>
        <p:nvSpPr>
          <p:cNvPr id="53" name="TextBox 52">
            <a:extLst>
              <a:ext uri="{FF2B5EF4-FFF2-40B4-BE49-F238E27FC236}">
                <a16:creationId xmlns:a16="http://schemas.microsoft.com/office/drawing/2014/main" id="{BFD1009F-DB44-7443-7339-02795669BC70}"/>
              </a:ext>
            </a:extLst>
          </p:cNvPr>
          <p:cNvSpPr txBox="1"/>
          <p:nvPr/>
        </p:nvSpPr>
        <p:spPr>
          <a:xfrm>
            <a:off x="8595471" y="5251266"/>
            <a:ext cx="158506" cy="553998"/>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a:t>
            </a:r>
          </a:p>
          <a:p>
            <a:pPr algn="ctr"/>
            <a:r>
              <a:rPr lang="en-GB" sz="1200" noProof="0" dirty="0">
                <a:latin typeface="Arial" panose="020B0604020202020204" pitchFamily="34" charset="0"/>
                <a:ea typeface="Aileron" charset="0"/>
                <a:cs typeface="Arial" panose="020B0604020202020204" pitchFamily="34" charset="0"/>
              </a:rPr>
              <a:t>5</a:t>
            </a:r>
          </a:p>
          <a:p>
            <a:pPr algn="ctr"/>
            <a:r>
              <a:rPr lang="en-GB" sz="1200" noProof="0" dirty="0">
                <a:latin typeface="Arial" panose="020B0604020202020204" pitchFamily="34" charset="0"/>
                <a:ea typeface="Aileron" charset="0"/>
                <a:cs typeface="Arial" panose="020B0604020202020204" pitchFamily="34" charset="0"/>
              </a:rPr>
              <a:t>11</a:t>
            </a:r>
          </a:p>
        </p:txBody>
      </p:sp>
      <p:sp>
        <p:nvSpPr>
          <p:cNvPr id="54" name="TextBox 53">
            <a:extLst>
              <a:ext uri="{FF2B5EF4-FFF2-40B4-BE49-F238E27FC236}">
                <a16:creationId xmlns:a16="http://schemas.microsoft.com/office/drawing/2014/main" id="{880D63A4-2B75-215E-C2DA-7105CF7392F2}"/>
              </a:ext>
            </a:extLst>
          </p:cNvPr>
          <p:cNvSpPr txBox="1"/>
          <p:nvPr/>
        </p:nvSpPr>
        <p:spPr>
          <a:xfrm>
            <a:off x="9114844" y="5251266"/>
            <a:ext cx="84960" cy="553998"/>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a:p>
            <a:pPr algn="ctr"/>
            <a:r>
              <a:rPr lang="en-GB" sz="1200" noProof="0" dirty="0">
                <a:latin typeface="Arial" panose="020B0604020202020204" pitchFamily="34" charset="0"/>
                <a:ea typeface="Aileron" charset="0"/>
                <a:cs typeface="Arial" panose="020B0604020202020204" pitchFamily="34" charset="0"/>
              </a:rPr>
              <a:t>4</a:t>
            </a:r>
          </a:p>
          <a:p>
            <a:pPr algn="ctr"/>
            <a:r>
              <a:rPr lang="en-GB" sz="1200" noProof="0" dirty="0">
                <a:latin typeface="Arial" panose="020B0604020202020204" pitchFamily="34" charset="0"/>
                <a:ea typeface="Aileron" charset="0"/>
                <a:cs typeface="Arial" panose="020B0604020202020204" pitchFamily="34" charset="0"/>
              </a:rPr>
              <a:t>9</a:t>
            </a:r>
          </a:p>
        </p:txBody>
      </p:sp>
      <p:sp>
        <p:nvSpPr>
          <p:cNvPr id="55" name="TextBox 54">
            <a:extLst>
              <a:ext uri="{FF2B5EF4-FFF2-40B4-BE49-F238E27FC236}">
                <a16:creationId xmlns:a16="http://schemas.microsoft.com/office/drawing/2014/main" id="{E77D30BF-72BC-9287-F9E2-0F5C7E07646A}"/>
              </a:ext>
            </a:extLst>
          </p:cNvPr>
          <p:cNvSpPr txBox="1"/>
          <p:nvPr/>
        </p:nvSpPr>
        <p:spPr>
          <a:xfrm>
            <a:off x="9578394" y="5251266"/>
            <a:ext cx="84959" cy="553998"/>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a:p>
            <a:pPr algn="ctr"/>
            <a:r>
              <a:rPr lang="en-GB" sz="1200" noProof="0" dirty="0">
                <a:latin typeface="Arial" panose="020B0604020202020204" pitchFamily="34" charset="0"/>
                <a:ea typeface="Aileron" charset="0"/>
                <a:cs typeface="Arial" panose="020B0604020202020204" pitchFamily="34" charset="0"/>
              </a:rPr>
              <a:t>2</a:t>
            </a:r>
          </a:p>
          <a:p>
            <a:pPr algn="ctr"/>
            <a:r>
              <a:rPr lang="en-GB" sz="1200" noProof="0" dirty="0">
                <a:latin typeface="Arial" panose="020B0604020202020204" pitchFamily="34" charset="0"/>
                <a:ea typeface="Aileron" charset="0"/>
                <a:cs typeface="Arial" panose="020B0604020202020204" pitchFamily="34" charset="0"/>
              </a:rPr>
              <a:t>7</a:t>
            </a:r>
          </a:p>
        </p:txBody>
      </p:sp>
      <p:sp>
        <p:nvSpPr>
          <p:cNvPr id="56" name="TextBox 55">
            <a:extLst>
              <a:ext uri="{FF2B5EF4-FFF2-40B4-BE49-F238E27FC236}">
                <a16:creationId xmlns:a16="http://schemas.microsoft.com/office/drawing/2014/main" id="{3E143B41-B415-F138-0A84-0C63816E51CC}"/>
              </a:ext>
            </a:extLst>
          </p:cNvPr>
          <p:cNvSpPr txBox="1"/>
          <p:nvPr/>
        </p:nvSpPr>
        <p:spPr>
          <a:xfrm>
            <a:off x="10060994" y="5251266"/>
            <a:ext cx="84960" cy="553998"/>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a:p>
            <a:pPr algn="ctr"/>
            <a:r>
              <a:rPr lang="en-GB" sz="1200" noProof="0" dirty="0">
                <a:latin typeface="Arial" panose="020B0604020202020204" pitchFamily="34" charset="0"/>
                <a:ea typeface="Aileron" charset="0"/>
                <a:cs typeface="Arial" panose="020B0604020202020204" pitchFamily="34" charset="0"/>
              </a:rPr>
              <a:t>2</a:t>
            </a:r>
          </a:p>
          <a:p>
            <a:pPr algn="ctr"/>
            <a:r>
              <a:rPr lang="en-GB" sz="1200" noProof="0" dirty="0">
                <a:latin typeface="Arial" panose="020B0604020202020204" pitchFamily="34" charset="0"/>
                <a:ea typeface="Aileron" charset="0"/>
                <a:cs typeface="Arial" panose="020B0604020202020204" pitchFamily="34" charset="0"/>
              </a:rPr>
              <a:t>6</a:t>
            </a:r>
          </a:p>
        </p:txBody>
      </p:sp>
      <p:sp>
        <p:nvSpPr>
          <p:cNvPr id="57" name="TextBox 56">
            <a:extLst>
              <a:ext uri="{FF2B5EF4-FFF2-40B4-BE49-F238E27FC236}">
                <a16:creationId xmlns:a16="http://schemas.microsoft.com/office/drawing/2014/main" id="{6DC48E06-EFD8-E0B7-8B09-89348DC9BC51}"/>
              </a:ext>
            </a:extLst>
          </p:cNvPr>
          <p:cNvSpPr txBox="1"/>
          <p:nvPr/>
        </p:nvSpPr>
        <p:spPr>
          <a:xfrm>
            <a:off x="10543594" y="5251266"/>
            <a:ext cx="84960" cy="553998"/>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1</a:t>
            </a:r>
          </a:p>
          <a:p>
            <a:pPr algn="ctr"/>
            <a:r>
              <a:rPr lang="en-GB" sz="1200" noProof="0" dirty="0">
                <a:latin typeface="Arial" panose="020B0604020202020204" pitchFamily="34" charset="0"/>
                <a:ea typeface="Aileron" charset="0"/>
                <a:cs typeface="Arial" panose="020B0604020202020204" pitchFamily="34" charset="0"/>
              </a:rPr>
              <a:t>1</a:t>
            </a:r>
          </a:p>
        </p:txBody>
      </p:sp>
      <p:sp>
        <p:nvSpPr>
          <p:cNvPr id="59" name="TextBox 58">
            <a:extLst>
              <a:ext uri="{FF2B5EF4-FFF2-40B4-BE49-F238E27FC236}">
                <a16:creationId xmlns:a16="http://schemas.microsoft.com/office/drawing/2014/main" id="{5B5C5574-D96F-C3D5-6F5C-4B848610EA7C}"/>
              </a:ext>
            </a:extLst>
          </p:cNvPr>
          <p:cNvSpPr txBox="1"/>
          <p:nvPr/>
        </p:nvSpPr>
        <p:spPr>
          <a:xfrm>
            <a:off x="5807968" y="5066600"/>
            <a:ext cx="743793" cy="738664"/>
          </a:xfrm>
          <a:prstGeom prst="rect">
            <a:avLst/>
          </a:prstGeom>
          <a:noFill/>
        </p:spPr>
        <p:txBody>
          <a:bodyPr wrap="none" lIns="0" tIns="0" rIns="0" bIns="0" rtlCol="0">
            <a:spAutoFit/>
          </a:bodyPr>
          <a:lstStyle/>
          <a:p>
            <a:pPr algn="r"/>
            <a:r>
              <a:rPr lang="en-GB" sz="1200" b="1" noProof="0" dirty="0">
                <a:latin typeface="Arial" panose="020B0604020202020204" pitchFamily="34" charset="0"/>
                <a:ea typeface="Aileron" charset="0"/>
                <a:cs typeface="Arial" panose="020B0604020202020204" pitchFamily="34" charset="0"/>
              </a:rPr>
              <a:t>No. at risk</a:t>
            </a:r>
          </a:p>
          <a:p>
            <a:pPr algn="r"/>
            <a:r>
              <a:rPr lang="en-GB" sz="1200" b="1" noProof="0" dirty="0">
                <a:solidFill>
                  <a:schemeClr val="tx2"/>
                </a:solidFill>
                <a:latin typeface="Arial" panose="020B0604020202020204" pitchFamily="34" charset="0"/>
                <a:ea typeface="Aileron" charset="0"/>
                <a:cs typeface="Arial" panose="020B0604020202020204" pitchFamily="34" charset="0"/>
              </a:rPr>
              <a:t>IHC 3+</a:t>
            </a:r>
          </a:p>
          <a:p>
            <a:pPr algn="r"/>
            <a:r>
              <a:rPr lang="en-GB" sz="1200" b="1" noProof="0" dirty="0">
                <a:solidFill>
                  <a:schemeClr val="accent1"/>
                </a:solidFill>
                <a:latin typeface="Arial" panose="020B0604020202020204" pitchFamily="34" charset="0"/>
                <a:ea typeface="Aileron" charset="0"/>
                <a:cs typeface="Arial" panose="020B0604020202020204" pitchFamily="34" charset="0"/>
              </a:rPr>
              <a:t>IHC 2+</a:t>
            </a:r>
          </a:p>
          <a:p>
            <a:pPr algn="r"/>
            <a:r>
              <a:rPr lang="en-GB" sz="1200" b="1" noProof="0" dirty="0">
                <a:solidFill>
                  <a:schemeClr val="accent6"/>
                </a:solidFill>
                <a:latin typeface="Arial" panose="020B0604020202020204" pitchFamily="34" charset="0"/>
                <a:ea typeface="Aileron" charset="0"/>
                <a:cs typeface="Arial" panose="020B0604020202020204" pitchFamily="34" charset="0"/>
              </a:rPr>
              <a:t>Total</a:t>
            </a:r>
          </a:p>
        </p:txBody>
      </p:sp>
      <p:sp>
        <p:nvSpPr>
          <p:cNvPr id="60" name="TextBox 59">
            <a:extLst>
              <a:ext uri="{FF2B5EF4-FFF2-40B4-BE49-F238E27FC236}">
                <a16:creationId xmlns:a16="http://schemas.microsoft.com/office/drawing/2014/main" id="{7B4F26B1-F855-5E91-F250-5D6D6654E1EC}"/>
              </a:ext>
            </a:extLst>
          </p:cNvPr>
          <p:cNvSpPr txBox="1"/>
          <p:nvPr/>
        </p:nvSpPr>
        <p:spPr>
          <a:xfrm>
            <a:off x="9221984" y="2223216"/>
            <a:ext cx="2303516" cy="701731"/>
          </a:xfrm>
          <a:prstGeom prst="rect">
            <a:avLst/>
          </a:prstGeom>
          <a:noFill/>
        </p:spPr>
        <p:txBody>
          <a:bodyPr wrap="none" lIns="0" tIns="0" rIns="0" bIns="0" rtlCol="0">
            <a:spAutoFit/>
          </a:bodyPr>
          <a:lstStyle/>
          <a:p>
            <a:pPr>
              <a:lnSpc>
                <a:spcPct val="95000"/>
              </a:lnSpc>
            </a:pPr>
            <a:r>
              <a:rPr lang="en-GB" sz="1200" b="1" noProof="0" dirty="0">
                <a:latin typeface="Arial" panose="020B0604020202020204" pitchFamily="34" charset="0"/>
                <a:ea typeface="Aileron" charset="0"/>
                <a:cs typeface="Arial" panose="020B0604020202020204" pitchFamily="34" charset="0"/>
              </a:rPr>
              <a:t>Median PFS in months (95% CI)</a:t>
            </a:r>
          </a:p>
          <a:p>
            <a:pPr>
              <a:lnSpc>
                <a:spcPct val="95000"/>
              </a:lnSpc>
            </a:pPr>
            <a:r>
              <a:rPr lang="en-GB" sz="1200" b="1" noProof="0" dirty="0">
                <a:solidFill>
                  <a:schemeClr val="tx2"/>
                </a:solidFill>
                <a:latin typeface="Arial" panose="020B0604020202020204" pitchFamily="34" charset="0"/>
                <a:ea typeface="Aileron" charset="0"/>
                <a:cs typeface="Arial" panose="020B0604020202020204" pitchFamily="34" charset="0"/>
              </a:rPr>
              <a:t>IHC 3+ 12.5 (3.1-NR)</a:t>
            </a:r>
          </a:p>
          <a:p>
            <a:pPr>
              <a:lnSpc>
                <a:spcPct val="95000"/>
              </a:lnSpc>
            </a:pPr>
            <a:r>
              <a:rPr lang="en-GB" sz="1200" b="1" noProof="0" dirty="0">
                <a:solidFill>
                  <a:schemeClr val="accent1"/>
                </a:solidFill>
                <a:latin typeface="Arial" panose="020B0604020202020204" pitchFamily="34" charset="0"/>
                <a:ea typeface="Aileron" charset="0"/>
                <a:cs typeface="Arial" panose="020B0604020202020204" pitchFamily="34" charset="0"/>
              </a:rPr>
              <a:t>IHC 2+ 4.1 (2.3-12.6)</a:t>
            </a:r>
          </a:p>
          <a:p>
            <a:pPr>
              <a:lnSpc>
                <a:spcPct val="95000"/>
              </a:lnSpc>
            </a:pPr>
            <a:r>
              <a:rPr lang="en-GB" sz="1200" b="1" noProof="0" dirty="0">
                <a:solidFill>
                  <a:schemeClr val="accent6"/>
                </a:solidFill>
                <a:latin typeface="Arial" panose="020B0604020202020204" pitchFamily="34" charset="0"/>
                <a:ea typeface="Aileron" charset="0"/>
                <a:cs typeface="Arial" panose="020B0604020202020204" pitchFamily="34" charset="0"/>
              </a:rPr>
              <a:t>Total 5.9 (4.0-8.3)</a:t>
            </a:r>
          </a:p>
        </p:txBody>
      </p:sp>
      <p:sp>
        <p:nvSpPr>
          <p:cNvPr id="61" name="TextBox 60">
            <a:extLst>
              <a:ext uri="{FF2B5EF4-FFF2-40B4-BE49-F238E27FC236}">
                <a16:creationId xmlns:a16="http://schemas.microsoft.com/office/drawing/2014/main" id="{7EF77D6F-8C79-F929-53B9-686015017A43}"/>
              </a:ext>
            </a:extLst>
          </p:cNvPr>
          <p:cNvSpPr txBox="1"/>
          <p:nvPr/>
        </p:nvSpPr>
        <p:spPr>
          <a:xfrm rot="16200000">
            <a:off x="5343965" y="3316940"/>
            <a:ext cx="1431482"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PFS (probability)</a:t>
            </a:r>
          </a:p>
        </p:txBody>
      </p:sp>
      <p:sp>
        <p:nvSpPr>
          <p:cNvPr id="62" name="TextBox 61">
            <a:extLst>
              <a:ext uri="{FF2B5EF4-FFF2-40B4-BE49-F238E27FC236}">
                <a16:creationId xmlns:a16="http://schemas.microsoft.com/office/drawing/2014/main" id="{E9F2C03F-4174-F1E2-B5E0-A0504D6EF268}"/>
              </a:ext>
            </a:extLst>
          </p:cNvPr>
          <p:cNvSpPr txBox="1"/>
          <p:nvPr/>
        </p:nvSpPr>
        <p:spPr>
          <a:xfrm>
            <a:off x="6659726" y="4753198"/>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63" name="TextBox 62">
            <a:extLst>
              <a:ext uri="{FF2B5EF4-FFF2-40B4-BE49-F238E27FC236}">
                <a16:creationId xmlns:a16="http://schemas.microsoft.com/office/drawing/2014/main" id="{64017653-286A-C345-F100-3FC60BA5AF02}"/>
              </a:ext>
            </a:extLst>
          </p:cNvPr>
          <p:cNvSpPr txBox="1"/>
          <p:nvPr/>
        </p:nvSpPr>
        <p:spPr>
          <a:xfrm>
            <a:off x="6332665" y="452142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0.0</a:t>
            </a:r>
          </a:p>
        </p:txBody>
      </p:sp>
      <p:sp>
        <p:nvSpPr>
          <p:cNvPr id="65" name="Rectangle: Rounded Corners 16">
            <a:extLst>
              <a:ext uri="{FF2B5EF4-FFF2-40B4-BE49-F238E27FC236}">
                <a16:creationId xmlns:a16="http://schemas.microsoft.com/office/drawing/2014/main" id="{F646B0EE-FBEC-D2BF-86D7-8D038635BDA2}"/>
              </a:ext>
            </a:extLst>
          </p:cNvPr>
          <p:cNvSpPr/>
          <p:nvPr/>
        </p:nvSpPr>
        <p:spPr>
          <a:xfrm>
            <a:off x="5867216" y="1195208"/>
            <a:ext cx="6565488" cy="456921"/>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noProof="0" dirty="0">
                <a:latin typeface="Arial" panose="020B0604020202020204" pitchFamily="34" charset="0"/>
                <a:cs typeface="Arial" panose="020B0604020202020204" pitchFamily="34" charset="0"/>
              </a:rPr>
              <a:t>HER2 expression (2+ or 3+ by IHC) required</a:t>
            </a:r>
          </a:p>
        </p:txBody>
      </p:sp>
      <p:sp>
        <p:nvSpPr>
          <p:cNvPr id="5" name="TextBox 4">
            <a:extLst>
              <a:ext uri="{FF2B5EF4-FFF2-40B4-BE49-F238E27FC236}">
                <a16:creationId xmlns:a16="http://schemas.microsoft.com/office/drawing/2014/main" id="{A8E86633-9503-F503-FAC2-E8CFBA56B356}"/>
              </a:ext>
            </a:extLst>
          </p:cNvPr>
          <p:cNvSpPr txBox="1"/>
          <p:nvPr/>
        </p:nvSpPr>
        <p:spPr>
          <a:xfrm>
            <a:off x="10968202" y="5251266"/>
            <a:ext cx="84960" cy="553998"/>
          </a:xfrm>
          <a:prstGeom prst="rect">
            <a:avLst/>
          </a:prstGeom>
          <a:noFill/>
        </p:spPr>
        <p:txBody>
          <a:bodyPr wrap="none" lIns="0" tIns="0" rIns="0" bIns="0" rtlCol="0">
            <a:spAutoFit/>
          </a:bodyPr>
          <a:lstStyle/>
          <a:p>
            <a:pPr algn="ctr"/>
            <a:endParaRPr lang="en-GB" sz="1200" noProof="0" dirty="0">
              <a:latin typeface="Arial" panose="020B0604020202020204" pitchFamily="34" charset="0"/>
              <a:ea typeface="Aileron" charset="0"/>
              <a:cs typeface="Arial" panose="020B0604020202020204" pitchFamily="34" charset="0"/>
            </a:endParaRPr>
          </a:p>
          <a:p>
            <a:pPr algn="ctr"/>
            <a:r>
              <a:rPr lang="en-GB" sz="1200" noProof="0" dirty="0">
                <a:latin typeface="Arial" panose="020B0604020202020204" pitchFamily="34" charset="0"/>
                <a:ea typeface="Aileron" charset="0"/>
                <a:cs typeface="Arial" panose="020B0604020202020204" pitchFamily="34" charset="0"/>
              </a:rPr>
              <a:t>1</a:t>
            </a:r>
          </a:p>
          <a:p>
            <a:pPr algn="ctr"/>
            <a:r>
              <a:rPr lang="en-GB" sz="1200" noProof="0" dirty="0">
                <a:latin typeface="Arial" panose="020B0604020202020204" pitchFamily="34" charset="0"/>
                <a:ea typeface="Aileron" charset="0"/>
                <a:cs typeface="Arial" panose="020B0604020202020204" pitchFamily="34" charset="0"/>
              </a:rPr>
              <a:t>1</a:t>
            </a:r>
          </a:p>
        </p:txBody>
      </p:sp>
      <p:sp>
        <p:nvSpPr>
          <p:cNvPr id="12" name="TextBox 11">
            <a:extLst>
              <a:ext uri="{FF2B5EF4-FFF2-40B4-BE49-F238E27FC236}">
                <a16:creationId xmlns:a16="http://schemas.microsoft.com/office/drawing/2014/main" id="{9AA29C2E-290F-661A-DCAE-17B9F8602480}"/>
              </a:ext>
            </a:extLst>
          </p:cNvPr>
          <p:cNvSpPr txBox="1"/>
          <p:nvPr/>
        </p:nvSpPr>
        <p:spPr>
          <a:xfrm>
            <a:off x="11467589" y="5251266"/>
            <a:ext cx="84960" cy="553998"/>
          </a:xfrm>
          <a:prstGeom prst="rect">
            <a:avLst/>
          </a:prstGeom>
          <a:noFill/>
        </p:spPr>
        <p:txBody>
          <a:bodyPr wrap="none" lIns="0" tIns="0" rIns="0" bIns="0" rtlCol="0">
            <a:spAutoFit/>
          </a:bodyPr>
          <a:lstStyle/>
          <a:p>
            <a:pPr algn="ctr"/>
            <a:endParaRPr lang="en-GB" sz="1200" noProof="0" dirty="0">
              <a:latin typeface="Arial" panose="020B0604020202020204" pitchFamily="34" charset="0"/>
              <a:ea typeface="Aileron" charset="0"/>
              <a:cs typeface="Arial" panose="020B0604020202020204" pitchFamily="34" charset="0"/>
            </a:endParaRPr>
          </a:p>
          <a:p>
            <a:pPr algn="ctr"/>
            <a:r>
              <a:rPr lang="en-GB" sz="1200" noProof="0" dirty="0">
                <a:latin typeface="Arial" panose="020B0604020202020204" pitchFamily="34" charset="0"/>
                <a:ea typeface="Aileron" charset="0"/>
                <a:cs typeface="Arial" panose="020B0604020202020204" pitchFamily="34" charset="0"/>
              </a:rPr>
              <a:t>0</a:t>
            </a:r>
          </a:p>
          <a:p>
            <a:pPr algn="ctr"/>
            <a:r>
              <a:rPr lang="en-GB" sz="1200" noProof="0" dirty="0">
                <a:latin typeface="Arial" panose="020B0604020202020204" pitchFamily="34" charset="0"/>
                <a:ea typeface="Aileron" charset="0"/>
                <a:cs typeface="Arial" panose="020B0604020202020204" pitchFamily="34" charset="0"/>
              </a:rPr>
              <a:t>0</a:t>
            </a:r>
          </a:p>
        </p:txBody>
      </p:sp>
    </p:spTree>
    <p:extLst>
      <p:ext uri="{BB962C8B-B14F-4D97-AF65-F5344CB8AC3E}">
        <p14:creationId xmlns:p14="http://schemas.microsoft.com/office/powerpoint/2010/main" val="1403051939"/>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F7DBB-0DFE-876F-1D7E-880649CC3A7F}"/>
            </a:ext>
          </a:extLst>
        </p:cNvPr>
        <p:cNvGrpSpPr/>
        <p:nvPr/>
      </p:nvGrpSpPr>
      <p:grpSpPr>
        <a:xfrm>
          <a:off x="0" y="0"/>
          <a:ext cx="0" cy="0"/>
          <a:chOff x="0" y="0"/>
          <a:chExt cx="0" cy="0"/>
        </a:xfrm>
      </p:grpSpPr>
      <p:pic>
        <p:nvPicPr>
          <p:cNvPr id="79" name="Picture 78" descr="A group of lines on a black background&#10;&#10;Description automatically generated">
            <a:extLst>
              <a:ext uri="{FF2B5EF4-FFF2-40B4-BE49-F238E27FC236}">
                <a16:creationId xmlns:a16="http://schemas.microsoft.com/office/drawing/2014/main" id="{C73BC728-1F7F-4AAC-69CB-19CA3C768CBA}"/>
              </a:ext>
            </a:extLst>
          </p:cNvPr>
          <p:cNvPicPr>
            <a:picLocks noChangeAspect="1"/>
          </p:cNvPicPr>
          <p:nvPr/>
        </p:nvPicPr>
        <p:blipFill>
          <a:blip r:embed="rId2"/>
          <a:stretch>
            <a:fillRect/>
          </a:stretch>
        </p:blipFill>
        <p:spPr>
          <a:xfrm>
            <a:off x="1412472" y="2007893"/>
            <a:ext cx="2540000" cy="4038600"/>
          </a:xfrm>
          <a:prstGeom prst="rect">
            <a:avLst/>
          </a:prstGeom>
        </p:spPr>
      </p:pic>
      <p:sp>
        <p:nvSpPr>
          <p:cNvPr id="8" name="Rectangle 7">
            <a:extLst>
              <a:ext uri="{FF2B5EF4-FFF2-40B4-BE49-F238E27FC236}">
                <a16:creationId xmlns:a16="http://schemas.microsoft.com/office/drawing/2014/main" id="{FB8FA17A-4F6B-1B88-99DD-DA250F6439F1}"/>
              </a:ext>
            </a:extLst>
          </p:cNvPr>
          <p:cNvSpPr/>
          <p:nvPr/>
        </p:nvSpPr>
        <p:spPr>
          <a:xfrm>
            <a:off x="297301" y="1885473"/>
            <a:ext cx="5715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B1606C3C-9B80-11FA-48BB-A95945224932}"/>
              </a:ext>
            </a:extLst>
          </p:cNvPr>
          <p:cNvSpPr>
            <a:spLocks noGrp="1"/>
          </p:cNvSpPr>
          <p:nvPr>
            <p:ph type="title"/>
          </p:nvPr>
        </p:nvSpPr>
        <p:spPr/>
        <p:txBody>
          <a:bodyPr>
            <a:normAutofit fontScale="90000"/>
          </a:bodyPr>
          <a:lstStyle/>
          <a:p>
            <a:r>
              <a:rPr lang="en-GB" noProof="0" dirty="0"/>
              <a:t>Her2-targeted therapy on the horizon for ovarian cancer</a:t>
            </a:r>
            <a:br>
              <a:rPr lang="en-GB" sz="2400" noProof="0" dirty="0"/>
            </a:br>
            <a:r>
              <a:rPr lang="en-GB" sz="2200" noProof="0" dirty="0">
                <a:solidFill>
                  <a:schemeClr val="accent1"/>
                </a:solidFill>
              </a:rPr>
              <a:t>Destiny-pantumor02 phase 2 trial of trastuzumab deruxtecan</a:t>
            </a:r>
          </a:p>
        </p:txBody>
      </p:sp>
      <p:sp>
        <p:nvSpPr>
          <p:cNvPr id="4" name="Slide Number Placeholder 3">
            <a:extLst>
              <a:ext uri="{FF2B5EF4-FFF2-40B4-BE49-F238E27FC236}">
                <a16:creationId xmlns:a16="http://schemas.microsoft.com/office/drawing/2014/main" id="{FF94FA2D-B7C8-F3D2-FA40-0A8B4CD634C1}"/>
              </a:ext>
            </a:extLst>
          </p:cNvPr>
          <p:cNvSpPr>
            <a:spLocks noGrp="1"/>
          </p:cNvSpPr>
          <p:nvPr>
            <p:ph type="sldNum" sz="quarter" idx="4"/>
          </p:nvPr>
        </p:nvSpPr>
        <p:spPr/>
        <p:txBody>
          <a:bodyPr/>
          <a:lstStyle/>
          <a:p>
            <a:fld id="{FCE43C0F-8A7B-3A4B-9DB5-B3472E36E833}" type="slidenum">
              <a:rPr lang="en-GB" noProof="0" smtClean="0"/>
              <a:pPr/>
              <a:t>71</a:t>
            </a:fld>
            <a:endParaRPr lang="en-GB" noProof="0" dirty="0"/>
          </a:p>
        </p:txBody>
      </p:sp>
      <p:sp>
        <p:nvSpPr>
          <p:cNvPr id="11" name="Content Placeholder 10">
            <a:extLst>
              <a:ext uri="{FF2B5EF4-FFF2-40B4-BE49-F238E27FC236}">
                <a16:creationId xmlns:a16="http://schemas.microsoft.com/office/drawing/2014/main" id="{E60A0ECB-4BDB-C79F-5530-13CA751C20B2}"/>
              </a:ext>
            </a:extLst>
          </p:cNvPr>
          <p:cNvSpPr>
            <a:spLocks noGrp="1"/>
          </p:cNvSpPr>
          <p:nvPr>
            <p:ph sz="quarter" idx="15"/>
          </p:nvPr>
        </p:nvSpPr>
        <p:spPr/>
        <p:txBody>
          <a:bodyPr/>
          <a:lstStyle/>
          <a:p>
            <a:r>
              <a:rPr lang="en-GB" noProof="0" dirty="0">
                <a:solidFill>
                  <a:schemeClr val="tx2"/>
                </a:solidFill>
              </a:rPr>
              <a:t>BTC, biliary tract cancer; DoR, duration of response; IHC, immunohistochemistry;</a:t>
            </a:r>
            <a:endParaRPr lang="en-GB" noProof="0" dirty="0">
              <a:solidFill>
                <a:schemeClr val="tx2"/>
              </a:solidFill>
              <a:highlight>
                <a:srgbClr val="FFFF00"/>
              </a:highlight>
            </a:endParaRPr>
          </a:p>
          <a:p>
            <a:r>
              <a:rPr lang="en-GB" noProof="0" dirty="0">
                <a:solidFill>
                  <a:schemeClr val="tx2"/>
                </a:solidFill>
              </a:rPr>
              <a:t>Meric-Bernstam F, et al, J Clin Oncol. 2024;42:47-58</a:t>
            </a:r>
          </a:p>
        </p:txBody>
      </p:sp>
      <p:sp>
        <p:nvSpPr>
          <p:cNvPr id="6" name="Content Placeholder 2">
            <a:extLst>
              <a:ext uri="{FF2B5EF4-FFF2-40B4-BE49-F238E27FC236}">
                <a16:creationId xmlns:a16="http://schemas.microsoft.com/office/drawing/2014/main" id="{CDD24B26-F5E6-1D28-5474-418DED046D49}"/>
              </a:ext>
            </a:extLst>
          </p:cNvPr>
          <p:cNvSpPr txBox="1">
            <a:spLocks/>
          </p:cNvSpPr>
          <p:nvPr/>
        </p:nvSpPr>
        <p:spPr>
          <a:xfrm>
            <a:off x="983432" y="1431671"/>
            <a:ext cx="3536916" cy="492443"/>
          </a:xfrm>
          <a:prstGeom prst="rect">
            <a:avLst/>
          </a:prstGeom>
        </p:spPr>
        <p:txBody>
          <a:bodyPr vert="horz" lIns="0" tIns="0" rIns="0" bIns="0" rtlCol="0">
            <a:sp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0000"/>
              </a:buClr>
              <a:buSzPts val="1700"/>
              <a:buNone/>
            </a:pPr>
            <a:r>
              <a:rPr lang="en-GB" sz="1600" b="1" noProof="0" dirty="0">
                <a:solidFill>
                  <a:schemeClr val="tx1"/>
                </a:solidFill>
              </a:rPr>
              <a:t>Maximum change in tumour size across tumour cohorts</a:t>
            </a:r>
          </a:p>
        </p:txBody>
      </p:sp>
      <p:sp>
        <p:nvSpPr>
          <p:cNvPr id="10" name="Content Placeholder 2">
            <a:extLst>
              <a:ext uri="{FF2B5EF4-FFF2-40B4-BE49-F238E27FC236}">
                <a16:creationId xmlns:a16="http://schemas.microsoft.com/office/drawing/2014/main" id="{293EC226-FCBC-2859-6762-75609BA9D607}"/>
              </a:ext>
            </a:extLst>
          </p:cNvPr>
          <p:cNvSpPr txBox="1">
            <a:spLocks/>
          </p:cNvSpPr>
          <p:nvPr/>
        </p:nvSpPr>
        <p:spPr>
          <a:xfrm>
            <a:off x="6091359" y="1772816"/>
            <a:ext cx="432048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DoR in patients with an objective response</a:t>
            </a:r>
          </a:p>
        </p:txBody>
      </p:sp>
      <p:sp>
        <p:nvSpPr>
          <p:cNvPr id="9" name="Rectangle 8">
            <a:extLst>
              <a:ext uri="{FF2B5EF4-FFF2-40B4-BE49-F238E27FC236}">
                <a16:creationId xmlns:a16="http://schemas.microsoft.com/office/drawing/2014/main" id="{53173148-E34C-FAB0-0109-6D3B7C227D7A}"/>
              </a:ext>
            </a:extLst>
          </p:cNvPr>
          <p:cNvSpPr/>
          <p:nvPr/>
        </p:nvSpPr>
        <p:spPr>
          <a:xfrm>
            <a:off x="3107456" y="3501008"/>
            <a:ext cx="864096" cy="2583618"/>
          </a:xfrm>
          <a:prstGeom prst="rect">
            <a:avLst/>
          </a:prstGeom>
          <a:noFill/>
          <a:ln w="28575">
            <a:solidFill>
              <a:srgbClr val="C75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TextBox 6">
            <a:extLst>
              <a:ext uri="{FF2B5EF4-FFF2-40B4-BE49-F238E27FC236}">
                <a16:creationId xmlns:a16="http://schemas.microsoft.com/office/drawing/2014/main" id="{6D69A9E4-37B1-C0B3-AACC-FCF7E8F9C231}"/>
              </a:ext>
            </a:extLst>
          </p:cNvPr>
          <p:cNvSpPr txBox="1"/>
          <p:nvPr/>
        </p:nvSpPr>
        <p:spPr>
          <a:xfrm rot="16200000">
            <a:off x="-622507" y="3847190"/>
            <a:ext cx="2765181" cy="430887"/>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Maximum change in tumour size</a:t>
            </a:r>
            <a:br>
              <a:rPr lang="en-GB" sz="1400" b="1" noProof="0" dirty="0">
                <a:latin typeface="Arial" panose="020B0604020202020204" pitchFamily="34" charset="0"/>
                <a:ea typeface="Aileron" charset="0"/>
                <a:cs typeface="Arial" panose="020B0604020202020204" pitchFamily="34" charset="0"/>
              </a:rPr>
            </a:br>
            <a:r>
              <a:rPr lang="en-GB" sz="1400" b="1" noProof="0" dirty="0">
                <a:latin typeface="Arial" panose="020B0604020202020204" pitchFamily="34" charset="0"/>
                <a:ea typeface="Aileron" charset="0"/>
                <a:cs typeface="Arial" panose="020B0604020202020204" pitchFamily="34" charset="0"/>
              </a:rPr>
              <a:t>from baseline (%)</a:t>
            </a:r>
          </a:p>
        </p:txBody>
      </p:sp>
      <p:sp>
        <p:nvSpPr>
          <p:cNvPr id="12" name="TextBox 11">
            <a:extLst>
              <a:ext uri="{FF2B5EF4-FFF2-40B4-BE49-F238E27FC236}">
                <a16:creationId xmlns:a16="http://schemas.microsoft.com/office/drawing/2014/main" id="{7E809101-09CB-D984-C544-A0E2BB619C7D}"/>
              </a:ext>
            </a:extLst>
          </p:cNvPr>
          <p:cNvSpPr txBox="1"/>
          <p:nvPr/>
        </p:nvSpPr>
        <p:spPr>
          <a:xfrm>
            <a:off x="1127448" y="2005173"/>
            <a:ext cx="254878"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120</a:t>
            </a:r>
          </a:p>
        </p:txBody>
      </p:sp>
      <p:sp>
        <p:nvSpPr>
          <p:cNvPr id="20" name="TextBox 19">
            <a:extLst>
              <a:ext uri="{FF2B5EF4-FFF2-40B4-BE49-F238E27FC236}">
                <a16:creationId xmlns:a16="http://schemas.microsoft.com/office/drawing/2014/main" id="{F2B7719E-2426-681B-B427-173E77A50785}"/>
              </a:ext>
            </a:extLst>
          </p:cNvPr>
          <p:cNvSpPr txBox="1"/>
          <p:nvPr/>
        </p:nvSpPr>
        <p:spPr>
          <a:xfrm>
            <a:off x="1212407" y="2703150"/>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22" name="TextBox 21">
            <a:extLst>
              <a:ext uri="{FF2B5EF4-FFF2-40B4-BE49-F238E27FC236}">
                <a16:creationId xmlns:a16="http://schemas.microsoft.com/office/drawing/2014/main" id="{529CA139-3041-DEF9-147C-F74A248B515A}"/>
              </a:ext>
            </a:extLst>
          </p:cNvPr>
          <p:cNvSpPr txBox="1"/>
          <p:nvPr/>
        </p:nvSpPr>
        <p:spPr>
          <a:xfrm>
            <a:off x="1212407" y="3056609"/>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25" name="TextBox 24">
            <a:extLst>
              <a:ext uri="{FF2B5EF4-FFF2-40B4-BE49-F238E27FC236}">
                <a16:creationId xmlns:a16="http://schemas.microsoft.com/office/drawing/2014/main" id="{18D8447D-B134-E379-3AD7-AC695A02DE86}"/>
              </a:ext>
            </a:extLst>
          </p:cNvPr>
          <p:cNvSpPr txBox="1"/>
          <p:nvPr/>
        </p:nvSpPr>
        <p:spPr>
          <a:xfrm>
            <a:off x="1212407" y="3403061"/>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26" name="TextBox 25">
            <a:extLst>
              <a:ext uri="{FF2B5EF4-FFF2-40B4-BE49-F238E27FC236}">
                <a16:creationId xmlns:a16="http://schemas.microsoft.com/office/drawing/2014/main" id="{01BF6307-AB9B-BBC3-29F9-5C4F4DE31F0B}"/>
              </a:ext>
            </a:extLst>
          </p:cNvPr>
          <p:cNvSpPr txBox="1"/>
          <p:nvPr/>
        </p:nvSpPr>
        <p:spPr>
          <a:xfrm>
            <a:off x="1212407" y="3755435"/>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33" name="Content Placeholder 2">
            <a:extLst>
              <a:ext uri="{FF2B5EF4-FFF2-40B4-BE49-F238E27FC236}">
                <a16:creationId xmlns:a16="http://schemas.microsoft.com/office/drawing/2014/main" id="{19469040-81A2-ACA1-4FFA-CA8B7B9BCA12}"/>
              </a:ext>
            </a:extLst>
          </p:cNvPr>
          <p:cNvSpPr txBox="1">
            <a:spLocks/>
          </p:cNvSpPr>
          <p:nvPr/>
        </p:nvSpPr>
        <p:spPr>
          <a:xfrm>
            <a:off x="6225637" y="6093296"/>
            <a:ext cx="4204554" cy="259045"/>
          </a:xfrm>
          <a:prstGeom prst="rect">
            <a:avLst/>
          </a:prstGeom>
        </p:spPr>
        <p:txBody>
          <a:bodyPr vert="horz" wrap="square" lIns="0" tIns="0" rIns="0" bIns="0" rtlCol="0">
            <a:sp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Time (months)</a:t>
            </a:r>
          </a:p>
        </p:txBody>
      </p:sp>
      <p:sp>
        <p:nvSpPr>
          <p:cNvPr id="34" name="Rectangle: Rounded Corners 16">
            <a:extLst>
              <a:ext uri="{FF2B5EF4-FFF2-40B4-BE49-F238E27FC236}">
                <a16:creationId xmlns:a16="http://schemas.microsoft.com/office/drawing/2014/main" id="{BCBBFF0B-F707-B38A-54FB-98BC107B6933}"/>
              </a:ext>
            </a:extLst>
          </p:cNvPr>
          <p:cNvSpPr/>
          <p:nvPr/>
        </p:nvSpPr>
        <p:spPr>
          <a:xfrm>
            <a:off x="5614410" y="1207096"/>
            <a:ext cx="6565488" cy="456921"/>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noProof="0" dirty="0">
                <a:latin typeface="Arial" panose="020B0604020202020204" pitchFamily="34" charset="0"/>
                <a:cs typeface="Arial" panose="020B0604020202020204" pitchFamily="34" charset="0"/>
              </a:rPr>
              <a:t>HER2 expression (2+ or 3+ by IHC) required</a:t>
            </a:r>
          </a:p>
        </p:txBody>
      </p:sp>
      <p:pic>
        <p:nvPicPr>
          <p:cNvPr id="38" name="Picture 37">
            <a:extLst>
              <a:ext uri="{FF2B5EF4-FFF2-40B4-BE49-F238E27FC236}">
                <a16:creationId xmlns:a16="http://schemas.microsoft.com/office/drawing/2014/main" id="{8C5C80F3-6ADC-A6B6-0FE9-0EF75016B1E5}"/>
              </a:ext>
            </a:extLst>
          </p:cNvPr>
          <p:cNvPicPr>
            <a:picLocks noChangeAspect="1"/>
          </p:cNvPicPr>
          <p:nvPr/>
        </p:nvPicPr>
        <p:blipFill>
          <a:blip r:embed="rId3"/>
          <a:srcRect/>
          <a:stretch/>
        </p:blipFill>
        <p:spPr>
          <a:xfrm>
            <a:off x="6225637" y="2058314"/>
            <a:ext cx="4204553" cy="3869408"/>
          </a:xfrm>
          <a:prstGeom prst="rect">
            <a:avLst/>
          </a:prstGeom>
        </p:spPr>
      </p:pic>
      <p:sp>
        <p:nvSpPr>
          <p:cNvPr id="39" name="TextBox 38">
            <a:extLst>
              <a:ext uri="{FF2B5EF4-FFF2-40B4-BE49-F238E27FC236}">
                <a16:creationId xmlns:a16="http://schemas.microsoft.com/office/drawing/2014/main" id="{12EBACB7-36AC-E1AD-C8BE-C109C67A765D}"/>
              </a:ext>
            </a:extLst>
          </p:cNvPr>
          <p:cNvSpPr txBox="1"/>
          <p:nvPr/>
        </p:nvSpPr>
        <p:spPr>
          <a:xfrm>
            <a:off x="9436614" y="3160466"/>
            <a:ext cx="2131994" cy="553998"/>
          </a:xfrm>
          <a:prstGeom prst="rect">
            <a:avLst/>
          </a:prstGeom>
          <a:solidFill>
            <a:schemeClr val="bg1"/>
          </a:solid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Censored</a:t>
            </a:r>
          </a:p>
          <a:p>
            <a:r>
              <a:rPr lang="en-GB" sz="1200" noProof="0" dirty="0">
                <a:latin typeface="Arial" panose="020B0604020202020204" pitchFamily="34" charset="0"/>
                <a:ea typeface="Aileron" charset="0"/>
                <a:cs typeface="Arial" panose="020B0604020202020204" pitchFamily="34" charset="0"/>
              </a:rPr>
              <a:t>End of response</a:t>
            </a:r>
          </a:p>
          <a:p>
            <a:r>
              <a:rPr lang="en-GB" sz="1200" noProof="0" dirty="0">
                <a:latin typeface="Arial" panose="020B0604020202020204" pitchFamily="34" charset="0"/>
                <a:ea typeface="Aileron" charset="0"/>
                <a:cs typeface="Arial" panose="020B0604020202020204" pitchFamily="34" charset="0"/>
              </a:rPr>
              <a:t>Patient with complete response</a:t>
            </a:r>
          </a:p>
        </p:txBody>
      </p:sp>
      <p:sp>
        <p:nvSpPr>
          <p:cNvPr id="55" name="TextBox 54">
            <a:extLst>
              <a:ext uri="{FF2B5EF4-FFF2-40B4-BE49-F238E27FC236}">
                <a16:creationId xmlns:a16="http://schemas.microsoft.com/office/drawing/2014/main" id="{2C54EB17-3D19-1196-853C-94C8096ABADB}"/>
              </a:ext>
            </a:extLst>
          </p:cNvPr>
          <p:cNvSpPr txBox="1"/>
          <p:nvPr/>
        </p:nvSpPr>
        <p:spPr>
          <a:xfrm>
            <a:off x="6190898" y="5920487"/>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57" name="TextBox 56">
            <a:extLst>
              <a:ext uri="{FF2B5EF4-FFF2-40B4-BE49-F238E27FC236}">
                <a16:creationId xmlns:a16="http://schemas.microsoft.com/office/drawing/2014/main" id="{4571EF0F-8236-6029-18FF-54A199C81113}"/>
              </a:ext>
            </a:extLst>
          </p:cNvPr>
          <p:cNvSpPr txBox="1"/>
          <p:nvPr/>
        </p:nvSpPr>
        <p:spPr>
          <a:xfrm>
            <a:off x="6879147" y="5920487"/>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58" name="TextBox 57">
            <a:extLst>
              <a:ext uri="{FF2B5EF4-FFF2-40B4-BE49-F238E27FC236}">
                <a16:creationId xmlns:a16="http://schemas.microsoft.com/office/drawing/2014/main" id="{9CDC865A-E821-77D9-057B-15705C5E0430}"/>
              </a:ext>
            </a:extLst>
          </p:cNvPr>
          <p:cNvSpPr txBox="1"/>
          <p:nvPr/>
        </p:nvSpPr>
        <p:spPr>
          <a:xfrm>
            <a:off x="7229440" y="5920487"/>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9</a:t>
            </a:r>
          </a:p>
        </p:txBody>
      </p:sp>
      <p:sp>
        <p:nvSpPr>
          <p:cNvPr id="60" name="TextBox 59">
            <a:extLst>
              <a:ext uri="{FF2B5EF4-FFF2-40B4-BE49-F238E27FC236}">
                <a16:creationId xmlns:a16="http://schemas.microsoft.com/office/drawing/2014/main" id="{32A26F40-E2CD-E4AB-9AD6-F2A434381AE3}"/>
              </a:ext>
            </a:extLst>
          </p:cNvPr>
          <p:cNvSpPr txBox="1"/>
          <p:nvPr/>
        </p:nvSpPr>
        <p:spPr>
          <a:xfrm>
            <a:off x="6528855" y="5920487"/>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61" name="TextBox 60">
            <a:extLst>
              <a:ext uri="{FF2B5EF4-FFF2-40B4-BE49-F238E27FC236}">
                <a16:creationId xmlns:a16="http://schemas.microsoft.com/office/drawing/2014/main" id="{5C9DB373-DAA1-1846-4181-73BC49653AA8}"/>
              </a:ext>
            </a:extLst>
          </p:cNvPr>
          <p:cNvSpPr txBox="1"/>
          <p:nvPr/>
        </p:nvSpPr>
        <p:spPr>
          <a:xfrm>
            <a:off x="7524067" y="592048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62" name="TextBox 61">
            <a:extLst>
              <a:ext uri="{FF2B5EF4-FFF2-40B4-BE49-F238E27FC236}">
                <a16:creationId xmlns:a16="http://schemas.microsoft.com/office/drawing/2014/main" id="{07E49CB9-8974-E88A-7D5C-C010588329EF}"/>
              </a:ext>
            </a:extLst>
          </p:cNvPr>
          <p:cNvSpPr txBox="1"/>
          <p:nvPr/>
        </p:nvSpPr>
        <p:spPr>
          <a:xfrm>
            <a:off x="7873814" y="592048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15</a:t>
            </a:r>
          </a:p>
        </p:txBody>
      </p:sp>
      <p:sp>
        <p:nvSpPr>
          <p:cNvPr id="63" name="TextBox 62">
            <a:extLst>
              <a:ext uri="{FF2B5EF4-FFF2-40B4-BE49-F238E27FC236}">
                <a16:creationId xmlns:a16="http://schemas.microsoft.com/office/drawing/2014/main" id="{D502CF8D-1AD8-168E-C01A-207CF939CCD2}"/>
              </a:ext>
            </a:extLst>
          </p:cNvPr>
          <p:cNvSpPr txBox="1"/>
          <p:nvPr/>
        </p:nvSpPr>
        <p:spPr>
          <a:xfrm>
            <a:off x="8219348" y="592048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18</a:t>
            </a:r>
          </a:p>
        </p:txBody>
      </p:sp>
      <p:sp>
        <p:nvSpPr>
          <p:cNvPr id="64" name="TextBox 63">
            <a:extLst>
              <a:ext uri="{FF2B5EF4-FFF2-40B4-BE49-F238E27FC236}">
                <a16:creationId xmlns:a16="http://schemas.microsoft.com/office/drawing/2014/main" id="{544F2694-016B-4290-EA1F-C0C79DC67511}"/>
              </a:ext>
            </a:extLst>
          </p:cNvPr>
          <p:cNvSpPr txBox="1"/>
          <p:nvPr/>
        </p:nvSpPr>
        <p:spPr>
          <a:xfrm>
            <a:off x="8564881" y="592048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21</a:t>
            </a:r>
          </a:p>
        </p:txBody>
      </p:sp>
      <p:sp>
        <p:nvSpPr>
          <p:cNvPr id="65" name="TextBox 64">
            <a:extLst>
              <a:ext uri="{FF2B5EF4-FFF2-40B4-BE49-F238E27FC236}">
                <a16:creationId xmlns:a16="http://schemas.microsoft.com/office/drawing/2014/main" id="{3A341C52-0295-5D85-74F9-A68F59D3605A}"/>
              </a:ext>
            </a:extLst>
          </p:cNvPr>
          <p:cNvSpPr txBox="1"/>
          <p:nvPr/>
        </p:nvSpPr>
        <p:spPr>
          <a:xfrm>
            <a:off x="10298431" y="592048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a:t>
            </a:r>
          </a:p>
        </p:txBody>
      </p:sp>
      <p:sp>
        <p:nvSpPr>
          <p:cNvPr id="66" name="TextBox 65">
            <a:extLst>
              <a:ext uri="{FF2B5EF4-FFF2-40B4-BE49-F238E27FC236}">
                <a16:creationId xmlns:a16="http://schemas.microsoft.com/office/drawing/2014/main" id="{8A4108CD-4782-4717-4794-B23F2AE526A1}"/>
              </a:ext>
            </a:extLst>
          </p:cNvPr>
          <p:cNvSpPr txBox="1"/>
          <p:nvPr/>
        </p:nvSpPr>
        <p:spPr>
          <a:xfrm>
            <a:off x="9946006" y="592048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33</a:t>
            </a:r>
          </a:p>
        </p:txBody>
      </p:sp>
      <p:sp>
        <p:nvSpPr>
          <p:cNvPr id="67" name="TextBox 66">
            <a:extLst>
              <a:ext uri="{FF2B5EF4-FFF2-40B4-BE49-F238E27FC236}">
                <a16:creationId xmlns:a16="http://schemas.microsoft.com/office/drawing/2014/main" id="{705B2055-E102-6901-BCCB-CB6D84892234}"/>
              </a:ext>
            </a:extLst>
          </p:cNvPr>
          <p:cNvSpPr txBox="1"/>
          <p:nvPr/>
        </p:nvSpPr>
        <p:spPr>
          <a:xfrm>
            <a:off x="9603106" y="592048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30</a:t>
            </a:r>
          </a:p>
        </p:txBody>
      </p:sp>
      <p:sp>
        <p:nvSpPr>
          <p:cNvPr id="68" name="TextBox 67">
            <a:extLst>
              <a:ext uri="{FF2B5EF4-FFF2-40B4-BE49-F238E27FC236}">
                <a16:creationId xmlns:a16="http://schemas.microsoft.com/office/drawing/2014/main" id="{CA38D4A8-B166-B42F-E09E-C7A552395653}"/>
              </a:ext>
            </a:extLst>
          </p:cNvPr>
          <p:cNvSpPr txBox="1"/>
          <p:nvPr/>
        </p:nvSpPr>
        <p:spPr>
          <a:xfrm>
            <a:off x="9260206" y="592048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27</a:t>
            </a:r>
          </a:p>
        </p:txBody>
      </p:sp>
      <p:sp>
        <p:nvSpPr>
          <p:cNvPr id="69" name="TextBox 68">
            <a:extLst>
              <a:ext uri="{FF2B5EF4-FFF2-40B4-BE49-F238E27FC236}">
                <a16:creationId xmlns:a16="http://schemas.microsoft.com/office/drawing/2014/main" id="{6D7A71A5-4A61-ECD2-7204-73647BC4308E}"/>
              </a:ext>
            </a:extLst>
          </p:cNvPr>
          <p:cNvSpPr txBox="1"/>
          <p:nvPr/>
        </p:nvSpPr>
        <p:spPr>
          <a:xfrm>
            <a:off x="8910956" y="592048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19" name="Rectangle 18">
            <a:extLst>
              <a:ext uri="{FF2B5EF4-FFF2-40B4-BE49-F238E27FC236}">
                <a16:creationId xmlns:a16="http://schemas.microsoft.com/office/drawing/2014/main" id="{B0340D02-7F1C-922D-3E85-9C6325310403}"/>
              </a:ext>
            </a:extLst>
          </p:cNvPr>
          <p:cNvSpPr/>
          <p:nvPr/>
        </p:nvSpPr>
        <p:spPr>
          <a:xfrm>
            <a:off x="6156101" y="3689350"/>
            <a:ext cx="2923505" cy="749300"/>
          </a:xfrm>
          <a:prstGeom prst="rect">
            <a:avLst/>
          </a:prstGeom>
          <a:noFill/>
          <a:ln w="28575">
            <a:solidFill>
              <a:srgbClr val="C75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0" name="TextBox 39">
            <a:extLst>
              <a:ext uri="{FF2B5EF4-FFF2-40B4-BE49-F238E27FC236}">
                <a16:creationId xmlns:a16="http://schemas.microsoft.com/office/drawing/2014/main" id="{233A5C11-E838-2536-3916-B69486B4A2BA}"/>
              </a:ext>
            </a:extLst>
          </p:cNvPr>
          <p:cNvSpPr txBox="1"/>
          <p:nvPr/>
        </p:nvSpPr>
        <p:spPr>
          <a:xfrm>
            <a:off x="9436614" y="3868804"/>
            <a:ext cx="1320874" cy="1292662"/>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Endometrial cancer</a:t>
            </a:r>
          </a:p>
          <a:p>
            <a:r>
              <a:rPr lang="en-GB" sz="1200" noProof="0" dirty="0">
                <a:latin typeface="Arial" panose="020B0604020202020204" pitchFamily="34" charset="0"/>
                <a:ea typeface="Aileron" charset="0"/>
                <a:cs typeface="Arial" panose="020B0604020202020204" pitchFamily="34" charset="0"/>
              </a:rPr>
              <a:t>Cervical cancer</a:t>
            </a:r>
          </a:p>
          <a:p>
            <a:r>
              <a:rPr lang="en-GB" sz="1200" noProof="0" dirty="0">
                <a:latin typeface="Arial" panose="020B0604020202020204" pitchFamily="34" charset="0"/>
                <a:ea typeface="Aileron" charset="0"/>
                <a:cs typeface="Arial" panose="020B0604020202020204" pitchFamily="34" charset="0"/>
              </a:rPr>
              <a:t>Ovarian cancer</a:t>
            </a:r>
          </a:p>
          <a:p>
            <a:r>
              <a:rPr lang="en-GB" sz="1200" noProof="0" dirty="0">
                <a:latin typeface="Arial" panose="020B0604020202020204" pitchFamily="34" charset="0"/>
                <a:ea typeface="Aileron" charset="0"/>
                <a:cs typeface="Arial" panose="020B0604020202020204" pitchFamily="34" charset="0"/>
              </a:rPr>
              <a:t>Bladder cancer</a:t>
            </a:r>
          </a:p>
          <a:p>
            <a:r>
              <a:rPr lang="en-GB" sz="1200" noProof="0" dirty="0">
                <a:latin typeface="Arial" panose="020B0604020202020204" pitchFamily="34" charset="0"/>
                <a:ea typeface="Aileron" charset="0"/>
                <a:cs typeface="Arial" panose="020B0604020202020204" pitchFamily="34" charset="0"/>
              </a:rPr>
              <a:t>Other tumours</a:t>
            </a:r>
          </a:p>
          <a:p>
            <a:r>
              <a:rPr lang="en-GB" sz="1200" noProof="0" dirty="0">
                <a:latin typeface="Arial" panose="020B0604020202020204" pitchFamily="34" charset="0"/>
                <a:ea typeface="Aileron" charset="0"/>
                <a:cs typeface="Arial" panose="020B0604020202020204" pitchFamily="34" charset="0"/>
              </a:rPr>
              <a:t>BTC</a:t>
            </a:r>
          </a:p>
          <a:p>
            <a:r>
              <a:rPr lang="en-GB" sz="1200" noProof="0" dirty="0">
                <a:latin typeface="Arial" panose="020B0604020202020204" pitchFamily="34" charset="0"/>
                <a:ea typeface="Aileron" charset="0"/>
                <a:cs typeface="Arial" panose="020B0604020202020204" pitchFamily="34" charset="0"/>
              </a:rPr>
              <a:t>Pancreatic cancer</a:t>
            </a:r>
          </a:p>
        </p:txBody>
      </p:sp>
      <p:sp>
        <p:nvSpPr>
          <p:cNvPr id="41" name="TextBox 40">
            <a:extLst>
              <a:ext uri="{FF2B5EF4-FFF2-40B4-BE49-F238E27FC236}">
                <a16:creationId xmlns:a16="http://schemas.microsoft.com/office/drawing/2014/main" id="{610FD70A-D3F7-154C-B994-546C778DB892}"/>
              </a:ext>
            </a:extLst>
          </p:cNvPr>
          <p:cNvSpPr txBox="1"/>
          <p:nvPr/>
        </p:nvSpPr>
        <p:spPr>
          <a:xfrm rot="16200000">
            <a:off x="5627086" y="3621498"/>
            <a:ext cx="695704"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Patients</a:t>
            </a:r>
          </a:p>
        </p:txBody>
      </p:sp>
      <p:sp>
        <p:nvSpPr>
          <p:cNvPr id="44" name="Rectangle 43">
            <a:extLst>
              <a:ext uri="{FF2B5EF4-FFF2-40B4-BE49-F238E27FC236}">
                <a16:creationId xmlns:a16="http://schemas.microsoft.com/office/drawing/2014/main" id="{00CBAC38-0661-C019-601C-AA3882F81DF0}"/>
              </a:ext>
            </a:extLst>
          </p:cNvPr>
          <p:cNvSpPr/>
          <p:nvPr/>
        </p:nvSpPr>
        <p:spPr>
          <a:xfrm>
            <a:off x="9292398" y="3921822"/>
            <a:ext cx="85406" cy="854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5" name="Rectangle 44">
            <a:extLst>
              <a:ext uri="{FF2B5EF4-FFF2-40B4-BE49-F238E27FC236}">
                <a16:creationId xmlns:a16="http://schemas.microsoft.com/office/drawing/2014/main" id="{17CC4F53-70A8-1928-148D-2F722D932D0E}"/>
              </a:ext>
            </a:extLst>
          </p:cNvPr>
          <p:cNvSpPr/>
          <p:nvPr/>
        </p:nvSpPr>
        <p:spPr>
          <a:xfrm>
            <a:off x="9292398" y="4112322"/>
            <a:ext cx="85406" cy="854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6" name="Rectangle 45">
            <a:extLst>
              <a:ext uri="{FF2B5EF4-FFF2-40B4-BE49-F238E27FC236}">
                <a16:creationId xmlns:a16="http://schemas.microsoft.com/office/drawing/2014/main" id="{292C297A-AC19-761C-F946-D6DF92EC6235}"/>
              </a:ext>
            </a:extLst>
          </p:cNvPr>
          <p:cNvSpPr/>
          <p:nvPr/>
        </p:nvSpPr>
        <p:spPr>
          <a:xfrm>
            <a:off x="9292398" y="4296472"/>
            <a:ext cx="85406" cy="8540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7" name="Rectangle 46">
            <a:extLst>
              <a:ext uri="{FF2B5EF4-FFF2-40B4-BE49-F238E27FC236}">
                <a16:creationId xmlns:a16="http://schemas.microsoft.com/office/drawing/2014/main" id="{D7CD1229-37C0-E73F-36FF-4E86D8BD23B3}"/>
              </a:ext>
            </a:extLst>
          </p:cNvPr>
          <p:cNvSpPr/>
          <p:nvPr/>
        </p:nvSpPr>
        <p:spPr>
          <a:xfrm>
            <a:off x="9292398" y="4474272"/>
            <a:ext cx="85406" cy="854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8" name="Rectangle 47">
            <a:extLst>
              <a:ext uri="{FF2B5EF4-FFF2-40B4-BE49-F238E27FC236}">
                <a16:creationId xmlns:a16="http://schemas.microsoft.com/office/drawing/2014/main" id="{D48CF844-1AE6-E55B-43AF-04B445412156}"/>
              </a:ext>
            </a:extLst>
          </p:cNvPr>
          <p:cNvSpPr/>
          <p:nvPr/>
        </p:nvSpPr>
        <p:spPr>
          <a:xfrm>
            <a:off x="9292398" y="4658422"/>
            <a:ext cx="85406" cy="85406"/>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9" name="Rectangle 48">
            <a:extLst>
              <a:ext uri="{FF2B5EF4-FFF2-40B4-BE49-F238E27FC236}">
                <a16:creationId xmlns:a16="http://schemas.microsoft.com/office/drawing/2014/main" id="{BE12D73A-FF5E-F87C-A2B6-48944EC6C1AC}"/>
              </a:ext>
            </a:extLst>
          </p:cNvPr>
          <p:cNvSpPr/>
          <p:nvPr/>
        </p:nvSpPr>
        <p:spPr>
          <a:xfrm>
            <a:off x="9292398" y="4839397"/>
            <a:ext cx="85406" cy="8540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0" name="Rectangle 49">
            <a:extLst>
              <a:ext uri="{FF2B5EF4-FFF2-40B4-BE49-F238E27FC236}">
                <a16:creationId xmlns:a16="http://schemas.microsoft.com/office/drawing/2014/main" id="{D2F3AA98-C587-05F6-DED8-B6E6B798A7B6}"/>
              </a:ext>
            </a:extLst>
          </p:cNvPr>
          <p:cNvSpPr/>
          <p:nvPr/>
        </p:nvSpPr>
        <p:spPr>
          <a:xfrm>
            <a:off x="9292398" y="5026722"/>
            <a:ext cx="85406" cy="85406"/>
          </a:xfrm>
          <a:prstGeom prst="rect">
            <a:avLst/>
          </a:prstGeom>
          <a:solidFill>
            <a:srgbClr val="EC00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2" name="Oval 51">
            <a:extLst>
              <a:ext uri="{FF2B5EF4-FFF2-40B4-BE49-F238E27FC236}">
                <a16:creationId xmlns:a16="http://schemas.microsoft.com/office/drawing/2014/main" id="{CD5B6111-94F2-298B-4C9E-ED7A30A0117E}"/>
              </a:ext>
            </a:extLst>
          </p:cNvPr>
          <p:cNvSpPr/>
          <p:nvPr/>
        </p:nvSpPr>
        <p:spPr>
          <a:xfrm>
            <a:off x="9309308" y="3225924"/>
            <a:ext cx="51586" cy="5158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3" name="Rectangle 52">
            <a:extLst>
              <a:ext uri="{FF2B5EF4-FFF2-40B4-BE49-F238E27FC236}">
                <a16:creationId xmlns:a16="http://schemas.microsoft.com/office/drawing/2014/main" id="{DAF37B34-9A9C-A235-E141-A79D9D79FC54}"/>
              </a:ext>
            </a:extLst>
          </p:cNvPr>
          <p:cNvSpPr/>
          <p:nvPr/>
        </p:nvSpPr>
        <p:spPr>
          <a:xfrm>
            <a:off x="9292398" y="3604307"/>
            <a:ext cx="54000" cy="54000"/>
          </a:xfrm>
          <a:prstGeom prst="rect">
            <a:avLst/>
          </a:prstGeom>
          <a:solidFill>
            <a:srgbClr val="376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4" name="Triangle 53">
            <a:extLst>
              <a:ext uri="{FF2B5EF4-FFF2-40B4-BE49-F238E27FC236}">
                <a16:creationId xmlns:a16="http://schemas.microsoft.com/office/drawing/2014/main" id="{832565C0-7783-BB33-D360-582586D49812}"/>
              </a:ext>
            </a:extLst>
          </p:cNvPr>
          <p:cNvSpPr/>
          <p:nvPr/>
        </p:nvSpPr>
        <p:spPr>
          <a:xfrm>
            <a:off x="9288722" y="3429000"/>
            <a:ext cx="57676" cy="49721"/>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0" name="TextBox 69">
            <a:extLst>
              <a:ext uri="{FF2B5EF4-FFF2-40B4-BE49-F238E27FC236}">
                <a16:creationId xmlns:a16="http://schemas.microsoft.com/office/drawing/2014/main" id="{8AAE2333-9E5A-F2B6-271D-B36DF99F6968}"/>
              </a:ext>
            </a:extLst>
          </p:cNvPr>
          <p:cNvSpPr txBox="1"/>
          <p:nvPr/>
        </p:nvSpPr>
        <p:spPr>
          <a:xfrm>
            <a:off x="3585958" y="2286257"/>
            <a:ext cx="1796967" cy="738664"/>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Centrally tested as IHC 3+</a:t>
            </a:r>
          </a:p>
          <a:p>
            <a:r>
              <a:rPr lang="en-GB" sz="1200" noProof="0" dirty="0">
                <a:latin typeface="Arial" panose="020B0604020202020204" pitchFamily="34" charset="0"/>
                <a:ea typeface="Aileron" charset="0"/>
                <a:cs typeface="Arial" panose="020B0604020202020204" pitchFamily="34" charset="0"/>
              </a:rPr>
              <a:t>Endometrial cancer</a:t>
            </a:r>
          </a:p>
          <a:p>
            <a:r>
              <a:rPr lang="en-GB" sz="1200" noProof="0" dirty="0">
                <a:latin typeface="Arial" panose="020B0604020202020204" pitchFamily="34" charset="0"/>
                <a:ea typeface="Aileron" charset="0"/>
                <a:cs typeface="Arial" panose="020B0604020202020204" pitchFamily="34" charset="0"/>
              </a:rPr>
              <a:t>Cervical cancer</a:t>
            </a:r>
          </a:p>
          <a:p>
            <a:r>
              <a:rPr lang="en-GB" sz="1200" noProof="0" dirty="0">
                <a:latin typeface="Arial" panose="020B0604020202020204" pitchFamily="34" charset="0"/>
                <a:ea typeface="Aileron" charset="0"/>
                <a:cs typeface="Arial" panose="020B0604020202020204" pitchFamily="34" charset="0"/>
              </a:rPr>
              <a:t>Ovarian cancer</a:t>
            </a:r>
          </a:p>
        </p:txBody>
      </p:sp>
      <p:sp>
        <p:nvSpPr>
          <p:cNvPr id="71" name="Rectangle 70">
            <a:extLst>
              <a:ext uri="{FF2B5EF4-FFF2-40B4-BE49-F238E27FC236}">
                <a16:creationId xmlns:a16="http://schemas.microsoft.com/office/drawing/2014/main" id="{BFEB3A05-B368-6FE3-0769-44F29B40DD4C}"/>
              </a:ext>
            </a:extLst>
          </p:cNvPr>
          <p:cNvSpPr/>
          <p:nvPr/>
        </p:nvSpPr>
        <p:spPr>
          <a:xfrm>
            <a:off x="3441742" y="2518172"/>
            <a:ext cx="85406" cy="854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2" name="Rectangle 71">
            <a:extLst>
              <a:ext uri="{FF2B5EF4-FFF2-40B4-BE49-F238E27FC236}">
                <a16:creationId xmlns:a16="http://schemas.microsoft.com/office/drawing/2014/main" id="{09924D21-FFA8-6C87-5296-2DE9D38BF6BD}"/>
              </a:ext>
            </a:extLst>
          </p:cNvPr>
          <p:cNvSpPr/>
          <p:nvPr/>
        </p:nvSpPr>
        <p:spPr>
          <a:xfrm>
            <a:off x="3441742" y="2708672"/>
            <a:ext cx="85406" cy="854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3" name="Rectangle 72">
            <a:extLst>
              <a:ext uri="{FF2B5EF4-FFF2-40B4-BE49-F238E27FC236}">
                <a16:creationId xmlns:a16="http://schemas.microsoft.com/office/drawing/2014/main" id="{20FE1AAE-3CA1-060A-A804-F26E7C6E1B0A}"/>
              </a:ext>
            </a:extLst>
          </p:cNvPr>
          <p:cNvSpPr/>
          <p:nvPr/>
        </p:nvSpPr>
        <p:spPr>
          <a:xfrm>
            <a:off x="3441742" y="2892822"/>
            <a:ext cx="85406" cy="8540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7" name="Oval 76">
            <a:extLst>
              <a:ext uri="{FF2B5EF4-FFF2-40B4-BE49-F238E27FC236}">
                <a16:creationId xmlns:a16="http://schemas.microsoft.com/office/drawing/2014/main" id="{116A0BEA-1EE7-CD5D-FF8B-58FF937D4E6B}"/>
              </a:ext>
            </a:extLst>
          </p:cNvPr>
          <p:cNvSpPr/>
          <p:nvPr/>
        </p:nvSpPr>
        <p:spPr>
          <a:xfrm>
            <a:off x="3458652" y="2361492"/>
            <a:ext cx="51586" cy="5158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0" name="TextBox 79">
            <a:extLst>
              <a:ext uri="{FF2B5EF4-FFF2-40B4-BE49-F238E27FC236}">
                <a16:creationId xmlns:a16="http://schemas.microsoft.com/office/drawing/2014/main" id="{DC57BD7C-A459-61F6-CF4D-EA4EDF45D27D}"/>
              </a:ext>
            </a:extLst>
          </p:cNvPr>
          <p:cNvSpPr txBox="1"/>
          <p:nvPr/>
        </p:nvSpPr>
        <p:spPr>
          <a:xfrm>
            <a:off x="1127449" y="2359619"/>
            <a:ext cx="254877"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
        <p:nvSpPr>
          <p:cNvPr id="81" name="TextBox 80">
            <a:extLst>
              <a:ext uri="{FF2B5EF4-FFF2-40B4-BE49-F238E27FC236}">
                <a16:creationId xmlns:a16="http://schemas.microsoft.com/office/drawing/2014/main" id="{110DDB3D-7684-FC19-8576-EEC67C4B3772}"/>
              </a:ext>
            </a:extLst>
          </p:cNvPr>
          <p:cNvSpPr txBox="1"/>
          <p:nvPr/>
        </p:nvSpPr>
        <p:spPr>
          <a:xfrm>
            <a:off x="1297366" y="4126393"/>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82" name="TextBox 81">
            <a:extLst>
              <a:ext uri="{FF2B5EF4-FFF2-40B4-BE49-F238E27FC236}">
                <a16:creationId xmlns:a16="http://schemas.microsoft.com/office/drawing/2014/main" id="{6EF50C68-8DFE-583C-E1F1-8FA1F0F05E17}"/>
              </a:ext>
            </a:extLst>
          </p:cNvPr>
          <p:cNvSpPr txBox="1"/>
          <p:nvPr/>
        </p:nvSpPr>
        <p:spPr>
          <a:xfrm>
            <a:off x="1161111" y="4474411"/>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83" name="TextBox 82">
            <a:extLst>
              <a:ext uri="{FF2B5EF4-FFF2-40B4-BE49-F238E27FC236}">
                <a16:creationId xmlns:a16="http://schemas.microsoft.com/office/drawing/2014/main" id="{FBF4E597-5F17-CD7D-1561-97D6E7736388}"/>
              </a:ext>
            </a:extLst>
          </p:cNvPr>
          <p:cNvSpPr txBox="1"/>
          <p:nvPr/>
        </p:nvSpPr>
        <p:spPr>
          <a:xfrm>
            <a:off x="1161111" y="4825840"/>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84" name="TextBox 83">
            <a:extLst>
              <a:ext uri="{FF2B5EF4-FFF2-40B4-BE49-F238E27FC236}">
                <a16:creationId xmlns:a16="http://schemas.microsoft.com/office/drawing/2014/main" id="{E15A2CA9-035C-967A-6133-E2109917E35B}"/>
              </a:ext>
            </a:extLst>
          </p:cNvPr>
          <p:cNvSpPr txBox="1"/>
          <p:nvPr/>
        </p:nvSpPr>
        <p:spPr>
          <a:xfrm>
            <a:off x="1161111" y="5177270"/>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-60</a:t>
            </a:r>
          </a:p>
        </p:txBody>
      </p:sp>
      <p:sp>
        <p:nvSpPr>
          <p:cNvPr id="24" name="Content Placeholder 2">
            <a:extLst>
              <a:ext uri="{FF2B5EF4-FFF2-40B4-BE49-F238E27FC236}">
                <a16:creationId xmlns:a16="http://schemas.microsoft.com/office/drawing/2014/main" id="{8303A05A-91A4-723C-9AF9-EBB9143D0049}"/>
              </a:ext>
            </a:extLst>
          </p:cNvPr>
          <p:cNvSpPr txBox="1">
            <a:spLocks/>
          </p:cNvSpPr>
          <p:nvPr/>
        </p:nvSpPr>
        <p:spPr>
          <a:xfrm>
            <a:off x="1487488" y="6062339"/>
            <a:ext cx="2592288" cy="259045"/>
          </a:xfrm>
          <a:prstGeom prst="rect">
            <a:avLst/>
          </a:prstGeom>
        </p:spPr>
        <p:txBody>
          <a:bodyPr vert="horz" wrap="square" lIns="0" tIns="0" rIns="0" bIns="0" rtlCol="0">
            <a:sp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Patients</a:t>
            </a:r>
          </a:p>
        </p:txBody>
      </p:sp>
      <p:sp>
        <p:nvSpPr>
          <p:cNvPr id="85" name="TextBox 84">
            <a:extLst>
              <a:ext uri="{FF2B5EF4-FFF2-40B4-BE49-F238E27FC236}">
                <a16:creationId xmlns:a16="http://schemas.microsoft.com/office/drawing/2014/main" id="{C2C5C711-9AF4-E412-C69D-61E6C75EDF2F}"/>
              </a:ext>
            </a:extLst>
          </p:cNvPr>
          <p:cNvSpPr txBox="1"/>
          <p:nvPr/>
        </p:nvSpPr>
        <p:spPr>
          <a:xfrm>
            <a:off x="1161111" y="5538936"/>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-80</a:t>
            </a:r>
          </a:p>
        </p:txBody>
      </p:sp>
      <p:sp>
        <p:nvSpPr>
          <p:cNvPr id="86" name="TextBox 85">
            <a:extLst>
              <a:ext uri="{FF2B5EF4-FFF2-40B4-BE49-F238E27FC236}">
                <a16:creationId xmlns:a16="http://schemas.microsoft.com/office/drawing/2014/main" id="{21728EF2-7112-5CA5-C650-6D6F5223AC60}"/>
              </a:ext>
            </a:extLst>
          </p:cNvPr>
          <p:cNvSpPr txBox="1"/>
          <p:nvPr/>
        </p:nvSpPr>
        <p:spPr>
          <a:xfrm>
            <a:off x="1076152" y="5893778"/>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spTree>
    <p:extLst>
      <p:ext uri="{BB962C8B-B14F-4D97-AF65-F5344CB8AC3E}">
        <p14:creationId xmlns:p14="http://schemas.microsoft.com/office/powerpoint/2010/main" val="96913693"/>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36406-CF16-26C7-1673-42D0957E5090}"/>
            </a:ext>
          </a:extLst>
        </p:cNvPr>
        <p:cNvGrpSpPr/>
        <p:nvPr/>
      </p:nvGrpSpPr>
      <p:grpSpPr>
        <a:xfrm>
          <a:off x="0" y="0"/>
          <a:ext cx="0" cy="0"/>
          <a:chOff x="0" y="0"/>
          <a:chExt cx="0" cy="0"/>
        </a:xfrm>
      </p:grpSpPr>
      <p:sp>
        <p:nvSpPr>
          <p:cNvPr id="42" name="Rectangle: Rounded Corners 34">
            <a:extLst>
              <a:ext uri="{FF2B5EF4-FFF2-40B4-BE49-F238E27FC236}">
                <a16:creationId xmlns:a16="http://schemas.microsoft.com/office/drawing/2014/main" id="{97C5FB2F-6CB8-D2AA-4BFC-A679D5322B68}"/>
              </a:ext>
            </a:extLst>
          </p:cNvPr>
          <p:cNvSpPr/>
          <p:nvPr/>
        </p:nvSpPr>
        <p:spPr>
          <a:xfrm>
            <a:off x="6422212" y="2000171"/>
            <a:ext cx="2216716" cy="2688483"/>
          </a:xfrm>
          <a:prstGeom prst="roundRect">
            <a:avLst>
              <a:gd name="adj" fmla="val 7584"/>
            </a:avLst>
          </a:prstGeom>
          <a:solidFill>
            <a:sysClr val="window" lastClr="FFFFFF"/>
          </a:solidFill>
          <a:ln w="22225" cap="flat" cmpd="sng" algn="ctr">
            <a:solidFill>
              <a:schemeClr val="tx2"/>
            </a:solidFill>
            <a:prstDash val="solid"/>
          </a:ln>
          <a:effectLst/>
        </p:spPr>
        <p:txBody>
          <a:bodyPr rtlCol="0" anchor="ctr"/>
          <a:lstStyle/>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endParaRPr kumimoji="0" lang="en-GB" sz="1400" i="0" u="none" strike="noStrike" kern="0" cap="none" spc="0" normalizeH="0" baseline="0" noProof="0" dirty="0">
              <a:ln>
                <a:noFill/>
              </a:ln>
              <a:effectLst/>
              <a:uLnTx/>
              <a:uFillTx/>
              <a:latin typeface="Arial"/>
              <a:ea typeface="+mn-ea"/>
              <a:cs typeface="+mn-cs"/>
            </a:endParaRPr>
          </a:p>
        </p:txBody>
      </p:sp>
      <p:sp>
        <p:nvSpPr>
          <p:cNvPr id="8" name="Rectangle 7">
            <a:extLst>
              <a:ext uri="{FF2B5EF4-FFF2-40B4-BE49-F238E27FC236}">
                <a16:creationId xmlns:a16="http://schemas.microsoft.com/office/drawing/2014/main" id="{AF8FA350-CEA6-4104-0FA7-E8CFC129F8CD}"/>
              </a:ext>
            </a:extLst>
          </p:cNvPr>
          <p:cNvSpPr/>
          <p:nvPr/>
        </p:nvSpPr>
        <p:spPr>
          <a:xfrm>
            <a:off x="297301" y="1536764"/>
            <a:ext cx="5715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AD3699BC-3367-CA59-2DB9-B64A780121EA}"/>
              </a:ext>
            </a:extLst>
          </p:cNvPr>
          <p:cNvSpPr>
            <a:spLocks noGrp="1"/>
          </p:cNvSpPr>
          <p:nvPr>
            <p:ph type="title"/>
          </p:nvPr>
        </p:nvSpPr>
        <p:spPr/>
        <p:txBody>
          <a:bodyPr>
            <a:normAutofit fontScale="90000"/>
          </a:bodyPr>
          <a:lstStyle/>
          <a:p>
            <a:r>
              <a:rPr lang="en-GB" sz="2700" noProof="0" dirty="0"/>
              <a:t>Her2-targeted therapy on the horizon for ovarian cancer</a:t>
            </a:r>
            <a:br>
              <a:rPr lang="en-GB" sz="2400" noProof="0" dirty="0"/>
            </a:br>
            <a:r>
              <a:rPr lang="en-GB" sz="2700" spc="100" noProof="0" dirty="0">
                <a:solidFill>
                  <a:schemeClr val="accent1"/>
                </a:solidFill>
              </a:rPr>
              <a:t>IBI354 phase 1 study – study design</a:t>
            </a:r>
            <a:r>
              <a:rPr lang="en-GB" sz="2700" spc="100" baseline="30000" noProof="0" dirty="0">
                <a:solidFill>
                  <a:schemeClr val="accent1"/>
                </a:solidFill>
              </a:rPr>
              <a:t>1</a:t>
            </a:r>
            <a:br>
              <a:rPr lang="en-GB" sz="2200" spc="100" noProof="0" dirty="0">
                <a:solidFill>
                  <a:schemeClr val="accent1"/>
                </a:solidFill>
              </a:rPr>
            </a:br>
            <a:r>
              <a:rPr lang="en-GB" sz="2200" spc="100" noProof="0" dirty="0">
                <a:solidFill>
                  <a:schemeClr val="accent1"/>
                </a:solidFill>
              </a:rPr>
              <a:t>trastuzumab conjugated to NT3, a topoisomerase1 inhibitor</a:t>
            </a:r>
            <a:endParaRPr lang="en-GB" sz="2400" spc="100" noProof="0" dirty="0">
              <a:solidFill>
                <a:schemeClr val="accent1"/>
              </a:solidFill>
            </a:endParaRPr>
          </a:p>
        </p:txBody>
      </p:sp>
      <p:sp>
        <p:nvSpPr>
          <p:cNvPr id="4" name="Slide Number Placeholder 3">
            <a:extLst>
              <a:ext uri="{FF2B5EF4-FFF2-40B4-BE49-F238E27FC236}">
                <a16:creationId xmlns:a16="http://schemas.microsoft.com/office/drawing/2014/main" id="{F0ADB674-507C-B3F3-3F41-B6860B465BF7}"/>
              </a:ext>
            </a:extLst>
          </p:cNvPr>
          <p:cNvSpPr>
            <a:spLocks noGrp="1"/>
          </p:cNvSpPr>
          <p:nvPr>
            <p:ph type="sldNum" sz="quarter" idx="4"/>
          </p:nvPr>
        </p:nvSpPr>
        <p:spPr/>
        <p:txBody>
          <a:bodyPr/>
          <a:lstStyle/>
          <a:p>
            <a:fld id="{FCE43C0F-8A7B-3A4B-9DB5-B3472E36E833}" type="slidenum">
              <a:rPr lang="en-GB" noProof="0" smtClean="0"/>
              <a:pPr/>
              <a:t>72</a:t>
            </a:fld>
            <a:endParaRPr lang="en-GB" noProof="0" dirty="0"/>
          </a:p>
        </p:txBody>
      </p:sp>
      <p:sp>
        <p:nvSpPr>
          <p:cNvPr id="11" name="Content Placeholder 10">
            <a:extLst>
              <a:ext uri="{FF2B5EF4-FFF2-40B4-BE49-F238E27FC236}">
                <a16:creationId xmlns:a16="http://schemas.microsoft.com/office/drawing/2014/main" id="{C0F5251E-CEB7-5104-63B8-76A78D0AB9B0}"/>
              </a:ext>
            </a:extLst>
          </p:cNvPr>
          <p:cNvSpPr>
            <a:spLocks noGrp="1"/>
          </p:cNvSpPr>
          <p:nvPr>
            <p:ph sz="quarter" idx="15"/>
          </p:nvPr>
        </p:nvSpPr>
        <p:spPr/>
        <p:txBody>
          <a:bodyPr anchor="b"/>
          <a:lstStyle/>
          <a:p>
            <a:r>
              <a:rPr lang="en-GB" baseline="30000" noProof="0" dirty="0">
                <a:solidFill>
                  <a:schemeClr val="tx2"/>
                </a:solidFill>
              </a:rPr>
              <a:t>a </a:t>
            </a:r>
            <a:r>
              <a:rPr lang="en-GB" noProof="0" dirty="0">
                <a:solidFill>
                  <a:schemeClr val="tx2"/>
                </a:solidFill>
              </a:rPr>
              <a:t>HER2 expression by immunohistochemistry (IHC) was tested via local lab or central lab according to PATHWAY HER2 (4B5) if local test not feasible (ASCO/CAP gastric cancer guideline</a:t>
            </a:r>
            <a:r>
              <a:rPr lang="en-GB" baseline="30000" noProof="0" dirty="0">
                <a:solidFill>
                  <a:schemeClr val="tx2"/>
                </a:solidFill>
              </a:rPr>
              <a:t>2</a:t>
            </a:r>
            <a:r>
              <a:rPr lang="en-GB" noProof="0" dirty="0">
                <a:solidFill>
                  <a:schemeClr val="tx2"/>
                </a:solidFill>
              </a:rPr>
              <a:t>). All enrolled patients were required to provide the most recent pre-enrolment tumour samples for central test</a:t>
            </a:r>
          </a:p>
          <a:p>
            <a:r>
              <a:rPr lang="en-GB" sz="1200" noProof="0" dirty="0">
                <a:solidFill>
                  <a:schemeClr val="tx2"/>
                </a:solidFill>
              </a:rPr>
              <a:t>DLT, dose-limiting toxicity; ECOG PS, Eastern Cooperative Oncology Group performance status; </a:t>
            </a:r>
            <a:r>
              <a:rPr lang="en-GB" noProof="0" dirty="0">
                <a:solidFill>
                  <a:schemeClr val="tx2"/>
                </a:solidFill>
              </a:rPr>
              <a:t>IHC, immunohistochemistry; ISH, in-situ hybridisation; NGS, next-generation sequencing; Q3W, every 3 weeks</a:t>
            </a:r>
          </a:p>
          <a:p>
            <a:r>
              <a:rPr lang="en-GB" noProof="0" dirty="0">
                <a:solidFill>
                  <a:schemeClr val="tx2"/>
                </a:solidFill>
              </a:rPr>
              <a:t>1. Shu J, et al. Ann Oncol. 2024;35 (suppl 2):S551 (presented at ESMO 2024); 2. Bartley AN, et al. J Clin Oncol. 2017;35:446-464</a:t>
            </a:r>
          </a:p>
        </p:txBody>
      </p:sp>
      <p:sp>
        <p:nvSpPr>
          <p:cNvPr id="14" name="Rectangle: Rounded Corners 13">
            <a:extLst>
              <a:ext uri="{FF2B5EF4-FFF2-40B4-BE49-F238E27FC236}">
                <a16:creationId xmlns:a16="http://schemas.microsoft.com/office/drawing/2014/main" id="{8BF6EC94-BDE9-24E8-3702-A8905038AB39}"/>
              </a:ext>
            </a:extLst>
          </p:cNvPr>
          <p:cNvSpPr/>
          <p:nvPr/>
        </p:nvSpPr>
        <p:spPr>
          <a:xfrm>
            <a:off x="4871864" y="5319468"/>
            <a:ext cx="7488832" cy="360000"/>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sz="1500" noProof="0" dirty="0">
                <a:latin typeface="Arial" panose="020B0604020202020204" pitchFamily="34" charset="0"/>
                <a:cs typeface="Arial" panose="020B0604020202020204" pitchFamily="34" charset="0"/>
              </a:rPr>
              <a:t>Over 65% of patients had tumours with HER2 intensity 1+ by IHC</a:t>
            </a:r>
          </a:p>
        </p:txBody>
      </p:sp>
      <p:sp>
        <p:nvSpPr>
          <p:cNvPr id="5" name="Rectangle: Rounded Corners 34">
            <a:extLst>
              <a:ext uri="{FF2B5EF4-FFF2-40B4-BE49-F238E27FC236}">
                <a16:creationId xmlns:a16="http://schemas.microsoft.com/office/drawing/2014/main" id="{52BAE5ED-73DB-B0F6-712C-C7C4251A4F6A}"/>
              </a:ext>
            </a:extLst>
          </p:cNvPr>
          <p:cNvSpPr/>
          <p:nvPr/>
        </p:nvSpPr>
        <p:spPr>
          <a:xfrm>
            <a:off x="544249" y="1484784"/>
            <a:ext cx="2609201" cy="3024336"/>
          </a:xfrm>
          <a:prstGeom prst="roundRect">
            <a:avLst>
              <a:gd name="adj" fmla="val 7584"/>
            </a:avLst>
          </a:prstGeom>
          <a:solidFill>
            <a:sysClr val="window" lastClr="FFFFFF"/>
          </a:solidFill>
          <a:ln w="22225" cap="flat" cmpd="sng" algn="ctr">
            <a:solidFill>
              <a:schemeClr val="tx2"/>
            </a:solidFill>
            <a:prstDash val="solid"/>
          </a:ln>
          <a:effectLst/>
        </p:spPr>
        <p:txBody>
          <a:bodyPr rtlCol="0" anchor="ctr"/>
          <a:lstStyle/>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GB" sz="1400" i="0" u="none" strike="noStrike" kern="0" cap="none" spc="0" normalizeH="0" baseline="0" noProof="0" dirty="0">
                <a:ln>
                  <a:noFill/>
                </a:ln>
                <a:effectLst/>
                <a:uLnTx/>
                <a:uFillTx/>
                <a:latin typeface="Arial"/>
                <a:ea typeface="+mn-ea"/>
                <a:cs typeface="+mn-cs"/>
              </a:rPr>
              <a:t>Locally advanced/ unresectable or metastatic solid tumour that is refractory to or intolerable with standard treatment</a:t>
            </a:r>
          </a:p>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GB" sz="1400" kern="0" noProof="0" dirty="0">
                <a:latin typeface="Arial"/>
              </a:rPr>
              <a:t>HER2 alteration (IHC</a:t>
            </a:r>
            <a:r>
              <a:rPr lang="en-GB" sz="1400" kern="0" baseline="30000" noProof="0" dirty="0">
                <a:solidFill>
                  <a:srgbClr val="0000FF"/>
                </a:solidFill>
                <a:latin typeface="Arial"/>
              </a:rPr>
              <a:t>a</a:t>
            </a:r>
            <a:r>
              <a:rPr lang="en-GB" sz="1400" kern="0" noProof="0" dirty="0">
                <a:latin typeface="Arial"/>
              </a:rPr>
              <a:t> 1+, IHC 2+, IHC 3+ and/or ISH+ and/or NGS mutation or amplification</a:t>
            </a:r>
          </a:p>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GB" sz="1400" i="0" u="none" strike="noStrike" kern="0" cap="none" spc="0" normalizeH="0" baseline="0" noProof="0" dirty="0">
                <a:ln>
                  <a:noFill/>
                </a:ln>
                <a:effectLst/>
                <a:uLnTx/>
                <a:uFillTx/>
                <a:latin typeface="Arial"/>
                <a:ea typeface="+mn-ea"/>
                <a:cs typeface="+mn-cs"/>
              </a:rPr>
              <a:t>At least one measurable lesion</a:t>
            </a:r>
          </a:p>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lang="en-GB" sz="1400" kern="0" noProof="0" dirty="0">
                <a:latin typeface="Arial"/>
              </a:rPr>
              <a:t>ECOG PS 0 or 1</a:t>
            </a:r>
            <a:endParaRPr kumimoji="0" lang="en-GB" sz="1400" i="0" u="none" strike="noStrike" kern="0" cap="none" spc="0" normalizeH="0" baseline="0" noProof="0" dirty="0">
              <a:ln>
                <a:noFill/>
              </a:ln>
              <a:effectLst/>
              <a:uLnTx/>
              <a:uFillTx/>
              <a:latin typeface="Arial"/>
              <a:ea typeface="+mn-ea"/>
              <a:cs typeface="+mn-cs"/>
            </a:endParaRPr>
          </a:p>
        </p:txBody>
      </p:sp>
      <p:sp>
        <p:nvSpPr>
          <p:cNvPr id="9" name="Rectangle: Rounded Corners 38">
            <a:extLst>
              <a:ext uri="{FF2B5EF4-FFF2-40B4-BE49-F238E27FC236}">
                <a16:creationId xmlns:a16="http://schemas.microsoft.com/office/drawing/2014/main" id="{C7BA108B-DC2D-AA20-EEE8-BBB365C35CD0}"/>
              </a:ext>
            </a:extLst>
          </p:cNvPr>
          <p:cNvSpPr/>
          <p:nvPr/>
        </p:nvSpPr>
        <p:spPr>
          <a:xfrm>
            <a:off x="6566930" y="2097768"/>
            <a:ext cx="1908000" cy="307777"/>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Breast cancer</a:t>
            </a:r>
          </a:p>
        </p:txBody>
      </p:sp>
      <p:sp>
        <p:nvSpPr>
          <p:cNvPr id="24" name="Rectangle: Rounded Corners 37">
            <a:extLst>
              <a:ext uri="{FF2B5EF4-FFF2-40B4-BE49-F238E27FC236}">
                <a16:creationId xmlns:a16="http://schemas.microsoft.com/office/drawing/2014/main" id="{AF013EED-A749-C4C4-7EF8-8B015F02A786}"/>
              </a:ext>
            </a:extLst>
          </p:cNvPr>
          <p:cNvSpPr/>
          <p:nvPr/>
        </p:nvSpPr>
        <p:spPr>
          <a:xfrm>
            <a:off x="2577489" y="4744394"/>
            <a:ext cx="6974896" cy="540546"/>
          </a:xfrm>
          <a:prstGeom prst="roundRect">
            <a:avLst/>
          </a:prstGeom>
          <a:solidFill>
            <a:schemeClr val="tx2"/>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a:ea typeface="+mn-ea"/>
                <a:cs typeface="+mn-cs"/>
              </a:rPr>
              <a:t>Primary endpoints: </a:t>
            </a:r>
            <a:r>
              <a:rPr kumimoji="0" lang="en-GB" sz="1500" i="0" u="none" strike="noStrike" kern="0" cap="none" spc="0" normalizeH="0" baseline="0" noProof="0" dirty="0">
                <a:ln>
                  <a:noFill/>
                </a:ln>
                <a:solidFill>
                  <a:prstClr val="white"/>
                </a:solidFill>
                <a:effectLst/>
                <a:uLnTx/>
                <a:uFillTx/>
                <a:latin typeface="Arial"/>
                <a:ea typeface="+mn-ea"/>
                <a:cs typeface="+mn-cs"/>
              </a:rPr>
              <a:t>Safety, dose-limiting toxicities</a:t>
            </a:r>
          </a:p>
          <a:p>
            <a:pPr marL="0" marR="0" lvl="0" indent="0" algn="ctr" defTabSz="914400" eaLnBrk="1" fontAlgn="auto" latinLnBrk="0" hangingPunct="1">
              <a:lnSpc>
                <a:spcPct val="100000"/>
              </a:lnSpc>
              <a:spcBef>
                <a:spcPts val="0"/>
              </a:spcBef>
              <a:spcAft>
                <a:spcPts val="0"/>
              </a:spcAft>
              <a:buClrTx/>
              <a:buSzTx/>
              <a:buFontTx/>
              <a:buNone/>
              <a:tabLst/>
              <a:defRPr/>
            </a:pPr>
            <a:r>
              <a:rPr lang="en-GB" sz="1500" b="1" kern="0" noProof="0" dirty="0">
                <a:solidFill>
                  <a:prstClr val="white"/>
                </a:solidFill>
                <a:latin typeface="Arial"/>
              </a:rPr>
              <a:t>Secondary endpoints: </a:t>
            </a:r>
            <a:r>
              <a:rPr lang="en-GB" sz="1500" kern="0" noProof="0" dirty="0">
                <a:solidFill>
                  <a:prstClr val="white"/>
                </a:solidFill>
                <a:latin typeface="Arial"/>
              </a:rPr>
              <a:t>Pharmacokinetics, anti-drug antibody, efficacy</a:t>
            </a:r>
            <a:endParaRPr kumimoji="0" lang="en-GB" sz="1500" i="0" u="none" strike="noStrike" kern="0" cap="none" spc="0" normalizeH="0" baseline="0" noProof="0" dirty="0">
              <a:ln>
                <a:noFill/>
              </a:ln>
              <a:solidFill>
                <a:prstClr val="white"/>
              </a:solidFill>
              <a:effectLst/>
              <a:uLnTx/>
              <a:uFillTx/>
              <a:latin typeface="Arial"/>
              <a:ea typeface="+mn-ea"/>
              <a:cs typeface="+mn-cs"/>
            </a:endParaRPr>
          </a:p>
        </p:txBody>
      </p:sp>
      <p:sp>
        <p:nvSpPr>
          <p:cNvPr id="28" name="Rectangle: Rounded Corners 38">
            <a:extLst>
              <a:ext uri="{FF2B5EF4-FFF2-40B4-BE49-F238E27FC236}">
                <a16:creationId xmlns:a16="http://schemas.microsoft.com/office/drawing/2014/main" id="{C5BB49D5-3612-CA82-AB99-1E09AF8E1D6D}"/>
              </a:ext>
            </a:extLst>
          </p:cNvPr>
          <p:cNvSpPr/>
          <p:nvPr/>
        </p:nvSpPr>
        <p:spPr>
          <a:xfrm>
            <a:off x="6566930" y="2463126"/>
            <a:ext cx="1908000" cy="307777"/>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1"/>
                </a:solidFill>
                <a:effectLst/>
                <a:uLnTx/>
                <a:uFillTx/>
                <a:latin typeface="Arial"/>
                <a:ea typeface="+mn-ea"/>
                <a:cs typeface="+mn-cs"/>
              </a:rPr>
              <a:t>Ovarian cancer</a:t>
            </a:r>
          </a:p>
        </p:txBody>
      </p:sp>
      <p:sp>
        <p:nvSpPr>
          <p:cNvPr id="29" name="Rectangle: Rounded Corners 38">
            <a:extLst>
              <a:ext uri="{FF2B5EF4-FFF2-40B4-BE49-F238E27FC236}">
                <a16:creationId xmlns:a16="http://schemas.microsoft.com/office/drawing/2014/main" id="{7180961B-BF8A-6205-4388-9B9FAB461CA3}"/>
              </a:ext>
            </a:extLst>
          </p:cNvPr>
          <p:cNvSpPr/>
          <p:nvPr/>
        </p:nvSpPr>
        <p:spPr>
          <a:xfrm>
            <a:off x="6566930" y="2828484"/>
            <a:ext cx="1908000" cy="306000"/>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1"/>
                </a:solidFill>
                <a:effectLst/>
                <a:uLnTx/>
                <a:uFillTx/>
                <a:latin typeface="Arial"/>
                <a:ea typeface="+mn-ea"/>
                <a:cs typeface="+mn-cs"/>
              </a:rPr>
              <a:t>Endometrial cancer</a:t>
            </a:r>
          </a:p>
        </p:txBody>
      </p:sp>
      <p:sp>
        <p:nvSpPr>
          <p:cNvPr id="30" name="Rectangle: Rounded Corners 38">
            <a:extLst>
              <a:ext uri="{FF2B5EF4-FFF2-40B4-BE49-F238E27FC236}">
                <a16:creationId xmlns:a16="http://schemas.microsoft.com/office/drawing/2014/main" id="{A4764FF7-8688-E4C2-2429-105124CA28FC}"/>
              </a:ext>
            </a:extLst>
          </p:cNvPr>
          <p:cNvSpPr/>
          <p:nvPr/>
        </p:nvSpPr>
        <p:spPr>
          <a:xfrm>
            <a:off x="6566930" y="3192065"/>
            <a:ext cx="1908000" cy="306000"/>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accent1"/>
                </a:solidFill>
                <a:effectLst/>
                <a:uLnTx/>
                <a:uFillTx/>
                <a:latin typeface="Arial"/>
                <a:ea typeface="+mn-ea"/>
                <a:cs typeface="+mn-cs"/>
              </a:rPr>
              <a:t>Cervical cancer</a:t>
            </a:r>
          </a:p>
        </p:txBody>
      </p:sp>
      <p:sp>
        <p:nvSpPr>
          <p:cNvPr id="31" name="Rectangle: Rounded Corners 38">
            <a:extLst>
              <a:ext uri="{FF2B5EF4-FFF2-40B4-BE49-F238E27FC236}">
                <a16:creationId xmlns:a16="http://schemas.microsoft.com/office/drawing/2014/main" id="{75626017-E07F-A62A-A29A-8EC545BB5324}"/>
              </a:ext>
            </a:extLst>
          </p:cNvPr>
          <p:cNvSpPr/>
          <p:nvPr/>
        </p:nvSpPr>
        <p:spPr>
          <a:xfrm>
            <a:off x="6566930" y="3555646"/>
            <a:ext cx="1908000" cy="306000"/>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Colorectal cancer</a:t>
            </a:r>
          </a:p>
        </p:txBody>
      </p:sp>
      <p:sp>
        <p:nvSpPr>
          <p:cNvPr id="32" name="Rectangle: Rounded Corners 38">
            <a:extLst>
              <a:ext uri="{FF2B5EF4-FFF2-40B4-BE49-F238E27FC236}">
                <a16:creationId xmlns:a16="http://schemas.microsoft.com/office/drawing/2014/main" id="{A2AD514E-1227-A617-405A-573F3867B849}"/>
              </a:ext>
            </a:extLst>
          </p:cNvPr>
          <p:cNvSpPr/>
          <p:nvPr/>
        </p:nvSpPr>
        <p:spPr>
          <a:xfrm>
            <a:off x="6566930" y="3919227"/>
            <a:ext cx="1908000" cy="306000"/>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Biliary tract cancer</a:t>
            </a:r>
          </a:p>
        </p:txBody>
      </p:sp>
      <p:sp>
        <p:nvSpPr>
          <p:cNvPr id="33" name="Rectangle: Rounded Corners 38">
            <a:extLst>
              <a:ext uri="{FF2B5EF4-FFF2-40B4-BE49-F238E27FC236}">
                <a16:creationId xmlns:a16="http://schemas.microsoft.com/office/drawing/2014/main" id="{9B75E6B4-A1E4-6AC4-3E1D-C4EAC72F4AAD}"/>
              </a:ext>
            </a:extLst>
          </p:cNvPr>
          <p:cNvSpPr/>
          <p:nvPr/>
        </p:nvSpPr>
        <p:spPr>
          <a:xfrm>
            <a:off x="6566930" y="4282806"/>
            <a:ext cx="1908000" cy="306000"/>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Other solid tumours</a:t>
            </a:r>
          </a:p>
        </p:txBody>
      </p:sp>
      <p:sp>
        <p:nvSpPr>
          <p:cNvPr id="35" name="Right Arrow 34">
            <a:extLst>
              <a:ext uri="{FF2B5EF4-FFF2-40B4-BE49-F238E27FC236}">
                <a16:creationId xmlns:a16="http://schemas.microsoft.com/office/drawing/2014/main" id="{FC4ED64B-4A9B-F940-B6C6-B917E949C731}"/>
              </a:ext>
            </a:extLst>
          </p:cNvPr>
          <p:cNvSpPr/>
          <p:nvPr/>
        </p:nvSpPr>
        <p:spPr>
          <a:xfrm>
            <a:off x="3226220" y="3012908"/>
            <a:ext cx="358227" cy="663008"/>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7" name="Rectangle: Rounded Corners 36">
            <a:extLst>
              <a:ext uri="{FF2B5EF4-FFF2-40B4-BE49-F238E27FC236}">
                <a16:creationId xmlns:a16="http://schemas.microsoft.com/office/drawing/2014/main" id="{9CBB4FAA-CD89-EBAF-9100-081B5DC236EA}"/>
              </a:ext>
            </a:extLst>
          </p:cNvPr>
          <p:cNvSpPr/>
          <p:nvPr/>
        </p:nvSpPr>
        <p:spPr>
          <a:xfrm>
            <a:off x="3492898" y="1340768"/>
            <a:ext cx="2540176" cy="557433"/>
          </a:xfrm>
          <a:prstGeom prst="roundRect">
            <a:avLst/>
          </a:prstGeom>
          <a:solidFill>
            <a:schemeClr val="accent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Dose escalation</a:t>
            </a:r>
            <a:br>
              <a:rPr kumimoji="0" lang="en-GB" sz="1400" b="1" i="0" u="none" strike="noStrike" kern="0" cap="none" spc="0" normalizeH="0" baseline="0" noProof="0" dirty="0">
                <a:ln>
                  <a:noFill/>
                </a:ln>
                <a:solidFill>
                  <a:prstClr val="white"/>
                </a:solidFill>
                <a:effectLst/>
                <a:uLnTx/>
                <a:uFillTx/>
                <a:latin typeface="Arial"/>
                <a:ea typeface="+mn-ea"/>
                <a:cs typeface="+mn-cs"/>
              </a:rPr>
            </a:br>
            <a:r>
              <a:rPr kumimoji="0" lang="en-GB" sz="1400" b="1" i="0" u="none" strike="noStrike" kern="0" cap="none" spc="0" normalizeH="0" baseline="0" noProof="0" dirty="0">
                <a:ln>
                  <a:noFill/>
                </a:ln>
                <a:solidFill>
                  <a:prstClr val="white"/>
                </a:solidFill>
                <a:effectLst/>
                <a:uLnTx/>
                <a:uFillTx/>
                <a:latin typeface="Arial"/>
                <a:ea typeface="+mn-ea"/>
                <a:cs typeface="+mn-cs"/>
              </a:rPr>
              <a:t>(DLT window: 21 days)</a:t>
            </a:r>
          </a:p>
        </p:txBody>
      </p:sp>
      <p:sp>
        <p:nvSpPr>
          <p:cNvPr id="38" name="Rectangle: Rounded Corners 34">
            <a:extLst>
              <a:ext uri="{FF2B5EF4-FFF2-40B4-BE49-F238E27FC236}">
                <a16:creationId xmlns:a16="http://schemas.microsoft.com/office/drawing/2014/main" id="{F8F9D28F-8AC9-7EBE-6C9D-E0EF6CBDEDD5}"/>
              </a:ext>
            </a:extLst>
          </p:cNvPr>
          <p:cNvSpPr/>
          <p:nvPr/>
        </p:nvSpPr>
        <p:spPr>
          <a:xfrm>
            <a:off x="3654628" y="2677660"/>
            <a:ext cx="2216716" cy="1338735"/>
          </a:xfrm>
          <a:prstGeom prst="roundRect">
            <a:avLst>
              <a:gd name="adj" fmla="val 7584"/>
            </a:avLst>
          </a:prstGeom>
          <a:solidFill>
            <a:sysClr val="window" lastClr="FFFFFF"/>
          </a:solidFill>
          <a:ln w="22225" cap="flat" cmpd="sng" algn="ctr">
            <a:solidFill>
              <a:schemeClr val="tx2"/>
            </a:solidFill>
            <a:prstDash val="solid"/>
          </a:ln>
          <a:effectLst/>
        </p:spPr>
        <p:txBody>
          <a:bodyPr rtlCol="0" anchor="ctr"/>
          <a:lstStyle/>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endParaRPr kumimoji="0" lang="en-GB" sz="1400" i="0" u="none" strike="noStrike" kern="0" cap="none" spc="0" normalizeH="0" baseline="0" noProof="0" dirty="0">
              <a:ln>
                <a:noFill/>
              </a:ln>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D51F54D8-4C38-F8C2-DA8F-056165FE798D}"/>
              </a:ext>
            </a:extLst>
          </p:cNvPr>
          <p:cNvSpPr/>
          <p:nvPr/>
        </p:nvSpPr>
        <p:spPr>
          <a:xfrm>
            <a:off x="3808986" y="2879373"/>
            <a:ext cx="1908000" cy="935308"/>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latin typeface="Arial"/>
                <a:ea typeface="+mn-ea"/>
                <a:cs typeface="+mn-cs"/>
              </a:rPr>
              <a:t>Dose levels</a:t>
            </a:r>
            <a:br>
              <a:rPr kumimoji="0" lang="en-GB" sz="1400" b="1" i="0" u="none" strike="noStrike" kern="0" cap="none" spc="0" normalizeH="0" baseline="0" noProof="0" dirty="0">
                <a:ln>
                  <a:noFill/>
                </a:ln>
                <a:effectLst/>
                <a:uLnTx/>
                <a:uFillTx/>
                <a:latin typeface="Arial"/>
                <a:ea typeface="+mn-ea"/>
                <a:cs typeface="+mn-cs"/>
              </a:rPr>
            </a:br>
            <a:r>
              <a:rPr kumimoji="0" lang="en-GB" sz="1400" b="1" i="0" u="none" strike="noStrike" kern="0" cap="none" spc="0" normalizeH="0" baseline="0" noProof="0" dirty="0">
                <a:ln>
                  <a:noFill/>
                </a:ln>
                <a:effectLst/>
                <a:uLnTx/>
                <a:uFillTx/>
                <a:latin typeface="Arial"/>
                <a:ea typeface="+mn-ea"/>
                <a:cs typeface="+mn-cs"/>
              </a:rPr>
              <a:t>0.8 ~ 18 mg/kg Q3W</a:t>
            </a:r>
          </a:p>
        </p:txBody>
      </p:sp>
      <p:sp>
        <p:nvSpPr>
          <p:cNvPr id="41" name="Right Arrow 40">
            <a:extLst>
              <a:ext uri="{FF2B5EF4-FFF2-40B4-BE49-F238E27FC236}">
                <a16:creationId xmlns:a16="http://schemas.microsoft.com/office/drawing/2014/main" id="{9B132C36-DE07-CA9F-4E99-3A43F8A2FB44}"/>
              </a:ext>
            </a:extLst>
          </p:cNvPr>
          <p:cNvSpPr/>
          <p:nvPr/>
        </p:nvSpPr>
        <p:spPr>
          <a:xfrm>
            <a:off x="5981612" y="3012908"/>
            <a:ext cx="358227" cy="663008"/>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3" name="Rectangle: Rounded Corners 36">
            <a:extLst>
              <a:ext uri="{FF2B5EF4-FFF2-40B4-BE49-F238E27FC236}">
                <a16:creationId xmlns:a16="http://schemas.microsoft.com/office/drawing/2014/main" id="{E42CD616-601C-AE49-AF96-2198B7B6578E}"/>
              </a:ext>
            </a:extLst>
          </p:cNvPr>
          <p:cNvSpPr/>
          <p:nvPr/>
        </p:nvSpPr>
        <p:spPr>
          <a:xfrm>
            <a:off x="6422212" y="1340768"/>
            <a:ext cx="4911148" cy="557433"/>
          </a:xfrm>
          <a:prstGeom prst="roundRect">
            <a:avLst/>
          </a:prstGeom>
          <a:solidFill>
            <a:schemeClr val="accent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Dose expansion</a:t>
            </a:r>
          </a:p>
        </p:txBody>
      </p:sp>
      <p:sp>
        <p:nvSpPr>
          <p:cNvPr id="44" name="Rectangle: Rounded Corners 34">
            <a:extLst>
              <a:ext uri="{FF2B5EF4-FFF2-40B4-BE49-F238E27FC236}">
                <a16:creationId xmlns:a16="http://schemas.microsoft.com/office/drawing/2014/main" id="{183A17F0-A517-2D8F-F0EC-9DABD206BE08}"/>
              </a:ext>
            </a:extLst>
          </p:cNvPr>
          <p:cNvSpPr/>
          <p:nvPr/>
        </p:nvSpPr>
        <p:spPr>
          <a:xfrm>
            <a:off x="9116644" y="2504227"/>
            <a:ext cx="2216716" cy="1604509"/>
          </a:xfrm>
          <a:prstGeom prst="roundRect">
            <a:avLst>
              <a:gd name="adj" fmla="val 7584"/>
            </a:avLst>
          </a:prstGeom>
          <a:solidFill>
            <a:sysClr val="window" lastClr="FFFFFF"/>
          </a:solidFill>
          <a:ln w="22225" cap="flat" cmpd="sng" algn="ctr">
            <a:solidFill>
              <a:schemeClr val="tx2"/>
            </a:solidFill>
            <a:prstDash val="solid"/>
          </a:ln>
          <a:effectLst/>
        </p:spPr>
        <p:txBody>
          <a:bodyPr rtlCol="0" anchor="ctr"/>
          <a:lstStyle/>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endParaRPr kumimoji="0" lang="en-GB" sz="1400" i="0" u="none" strike="noStrike" kern="0" cap="none" spc="0" normalizeH="0" baseline="0" noProof="0" dirty="0">
              <a:ln>
                <a:noFill/>
              </a:ln>
              <a:effectLst/>
              <a:uLnTx/>
              <a:uFillTx/>
              <a:latin typeface="Arial"/>
              <a:ea typeface="+mn-ea"/>
              <a:cs typeface="+mn-cs"/>
            </a:endParaRPr>
          </a:p>
        </p:txBody>
      </p:sp>
      <p:sp>
        <p:nvSpPr>
          <p:cNvPr id="45" name="Rectangle: Rounded Corners 38">
            <a:extLst>
              <a:ext uri="{FF2B5EF4-FFF2-40B4-BE49-F238E27FC236}">
                <a16:creationId xmlns:a16="http://schemas.microsoft.com/office/drawing/2014/main" id="{774C5A37-9B2F-F42E-548E-941EC7836C86}"/>
              </a:ext>
            </a:extLst>
          </p:cNvPr>
          <p:cNvSpPr/>
          <p:nvPr/>
        </p:nvSpPr>
        <p:spPr>
          <a:xfrm>
            <a:off x="9261362" y="2711980"/>
            <a:ext cx="1908000" cy="307777"/>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12 mg/kg Q3W</a:t>
            </a:r>
          </a:p>
        </p:txBody>
      </p:sp>
      <p:sp>
        <p:nvSpPr>
          <p:cNvPr id="46" name="Rectangle: Rounded Corners 38">
            <a:extLst>
              <a:ext uri="{FF2B5EF4-FFF2-40B4-BE49-F238E27FC236}">
                <a16:creationId xmlns:a16="http://schemas.microsoft.com/office/drawing/2014/main" id="{47CA2764-CA4E-5591-C419-5FE8288D5807}"/>
              </a:ext>
            </a:extLst>
          </p:cNvPr>
          <p:cNvSpPr/>
          <p:nvPr/>
        </p:nvSpPr>
        <p:spPr>
          <a:xfrm>
            <a:off x="9261362" y="3153126"/>
            <a:ext cx="1908000" cy="307777"/>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9 mg/kg Q3W</a:t>
            </a:r>
          </a:p>
        </p:txBody>
      </p:sp>
      <p:sp>
        <p:nvSpPr>
          <p:cNvPr id="47" name="Rectangle: Rounded Corners 38">
            <a:extLst>
              <a:ext uri="{FF2B5EF4-FFF2-40B4-BE49-F238E27FC236}">
                <a16:creationId xmlns:a16="http://schemas.microsoft.com/office/drawing/2014/main" id="{CB3DD985-3A6B-6CC9-2664-770C4545758B}"/>
              </a:ext>
            </a:extLst>
          </p:cNvPr>
          <p:cNvSpPr/>
          <p:nvPr/>
        </p:nvSpPr>
        <p:spPr>
          <a:xfrm>
            <a:off x="9261362" y="3594272"/>
            <a:ext cx="1908000" cy="306000"/>
          </a:xfrm>
          <a:prstGeom prst="roundRect">
            <a:avLst>
              <a:gd name="adj" fmla="val 0"/>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6 mg/kg Q3W</a:t>
            </a:r>
          </a:p>
        </p:txBody>
      </p:sp>
      <p:sp>
        <p:nvSpPr>
          <p:cNvPr id="48" name="Triangle 47">
            <a:extLst>
              <a:ext uri="{FF2B5EF4-FFF2-40B4-BE49-F238E27FC236}">
                <a16:creationId xmlns:a16="http://schemas.microsoft.com/office/drawing/2014/main" id="{AD896EFC-68B3-6FD3-6250-5FE157A6F75A}"/>
              </a:ext>
            </a:extLst>
          </p:cNvPr>
          <p:cNvSpPr/>
          <p:nvPr/>
        </p:nvSpPr>
        <p:spPr>
          <a:xfrm rot="5400000">
            <a:off x="8738276" y="3186587"/>
            <a:ext cx="319295" cy="27525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689815987"/>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E7A70-987F-0D66-C13F-C0F6B2C980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04050E9-0371-463B-80E2-CB80BCFAE8F1}"/>
              </a:ext>
            </a:extLst>
          </p:cNvPr>
          <p:cNvSpPr/>
          <p:nvPr/>
        </p:nvSpPr>
        <p:spPr>
          <a:xfrm>
            <a:off x="297301" y="1885473"/>
            <a:ext cx="5715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Content Placeholder 10">
            <a:extLst>
              <a:ext uri="{FF2B5EF4-FFF2-40B4-BE49-F238E27FC236}">
                <a16:creationId xmlns:a16="http://schemas.microsoft.com/office/drawing/2014/main" id="{B6345C4D-A5C2-ADBD-DA7E-DE8BE9F75AAE}"/>
              </a:ext>
            </a:extLst>
          </p:cNvPr>
          <p:cNvSpPr>
            <a:spLocks noGrp="1"/>
          </p:cNvSpPr>
          <p:nvPr>
            <p:ph sz="quarter" idx="12"/>
          </p:nvPr>
        </p:nvSpPr>
        <p:spPr>
          <a:xfrm>
            <a:off x="620184" y="3143028"/>
            <a:ext cx="4179672" cy="2949300"/>
          </a:xfrm>
        </p:spPr>
        <p:txBody>
          <a:bodyPr/>
          <a:lstStyle/>
          <a:p>
            <a:pPr>
              <a:spcBef>
                <a:spcPts val="600"/>
              </a:spcBef>
            </a:pPr>
            <a:r>
              <a:rPr lang="en-GB" sz="1600" noProof="0" dirty="0"/>
              <a:t>Grade ≥3 TRAEs occurred in </a:t>
            </a:r>
            <a:r>
              <a:rPr lang="en-GB" sz="1600" b="1" noProof="0" dirty="0">
                <a:solidFill>
                  <a:schemeClr val="accent1"/>
                </a:solidFill>
              </a:rPr>
              <a:t>23.5%</a:t>
            </a:r>
            <a:r>
              <a:rPr lang="en-GB" sz="1600" noProof="0" dirty="0"/>
              <a:t> of patients. Low incidences of Grade ≥3 myelosuppression (including WBC decreased, anaemia, neutrophil count decreased, and platelet count decreased), vomiting (1.5%) and diarrhoea (0.8%). </a:t>
            </a:r>
            <a:br>
              <a:rPr lang="en-GB" sz="1600" noProof="0" dirty="0"/>
            </a:br>
            <a:r>
              <a:rPr lang="en-GB" sz="1600" noProof="0" dirty="0"/>
              <a:t>No Grade ≥3 nausea, fatigue and alopecia</a:t>
            </a:r>
          </a:p>
          <a:p>
            <a:pPr>
              <a:spcBef>
                <a:spcPts val="600"/>
              </a:spcBef>
            </a:pPr>
            <a:r>
              <a:rPr lang="en-GB" sz="1600" noProof="0" dirty="0"/>
              <a:t>No Grade 5 TRAE</a:t>
            </a:r>
          </a:p>
          <a:p>
            <a:pPr>
              <a:spcBef>
                <a:spcPts val="600"/>
              </a:spcBef>
            </a:pPr>
            <a:r>
              <a:rPr lang="en-GB" sz="1600" noProof="0" dirty="0"/>
              <a:t>Low incidence of ILD </a:t>
            </a:r>
            <a:br>
              <a:rPr lang="en-GB" sz="1600" noProof="0" dirty="0"/>
            </a:br>
            <a:r>
              <a:rPr lang="en-GB" sz="1600" noProof="0" dirty="0"/>
              <a:t>(Grade 1 in both patients)</a:t>
            </a:r>
          </a:p>
        </p:txBody>
      </p:sp>
      <p:sp>
        <p:nvSpPr>
          <p:cNvPr id="3" name="Title 2">
            <a:extLst>
              <a:ext uri="{FF2B5EF4-FFF2-40B4-BE49-F238E27FC236}">
                <a16:creationId xmlns:a16="http://schemas.microsoft.com/office/drawing/2014/main" id="{9DD9A4FB-27C6-3489-013B-07F55CC548B7}"/>
              </a:ext>
            </a:extLst>
          </p:cNvPr>
          <p:cNvSpPr>
            <a:spLocks noGrp="1"/>
          </p:cNvSpPr>
          <p:nvPr>
            <p:ph type="title"/>
          </p:nvPr>
        </p:nvSpPr>
        <p:spPr>
          <a:xfrm>
            <a:off x="619201" y="259200"/>
            <a:ext cx="10963199" cy="864000"/>
          </a:xfrm>
        </p:spPr>
        <p:txBody>
          <a:bodyPr>
            <a:normAutofit fontScale="90000"/>
          </a:bodyPr>
          <a:lstStyle/>
          <a:p>
            <a:r>
              <a:rPr lang="en-GB" sz="2700" noProof="0" dirty="0"/>
              <a:t>Her2-targeted therapy on the horizon for ovarian cancer</a:t>
            </a:r>
            <a:br>
              <a:rPr lang="en-GB" sz="2400" noProof="0" dirty="0"/>
            </a:br>
            <a:r>
              <a:rPr lang="en-GB" sz="2700" spc="100" noProof="0" dirty="0">
                <a:solidFill>
                  <a:schemeClr val="accent1"/>
                </a:solidFill>
              </a:rPr>
              <a:t>IBI354 phase 1 study – safety</a:t>
            </a:r>
            <a:br>
              <a:rPr lang="en-GB" sz="2200" spc="100" noProof="0" dirty="0">
                <a:solidFill>
                  <a:schemeClr val="accent1"/>
                </a:solidFill>
              </a:rPr>
            </a:br>
            <a:r>
              <a:rPr lang="en-GB" sz="2200" spc="100" noProof="0" dirty="0">
                <a:solidFill>
                  <a:schemeClr val="accent1"/>
                </a:solidFill>
              </a:rPr>
              <a:t>trastuzumab conjugated to NT3, a topoisomerase1 inhibitor</a:t>
            </a:r>
            <a:endParaRPr lang="en-GB" sz="2400" spc="100" noProof="0" dirty="0">
              <a:solidFill>
                <a:schemeClr val="accent1"/>
              </a:solidFill>
            </a:endParaRPr>
          </a:p>
        </p:txBody>
      </p:sp>
      <p:sp>
        <p:nvSpPr>
          <p:cNvPr id="4" name="Slide Number Placeholder 3">
            <a:extLst>
              <a:ext uri="{FF2B5EF4-FFF2-40B4-BE49-F238E27FC236}">
                <a16:creationId xmlns:a16="http://schemas.microsoft.com/office/drawing/2014/main" id="{801727D3-BAB6-8267-BBDB-20462680D4D2}"/>
              </a:ext>
            </a:extLst>
          </p:cNvPr>
          <p:cNvSpPr>
            <a:spLocks noGrp="1"/>
          </p:cNvSpPr>
          <p:nvPr>
            <p:ph type="sldNum" sz="quarter" idx="4"/>
          </p:nvPr>
        </p:nvSpPr>
        <p:spPr/>
        <p:txBody>
          <a:bodyPr/>
          <a:lstStyle/>
          <a:p>
            <a:fld id="{FCE43C0F-8A7B-3A4B-9DB5-B3472E36E833}" type="slidenum">
              <a:rPr lang="en-GB" noProof="0" smtClean="0"/>
              <a:pPr/>
              <a:t>73</a:t>
            </a:fld>
            <a:endParaRPr lang="en-GB" noProof="0" dirty="0"/>
          </a:p>
        </p:txBody>
      </p:sp>
      <p:sp>
        <p:nvSpPr>
          <p:cNvPr id="5" name="Content Placeholder 4">
            <a:extLst>
              <a:ext uri="{FF2B5EF4-FFF2-40B4-BE49-F238E27FC236}">
                <a16:creationId xmlns:a16="http://schemas.microsoft.com/office/drawing/2014/main" id="{1B5B0977-7A36-E4C6-A9D0-7486815A41DA}"/>
              </a:ext>
            </a:extLst>
          </p:cNvPr>
          <p:cNvSpPr>
            <a:spLocks noGrp="1"/>
          </p:cNvSpPr>
          <p:nvPr>
            <p:ph sz="quarter" idx="15"/>
          </p:nvPr>
        </p:nvSpPr>
        <p:spPr/>
        <p:txBody>
          <a:bodyPr anchor="b" anchorCtr="0"/>
          <a:lstStyle/>
          <a:p>
            <a:r>
              <a:rPr lang="en-GB" baseline="30000" noProof="0" dirty="0">
                <a:solidFill>
                  <a:schemeClr val="tx2"/>
                </a:solidFill>
              </a:rPr>
              <a:t>a</a:t>
            </a:r>
            <a:r>
              <a:rPr lang="en-GB" noProof="0" dirty="0">
                <a:solidFill>
                  <a:schemeClr val="tx2"/>
                </a:solidFill>
              </a:rPr>
              <a:t> ILD, pneumonitis or interstitial lung disease related to IBI354 considered by the investigator </a:t>
            </a:r>
          </a:p>
          <a:p>
            <a:r>
              <a:rPr lang="en-GB" noProof="0" dirty="0">
                <a:solidFill>
                  <a:schemeClr val="tx2"/>
                </a:solidFill>
              </a:rPr>
              <a:t>AE, adverse event; G, grade; ILD, interstitial lung disease; TEAE, treatment-emergent AE; TRAE, treatment-related AE; WBC, white blood cell (count)</a:t>
            </a:r>
          </a:p>
          <a:p>
            <a:r>
              <a:rPr lang="en-GB" noProof="0" dirty="0">
                <a:solidFill>
                  <a:schemeClr val="tx2"/>
                </a:solidFill>
              </a:rPr>
              <a:t>Shu J, et al. Ann Oncol. 2024;35 (suppl 2):S551 (presented at ESMO 2024)</a:t>
            </a:r>
          </a:p>
        </p:txBody>
      </p:sp>
      <p:graphicFrame>
        <p:nvGraphicFramePr>
          <p:cNvPr id="6" name="Table 5">
            <a:extLst>
              <a:ext uri="{FF2B5EF4-FFF2-40B4-BE49-F238E27FC236}">
                <a16:creationId xmlns:a16="http://schemas.microsoft.com/office/drawing/2014/main" id="{ABF592D9-5C48-217E-466B-D5A1EED44C96}"/>
              </a:ext>
            </a:extLst>
          </p:cNvPr>
          <p:cNvGraphicFramePr>
            <a:graphicFrameLocks noGrp="1"/>
          </p:cNvGraphicFramePr>
          <p:nvPr>
            <p:extLst>
              <p:ext uri="{D42A27DB-BD31-4B8C-83A1-F6EECF244321}">
                <p14:modId xmlns:p14="http://schemas.microsoft.com/office/powerpoint/2010/main" val="3267551897"/>
              </p:ext>
            </p:extLst>
          </p:nvPr>
        </p:nvGraphicFramePr>
        <p:xfrm>
          <a:off x="619201" y="1518337"/>
          <a:ext cx="4035657" cy="1524000"/>
        </p:xfrm>
        <a:graphic>
          <a:graphicData uri="http://schemas.openxmlformats.org/drawingml/2006/table">
            <a:tbl>
              <a:tblPr firstRow="1" bandRow="1">
                <a:tableStyleId>{5C22544A-7EE6-4342-B048-85BDC9FD1C3A}</a:tableStyleId>
              </a:tblPr>
              <a:tblGrid>
                <a:gridCol w="1345219">
                  <a:extLst>
                    <a:ext uri="{9D8B030D-6E8A-4147-A177-3AD203B41FA5}">
                      <a16:colId xmlns:a16="http://schemas.microsoft.com/office/drawing/2014/main" val="3878966161"/>
                    </a:ext>
                  </a:extLst>
                </a:gridCol>
                <a:gridCol w="1345219">
                  <a:extLst>
                    <a:ext uri="{9D8B030D-6E8A-4147-A177-3AD203B41FA5}">
                      <a16:colId xmlns:a16="http://schemas.microsoft.com/office/drawing/2014/main" val="1363593192"/>
                    </a:ext>
                  </a:extLst>
                </a:gridCol>
                <a:gridCol w="1345219">
                  <a:extLst>
                    <a:ext uri="{9D8B030D-6E8A-4147-A177-3AD203B41FA5}">
                      <a16:colId xmlns:a16="http://schemas.microsoft.com/office/drawing/2014/main" val="1619947600"/>
                    </a:ext>
                  </a:extLst>
                </a:gridCol>
              </a:tblGrid>
              <a:tr h="200910">
                <a:tc>
                  <a:txBody>
                    <a:bodyPr/>
                    <a:lstStyle/>
                    <a:p>
                      <a:r>
                        <a:rPr lang="en-GB" sz="1400" noProof="0" dirty="0">
                          <a:solidFill>
                            <a:schemeClr val="bg1"/>
                          </a:solidFill>
                          <a:latin typeface="Arial" panose="020B0604020202020204" pitchFamily="34" charset="0"/>
                          <a:cs typeface="Arial" panose="020B0604020202020204" pitchFamily="34" charset="0"/>
                        </a:rPr>
                        <a:t>AE, n (%)</a:t>
                      </a:r>
                    </a:p>
                  </a:txBody>
                  <a:tcPr/>
                </a:tc>
                <a:tc gridSpan="2">
                  <a:txBody>
                    <a:bodyPr/>
                    <a:lstStyle/>
                    <a:p>
                      <a:pPr algn="ctr"/>
                      <a:r>
                        <a:rPr lang="en-GB" sz="1400" noProof="0" dirty="0">
                          <a:latin typeface="Arial" panose="020B0604020202020204" pitchFamily="34" charset="0"/>
                          <a:cs typeface="Arial" panose="020B0604020202020204" pitchFamily="34" charset="0"/>
                        </a:rPr>
                        <a:t>Overall (N=132)</a:t>
                      </a: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8820956"/>
                  </a:ext>
                </a:extLst>
              </a:tr>
              <a:tr h="200910">
                <a:tc>
                  <a:txBody>
                    <a:bodyPr/>
                    <a:lstStyle/>
                    <a:p>
                      <a:endParaRPr lang="en-GB" sz="1400" noProof="0" dirty="0">
                        <a:latin typeface="Arial" panose="020B0604020202020204" pitchFamily="34" charset="0"/>
                        <a:cs typeface="Arial" panose="020B0604020202020204" pitchFamily="34" charset="0"/>
                      </a:endParaRPr>
                    </a:p>
                  </a:txBody>
                  <a:tcPr/>
                </a:tc>
                <a:tc>
                  <a:txBody>
                    <a:bodyPr/>
                    <a:lstStyle/>
                    <a:p>
                      <a:pPr algn="ctr"/>
                      <a:r>
                        <a:rPr lang="en-GB" sz="1400" b="1" noProof="0" dirty="0">
                          <a:latin typeface="Arial" panose="020B0604020202020204" pitchFamily="34" charset="0"/>
                          <a:cs typeface="Arial" panose="020B0604020202020204" pitchFamily="34" charset="0"/>
                        </a:rPr>
                        <a:t>Any grade</a:t>
                      </a:r>
                    </a:p>
                  </a:txBody>
                  <a:tcPr/>
                </a:tc>
                <a:tc>
                  <a:txBody>
                    <a:bodyPr/>
                    <a:lstStyle/>
                    <a:p>
                      <a:pPr algn="ctr"/>
                      <a:r>
                        <a:rPr lang="en-GB" sz="1400" b="1" noProof="0" dirty="0">
                          <a:latin typeface="Arial" panose="020B0604020202020204" pitchFamily="34" charset="0"/>
                          <a:cs typeface="Arial" panose="020B0604020202020204" pitchFamily="34" charset="0"/>
                        </a:rPr>
                        <a:t>Grade ≥3</a:t>
                      </a:r>
                    </a:p>
                  </a:txBody>
                  <a:tcPr/>
                </a:tc>
                <a:extLst>
                  <a:ext uri="{0D108BD9-81ED-4DB2-BD59-A6C34878D82A}">
                    <a16:rowId xmlns:a16="http://schemas.microsoft.com/office/drawing/2014/main" val="4320998"/>
                  </a:ext>
                </a:extLst>
              </a:tr>
              <a:tr h="200910">
                <a:tc>
                  <a:txBody>
                    <a:bodyPr/>
                    <a:lstStyle/>
                    <a:p>
                      <a:r>
                        <a:rPr lang="en-GB" sz="1400" noProof="0" dirty="0">
                          <a:latin typeface="Arial" panose="020B0604020202020204" pitchFamily="34" charset="0"/>
                          <a:cs typeface="Arial" panose="020B0604020202020204" pitchFamily="34" charset="0"/>
                        </a:rPr>
                        <a:t>Any TEAE</a:t>
                      </a:r>
                    </a:p>
                  </a:txBody>
                  <a:tcPr/>
                </a:tc>
                <a:tc>
                  <a:txBody>
                    <a:bodyPr/>
                    <a:lstStyle/>
                    <a:p>
                      <a:pPr algn="ctr"/>
                      <a:r>
                        <a:rPr lang="en-GB" sz="1400" noProof="0" dirty="0">
                          <a:latin typeface="Arial" panose="020B0604020202020204" pitchFamily="34" charset="0"/>
                          <a:cs typeface="Arial" panose="020B0604020202020204" pitchFamily="34" charset="0"/>
                        </a:rPr>
                        <a:t>127 (96.2)</a:t>
                      </a:r>
                    </a:p>
                  </a:txBody>
                  <a:tcPr/>
                </a:tc>
                <a:tc>
                  <a:txBody>
                    <a:bodyPr/>
                    <a:lstStyle/>
                    <a:p>
                      <a:pPr algn="ctr"/>
                      <a:r>
                        <a:rPr lang="en-GB" sz="1400" noProof="0" dirty="0">
                          <a:latin typeface="Arial" panose="020B0604020202020204" pitchFamily="34" charset="0"/>
                          <a:cs typeface="Arial" panose="020B0604020202020204" pitchFamily="34" charset="0"/>
                        </a:rPr>
                        <a:t>52 (39.4)</a:t>
                      </a:r>
                    </a:p>
                  </a:txBody>
                  <a:tcPr/>
                </a:tc>
                <a:extLst>
                  <a:ext uri="{0D108BD9-81ED-4DB2-BD59-A6C34878D82A}">
                    <a16:rowId xmlns:a16="http://schemas.microsoft.com/office/drawing/2014/main" val="854738286"/>
                  </a:ext>
                </a:extLst>
              </a:tr>
              <a:tr h="200910">
                <a:tc>
                  <a:txBody>
                    <a:bodyPr/>
                    <a:lstStyle/>
                    <a:p>
                      <a:r>
                        <a:rPr lang="en-GB" sz="1400" noProof="0" dirty="0">
                          <a:latin typeface="Arial" panose="020B0604020202020204" pitchFamily="34" charset="0"/>
                          <a:cs typeface="Arial" panose="020B0604020202020204" pitchFamily="34" charset="0"/>
                        </a:rPr>
                        <a:t>Any TRAE</a:t>
                      </a:r>
                    </a:p>
                  </a:txBody>
                  <a:tcPr/>
                </a:tc>
                <a:tc>
                  <a:txBody>
                    <a:bodyPr/>
                    <a:lstStyle/>
                    <a:p>
                      <a:pPr algn="ctr"/>
                      <a:r>
                        <a:rPr lang="en-GB" sz="1400" noProof="0" dirty="0">
                          <a:latin typeface="Arial" panose="020B0604020202020204" pitchFamily="34" charset="0"/>
                          <a:cs typeface="Arial" panose="020B0604020202020204" pitchFamily="34" charset="0"/>
                        </a:rPr>
                        <a:t>114 (86.4)</a:t>
                      </a:r>
                    </a:p>
                  </a:txBody>
                  <a:tcPr/>
                </a:tc>
                <a:tc>
                  <a:txBody>
                    <a:bodyPr/>
                    <a:lstStyle/>
                    <a:p>
                      <a:pPr algn="ctr"/>
                      <a:r>
                        <a:rPr lang="en-GB" sz="1400" noProof="0" dirty="0">
                          <a:latin typeface="Arial" panose="020B0604020202020204" pitchFamily="34" charset="0"/>
                          <a:cs typeface="Arial" panose="020B0604020202020204" pitchFamily="34" charset="0"/>
                        </a:rPr>
                        <a:t>31</a:t>
                      </a:r>
                      <a:r>
                        <a:rPr lang="en-GB" sz="1400" kern="1200" noProof="0" dirty="0">
                          <a:solidFill>
                            <a:schemeClr val="dk1"/>
                          </a:solidFill>
                          <a:latin typeface="Arial" panose="020B0604020202020204" pitchFamily="34" charset="0"/>
                          <a:ea typeface="+mn-ea"/>
                          <a:cs typeface="Arial" panose="020B0604020202020204" pitchFamily="34" charset="0"/>
                        </a:rPr>
                        <a:t> (23.5</a:t>
                      </a:r>
                      <a:r>
                        <a:rPr lang="en-GB" sz="1400" noProof="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647396744"/>
                  </a:ext>
                </a:extLst>
              </a:tr>
              <a:tr h="200910">
                <a:tc>
                  <a:txBody>
                    <a:bodyPr/>
                    <a:lstStyle/>
                    <a:p>
                      <a:r>
                        <a:rPr lang="en-GB" sz="1400" noProof="0" dirty="0">
                          <a:latin typeface="Arial" panose="020B0604020202020204" pitchFamily="34" charset="0"/>
                          <a:cs typeface="Arial" panose="020B0604020202020204" pitchFamily="34" charset="0"/>
                        </a:rPr>
                        <a:t>ILD</a:t>
                      </a:r>
                      <a:r>
                        <a:rPr lang="en-GB" sz="1400" baseline="30000" noProof="0" dirty="0">
                          <a:solidFill>
                            <a:schemeClr val="tx1"/>
                          </a:solidFill>
                          <a:latin typeface="Arial" panose="020B0604020202020204" pitchFamily="34" charset="0"/>
                          <a:cs typeface="Arial" panose="020B0604020202020204" pitchFamily="34" charset="0"/>
                        </a:rPr>
                        <a:t>a</a:t>
                      </a:r>
                    </a:p>
                  </a:txBody>
                  <a:tcPr/>
                </a:tc>
                <a:tc>
                  <a:txBody>
                    <a:bodyPr/>
                    <a:lstStyle/>
                    <a:p>
                      <a:pPr algn="ctr"/>
                      <a:r>
                        <a:rPr lang="en-GB" sz="1400" noProof="0" dirty="0">
                          <a:latin typeface="Arial" panose="020B0604020202020204" pitchFamily="34" charset="0"/>
                          <a:cs typeface="Arial" panose="020B0604020202020204" pitchFamily="34" charset="0"/>
                        </a:rPr>
                        <a:t>2 (1.5)</a:t>
                      </a:r>
                    </a:p>
                  </a:txBody>
                  <a:tcPr/>
                </a:tc>
                <a:tc>
                  <a:txBody>
                    <a:bodyPr/>
                    <a:lstStyle/>
                    <a:p>
                      <a:pPr algn="ctr"/>
                      <a:r>
                        <a:rPr lang="en-GB" sz="1400" noProof="0" dirty="0">
                          <a:latin typeface="Arial" panose="020B0604020202020204" pitchFamily="34" charset="0"/>
                          <a:cs typeface="Arial" panose="020B0604020202020204" pitchFamily="34" charset="0"/>
                        </a:rPr>
                        <a:t>0 (0.0)</a:t>
                      </a:r>
                    </a:p>
                  </a:txBody>
                  <a:tcPr/>
                </a:tc>
                <a:extLst>
                  <a:ext uri="{0D108BD9-81ED-4DB2-BD59-A6C34878D82A}">
                    <a16:rowId xmlns:a16="http://schemas.microsoft.com/office/drawing/2014/main" val="1678406709"/>
                  </a:ext>
                </a:extLst>
              </a:tr>
            </a:tbl>
          </a:graphicData>
        </a:graphic>
      </p:graphicFrame>
      <p:graphicFrame>
        <p:nvGraphicFramePr>
          <p:cNvPr id="9" name="Chart 8">
            <a:extLst>
              <a:ext uri="{FF2B5EF4-FFF2-40B4-BE49-F238E27FC236}">
                <a16:creationId xmlns:a16="http://schemas.microsoft.com/office/drawing/2014/main" id="{41BBEB13-9636-4600-8DC6-6B78D99C9B70}"/>
              </a:ext>
            </a:extLst>
          </p:cNvPr>
          <p:cNvGraphicFramePr/>
          <p:nvPr/>
        </p:nvGraphicFramePr>
        <p:xfrm>
          <a:off x="4976758" y="1655386"/>
          <a:ext cx="6605642" cy="4482947"/>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a:extLst>
              <a:ext uri="{FF2B5EF4-FFF2-40B4-BE49-F238E27FC236}">
                <a16:creationId xmlns:a16="http://schemas.microsoft.com/office/drawing/2014/main" id="{35506742-146D-0DDD-62B2-098787500E1E}"/>
              </a:ext>
            </a:extLst>
          </p:cNvPr>
          <p:cNvSpPr txBox="1">
            <a:spLocks/>
          </p:cNvSpPr>
          <p:nvPr/>
        </p:nvSpPr>
        <p:spPr>
          <a:xfrm>
            <a:off x="6091359" y="1420518"/>
            <a:ext cx="432048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Common TRAEs (≥10% or G3+ &gt;1%)</a:t>
            </a:r>
          </a:p>
        </p:txBody>
      </p:sp>
      <p:sp>
        <p:nvSpPr>
          <p:cNvPr id="12" name="TextBox 11">
            <a:extLst>
              <a:ext uri="{FF2B5EF4-FFF2-40B4-BE49-F238E27FC236}">
                <a16:creationId xmlns:a16="http://schemas.microsoft.com/office/drawing/2014/main" id="{6E199C55-5ADF-0C18-E004-44A537FF5B84}"/>
              </a:ext>
            </a:extLst>
          </p:cNvPr>
          <p:cNvSpPr txBox="1"/>
          <p:nvPr/>
        </p:nvSpPr>
        <p:spPr>
          <a:xfrm>
            <a:off x="9912424" y="5897338"/>
            <a:ext cx="1524905" cy="184666"/>
          </a:xfrm>
          <a:prstGeom prst="rect">
            <a:avLst/>
          </a:prstGeom>
          <a:solidFill>
            <a:schemeClr val="bg1"/>
          </a:solid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Data cutoff: 2024-7-24</a:t>
            </a:r>
          </a:p>
        </p:txBody>
      </p:sp>
      <p:sp>
        <p:nvSpPr>
          <p:cNvPr id="2" name="TextBox 1">
            <a:extLst>
              <a:ext uri="{FF2B5EF4-FFF2-40B4-BE49-F238E27FC236}">
                <a16:creationId xmlns:a16="http://schemas.microsoft.com/office/drawing/2014/main" id="{E3FEE953-6349-549C-E519-AC3FB9DC35A4}"/>
              </a:ext>
            </a:extLst>
          </p:cNvPr>
          <p:cNvSpPr txBox="1"/>
          <p:nvPr/>
        </p:nvSpPr>
        <p:spPr>
          <a:xfrm>
            <a:off x="8471004" y="5722996"/>
            <a:ext cx="1160895" cy="307777"/>
          </a:xfrm>
          <a:prstGeom prst="rect">
            <a:avLst/>
          </a:prstGeom>
          <a:noFill/>
        </p:spPr>
        <p:txBody>
          <a:bodyPr wrap="none" rtlCol="0">
            <a:spAutoFit/>
          </a:bodyPr>
          <a:lstStyle/>
          <a:p>
            <a:r>
              <a:rPr lang="en-GB" sz="1400" noProof="0" dirty="0">
                <a:latin typeface="Arial" panose="020B0604020202020204" pitchFamily="34" charset="0"/>
                <a:ea typeface="Aileron" charset="0"/>
                <a:cs typeface="Arial" panose="020B0604020202020204" pitchFamily="34" charset="0"/>
              </a:rPr>
              <a:t>Patients (%)</a:t>
            </a:r>
          </a:p>
        </p:txBody>
      </p:sp>
    </p:spTree>
    <p:extLst>
      <p:ext uri="{BB962C8B-B14F-4D97-AF65-F5344CB8AC3E}">
        <p14:creationId xmlns:p14="http://schemas.microsoft.com/office/powerpoint/2010/main" val="355514195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B905E-0484-D6F0-E4D9-B6FDFD87DE4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FD23667-E3D3-121C-86EB-038303941C17}"/>
              </a:ext>
            </a:extLst>
          </p:cNvPr>
          <p:cNvSpPr/>
          <p:nvPr/>
        </p:nvSpPr>
        <p:spPr>
          <a:xfrm>
            <a:off x="297301" y="1885473"/>
            <a:ext cx="5715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Content Placeholder 10">
            <a:extLst>
              <a:ext uri="{FF2B5EF4-FFF2-40B4-BE49-F238E27FC236}">
                <a16:creationId xmlns:a16="http://schemas.microsoft.com/office/drawing/2014/main" id="{26AB8E4B-1148-14D1-CE8F-FADD3946591A}"/>
              </a:ext>
            </a:extLst>
          </p:cNvPr>
          <p:cNvSpPr>
            <a:spLocks noGrp="1"/>
          </p:cNvSpPr>
          <p:nvPr>
            <p:ph sz="quarter" idx="12"/>
          </p:nvPr>
        </p:nvSpPr>
        <p:spPr>
          <a:xfrm>
            <a:off x="6096000" y="4627966"/>
            <a:ext cx="5487384" cy="1210364"/>
          </a:xfrm>
        </p:spPr>
        <p:txBody>
          <a:bodyPr anchor="b" anchorCtr="0"/>
          <a:lstStyle/>
          <a:p>
            <a:r>
              <a:rPr lang="en-GB" sz="1600" noProof="0" dirty="0"/>
              <a:t>In 12 mg/kg Q3W dose group, the confirmed ORR reached 52.5% with a DCR of 90.0% in ovarian cancer</a:t>
            </a:r>
          </a:p>
          <a:p>
            <a:r>
              <a:rPr lang="en-GB" sz="1600" noProof="0" dirty="0"/>
              <a:t>In 27 (67.5%) patients with HER2 IHC 1+: </a:t>
            </a:r>
            <a:br>
              <a:rPr lang="en-GB" sz="1600" noProof="0" dirty="0"/>
            </a:br>
            <a:r>
              <a:rPr lang="en-GB" sz="1600" noProof="0" dirty="0"/>
              <a:t>ORR of 55.6% and DCR of 88.9%</a:t>
            </a:r>
          </a:p>
        </p:txBody>
      </p:sp>
      <p:sp>
        <p:nvSpPr>
          <p:cNvPr id="3" name="Title 2">
            <a:extLst>
              <a:ext uri="{FF2B5EF4-FFF2-40B4-BE49-F238E27FC236}">
                <a16:creationId xmlns:a16="http://schemas.microsoft.com/office/drawing/2014/main" id="{88267AD5-C15D-9FA9-0B86-6C894CF606F2}"/>
              </a:ext>
            </a:extLst>
          </p:cNvPr>
          <p:cNvSpPr>
            <a:spLocks noGrp="1"/>
          </p:cNvSpPr>
          <p:nvPr>
            <p:ph type="title"/>
          </p:nvPr>
        </p:nvSpPr>
        <p:spPr/>
        <p:txBody>
          <a:bodyPr>
            <a:normAutofit fontScale="90000"/>
          </a:bodyPr>
          <a:lstStyle/>
          <a:p>
            <a:r>
              <a:rPr lang="en-GB" sz="2700" noProof="0" dirty="0"/>
              <a:t>Her2-targeted therapy on the horizon for ovarian cancer</a:t>
            </a:r>
            <a:br>
              <a:rPr lang="en-GB" sz="2400" noProof="0" dirty="0"/>
            </a:br>
            <a:r>
              <a:rPr lang="en-GB" sz="2700" spc="100" noProof="0" dirty="0">
                <a:solidFill>
                  <a:schemeClr val="accent1"/>
                </a:solidFill>
              </a:rPr>
              <a:t>IBI354 phase 1 study - efficacy</a:t>
            </a:r>
            <a:br>
              <a:rPr lang="en-GB" sz="2200" spc="100" noProof="0" dirty="0">
                <a:solidFill>
                  <a:schemeClr val="accent1"/>
                </a:solidFill>
              </a:rPr>
            </a:br>
            <a:r>
              <a:rPr lang="en-GB" sz="2200" spc="100" noProof="0" dirty="0">
                <a:solidFill>
                  <a:schemeClr val="accent1"/>
                </a:solidFill>
              </a:rPr>
              <a:t>trastuzumab conjugated to NT3, a topoisomerase1 inhibitor</a:t>
            </a:r>
            <a:endParaRPr lang="en-GB" sz="2400" spc="100" noProof="0" dirty="0">
              <a:solidFill>
                <a:schemeClr val="accent1"/>
              </a:solidFill>
            </a:endParaRPr>
          </a:p>
        </p:txBody>
      </p:sp>
      <p:sp>
        <p:nvSpPr>
          <p:cNvPr id="4" name="Slide Number Placeholder 3">
            <a:extLst>
              <a:ext uri="{FF2B5EF4-FFF2-40B4-BE49-F238E27FC236}">
                <a16:creationId xmlns:a16="http://schemas.microsoft.com/office/drawing/2014/main" id="{D7B4FCA0-D8B2-D17C-B716-E22FF8CDC6F4}"/>
              </a:ext>
            </a:extLst>
          </p:cNvPr>
          <p:cNvSpPr>
            <a:spLocks noGrp="1"/>
          </p:cNvSpPr>
          <p:nvPr>
            <p:ph type="sldNum" sz="quarter" idx="4"/>
          </p:nvPr>
        </p:nvSpPr>
        <p:spPr/>
        <p:txBody>
          <a:bodyPr/>
          <a:lstStyle/>
          <a:p>
            <a:fld id="{FCE43C0F-8A7B-3A4B-9DB5-B3472E36E833}" type="slidenum">
              <a:rPr lang="en-GB" noProof="0" smtClean="0"/>
              <a:pPr/>
              <a:t>74</a:t>
            </a:fld>
            <a:endParaRPr lang="en-GB" noProof="0" dirty="0"/>
          </a:p>
        </p:txBody>
      </p:sp>
      <p:sp>
        <p:nvSpPr>
          <p:cNvPr id="9" name="Content Placeholder 8">
            <a:extLst>
              <a:ext uri="{FF2B5EF4-FFF2-40B4-BE49-F238E27FC236}">
                <a16:creationId xmlns:a16="http://schemas.microsoft.com/office/drawing/2014/main" id="{737DED39-1771-F3B4-202C-AE60AB8485E6}"/>
              </a:ext>
            </a:extLst>
          </p:cNvPr>
          <p:cNvSpPr>
            <a:spLocks noGrp="1"/>
          </p:cNvSpPr>
          <p:nvPr>
            <p:ph sz="quarter" idx="15"/>
          </p:nvPr>
        </p:nvSpPr>
        <p:spPr/>
        <p:txBody>
          <a:bodyPr anchor="b" anchorCtr="0"/>
          <a:lstStyle/>
          <a:p>
            <a:r>
              <a:rPr lang="en-GB" baseline="30000" noProof="0" dirty="0">
                <a:solidFill>
                  <a:schemeClr val="tx2"/>
                </a:solidFill>
              </a:rPr>
              <a:t>a</a:t>
            </a:r>
            <a:r>
              <a:rPr lang="en-GB" noProof="0" dirty="0">
                <a:solidFill>
                  <a:schemeClr val="tx2"/>
                </a:solidFill>
              </a:rPr>
              <a:t> For patients with HER2 IHC 1+, 2+ or 3+ via local lab, who received  6 mg/kg or above, with at least one post-baseline tumour assessment</a:t>
            </a:r>
          </a:p>
          <a:p>
            <a:r>
              <a:rPr lang="en-GB" noProof="0" dirty="0">
                <a:solidFill>
                  <a:schemeClr val="tx2"/>
                </a:solidFill>
              </a:rPr>
              <a:t>CI, confidence interval; (c)ORR, (confirmed) objective response rate; cPR, confirmed partial response; DCR, disease control rate; IHC, immunohistochemistry; Q3W, every 3 weeks; PD, progressive disease; SD, stable disease</a:t>
            </a:r>
          </a:p>
          <a:p>
            <a:r>
              <a:rPr lang="en-GB" noProof="0" dirty="0">
                <a:solidFill>
                  <a:schemeClr val="tx2"/>
                </a:solidFill>
              </a:rPr>
              <a:t>Shu J, et al. Ann Oncol. 2024;35 (suppl 2):S551 (presented at ESMO 2024)</a:t>
            </a:r>
          </a:p>
        </p:txBody>
      </p:sp>
      <p:sp>
        <p:nvSpPr>
          <p:cNvPr id="6" name="TextBox 5">
            <a:extLst>
              <a:ext uri="{FF2B5EF4-FFF2-40B4-BE49-F238E27FC236}">
                <a16:creationId xmlns:a16="http://schemas.microsoft.com/office/drawing/2014/main" id="{77569BE8-B2C1-5FF7-2F2F-F93B36C4B05D}"/>
              </a:ext>
            </a:extLst>
          </p:cNvPr>
          <p:cNvSpPr txBox="1"/>
          <p:nvPr/>
        </p:nvSpPr>
        <p:spPr>
          <a:xfrm>
            <a:off x="9912424" y="5692580"/>
            <a:ext cx="1524905" cy="184666"/>
          </a:xfrm>
          <a:prstGeom prst="rect">
            <a:avLst/>
          </a:prstGeom>
          <a:solidFill>
            <a:schemeClr val="bg1"/>
          </a:solid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Data cutoff: 2024-7-24</a:t>
            </a:r>
          </a:p>
        </p:txBody>
      </p:sp>
      <p:graphicFrame>
        <p:nvGraphicFramePr>
          <p:cNvPr id="7" name="Table 6">
            <a:extLst>
              <a:ext uri="{FF2B5EF4-FFF2-40B4-BE49-F238E27FC236}">
                <a16:creationId xmlns:a16="http://schemas.microsoft.com/office/drawing/2014/main" id="{D8B0C14F-1E30-4D8D-2EC2-2FF167046433}"/>
              </a:ext>
            </a:extLst>
          </p:cNvPr>
          <p:cNvGraphicFramePr>
            <a:graphicFrameLocks noGrp="1"/>
          </p:cNvGraphicFramePr>
          <p:nvPr>
            <p:extLst>
              <p:ext uri="{D42A27DB-BD31-4B8C-83A1-F6EECF244321}">
                <p14:modId xmlns:p14="http://schemas.microsoft.com/office/powerpoint/2010/main" val="124285402"/>
              </p:ext>
            </p:extLst>
          </p:nvPr>
        </p:nvGraphicFramePr>
        <p:xfrm>
          <a:off x="619201" y="1518337"/>
          <a:ext cx="5332783" cy="2800560"/>
        </p:xfrm>
        <a:graphic>
          <a:graphicData uri="http://schemas.openxmlformats.org/drawingml/2006/table">
            <a:tbl>
              <a:tblPr firstRow="1" bandRow="1">
                <a:tableStyleId>{5C22544A-7EE6-4342-B048-85BDC9FD1C3A}</a:tableStyleId>
              </a:tblPr>
              <a:tblGrid>
                <a:gridCol w="3001809">
                  <a:extLst>
                    <a:ext uri="{9D8B030D-6E8A-4147-A177-3AD203B41FA5}">
                      <a16:colId xmlns:a16="http://schemas.microsoft.com/office/drawing/2014/main" val="3878966161"/>
                    </a:ext>
                  </a:extLst>
                </a:gridCol>
                <a:gridCol w="1165487">
                  <a:extLst>
                    <a:ext uri="{9D8B030D-6E8A-4147-A177-3AD203B41FA5}">
                      <a16:colId xmlns:a16="http://schemas.microsoft.com/office/drawing/2014/main" val="1363593192"/>
                    </a:ext>
                  </a:extLst>
                </a:gridCol>
                <a:gridCol w="1165487">
                  <a:extLst>
                    <a:ext uri="{9D8B030D-6E8A-4147-A177-3AD203B41FA5}">
                      <a16:colId xmlns:a16="http://schemas.microsoft.com/office/drawing/2014/main" val="1619947600"/>
                    </a:ext>
                  </a:extLst>
                </a:gridCol>
              </a:tblGrid>
              <a:tr h="247712">
                <a:tc>
                  <a:txBody>
                    <a:bodyPr/>
                    <a:lstStyle/>
                    <a:p>
                      <a:r>
                        <a:rPr lang="en-GB" sz="1200" noProof="0" dirty="0">
                          <a:latin typeface="Arial" panose="020B0604020202020204" pitchFamily="34" charset="0"/>
                          <a:cs typeface="Arial" panose="020B0604020202020204" pitchFamily="34" charset="0"/>
                        </a:rPr>
                        <a:t>Ovarian </a:t>
                      </a:r>
                      <a:r>
                        <a:rPr lang="en-GB" sz="1200" noProof="0" dirty="0">
                          <a:solidFill>
                            <a:schemeClr val="bg1"/>
                          </a:solidFill>
                          <a:latin typeface="Arial" panose="020B0604020202020204" pitchFamily="34" charset="0"/>
                          <a:cs typeface="Arial" panose="020B0604020202020204" pitchFamily="34" charset="0"/>
                        </a:rPr>
                        <a:t>cancer, n (%)</a:t>
                      </a:r>
                    </a:p>
                  </a:txBody>
                  <a:tcPr marL="55440" marR="55440" marT="25200" marB="25200"/>
                </a:tc>
                <a:tc>
                  <a:txBody>
                    <a:bodyPr/>
                    <a:lstStyle/>
                    <a:p>
                      <a:pPr algn="ctr"/>
                      <a:r>
                        <a:rPr lang="en-GB" sz="1200" b="1" noProof="0" dirty="0">
                          <a:latin typeface="Arial" panose="020B0604020202020204" pitchFamily="34" charset="0"/>
                          <a:cs typeface="Arial" panose="020B0604020202020204" pitchFamily="34" charset="0"/>
                        </a:rPr>
                        <a:t>12 mg/kg Q3W</a:t>
                      </a:r>
                      <a:br>
                        <a:rPr lang="en-GB" sz="12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(N=40)</a:t>
                      </a:r>
                    </a:p>
                  </a:txBody>
                  <a:tcPr marL="55440" marR="55440" marT="25200" marB="25200"/>
                </a:tc>
                <a:tc>
                  <a:txBody>
                    <a:bodyPr/>
                    <a:lstStyle/>
                    <a:p>
                      <a:pPr algn="ctr"/>
                      <a:r>
                        <a:rPr lang="en-GB" sz="1200" b="1" noProof="0" dirty="0">
                          <a:latin typeface="Arial" panose="020B0604020202020204" pitchFamily="34" charset="0"/>
                          <a:cs typeface="Arial" panose="020B0604020202020204" pitchFamily="34" charset="0"/>
                        </a:rPr>
                        <a:t>Total</a:t>
                      </a:r>
                      <a:br>
                        <a:rPr lang="en-GB" sz="12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(N=8</a:t>
                      </a:r>
                      <a:r>
                        <a:rPr lang="en-GB" sz="1200" b="1" noProof="0" dirty="0">
                          <a:solidFill>
                            <a:schemeClr val="bg1"/>
                          </a:solidFill>
                          <a:latin typeface="Arial" panose="020B0604020202020204" pitchFamily="34" charset="0"/>
                          <a:cs typeface="Arial" panose="020B0604020202020204" pitchFamily="34" charset="0"/>
                        </a:rPr>
                        <a:t>7)</a:t>
                      </a:r>
                      <a:r>
                        <a:rPr lang="en-GB" sz="1200" b="1" baseline="30000" noProof="0" dirty="0">
                          <a:solidFill>
                            <a:schemeClr val="bg1"/>
                          </a:solidFill>
                          <a:latin typeface="Arial" panose="020B0604020202020204" pitchFamily="34" charset="0"/>
                          <a:cs typeface="Arial" panose="020B0604020202020204" pitchFamily="34" charset="0"/>
                        </a:rPr>
                        <a:t>a</a:t>
                      </a:r>
                    </a:p>
                  </a:txBody>
                  <a:tcPr marL="55440" marR="55440" marT="25200" marB="25200"/>
                </a:tc>
                <a:extLst>
                  <a:ext uri="{0D108BD9-81ED-4DB2-BD59-A6C34878D82A}">
                    <a16:rowId xmlns:a16="http://schemas.microsoft.com/office/drawing/2014/main" val="4320998"/>
                  </a:ext>
                </a:extLst>
              </a:tr>
              <a:tr h="0">
                <a:tc>
                  <a:txBody>
                    <a:bodyPr/>
                    <a:lstStyle/>
                    <a:p>
                      <a:r>
                        <a:rPr lang="en-GB" sz="1000" b="1" noProof="0" dirty="0">
                          <a:latin typeface="Arial" panose="020B0604020202020204" pitchFamily="34" charset="0"/>
                          <a:cs typeface="Arial" panose="020B0604020202020204" pitchFamily="34" charset="0"/>
                        </a:rPr>
                        <a:t>Prior treatment regimens ≥3</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40 (100.0)</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87 (100.0)</a:t>
                      </a:r>
                    </a:p>
                  </a:txBody>
                  <a:tcPr marL="55440" marR="55440" marT="25200" marB="25200"/>
                </a:tc>
                <a:extLst>
                  <a:ext uri="{0D108BD9-81ED-4DB2-BD59-A6C34878D82A}">
                    <a16:rowId xmlns:a16="http://schemas.microsoft.com/office/drawing/2014/main" val="854738286"/>
                  </a:ext>
                </a:extLst>
              </a:tr>
              <a:tr h="0">
                <a:tc>
                  <a:txBody>
                    <a:bodyPr/>
                    <a:lstStyle/>
                    <a:p>
                      <a:r>
                        <a:rPr lang="en-GB" sz="1000" b="1" noProof="0" dirty="0">
                          <a:latin typeface="Arial" panose="020B0604020202020204" pitchFamily="34" charset="0"/>
                          <a:cs typeface="Arial" panose="020B0604020202020204" pitchFamily="34" charset="0"/>
                        </a:rPr>
                        <a:t>Prior platinum</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40 (100.0)</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87 (100.0)</a:t>
                      </a:r>
                    </a:p>
                  </a:txBody>
                  <a:tcPr marL="55440" marR="55440" marT="25200" marB="25200"/>
                </a:tc>
                <a:extLst>
                  <a:ext uri="{0D108BD9-81ED-4DB2-BD59-A6C34878D82A}">
                    <a16:rowId xmlns:a16="http://schemas.microsoft.com/office/drawing/2014/main" val="264739674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noProof="0" dirty="0">
                          <a:latin typeface="Arial" panose="020B0604020202020204" pitchFamily="34" charset="0"/>
                          <a:cs typeface="Arial" panose="020B0604020202020204" pitchFamily="34" charset="0"/>
                        </a:rPr>
                        <a:t>Platinum-free interval &lt;6 months</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35 (87.5)</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78 (89.7)</a:t>
                      </a:r>
                    </a:p>
                  </a:txBody>
                  <a:tcPr marL="55440" marR="55440" marT="25200" marB="25200"/>
                </a:tc>
                <a:extLst>
                  <a:ext uri="{0D108BD9-81ED-4DB2-BD59-A6C34878D82A}">
                    <a16:rowId xmlns:a16="http://schemas.microsoft.com/office/drawing/2014/main" val="1678406709"/>
                  </a:ext>
                </a:extLst>
              </a:tr>
              <a:tr h="1548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noProof="0" dirty="0">
                          <a:latin typeface="Arial" panose="020B0604020202020204" pitchFamily="34" charset="0"/>
                          <a:cs typeface="Arial" panose="020B0604020202020204" pitchFamily="34" charset="0"/>
                        </a:rPr>
                        <a:t>Prior </a:t>
                      </a:r>
                      <a:r>
                        <a:rPr lang="en-GB" sz="1000" b="1" noProof="0" dirty="0" err="1">
                          <a:latin typeface="Arial" panose="020B0604020202020204" pitchFamily="34" charset="0"/>
                          <a:cs typeface="Arial" panose="020B0604020202020204" pitchFamily="34" charset="0"/>
                        </a:rPr>
                        <a:t>taxanes</a:t>
                      </a:r>
                      <a:endParaRPr lang="en-GB" sz="1000" b="1" noProof="0" dirty="0">
                        <a:latin typeface="Arial" panose="020B0604020202020204" pitchFamily="34" charset="0"/>
                        <a:cs typeface="Arial" panose="020B0604020202020204" pitchFamily="34" charset="0"/>
                      </a:endParaRP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39 (97.5)</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84 (96.6)</a:t>
                      </a:r>
                    </a:p>
                  </a:txBody>
                  <a:tcPr marL="55440" marR="55440" marT="25200" marB="25200"/>
                </a:tc>
                <a:extLst>
                  <a:ext uri="{0D108BD9-81ED-4DB2-BD59-A6C34878D82A}">
                    <a16:rowId xmlns:a16="http://schemas.microsoft.com/office/drawing/2014/main" val="148410101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noProof="0" dirty="0">
                          <a:latin typeface="Arial" panose="020B0604020202020204" pitchFamily="34" charset="0"/>
                          <a:cs typeface="Arial" panose="020B0604020202020204" pitchFamily="34" charset="0"/>
                        </a:rPr>
                        <a:t>Prior bevacizumab</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33 (80.5)</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70 (77.8)</a:t>
                      </a:r>
                    </a:p>
                  </a:txBody>
                  <a:tcPr marL="55440" marR="55440" marT="25200" marB="25200"/>
                </a:tc>
                <a:extLst>
                  <a:ext uri="{0D108BD9-81ED-4DB2-BD59-A6C34878D82A}">
                    <a16:rowId xmlns:a16="http://schemas.microsoft.com/office/drawing/2014/main" val="869043012"/>
                  </a:ext>
                </a:extLst>
              </a:tr>
              <a:tr h="278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noProof="0" dirty="0">
                          <a:latin typeface="Arial" panose="020B0604020202020204" pitchFamily="34" charset="0"/>
                          <a:cs typeface="Arial" panose="020B0604020202020204" pitchFamily="34" charset="0"/>
                        </a:rPr>
                        <a:t>Best response</a:t>
                      </a:r>
                    </a:p>
                    <a:p>
                      <a:pPr marL="0" marR="0" lvl="0" indent="184150" algn="l" defTabSz="457200" rtl="0" eaLnBrk="1" fontAlgn="auto" latinLnBrk="0" hangingPunct="1">
                        <a:lnSpc>
                          <a:spcPct val="100000"/>
                        </a:lnSpc>
                        <a:spcBef>
                          <a:spcPts val="0"/>
                        </a:spcBef>
                        <a:spcAft>
                          <a:spcPts val="0"/>
                        </a:spcAft>
                        <a:buClrTx/>
                        <a:buSzTx/>
                        <a:buFontTx/>
                        <a:buNone/>
                        <a:tabLst/>
                        <a:defRPr/>
                      </a:pPr>
                      <a:r>
                        <a:rPr lang="en-GB" sz="1000" noProof="0" dirty="0">
                          <a:latin typeface="Arial" panose="020B0604020202020204" pitchFamily="34" charset="0"/>
                          <a:cs typeface="Arial" panose="020B0604020202020204" pitchFamily="34" charset="0"/>
                        </a:rPr>
                        <a:t>cPR</a:t>
                      </a:r>
                    </a:p>
                    <a:p>
                      <a:pPr marL="0" marR="0" lvl="0" indent="184150" algn="l" defTabSz="457200" rtl="0" eaLnBrk="1" fontAlgn="auto" latinLnBrk="0" hangingPunct="1">
                        <a:lnSpc>
                          <a:spcPct val="100000"/>
                        </a:lnSpc>
                        <a:spcBef>
                          <a:spcPts val="0"/>
                        </a:spcBef>
                        <a:spcAft>
                          <a:spcPts val="0"/>
                        </a:spcAft>
                        <a:buClrTx/>
                        <a:buSzTx/>
                        <a:buFontTx/>
                        <a:buNone/>
                        <a:tabLst/>
                        <a:defRPr/>
                      </a:pPr>
                      <a:r>
                        <a:rPr lang="en-GB" sz="1000" noProof="0" dirty="0">
                          <a:latin typeface="Arial" panose="020B0604020202020204" pitchFamily="34" charset="0"/>
                          <a:cs typeface="Arial" panose="020B0604020202020204" pitchFamily="34" charset="0"/>
                        </a:rPr>
                        <a:t>SD</a:t>
                      </a:r>
                    </a:p>
                    <a:p>
                      <a:pPr marL="0" marR="0" lvl="0" indent="184150" algn="l" defTabSz="457200" rtl="0" eaLnBrk="1" fontAlgn="auto" latinLnBrk="0" hangingPunct="1">
                        <a:lnSpc>
                          <a:spcPct val="100000"/>
                        </a:lnSpc>
                        <a:spcBef>
                          <a:spcPts val="0"/>
                        </a:spcBef>
                        <a:spcAft>
                          <a:spcPts val="0"/>
                        </a:spcAft>
                        <a:buClrTx/>
                        <a:buSzTx/>
                        <a:buFontTx/>
                        <a:buNone/>
                        <a:tabLst/>
                        <a:defRPr/>
                      </a:pPr>
                      <a:r>
                        <a:rPr lang="en-GB" sz="1000" noProof="0" dirty="0">
                          <a:latin typeface="Arial" panose="020B0604020202020204" pitchFamily="34" charset="0"/>
                          <a:cs typeface="Arial" panose="020B0604020202020204" pitchFamily="34" charset="0"/>
                        </a:rPr>
                        <a:t>PD</a:t>
                      </a:r>
                    </a:p>
                  </a:txBody>
                  <a:tcPr marL="55440" marR="55440" marT="25200" marB="25200"/>
                </a:tc>
                <a:tc>
                  <a:txBody>
                    <a:bodyPr/>
                    <a:lstStyle/>
                    <a:p>
                      <a:pPr algn="ct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21 (52.5)</a:t>
                      </a:r>
                    </a:p>
                    <a:p>
                      <a:pPr algn="ctr"/>
                      <a:r>
                        <a:rPr lang="en-GB" sz="1000" noProof="0" dirty="0">
                          <a:latin typeface="Arial" panose="020B0604020202020204" pitchFamily="34" charset="0"/>
                          <a:cs typeface="Arial" panose="020B0604020202020204" pitchFamily="34" charset="0"/>
                        </a:rPr>
                        <a:t>15 (37.5)</a:t>
                      </a:r>
                    </a:p>
                    <a:p>
                      <a:pPr algn="ctr"/>
                      <a:r>
                        <a:rPr lang="en-GB" sz="1000" noProof="0" dirty="0">
                          <a:latin typeface="Arial" panose="020B0604020202020204" pitchFamily="34" charset="0"/>
                          <a:cs typeface="Arial" panose="020B0604020202020204" pitchFamily="34" charset="0"/>
                        </a:rPr>
                        <a:t>4 (10.0)</a:t>
                      </a:r>
                    </a:p>
                  </a:txBody>
                  <a:tcPr marL="55440" marR="55440" marT="25200" marB="25200"/>
                </a:tc>
                <a:tc>
                  <a:txBody>
                    <a:bodyPr/>
                    <a:lstStyle/>
                    <a:p>
                      <a:pPr algn="ctr"/>
                      <a:endParaRPr lang="en-GB" sz="1000" noProof="0" dirty="0">
                        <a:latin typeface="Arial" panose="020B0604020202020204" pitchFamily="34" charset="0"/>
                        <a:cs typeface="Arial" panose="020B0604020202020204" pitchFamily="34" charset="0"/>
                      </a:endParaRPr>
                    </a:p>
                    <a:p>
                      <a:pPr algn="ctr"/>
                      <a:r>
                        <a:rPr lang="en-GB" sz="1000" noProof="0" dirty="0">
                          <a:latin typeface="Arial" panose="020B0604020202020204" pitchFamily="34" charset="0"/>
                          <a:cs typeface="Arial" panose="020B0604020202020204" pitchFamily="34" charset="0"/>
                        </a:rPr>
                        <a:t>35 (40.2)</a:t>
                      </a:r>
                    </a:p>
                    <a:p>
                      <a:pPr algn="ctr"/>
                      <a:r>
                        <a:rPr lang="en-GB" sz="1000" noProof="0" dirty="0">
                          <a:latin typeface="Arial" panose="020B0604020202020204" pitchFamily="34" charset="0"/>
                          <a:cs typeface="Arial" panose="020B0604020202020204" pitchFamily="34" charset="0"/>
                        </a:rPr>
                        <a:t>36 (41.4)</a:t>
                      </a:r>
                    </a:p>
                    <a:p>
                      <a:pPr algn="ctr"/>
                      <a:r>
                        <a:rPr lang="en-GB" sz="1000" noProof="0" dirty="0">
                          <a:latin typeface="Arial" panose="020B0604020202020204" pitchFamily="34" charset="0"/>
                          <a:cs typeface="Arial" panose="020B0604020202020204" pitchFamily="34" charset="0"/>
                        </a:rPr>
                        <a:t>16 (18.4)</a:t>
                      </a:r>
                    </a:p>
                  </a:txBody>
                  <a:tcPr marL="55440" marR="55440" marT="25200" marB="25200"/>
                </a:tc>
                <a:extLst>
                  <a:ext uri="{0D108BD9-81ED-4DB2-BD59-A6C34878D82A}">
                    <a16:rowId xmlns:a16="http://schemas.microsoft.com/office/drawing/2014/main" val="1131519394"/>
                  </a:ext>
                </a:extLst>
              </a:tr>
              <a:tr h="278675">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000" b="1" noProof="0" dirty="0">
                          <a:latin typeface="Arial" panose="020B0604020202020204" pitchFamily="34" charset="0"/>
                          <a:cs typeface="Arial" panose="020B0604020202020204" pitchFamily="34" charset="0"/>
                        </a:rPr>
                        <a:t>cORR</a:t>
                      </a:r>
                    </a:p>
                    <a:p>
                      <a:pPr marL="0" marR="0" lvl="0" indent="184150" algn="l" defTabSz="457200" rtl="0" eaLnBrk="1" fontAlgn="auto" latinLnBrk="0" hangingPunct="1">
                        <a:lnSpc>
                          <a:spcPct val="100000"/>
                        </a:lnSpc>
                        <a:spcBef>
                          <a:spcPts val="0"/>
                        </a:spcBef>
                        <a:spcAft>
                          <a:spcPts val="0"/>
                        </a:spcAft>
                        <a:buClrTx/>
                        <a:buSzTx/>
                        <a:buFontTx/>
                        <a:buNone/>
                        <a:tabLst/>
                        <a:defRPr/>
                      </a:pPr>
                      <a:r>
                        <a:rPr lang="en-GB" sz="1000" noProof="0" dirty="0">
                          <a:latin typeface="Arial" panose="020B0604020202020204" pitchFamily="34" charset="0"/>
                          <a:cs typeface="Arial" panose="020B0604020202020204" pitchFamily="34" charset="0"/>
                        </a:rPr>
                        <a:t>95% CI</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21 (52.5)</a:t>
                      </a:r>
                    </a:p>
                    <a:p>
                      <a:pPr algn="ctr"/>
                      <a:r>
                        <a:rPr lang="en-GB" sz="1000" noProof="0" dirty="0">
                          <a:latin typeface="Arial" panose="020B0604020202020204" pitchFamily="34" charset="0"/>
                          <a:cs typeface="Arial" panose="020B0604020202020204" pitchFamily="34" charset="0"/>
                        </a:rPr>
                        <a:t>36.1-68.5</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35 (40.2)</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29.9-51.3</a:t>
                      </a:r>
                    </a:p>
                  </a:txBody>
                  <a:tcPr marL="55440" marR="55440" marT="25200" marB="25200"/>
                </a:tc>
                <a:extLst>
                  <a:ext uri="{0D108BD9-81ED-4DB2-BD59-A6C34878D82A}">
                    <a16:rowId xmlns:a16="http://schemas.microsoft.com/office/drawing/2014/main" val="3357416006"/>
                  </a:ext>
                </a:extLst>
              </a:tr>
              <a:tr h="278675">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000" b="1" noProof="0" dirty="0">
                          <a:latin typeface="Arial" panose="020B0604020202020204" pitchFamily="34" charset="0"/>
                          <a:cs typeface="Arial" panose="020B0604020202020204" pitchFamily="34" charset="0"/>
                        </a:rPr>
                        <a:t>DCR</a:t>
                      </a:r>
                    </a:p>
                    <a:p>
                      <a:pPr marL="0" marR="0" lvl="0" indent="184150" algn="l" defTabSz="457200" rtl="0" eaLnBrk="1" fontAlgn="auto" latinLnBrk="0" hangingPunct="1">
                        <a:lnSpc>
                          <a:spcPct val="100000"/>
                        </a:lnSpc>
                        <a:spcBef>
                          <a:spcPts val="0"/>
                        </a:spcBef>
                        <a:spcAft>
                          <a:spcPts val="0"/>
                        </a:spcAft>
                        <a:buClrTx/>
                        <a:buSzTx/>
                        <a:buFontTx/>
                        <a:buNone/>
                        <a:tabLst/>
                        <a:defRPr/>
                      </a:pPr>
                      <a:r>
                        <a:rPr lang="en-GB" sz="1000" noProof="0" dirty="0">
                          <a:latin typeface="Arial" panose="020B0604020202020204" pitchFamily="34" charset="0"/>
                          <a:cs typeface="Arial" panose="020B0604020202020204" pitchFamily="34" charset="0"/>
                        </a:rPr>
                        <a:t>95% CI</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36 (90.0)</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76.3-97.2</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71 (81.6)</a:t>
                      </a:r>
                    </a:p>
                    <a:p>
                      <a:pPr algn="ctr"/>
                      <a:r>
                        <a:rPr lang="en-GB" sz="1000" noProof="0" dirty="0">
                          <a:latin typeface="Arial" panose="020B0604020202020204" pitchFamily="34" charset="0"/>
                          <a:cs typeface="Arial" panose="020B0604020202020204" pitchFamily="34" charset="0"/>
                        </a:rPr>
                        <a:t>71.9-89.1</a:t>
                      </a:r>
                    </a:p>
                  </a:txBody>
                  <a:tcPr marL="55440" marR="55440" marT="25200" marB="25200"/>
                </a:tc>
                <a:extLst>
                  <a:ext uri="{0D108BD9-81ED-4DB2-BD59-A6C34878D82A}">
                    <a16:rowId xmlns:a16="http://schemas.microsoft.com/office/drawing/2014/main" val="2973624118"/>
                  </a:ext>
                </a:extLst>
              </a:tr>
            </a:tbl>
          </a:graphicData>
        </a:graphic>
      </p:graphicFrame>
      <p:graphicFrame>
        <p:nvGraphicFramePr>
          <p:cNvPr id="10" name="Table 9">
            <a:extLst>
              <a:ext uri="{FF2B5EF4-FFF2-40B4-BE49-F238E27FC236}">
                <a16:creationId xmlns:a16="http://schemas.microsoft.com/office/drawing/2014/main" id="{F17030B5-9E2B-1425-D4A1-DF913D7D183B}"/>
              </a:ext>
            </a:extLst>
          </p:cNvPr>
          <p:cNvGraphicFramePr>
            <a:graphicFrameLocks noGrp="1"/>
          </p:cNvGraphicFramePr>
          <p:nvPr>
            <p:extLst>
              <p:ext uri="{D42A27DB-BD31-4B8C-83A1-F6EECF244321}">
                <p14:modId xmlns:p14="http://schemas.microsoft.com/office/powerpoint/2010/main" val="2582935295"/>
              </p:ext>
            </p:extLst>
          </p:nvPr>
        </p:nvGraphicFramePr>
        <p:xfrm>
          <a:off x="619201" y="4471601"/>
          <a:ext cx="5332782" cy="1313312"/>
        </p:xfrm>
        <a:graphic>
          <a:graphicData uri="http://schemas.openxmlformats.org/drawingml/2006/table">
            <a:tbl>
              <a:tblPr firstRow="1" bandRow="1">
                <a:tableStyleId>{5C22544A-7EE6-4342-B048-85BDC9FD1C3A}</a:tableStyleId>
              </a:tblPr>
              <a:tblGrid>
                <a:gridCol w="1300335">
                  <a:extLst>
                    <a:ext uri="{9D8B030D-6E8A-4147-A177-3AD203B41FA5}">
                      <a16:colId xmlns:a16="http://schemas.microsoft.com/office/drawing/2014/main" val="3878966161"/>
                    </a:ext>
                  </a:extLst>
                </a:gridCol>
                <a:gridCol w="1344149">
                  <a:extLst>
                    <a:ext uri="{9D8B030D-6E8A-4147-A177-3AD203B41FA5}">
                      <a16:colId xmlns:a16="http://schemas.microsoft.com/office/drawing/2014/main" val="1363593192"/>
                    </a:ext>
                  </a:extLst>
                </a:gridCol>
                <a:gridCol w="1344149">
                  <a:extLst>
                    <a:ext uri="{9D8B030D-6E8A-4147-A177-3AD203B41FA5}">
                      <a16:colId xmlns:a16="http://schemas.microsoft.com/office/drawing/2014/main" val="2304260153"/>
                    </a:ext>
                  </a:extLst>
                </a:gridCol>
                <a:gridCol w="1344149">
                  <a:extLst>
                    <a:ext uri="{9D8B030D-6E8A-4147-A177-3AD203B41FA5}">
                      <a16:colId xmlns:a16="http://schemas.microsoft.com/office/drawing/2014/main" val="1619947600"/>
                    </a:ext>
                  </a:extLst>
                </a:gridCol>
              </a:tblGrid>
              <a:tr h="247712">
                <a:tc rowSpan="2">
                  <a:txBody>
                    <a:bodyPr/>
                    <a:lstStyle/>
                    <a:p>
                      <a:r>
                        <a:rPr lang="en-GB" sz="1200" noProof="0" dirty="0">
                          <a:solidFill>
                            <a:schemeClr val="bg1"/>
                          </a:solidFill>
                          <a:latin typeface="Arial" panose="020B0604020202020204" pitchFamily="34" charset="0"/>
                          <a:cs typeface="Arial" panose="020B0604020202020204" pitchFamily="34" charset="0"/>
                        </a:rPr>
                        <a:t>n (%)</a:t>
                      </a:r>
                    </a:p>
                  </a:txBody>
                  <a:tcPr marL="55440" marR="55440" marT="25200" marB="25200"/>
                </a:tc>
                <a:tc gridSpan="3">
                  <a:txBody>
                    <a:bodyPr/>
                    <a:lstStyle/>
                    <a:p>
                      <a:pPr algn="ctr"/>
                      <a:r>
                        <a:rPr lang="en-GB" sz="1200" b="1" noProof="0" dirty="0">
                          <a:latin typeface="Arial" panose="020B0604020202020204" pitchFamily="34" charset="0"/>
                          <a:cs typeface="Arial" panose="020B0604020202020204" pitchFamily="34" charset="0"/>
                        </a:rPr>
                        <a:t>Ovarian cancer in 12 mg/kg Q3W dose group (N=40)</a:t>
                      </a:r>
                    </a:p>
                  </a:txBody>
                  <a:tcPr marL="55440" marR="55440" marT="25200" marB="25200">
                    <a:lnB w="12700" cap="flat" cmpd="sng" algn="ctr">
                      <a:solidFill>
                        <a:schemeClr val="bg1"/>
                      </a:solidFill>
                      <a:prstDash val="solid"/>
                      <a:round/>
                      <a:headEnd type="none" w="med" len="med"/>
                      <a:tailEnd type="none" w="med" len="med"/>
                    </a:lnB>
                  </a:tcPr>
                </a:tc>
                <a:tc hMerge="1">
                  <a:txBody>
                    <a:bodyPr/>
                    <a:lstStyle/>
                    <a:p>
                      <a:pPr algn="ctr"/>
                      <a:endParaRPr lang="en-US" sz="1200" b="1" dirty="0">
                        <a:latin typeface="Arial" panose="020B0604020202020204" pitchFamily="34" charset="0"/>
                        <a:cs typeface="Arial" panose="020B0604020202020204" pitchFamily="34" charset="0"/>
                      </a:endParaRPr>
                    </a:p>
                  </a:txBody>
                  <a:tcPr marL="55440" marR="55440" marT="25200" marB="25200"/>
                </a:tc>
                <a:tc hMerge="1">
                  <a:txBody>
                    <a:bodyPr/>
                    <a:lstStyle/>
                    <a:p>
                      <a:pPr algn="ctr"/>
                      <a:endParaRPr lang="en-US" sz="1200" b="1" dirty="0">
                        <a:latin typeface="Arial" panose="020B0604020202020204" pitchFamily="34" charset="0"/>
                        <a:cs typeface="Arial" panose="020B0604020202020204" pitchFamily="34" charset="0"/>
                      </a:endParaRPr>
                    </a:p>
                  </a:txBody>
                  <a:tcPr marL="55440" marR="55440" marT="25200" marB="25200"/>
                </a:tc>
                <a:extLst>
                  <a:ext uri="{0D108BD9-81ED-4DB2-BD59-A6C34878D82A}">
                    <a16:rowId xmlns:a16="http://schemas.microsoft.com/office/drawing/2014/main" val="4320998"/>
                  </a:ext>
                </a:extLst>
              </a:tr>
              <a:tr h="0">
                <a:tc vMerge="1">
                  <a:txBody>
                    <a:bodyPr/>
                    <a:lstStyle/>
                    <a:p>
                      <a:endParaRPr lang="en-US" sz="1000" b="1" dirty="0">
                        <a:latin typeface="Arial" panose="020B0604020202020204" pitchFamily="34" charset="0"/>
                        <a:cs typeface="Arial" panose="020B0604020202020204" pitchFamily="34" charset="0"/>
                      </a:endParaRPr>
                    </a:p>
                  </a:txBody>
                  <a:tcPr marL="55440" marR="55440" marT="25200" marB="25200"/>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HER2 IHC 1+</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(N=27)</a:t>
                      </a:r>
                    </a:p>
                  </a:txBody>
                  <a:tcPr marL="55440" marR="55440" marT="25200" marB="252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HER2 IHC 2+</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(N=12)</a:t>
                      </a:r>
                    </a:p>
                  </a:txBody>
                  <a:tcPr marL="55440" marR="55440" marT="25200" marB="252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000" b="1" noProof="0" dirty="0">
                          <a:solidFill>
                            <a:schemeClr val="bg1"/>
                          </a:solidFill>
                          <a:latin typeface="Arial" panose="020B0604020202020204" pitchFamily="34" charset="0"/>
                          <a:cs typeface="Arial" panose="020B0604020202020204" pitchFamily="34" charset="0"/>
                        </a:rPr>
                        <a:t>HER2 IHC 3+</a:t>
                      </a:r>
                      <a:br>
                        <a:rPr lang="en-GB" sz="1000" b="1" noProof="0" dirty="0">
                          <a:solidFill>
                            <a:schemeClr val="bg1"/>
                          </a:solidFill>
                          <a:latin typeface="Arial" panose="020B0604020202020204" pitchFamily="34" charset="0"/>
                          <a:cs typeface="Arial" panose="020B0604020202020204" pitchFamily="34" charset="0"/>
                        </a:rPr>
                      </a:br>
                      <a:r>
                        <a:rPr lang="en-GB" sz="1000" b="1" noProof="0" dirty="0">
                          <a:solidFill>
                            <a:schemeClr val="bg1"/>
                          </a:solidFill>
                          <a:latin typeface="Arial" panose="020B0604020202020204" pitchFamily="34" charset="0"/>
                          <a:cs typeface="Arial" panose="020B0604020202020204" pitchFamily="34" charset="0"/>
                        </a:rPr>
                        <a:t>(N=1)</a:t>
                      </a:r>
                    </a:p>
                  </a:txBody>
                  <a:tcPr marL="55440" marR="55440" marT="25200" marB="252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54738286"/>
                  </a:ext>
                </a:extLst>
              </a:tr>
              <a:tr h="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000" b="1" noProof="0" dirty="0">
                          <a:latin typeface="Arial" panose="020B0604020202020204" pitchFamily="34" charset="0"/>
                          <a:cs typeface="Arial" panose="020B0604020202020204" pitchFamily="34" charset="0"/>
                        </a:rPr>
                        <a:t>cORR</a:t>
                      </a:r>
                    </a:p>
                    <a:p>
                      <a:pPr marL="0" marR="0" lvl="0" indent="184150" algn="l" defTabSz="457200" rtl="0" eaLnBrk="1" fontAlgn="auto" latinLnBrk="0" hangingPunct="1">
                        <a:lnSpc>
                          <a:spcPct val="100000"/>
                        </a:lnSpc>
                        <a:spcBef>
                          <a:spcPts val="0"/>
                        </a:spcBef>
                        <a:spcAft>
                          <a:spcPts val="0"/>
                        </a:spcAft>
                        <a:buClrTx/>
                        <a:buSzTx/>
                        <a:buFontTx/>
                        <a:buNone/>
                        <a:tabLst/>
                        <a:defRPr/>
                      </a:pPr>
                      <a:r>
                        <a:rPr lang="en-GB" sz="1000" noProof="0" dirty="0">
                          <a:latin typeface="Arial" panose="020B0604020202020204" pitchFamily="34" charset="0"/>
                          <a:cs typeface="Arial" panose="020B0604020202020204" pitchFamily="34" charset="0"/>
                        </a:rPr>
                        <a:t>95% CI</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15 (55.6)</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35.3-74.5</a:t>
                      </a:r>
                    </a:p>
                  </a:txBody>
                  <a:tcPr marL="55440" marR="55440" marT="25200" marB="25200">
                    <a:lnT w="38100" cap="flat" cmpd="sng" algn="ctr">
                      <a:solidFill>
                        <a:schemeClr val="bg1"/>
                      </a:solidFill>
                      <a:prstDash val="solid"/>
                      <a:round/>
                      <a:headEnd type="none" w="med" len="med"/>
                      <a:tailEnd type="none" w="med" len="med"/>
                    </a:lnT>
                  </a:tcPr>
                </a:tc>
                <a:tc>
                  <a:txBody>
                    <a:bodyPr/>
                    <a:lstStyle/>
                    <a:p>
                      <a:pPr algn="ctr"/>
                      <a:r>
                        <a:rPr lang="en-GB" sz="1000" noProof="0" dirty="0">
                          <a:latin typeface="Arial" panose="020B0604020202020204" pitchFamily="34" charset="0"/>
                          <a:cs typeface="Arial" panose="020B0604020202020204" pitchFamily="34" charset="0"/>
                        </a:rPr>
                        <a:t>6 (50.0)</a:t>
                      </a:r>
                    </a:p>
                    <a:p>
                      <a:pPr algn="ctr"/>
                      <a:r>
                        <a:rPr lang="en-GB" sz="1000" noProof="0" dirty="0">
                          <a:latin typeface="Arial" panose="020B0604020202020204" pitchFamily="34" charset="0"/>
                          <a:cs typeface="Arial" panose="020B0604020202020204" pitchFamily="34" charset="0"/>
                        </a:rPr>
                        <a:t>21.1-78.9</a:t>
                      </a:r>
                    </a:p>
                  </a:txBody>
                  <a:tcPr marL="55440" marR="55440" marT="25200" marB="25200">
                    <a:lnT w="38100" cap="flat" cmpd="sng" algn="ctr">
                      <a:solidFill>
                        <a:schemeClr val="bg1"/>
                      </a:solidFill>
                      <a:prstDash val="solid"/>
                      <a:round/>
                      <a:headEnd type="none" w="med" len="med"/>
                      <a:tailEnd type="none" w="med" len="med"/>
                    </a:lnT>
                  </a:tcPr>
                </a:tc>
                <a:tc>
                  <a:txBody>
                    <a:bodyPr/>
                    <a:lstStyle/>
                    <a:p>
                      <a:pPr algn="ctr"/>
                      <a:r>
                        <a:rPr lang="en-GB" sz="1000" noProof="0" dirty="0">
                          <a:latin typeface="Arial" panose="020B0604020202020204" pitchFamily="34" charset="0"/>
                          <a:cs typeface="Arial" panose="020B0604020202020204" pitchFamily="34" charset="0"/>
                        </a:rPr>
                        <a:t>0 (0.0)</a:t>
                      </a:r>
                    </a:p>
                    <a:p>
                      <a:pPr algn="ctr"/>
                      <a:r>
                        <a:rPr lang="en-GB" sz="1000" noProof="0" dirty="0">
                          <a:latin typeface="Arial" panose="020B0604020202020204" pitchFamily="34" charset="0"/>
                          <a:cs typeface="Arial" panose="020B0604020202020204" pitchFamily="34" charset="0"/>
                        </a:rPr>
                        <a:t>0-97.5</a:t>
                      </a:r>
                    </a:p>
                  </a:txBody>
                  <a:tcPr marL="55440" marR="55440" marT="25200" marB="252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47396744"/>
                  </a:ext>
                </a:extLst>
              </a:tr>
              <a:tr h="0">
                <a:tc>
                  <a:txBody>
                    <a:bodyPr/>
                    <a:lstStyle/>
                    <a:p>
                      <a:pPr marL="0" marR="0" lvl="0" indent="11113" algn="l" defTabSz="457200" rtl="0" eaLnBrk="1" fontAlgn="auto" latinLnBrk="0" hangingPunct="1">
                        <a:lnSpc>
                          <a:spcPct val="100000"/>
                        </a:lnSpc>
                        <a:spcBef>
                          <a:spcPts val="0"/>
                        </a:spcBef>
                        <a:spcAft>
                          <a:spcPts val="0"/>
                        </a:spcAft>
                        <a:buClrTx/>
                        <a:buSzTx/>
                        <a:buFontTx/>
                        <a:buNone/>
                        <a:tabLst/>
                        <a:defRPr/>
                      </a:pPr>
                      <a:r>
                        <a:rPr lang="en-GB" sz="1000" b="1" noProof="0" dirty="0">
                          <a:latin typeface="Arial" panose="020B0604020202020204" pitchFamily="34" charset="0"/>
                          <a:cs typeface="Arial" panose="020B0604020202020204" pitchFamily="34" charset="0"/>
                        </a:rPr>
                        <a:t>DCR</a:t>
                      </a:r>
                    </a:p>
                    <a:p>
                      <a:pPr marL="0" marR="0" lvl="0" indent="184150" algn="l" defTabSz="457200" rtl="0" eaLnBrk="1" fontAlgn="auto" latinLnBrk="0" hangingPunct="1">
                        <a:lnSpc>
                          <a:spcPct val="100000"/>
                        </a:lnSpc>
                        <a:spcBef>
                          <a:spcPts val="0"/>
                        </a:spcBef>
                        <a:spcAft>
                          <a:spcPts val="0"/>
                        </a:spcAft>
                        <a:buClrTx/>
                        <a:buSzTx/>
                        <a:buFontTx/>
                        <a:buNone/>
                        <a:tabLst/>
                        <a:defRPr/>
                      </a:pPr>
                      <a:r>
                        <a:rPr lang="en-GB" sz="1000" noProof="0" dirty="0">
                          <a:latin typeface="Arial" panose="020B0604020202020204" pitchFamily="34" charset="0"/>
                          <a:cs typeface="Arial" panose="020B0604020202020204" pitchFamily="34" charset="0"/>
                        </a:rPr>
                        <a:t>95% CI</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24 (88.9)</a:t>
                      </a:r>
                    </a:p>
                    <a:p>
                      <a:pPr algn="ctr"/>
                      <a:r>
                        <a:rPr lang="en-GB" sz="1000" noProof="0" dirty="0">
                          <a:latin typeface="Arial" panose="020B0604020202020204" pitchFamily="34" charset="0"/>
                          <a:cs typeface="Arial" panose="020B0604020202020204" pitchFamily="34" charset="0"/>
                        </a:rPr>
                        <a:t>70.8-97.6</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12 (100.0)</a:t>
                      </a:r>
                    </a:p>
                    <a:p>
                      <a:pPr algn="ctr"/>
                      <a:r>
                        <a:rPr lang="en-GB" sz="1000" noProof="0" dirty="0">
                          <a:latin typeface="Arial" panose="020B0604020202020204" pitchFamily="34" charset="0"/>
                          <a:cs typeface="Arial" panose="020B0604020202020204" pitchFamily="34" charset="0"/>
                        </a:rPr>
                        <a:t>73.5-100</a:t>
                      </a:r>
                    </a:p>
                  </a:txBody>
                  <a:tcPr marL="55440" marR="55440" marT="25200" marB="25200"/>
                </a:tc>
                <a:tc>
                  <a:txBody>
                    <a:bodyPr/>
                    <a:lstStyle/>
                    <a:p>
                      <a:pPr algn="ctr"/>
                      <a:r>
                        <a:rPr lang="en-GB" sz="1000" noProof="0" dirty="0">
                          <a:latin typeface="Arial" panose="020B0604020202020204" pitchFamily="34" charset="0"/>
                          <a:cs typeface="Arial" panose="020B0604020202020204" pitchFamily="34" charset="0"/>
                        </a:rPr>
                        <a:t>0 (0.0)</a:t>
                      </a:r>
                    </a:p>
                    <a:p>
                      <a:pPr algn="ctr"/>
                      <a:r>
                        <a:rPr lang="en-GB" sz="1000" noProof="0" dirty="0">
                          <a:latin typeface="Arial" panose="020B0604020202020204" pitchFamily="34" charset="0"/>
                          <a:cs typeface="Arial" panose="020B0604020202020204" pitchFamily="34" charset="0"/>
                        </a:rPr>
                        <a:t>0-97.5</a:t>
                      </a:r>
                    </a:p>
                  </a:txBody>
                  <a:tcPr marL="55440" marR="55440" marT="25200" marB="25200"/>
                </a:tc>
                <a:extLst>
                  <a:ext uri="{0D108BD9-81ED-4DB2-BD59-A6C34878D82A}">
                    <a16:rowId xmlns:a16="http://schemas.microsoft.com/office/drawing/2014/main" val="1678406709"/>
                  </a:ext>
                </a:extLst>
              </a:tr>
            </a:tbl>
          </a:graphicData>
        </a:graphic>
      </p:graphicFrame>
      <p:sp>
        <p:nvSpPr>
          <p:cNvPr id="12" name="Content Placeholder 2">
            <a:extLst>
              <a:ext uri="{FF2B5EF4-FFF2-40B4-BE49-F238E27FC236}">
                <a16:creationId xmlns:a16="http://schemas.microsoft.com/office/drawing/2014/main" id="{66C0D938-A64F-181B-1EB3-403D24AECAAA}"/>
              </a:ext>
            </a:extLst>
          </p:cNvPr>
          <p:cNvSpPr txBox="1">
            <a:spLocks/>
          </p:cNvSpPr>
          <p:nvPr/>
        </p:nvSpPr>
        <p:spPr>
          <a:xfrm>
            <a:off x="6276600" y="1420518"/>
            <a:ext cx="522000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Patients with ovarian cancer at 12 mg/kg Q3W dose</a:t>
            </a:r>
          </a:p>
        </p:txBody>
      </p:sp>
      <p:sp>
        <p:nvSpPr>
          <p:cNvPr id="13" name="TextBox 12">
            <a:extLst>
              <a:ext uri="{FF2B5EF4-FFF2-40B4-BE49-F238E27FC236}">
                <a16:creationId xmlns:a16="http://schemas.microsoft.com/office/drawing/2014/main" id="{603B110B-287D-26E5-2D50-4BDCD0ADE1C0}"/>
              </a:ext>
            </a:extLst>
          </p:cNvPr>
          <p:cNvSpPr txBox="1"/>
          <p:nvPr/>
        </p:nvSpPr>
        <p:spPr>
          <a:xfrm rot="16200000">
            <a:off x="5168229" y="3139251"/>
            <a:ext cx="2378856" cy="332399"/>
          </a:xfrm>
          <a:prstGeom prst="rect">
            <a:avLst/>
          </a:prstGeom>
          <a:noFill/>
        </p:spPr>
        <p:txBody>
          <a:bodyPr wrap="non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Maximum change in tumour size</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from baseline</a:t>
            </a:r>
          </a:p>
        </p:txBody>
      </p:sp>
      <p:sp>
        <p:nvSpPr>
          <p:cNvPr id="16" name="TextBox 15">
            <a:extLst>
              <a:ext uri="{FF2B5EF4-FFF2-40B4-BE49-F238E27FC236}">
                <a16:creationId xmlns:a16="http://schemas.microsoft.com/office/drawing/2014/main" id="{C1CEAC55-9ECC-0612-7AF8-34D93FB621C6}"/>
              </a:ext>
            </a:extLst>
          </p:cNvPr>
          <p:cNvSpPr txBox="1"/>
          <p:nvPr/>
        </p:nvSpPr>
        <p:spPr>
          <a:xfrm>
            <a:off x="6641975" y="2375953"/>
            <a:ext cx="306174"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17" name="TextBox 16">
            <a:extLst>
              <a:ext uri="{FF2B5EF4-FFF2-40B4-BE49-F238E27FC236}">
                <a16:creationId xmlns:a16="http://schemas.microsoft.com/office/drawing/2014/main" id="{7724073C-377C-DB30-2D74-C724222B225C}"/>
              </a:ext>
            </a:extLst>
          </p:cNvPr>
          <p:cNvSpPr txBox="1"/>
          <p:nvPr/>
        </p:nvSpPr>
        <p:spPr>
          <a:xfrm>
            <a:off x="6726934" y="2699803"/>
            <a:ext cx="221215"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18" name="TextBox 17">
            <a:extLst>
              <a:ext uri="{FF2B5EF4-FFF2-40B4-BE49-F238E27FC236}">
                <a16:creationId xmlns:a16="http://schemas.microsoft.com/office/drawing/2014/main" id="{1A9B1855-6C0C-25E8-D5E1-FC8DB3702041}"/>
              </a:ext>
            </a:extLst>
          </p:cNvPr>
          <p:cNvSpPr txBox="1"/>
          <p:nvPr/>
        </p:nvSpPr>
        <p:spPr>
          <a:xfrm>
            <a:off x="6590679" y="3179228"/>
            <a:ext cx="35747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19" name="TextBox 18">
            <a:extLst>
              <a:ext uri="{FF2B5EF4-FFF2-40B4-BE49-F238E27FC236}">
                <a16:creationId xmlns:a16="http://schemas.microsoft.com/office/drawing/2014/main" id="{0D2E1CD1-767A-2641-2F20-C4E851B26268}"/>
              </a:ext>
            </a:extLst>
          </p:cNvPr>
          <p:cNvSpPr txBox="1"/>
          <p:nvPr/>
        </p:nvSpPr>
        <p:spPr>
          <a:xfrm>
            <a:off x="6505720" y="4271428"/>
            <a:ext cx="44242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-100%</a:t>
            </a:r>
          </a:p>
        </p:txBody>
      </p:sp>
      <p:pic>
        <p:nvPicPr>
          <p:cNvPr id="21" name="Picture 20" descr="A black background with a black and orange bar&#10;&#10;Description automatically generated with medium confidence">
            <a:extLst>
              <a:ext uri="{FF2B5EF4-FFF2-40B4-BE49-F238E27FC236}">
                <a16:creationId xmlns:a16="http://schemas.microsoft.com/office/drawing/2014/main" id="{CF85E666-1B83-21F4-CD33-C23B0BB0F183}"/>
              </a:ext>
            </a:extLst>
          </p:cNvPr>
          <p:cNvPicPr>
            <a:picLocks noChangeAspect="1"/>
          </p:cNvPicPr>
          <p:nvPr/>
        </p:nvPicPr>
        <p:blipFill>
          <a:blip r:embed="rId2"/>
          <a:stretch>
            <a:fillRect/>
          </a:stretch>
        </p:blipFill>
        <p:spPr>
          <a:xfrm>
            <a:off x="6992245" y="1884695"/>
            <a:ext cx="4508500" cy="2768600"/>
          </a:xfrm>
          <a:prstGeom prst="rect">
            <a:avLst/>
          </a:prstGeom>
          <a:solidFill>
            <a:schemeClr val="bg1"/>
          </a:solidFill>
        </p:spPr>
      </p:pic>
      <p:sp>
        <p:nvSpPr>
          <p:cNvPr id="22" name="TextBox 21">
            <a:extLst>
              <a:ext uri="{FF2B5EF4-FFF2-40B4-BE49-F238E27FC236}">
                <a16:creationId xmlns:a16="http://schemas.microsoft.com/office/drawing/2014/main" id="{0889E721-4690-4545-D140-5CA6EE6C211F}"/>
              </a:ext>
            </a:extLst>
          </p:cNvPr>
          <p:cNvSpPr txBox="1"/>
          <p:nvPr/>
        </p:nvSpPr>
        <p:spPr>
          <a:xfrm>
            <a:off x="7355788" y="4371292"/>
            <a:ext cx="1380186" cy="184666"/>
          </a:xfrm>
          <a:prstGeom prst="rect">
            <a:avLst/>
          </a:prstGeom>
          <a:solidFill>
            <a:schemeClr val="bg1"/>
          </a:solid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Confirmed response</a:t>
            </a:r>
          </a:p>
        </p:txBody>
      </p:sp>
      <p:sp>
        <p:nvSpPr>
          <p:cNvPr id="23" name="Oval 22">
            <a:extLst>
              <a:ext uri="{FF2B5EF4-FFF2-40B4-BE49-F238E27FC236}">
                <a16:creationId xmlns:a16="http://schemas.microsoft.com/office/drawing/2014/main" id="{DA444BEC-E012-AC30-3912-37878ED4A400}"/>
              </a:ext>
            </a:extLst>
          </p:cNvPr>
          <p:cNvSpPr/>
          <p:nvPr/>
        </p:nvSpPr>
        <p:spPr>
          <a:xfrm>
            <a:off x="7228482" y="4436750"/>
            <a:ext cx="51586" cy="5158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TextBox 24">
            <a:extLst>
              <a:ext uri="{FF2B5EF4-FFF2-40B4-BE49-F238E27FC236}">
                <a16:creationId xmlns:a16="http://schemas.microsoft.com/office/drawing/2014/main" id="{F397078F-7B28-367D-65B4-55D0E4BD94A5}"/>
              </a:ext>
            </a:extLst>
          </p:cNvPr>
          <p:cNvSpPr txBox="1"/>
          <p:nvPr/>
        </p:nvSpPr>
        <p:spPr>
          <a:xfrm>
            <a:off x="9046480" y="1827830"/>
            <a:ext cx="482504" cy="184666"/>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IHC 1+</a:t>
            </a:r>
          </a:p>
        </p:txBody>
      </p:sp>
      <p:sp>
        <p:nvSpPr>
          <p:cNvPr id="26" name="Rectangle 25">
            <a:extLst>
              <a:ext uri="{FF2B5EF4-FFF2-40B4-BE49-F238E27FC236}">
                <a16:creationId xmlns:a16="http://schemas.microsoft.com/office/drawing/2014/main" id="{00705B33-3E3D-58AC-ADC7-B2AE0C4E2B3C}"/>
              </a:ext>
            </a:extLst>
          </p:cNvPr>
          <p:cNvSpPr/>
          <p:nvPr/>
        </p:nvSpPr>
        <p:spPr>
          <a:xfrm>
            <a:off x="8902264" y="1880848"/>
            <a:ext cx="85406" cy="8540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 name="TextBox 28">
            <a:extLst>
              <a:ext uri="{FF2B5EF4-FFF2-40B4-BE49-F238E27FC236}">
                <a16:creationId xmlns:a16="http://schemas.microsoft.com/office/drawing/2014/main" id="{2968B5BC-FE01-4A03-661F-922B1080FD01}"/>
              </a:ext>
            </a:extLst>
          </p:cNvPr>
          <p:cNvSpPr txBox="1"/>
          <p:nvPr/>
        </p:nvSpPr>
        <p:spPr>
          <a:xfrm>
            <a:off x="9808480" y="1827830"/>
            <a:ext cx="482504" cy="184666"/>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IHC 2+</a:t>
            </a:r>
          </a:p>
        </p:txBody>
      </p:sp>
      <p:sp>
        <p:nvSpPr>
          <p:cNvPr id="30" name="Rectangle 29">
            <a:extLst>
              <a:ext uri="{FF2B5EF4-FFF2-40B4-BE49-F238E27FC236}">
                <a16:creationId xmlns:a16="http://schemas.microsoft.com/office/drawing/2014/main" id="{5F3A4321-82F4-1350-FB55-7571652B7F28}"/>
              </a:ext>
            </a:extLst>
          </p:cNvPr>
          <p:cNvSpPr/>
          <p:nvPr/>
        </p:nvSpPr>
        <p:spPr>
          <a:xfrm>
            <a:off x="9664264" y="1880848"/>
            <a:ext cx="85406" cy="854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1" name="TextBox 30">
            <a:extLst>
              <a:ext uri="{FF2B5EF4-FFF2-40B4-BE49-F238E27FC236}">
                <a16:creationId xmlns:a16="http://schemas.microsoft.com/office/drawing/2014/main" id="{582334CC-2935-B72B-22AD-C9B00BA2E30D}"/>
              </a:ext>
            </a:extLst>
          </p:cNvPr>
          <p:cNvSpPr txBox="1"/>
          <p:nvPr/>
        </p:nvSpPr>
        <p:spPr>
          <a:xfrm>
            <a:off x="10573655" y="1827830"/>
            <a:ext cx="482504" cy="184666"/>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IHC 3+</a:t>
            </a:r>
          </a:p>
        </p:txBody>
      </p:sp>
      <p:sp>
        <p:nvSpPr>
          <p:cNvPr id="32" name="Rectangle 31">
            <a:extLst>
              <a:ext uri="{FF2B5EF4-FFF2-40B4-BE49-F238E27FC236}">
                <a16:creationId xmlns:a16="http://schemas.microsoft.com/office/drawing/2014/main" id="{169F2A2F-5DC6-7BE5-3F62-4F3E56205A4F}"/>
              </a:ext>
            </a:extLst>
          </p:cNvPr>
          <p:cNvSpPr/>
          <p:nvPr/>
        </p:nvSpPr>
        <p:spPr>
          <a:xfrm>
            <a:off x="10429439" y="1880848"/>
            <a:ext cx="85406" cy="854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3" name="TextBox 32">
            <a:extLst>
              <a:ext uri="{FF2B5EF4-FFF2-40B4-BE49-F238E27FC236}">
                <a16:creationId xmlns:a16="http://schemas.microsoft.com/office/drawing/2014/main" id="{278E4461-737C-087C-4CDE-3E891A24366F}"/>
              </a:ext>
            </a:extLst>
          </p:cNvPr>
          <p:cNvSpPr txBox="1"/>
          <p:nvPr/>
        </p:nvSpPr>
        <p:spPr>
          <a:xfrm>
            <a:off x="7543340" y="1827830"/>
            <a:ext cx="1192634" cy="184666"/>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HER2 expression</a:t>
            </a:r>
          </a:p>
        </p:txBody>
      </p:sp>
      <p:sp>
        <p:nvSpPr>
          <p:cNvPr id="2" name="Oval 1">
            <a:extLst>
              <a:ext uri="{FF2B5EF4-FFF2-40B4-BE49-F238E27FC236}">
                <a16:creationId xmlns:a16="http://schemas.microsoft.com/office/drawing/2014/main" id="{1CB525AF-1D3E-9209-F9F4-89729BC61F94}"/>
              </a:ext>
            </a:extLst>
          </p:cNvPr>
          <p:cNvSpPr/>
          <p:nvPr/>
        </p:nvSpPr>
        <p:spPr>
          <a:xfrm>
            <a:off x="9265545" y="3513580"/>
            <a:ext cx="45719" cy="4571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3343400"/>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03ABF-49E8-B2FC-1F2F-2CDDA2D62B0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669956F-5C66-7ECC-FAB0-F04A228FE655}"/>
              </a:ext>
            </a:extLst>
          </p:cNvPr>
          <p:cNvSpPr/>
          <p:nvPr/>
        </p:nvSpPr>
        <p:spPr>
          <a:xfrm>
            <a:off x="297301" y="1885473"/>
            <a:ext cx="5715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7E9C8687-E15A-FF6B-B019-959B8BF92101}"/>
              </a:ext>
            </a:extLst>
          </p:cNvPr>
          <p:cNvSpPr>
            <a:spLocks noGrp="1"/>
          </p:cNvSpPr>
          <p:nvPr>
            <p:ph type="title"/>
          </p:nvPr>
        </p:nvSpPr>
        <p:spPr>
          <a:xfrm>
            <a:off x="619201" y="259200"/>
            <a:ext cx="10963198" cy="864000"/>
          </a:xfrm>
          <a:solidFill>
            <a:schemeClr val="bg1"/>
          </a:solidFill>
          <a:ln>
            <a:noFill/>
          </a:ln>
        </p:spPr>
        <p:txBody>
          <a:bodyPr>
            <a:normAutofit fontScale="90000"/>
          </a:bodyPr>
          <a:lstStyle/>
          <a:p>
            <a:r>
              <a:rPr lang="en-GB" sz="2700" noProof="0" dirty="0"/>
              <a:t>Her2-targeted therapy on the horizon for ovarian cancer</a:t>
            </a:r>
            <a:br>
              <a:rPr lang="en-GB" sz="2400" noProof="0" dirty="0"/>
            </a:br>
            <a:r>
              <a:rPr lang="en-GB" sz="2700" spc="100" noProof="0" dirty="0">
                <a:solidFill>
                  <a:schemeClr val="accent1"/>
                </a:solidFill>
              </a:rPr>
              <a:t>IBI354 phase 1 study - durability of clinical benefit</a:t>
            </a:r>
            <a:br>
              <a:rPr lang="en-GB" sz="2200" spc="100" noProof="0" dirty="0">
                <a:solidFill>
                  <a:schemeClr val="accent1"/>
                </a:solidFill>
              </a:rPr>
            </a:br>
            <a:r>
              <a:rPr lang="en-GB" sz="2200" spc="100" noProof="0" dirty="0">
                <a:solidFill>
                  <a:schemeClr val="accent1"/>
                </a:solidFill>
              </a:rPr>
              <a:t>trastuzumab conjugated to NT3, a topoisomerase1 inhibitor</a:t>
            </a:r>
            <a:endParaRPr lang="en-GB" sz="2400" spc="100" noProof="0" dirty="0">
              <a:solidFill>
                <a:schemeClr val="accent1"/>
              </a:solidFill>
            </a:endParaRPr>
          </a:p>
        </p:txBody>
      </p:sp>
      <p:sp>
        <p:nvSpPr>
          <p:cNvPr id="4" name="Slide Number Placeholder 3">
            <a:extLst>
              <a:ext uri="{FF2B5EF4-FFF2-40B4-BE49-F238E27FC236}">
                <a16:creationId xmlns:a16="http://schemas.microsoft.com/office/drawing/2014/main" id="{6408A8DA-9F3C-BEFC-DB66-BD576CCC4955}"/>
              </a:ext>
            </a:extLst>
          </p:cNvPr>
          <p:cNvSpPr>
            <a:spLocks noGrp="1"/>
          </p:cNvSpPr>
          <p:nvPr>
            <p:ph type="sldNum" sz="quarter" idx="4"/>
          </p:nvPr>
        </p:nvSpPr>
        <p:spPr/>
        <p:txBody>
          <a:bodyPr/>
          <a:lstStyle/>
          <a:p>
            <a:fld id="{FCE43C0F-8A7B-3A4B-9DB5-B3472E36E833}" type="slidenum">
              <a:rPr lang="en-GB" noProof="0" smtClean="0"/>
              <a:pPr/>
              <a:t>75</a:t>
            </a:fld>
            <a:endParaRPr lang="en-GB" noProof="0" dirty="0"/>
          </a:p>
        </p:txBody>
      </p:sp>
      <p:sp>
        <p:nvSpPr>
          <p:cNvPr id="7" name="Content Placeholder 6">
            <a:extLst>
              <a:ext uri="{FF2B5EF4-FFF2-40B4-BE49-F238E27FC236}">
                <a16:creationId xmlns:a16="http://schemas.microsoft.com/office/drawing/2014/main" id="{B4B3130D-4280-BAD3-3CE9-486093FA80A9}"/>
              </a:ext>
            </a:extLst>
          </p:cNvPr>
          <p:cNvSpPr>
            <a:spLocks noGrp="1"/>
          </p:cNvSpPr>
          <p:nvPr>
            <p:ph sz="quarter" idx="15"/>
          </p:nvPr>
        </p:nvSpPr>
        <p:spPr/>
        <p:txBody>
          <a:bodyPr anchor="b"/>
          <a:lstStyle/>
          <a:p>
            <a:r>
              <a:rPr lang="en-GB" noProof="0" dirty="0">
                <a:solidFill>
                  <a:schemeClr val="tx2"/>
                </a:solidFill>
              </a:rPr>
              <a:t>CI, confidence interval; DoR, duration of response; NR, not reached; PFS, progression-free survival; Q3W, every 3 weeks</a:t>
            </a:r>
            <a:endParaRPr lang="en-GB" noProof="0" dirty="0">
              <a:solidFill>
                <a:schemeClr val="tx2"/>
              </a:solidFill>
              <a:highlight>
                <a:srgbClr val="FFFF00"/>
              </a:highlight>
            </a:endParaRPr>
          </a:p>
          <a:p>
            <a:r>
              <a:rPr lang="en-GB" noProof="0" dirty="0">
                <a:solidFill>
                  <a:schemeClr val="tx2"/>
                </a:solidFill>
              </a:rPr>
              <a:t>Shu J, et al. Ann Oncol. 2024;35 (suppl 2):S551 (presented at ESMO 2024)</a:t>
            </a:r>
          </a:p>
        </p:txBody>
      </p:sp>
      <p:sp>
        <p:nvSpPr>
          <p:cNvPr id="9" name="Rectangle: Rounded Corners 8">
            <a:extLst>
              <a:ext uri="{FF2B5EF4-FFF2-40B4-BE49-F238E27FC236}">
                <a16:creationId xmlns:a16="http://schemas.microsoft.com/office/drawing/2014/main" id="{2F5A2D89-41C4-2CFF-A91F-C499657E50CA}"/>
              </a:ext>
            </a:extLst>
          </p:cNvPr>
          <p:cNvSpPr/>
          <p:nvPr/>
        </p:nvSpPr>
        <p:spPr>
          <a:xfrm>
            <a:off x="2279575" y="5578926"/>
            <a:ext cx="10180339" cy="658386"/>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noProof="0" dirty="0">
                <a:latin typeface="Arial" panose="020B0604020202020204" pitchFamily="34" charset="0"/>
                <a:cs typeface="Arial" panose="020B0604020202020204" pitchFamily="34" charset="0"/>
              </a:rPr>
              <a:t>HER2-targeting therapies appear safe and effective and will be with us soon in HER2 </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expressing ovarian cancer</a:t>
            </a:r>
          </a:p>
        </p:txBody>
      </p:sp>
      <p:sp>
        <p:nvSpPr>
          <p:cNvPr id="6" name="Content Placeholder 2">
            <a:extLst>
              <a:ext uri="{FF2B5EF4-FFF2-40B4-BE49-F238E27FC236}">
                <a16:creationId xmlns:a16="http://schemas.microsoft.com/office/drawing/2014/main" id="{F8B95F2E-51F5-FFC8-3EC1-D67CA0A75CF5}"/>
              </a:ext>
            </a:extLst>
          </p:cNvPr>
          <p:cNvSpPr txBox="1">
            <a:spLocks/>
          </p:cNvSpPr>
          <p:nvPr/>
        </p:nvSpPr>
        <p:spPr>
          <a:xfrm>
            <a:off x="2544894" y="1400487"/>
            <a:ext cx="6783366"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PFS in individuals with ovarian cancer at 12 mg/kg </a:t>
            </a:r>
            <a:br>
              <a:rPr lang="en-GB" sz="1600" b="1" noProof="0" dirty="0">
                <a:solidFill>
                  <a:schemeClr val="tx1"/>
                </a:solidFill>
              </a:rPr>
            </a:br>
            <a:r>
              <a:rPr lang="en-GB" sz="1600" b="1" noProof="0" dirty="0">
                <a:solidFill>
                  <a:schemeClr val="tx1"/>
                </a:solidFill>
              </a:rPr>
              <a:t>Q3W dose (N=41)</a:t>
            </a:r>
          </a:p>
        </p:txBody>
      </p:sp>
      <p:sp>
        <p:nvSpPr>
          <p:cNvPr id="10" name="Rounded Rectangle 9">
            <a:extLst>
              <a:ext uri="{FF2B5EF4-FFF2-40B4-BE49-F238E27FC236}">
                <a16:creationId xmlns:a16="http://schemas.microsoft.com/office/drawing/2014/main" id="{C768FC81-2A53-C331-CCC3-5D2FC406B3C6}"/>
              </a:ext>
            </a:extLst>
          </p:cNvPr>
          <p:cNvSpPr/>
          <p:nvPr/>
        </p:nvSpPr>
        <p:spPr>
          <a:xfrm>
            <a:off x="619200" y="4579680"/>
            <a:ext cx="10963199" cy="857802"/>
          </a:xfrm>
          <a:prstGeom prst="roundRect">
            <a:avLst/>
          </a:prstGeom>
          <a:solidFill>
            <a:schemeClr val="bg1"/>
          </a:solidFill>
          <a:ln w="222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As of July 24, 2024, with a median follow-up of 6.5 (range: 4.4-10.2) months in 12 mg/kg Q3W dose group</a:t>
            </a:r>
          </a:p>
          <a:p>
            <a:pPr marL="285750" indent="-285750">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The median DoR was not reached, with events in 3 (14.3%) patients</a:t>
            </a:r>
          </a:p>
          <a:p>
            <a:pPr marL="285750" indent="-285750">
              <a:buClr>
                <a:schemeClr val="accent1"/>
              </a:buClr>
              <a:buFont typeface="Arial" panose="020B0604020202020204" pitchFamily="34" charset="0"/>
              <a:buChar char="•"/>
            </a:pPr>
            <a:r>
              <a:rPr lang="en-GB" sz="1600" noProof="0" dirty="0">
                <a:solidFill>
                  <a:schemeClr val="tx1"/>
                </a:solidFill>
                <a:latin typeface="Arial" panose="020B0604020202020204" pitchFamily="34" charset="0"/>
                <a:cs typeface="Arial" panose="020B0604020202020204" pitchFamily="34" charset="0"/>
              </a:rPr>
              <a:t>The median PFS was 6.8 (95% CI: 5.2-NR) months, with events in 16 (39.0%) patients</a:t>
            </a:r>
          </a:p>
        </p:txBody>
      </p:sp>
      <p:sp>
        <p:nvSpPr>
          <p:cNvPr id="17" name="TextBox 16">
            <a:extLst>
              <a:ext uri="{FF2B5EF4-FFF2-40B4-BE49-F238E27FC236}">
                <a16:creationId xmlns:a16="http://schemas.microsoft.com/office/drawing/2014/main" id="{D3ABDC92-31AB-836C-822B-58526C031274}"/>
              </a:ext>
            </a:extLst>
          </p:cNvPr>
          <p:cNvSpPr txBox="1"/>
          <p:nvPr/>
        </p:nvSpPr>
        <p:spPr>
          <a:xfrm rot="16200000">
            <a:off x="1473916" y="2596351"/>
            <a:ext cx="1431482"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PFS (probability)</a:t>
            </a:r>
          </a:p>
        </p:txBody>
      </p:sp>
      <p:sp>
        <p:nvSpPr>
          <p:cNvPr id="20" name="TextBox 19">
            <a:extLst>
              <a:ext uri="{FF2B5EF4-FFF2-40B4-BE49-F238E27FC236}">
                <a16:creationId xmlns:a16="http://schemas.microsoft.com/office/drawing/2014/main" id="{CA7139DF-63CD-B4FB-63EE-1F215A237819}"/>
              </a:ext>
            </a:extLst>
          </p:cNvPr>
          <p:cNvSpPr txBox="1"/>
          <p:nvPr/>
        </p:nvSpPr>
        <p:spPr>
          <a:xfrm>
            <a:off x="2426416" y="157536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26" name="Content Placeholder 2">
            <a:extLst>
              <a:ext uri="{FF2B5EF4-FFF2-40B4-BE49-F238E27FC236}">
                <a16:creationId xmlns:a16="http://schemas.microsoft.com/office/drawing/2014/main" id="{88978660-0BCB-C8AB-E146-A758525002AF}"/>
              </a:ext>
            </a:extLst>
          </p:cNvPr>
          <p:cNvSpPr txBox="1">
            <a:spLocks/>
          </p:cNvSpPr>
          <p:nvPr/>
        </p:nvSpPr>
        <p:spPr>
          <a:xfrm>
            <a:off x="4315420" y="3929514"/>
            <a:ext cx="2592288" cy="259045"/>
          </a:xfrm>
          <a:prstGeom prst="rect">
            <a:avLst/>
          </a:prstGeom>
        </p:spPr>
        <p:txBody>
          <a:bodyPr vert="horz" wrap="square" lIns="0" tIns="0" rIns="0" bIns="0" rtlCol="0">
            <a:sp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Study months</a:t>
            </a:r>
          </a:p>
        </p:txBody>
      </p:sp>
      <p:sp>
        <p:nvSpPr>
          <p:cNvPr id="30" name="TextBox 29">
            <a:extLst>
              <a:ext uri="{FF2B5EF4-FFF2-40B4-BE49-F238E27FC236}">
                <a16:creationId xmlns:a16="http://schemas.microsoft.com/office/drawing/2014/main" id="{BD775EA0-B084-7EAE-8DB3-A18377A29EDB}"/>
              </a:ext>
            </a:extLst>
          </p:cNvPr>
          <p:cNvSpPr txBox="1"/>
          <p:nvPr/>
        </p:nvSpPr>
        <p:spPr>
          <a:xfrm>
            <a:off x="2426416" y="1984938"/>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0.8</a:t>
            </a:r>
          </a:p>
        </p:txBody>
      </p:sp>
      <p:sp>
        <p:nvSpPr>
          <p:cNvPr id="31" name="TextBox 30">
            <a:extLst>
              <a:ext uri="{FF2B5EF4-FFF2-40B4-BE49-F238E27FC236}">
                <a16:creationId xmlns:a16="http://schemas.microsoft.com/office/drawing/2014/main" id="{5B49F626-3E18-3F1B-847D-E74BD5EA53C3}"/>
              </a:ext>
            </a:extLst>
          </p:cNvPr>
          <p:cNvSpPr txBox="1"/>
          <p:nvPr/>
        </p:nvSpPr>
        <p:spPr>
          <a:xfrm>
            <a:off x="2426416" y="238816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0.6</a:t>
            </a:r>
          </a:p>
        </p:txBody>
      </p:sp>
      <p:sp>
        <p:nvSpPr>
          <p:cNvPr id="32" name="TextBox 31">
            <a:extLst>
              <a:ext uri="{FF2B5EF4-FFF2-40B4-BE49-F238E27FC236}">
                <a16:creationId xmlns:a16="http://schemas.microsoft.com/office/drawing/2014/main" id="{5E790CDB-F1E1-C2E0-C9D2-5EDED1342D31}"/>
              </a:ext>
            </a:extLst>
          </p:cNvPr>
          <p:cNvSpPr txBox="1"/>
          <p:nvPr/>
        </p:nvSpPr>
        <p:spPr>
          <a:xfrm>
            <a:off x="2426416" y="2785038"/>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0.4</a:t>
            </a:r>
          </a:p>
        </p:txBody>
      </p:sp>
      <p:sp>
        <p:nvSpPr>
          <p:cNvPr id="35" name="TextBox 34">
            <a:extLst>
              <a:ext uri="{FF2B5EF4-FFF2-40B4-BE49-F238E27FC236}">
                <a16:creationId xmlns:a16="http://schemas.microsoft.com/office/drawing/2014/main" id="{E2FFBDA4-4216-825C-4051-AE6FAB4B1D2C}"/>
              </a:ext>
            </a:extLst>
          </p:cNvPr>
          <p:cNvSpPr txBox="1"/>
          <p:nvPr/>
        </p:nvSpPr>
        <p:spPr>
          <a:xfrm>
            <a:off x="2865186" y="381373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36" name="TextBox 35">
            <a:extLst>
              <a:ext uri="{FF2B5EF4-FFF2-40B4-BE49-F238E27FC236}">
                <a16:creationId xmlns:a16="http://schemas.microsoft.com/office/drawing/2014/main" id="{047CD1CE-C0BE-0F69-4D0F-51E89CA70448}"/>
              </a:ext>
            </a:extLst>
          </p:cNvPr>
          <p:cNvSpPr txBox="1"/>
          <p:nvPr/>
        </p:nvSpPr>
        <p:spPr>
          <a:xfrm>
            <a:off x="3538286" y="381373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a:t>
            </a:r>
          </a:p>
        </p:txBody>
      </p:sp>
      <p:sp>
        <p:nvSpPr>
          <p:cNvPr id="37" name="TextBox 36">
            <a:extLst>
              <a:ext uri="{FF2B5EF4-FFF2-40B4-BE49-F238E27FC236}">
                <a16:creationId xmlns:a16="http://schemas.microsoft.com/office/drawing/2014/main" id="{AE84A844-152A-5806-1F7E-82206421AB4F}"/>
              </a:ext>
            </a:extLst>
          </p:cNvPr>
          <p:cNvSpPr txBox="1"/>
          <p:nvPr/>
        </p:nvSpPr>
        <p:spPr>
          <a:xfrm>
            <a:off x="4220911" y="381373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a:t>
            </a:r>
          </a:p>
        </p:txBody>
      </p:sp>
      <p:sp>
        <p:nvSpPr>
          <p:cNvPr id="38" name="TextBox 37">
            <a:extLst>
              <a:ext uri="{FF2B5EF4-FFF2-40B4-BE49-F238E27FC236}">
                <a16:creationId xmlns:a16="http://schemas.microsoft.com/office/drawing/2014/main" id="{71141B9B-8AA0-F5DE-2BA7-914ABB1D3A08}"/>
              </a:ext>
            </a:extLst>
          </p:cNvPr>
          <p:cNvSpPr txBox="1"/>
          <p:nvPr/>
        </p:nvSpPr>
        <p:spPr>
          <a:xfrm>
            <a:off x="4909886" y="381373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a:t>
            </a:r>
          </a:p>
        </p:txBody>
      </p:sp>
      <p:sp>
        <p:nvSpPr>
          <p:cNvPr id="39" name="TextBox 38">
            <a:extLst>
              <a:ext uri="{FF2B5EF4-FFF2-40B4-BE49-F238E27FC236}">
                <a16:creationId xmlns:a16="http://schemas.microsoft.com/office/drawing/2014/main" id="{759FF1BC-EC51-539C-3251-5C751B2BEDD7}"/>
              </a:ext>
            </a:extLst>
          </p:cNvPr>
          <p:cNvSpPr txBox="1"/>
          <p:nvPr/>
        </p:nvSpPr>
        <p:spPr>
          <a:xfrm>
            <a:off x="5595686" y="381373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a:t>
            </a:r>
          </a:p>
        </p:txBody>
      </p:sp>
      <p:sp>
        <p:nvSpPr>
          <p:cNvPr id="40" name="TextBox 39">
            <a:extLst>
              <a:ext uri="{FF2B5EF4-FFF2-40B4-BE49-F238E27FC236}">
                <a16:creationId xmlns:a16="http://schemas.microsoft.com/office/drawing/2014/main" id="{A9609CDE-5EA5-8F7D-2E8F-0BABC076AFCE}"/>
              </a:ext>
            </a:extLst>
          </p:cNvPr>
          <p:cNvSpPr txBox="1"/>
          <p:nvPr/>
        </p:nvSpPr>
        <p:spPr>
          <a:xfrm>
            <a:off x="6278311" y="381373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5</a:t>
            </a:r>
          </a:p>
        </p:txBody>
      </p:sp>
      <p:sp>
        <p:nvSpPr>
          <p:cNvPr id="41" name="TextBox 40">
            <a:extLst>
              <a:ext uri="{FF2B5EF4-FFF2-40B4-BE49-F238E27FC236}">
                <a16:creationId xmlns:a16="http://schemas.microsoft.com/office/drawing/2014/main" id="{27395BA8-7C83-8AE0-3B83-382E1C6EB263}"/>
              </a:ext>
            </a:extLst>
          </p:cNvPr>
          <p:cNvSpPr txBox="1"/>
          <p:nvPr/>
        </p:nvSpPr>
        <p:spPr>
          <a:xfrm>
            <a:off x="6960936" y="381373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a:t>
            </a:r>
          </a:p>
        </p:txBody>
      </p:sp>
      <p:sp>
        <p:nvSpPr>
          <p:cNvPr id="42" name="TextBox 41">
            <a:extLst>
              <a:ext uri="{FF2B5EF4-FFF2-40B4-BE49-F238E27FC236}">
                <a16:creationId xmlns:a16="http://schemas.microsoft.com/office/drawing/2014/main" id="{0262CBDF-A543-699E-A90C-73FD6DFDB3BA}"/>
              </a:ext>
            </a:extLst>
          </p:cNvPr>
          <p:cNvSpPr txBox="1"/>
          <p:nvPr/>
        </p:nvSpPr>
        <p:spPr>
          <a:xfrm>
            <a:off x="7637211" y="381373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7</a:t>
            </a:r>
          </a:p>
        </p:txBody>
      </p:sp>
      <p:sp>
        <p:nvSpPr>
          <p:cNvPr id="43" name="TextBox 42">
            <a:extLst>
              <a:ext uri="{FF2B5EF4-FFF2-40B4-BE49-F238E27FC236}">
                <a16:creationId xmlns:a16="http://schemas.microsoft.com/office/drawing/2014/main" id="{08414DE9-CD88-18ED-C025-8C36EC2DBE58}"/>
              </a:ext>
            </a:extLst>
          </p:cNvPr>
          <p:cNvSpPr txBox="1"/>
          <p:nvPr/>
        </p:nvSpPr>
        <p:spPr>
          <a:xfrm>
            <a:off x="8319836" y="3813738"/>
            <a:ext cx="84960"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8</a:t>
            </a:r>
          </a:p>
        </p:txBody>
      </p:sp>
      <p:sp>
        <p:nvSpPr>
          <p:cNvPr id="44" name="TextBox 43">
            <a:extLst>
              <a:ext uri="{FF2B5EF4-FFF2-40B4-BE49-F238E27FC236}">
                <a16:creationId xmlns:a16="http://schemas.microsoft.com/office/drawing/2014/main" id="{1FBC928A-CB2A-3CB8-6FBF-2003057653F0}"/>
              </a:ext>
            </a:extLst>
          </p:cNvPr>
          <p:cNvSpPr txBox="1"/>
          <p:nvPr/>
        </p:nvSpPr>
        <p:spPr>
          <a:xfrm>
            <a:off x="2707291" y="4220138"/>
            <a:ext cx="400752"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41 (0)</a:t>
            </a:r>
          </a:p>
        </p:txBody>
      </p:sp>
      <p:sp>
        <p:nvSpPr>
          <p:cNvPr id="45" name="TextBox 44">
            <a:extLst>
              <a:ext uri="{FF2B5EF4-FFF2-40B4-BE49-F238E27FC236}">
                <a16:creationId xmlns:a16="http://schemas.microsoft.com/office/drawing/2014/main" id="{3992E963-0E83-2054-86F7-6ED61EA4883F}"/>
              </a:ext>
            </a:extLst>
          </p:cNvPr>
          <p:cNvSpPr txBox="1"/>
          <p:nvPr/>
        </p:nvSpPr>
        <p:spPr>
          <a:xfrm>
            <a:off x="3380391" y="4220138"/>
            <a:ext cx="400752"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38 (1)</a:t>
            </a:r>
          </a:p>
        </p:txBody>
      </p:sp>
      <p:sp>
        <p:nvSpPr>
          <p:cNvPr id="46" name="TextBox 45">
            <a:extLst>
              <a:ext uri="{FF2B5EF4-FFF2-40B4-BE49-F238E27FC236}">
                <a16:creationId xmlns:a16="http://schemas.microsoft.com/office/drawing/2014/main" id="{93FA32FA-41BB-5545-E49B-5FB131AAB2C2}"/>
              </a:ext>
            </a:extLst>
          </p:cNvPr>
          <p:cNvSpPr txBox="1"/>
          <p:nvPr/>
        </p:nvSpPr>
        <p:spPr>
          <a:xfrm>
            <a:off x="4063016" y="4220138"/>
            <a:ext cx="400752"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35 (2)</a:t>
            </a:r>
          </a:p>
        </p:txBody>
      </p:sp>
      <p:sp>
        <p:nvSpPr>
          <p:cNvPr id="47" name="TextBox 46">
            <a:extLst>
              <a:ext uri="{FF2B5EF4-FFF2-40B4-BE49-F238E27FC236}">
                <a16:creationId xmlns:a16="http://schemas.microsoft.com/office/drawing/2014/main" id="{3E37789B-7D54-6A0A-CC3D-5844982527D6}"/>
              </a:ext>
            </a:extLst>
          </p:cNvPr>
          <p:cNvSpPr txBox="1"/>
          <p:nvPr/>
        </p:nvSpPr>
        <p:spPr>
          <a:xfrm>
            <a:off x="4751991" y="4220138"/>
            <a:ext cx="400752"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31 (3)</a:t>
            </a:r>
          </a:p>
        </p:txBody>
      </p:sp>
      <p:sp>
        <p:nvSpPr>
          <p:cNvPr id="48" name="TextBox 47">
            <a:extLst>
              <a:ext uri="{FF2B5EF4-FFF2-40B4-BE49-F238E27FC236}">
                <a16:creationId xmlns:a16="http://schemas.microsoft.com/office/drawing/2014/main" id="{4AD9274A-1467-98CF-68EF-815F2E437555}"/>
              </a:ext>
            </a:extLst>
          </p:cNvPr>
          <p:cNvSpPr txBox="1"/>
          <p:nvPr/>
        </p:nvSpPr>
        <p:spPr>
          <a:xfrm>
            <a:off x="5437791" y="4220138"/>
            <a:ext cx="400752"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29 (3)</a:t>
            </a:r>
          </a:p>
        </p:txBody>
      </p:sp>
      <p:sp>
        <p:nvSpPr>
          <p:cNvPr id="49" name="TextBox 48">
            <a:extLst>
              <a:ext uri="{FF2B5EF4-FFF2-40B4-BE49-F238E27FC236}">
                <a16:creationId xmlns:a16="http://schemas.microsoft.com/office/drawing/2014/main" id="{FEAA65A7-E71F-DB2B-69B3-1B68633CB998}"/>
              </a:ext>
            </a:extLst>
          </p:cNvPr>
          <p:cNvSpPr txBox="1"/>
          <p:nvPr/>
        </p:nvSpPr>
        <p:spPr>
          <a:xfrm>
            <a:off x="6120416" y="4220138"/>
            <a:ext cx="400752"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20 (9)</a:t>
            </a:r>
          </a:p>
        </p:txBody>
      </p:sp>
      <p:sp>
        <p:nvSpPr>
          <p:cNvPr id="50" name="TextBox 49">
            <a:extLst>
              <a:ext uri="{FF2B5EF4-FFF2-40B4-BE49-F238E27FC236}">
                <a16:creationId xmlns:a16="http://schemas.microsoft.com/office/drawing/2014/main" id="{193F19D8-C32F-576C-ECA2-CFDDAC07BE3C}"/>
              </a:ext>
            </a:extLst>
          </p:cNvPr>
          <p:cNvSpPr txBox="1"/>
          <p:nvPr/>
        </p:nvSpPr>
        <p:spPr>
          <a:xfrm>
            <a:off x="6803042" y="4220138"/>
            <a:ext cx="400752"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 (20)</a:t>
            </a:r>
          </a:p>
        </p:txBody>
      </p:sp>
      <p:sp>
        <p:nvSpPr>
          <p:cNvPr id="51" name="TextBox 50">
            <a:extLst>
              <a:ext uri="{FF2B5EF4-FFF2-40B4-BE49-F238E27FC236}">
                <a16:creationId xmlns:a16="http://schemas.microsoft.com/office/drawing/2014/main" id="{72496ED2-463D-3A9E-066D-9B39D52C37E2}"/>
              </a:ext>
            </a:extLst>
          </p:cNvPr>
          <p:cNvSpPr txBox="1"/>
          <p:nvPr/>
        </p:nvSpPr>
        <p:spPr>
          <a:xfrm>
            <a:off x="7479317" y="4220138"/>
            <a:ext cx="400752"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 (24)</a:t>
            </a:r>
          </a:p>
        </p:txBody>
      </p:sp>
      <p:sp>
        <p:nvSpPr>
          <p:cNvPr id="52" name="TextBox 51">
            <a:extLst>
              <a:ext uri="{FF2B5EF4-FFF2-40B4-BE49-F238E27FC236}">
                <a16:creationId xmlns:a16="http://schemas.microsoft.com/office/drawing/2014/main" id="{BF01DCE8-6255-0534-800A-963B7031A42D}"/>
              </a:ext>
            </a:extLst>
          </p:cNvPr>
          <p:cNvSpPr txBox="1"/>
          <p:nvPr/>
        </p:nvSpPr>
        <p:spPr>
          <a:xfrm>
            <a:off x="8161942" y="4220138"/>
            <a:ext cx="400752"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 (25)</a:t>
            </a:r>
          </a:p>
        </p:txBody>
      </p:sp>
      <p:sp>
        <p:nvSpPr>
          <p:cNvPr id="53" name="TextBox 52">
            <a:extLst>
              <a:ext uri="{FF2B5EF4-FFF2-40B4-BE49-F238E27FC236}">
                <a16:creationId xmlns:a16="http://schemas.microsoft.com/office/drawing/2014/main" id="{570794DA-A394-D686-C8CB-36786368FACF}"/>
              </a:ext>
            </a:extLst>
          </p:cNvPr>
          <p:cNvSpPr txBox="1"/>
          <p:nvPr/>
        </p:nvSpPr>
        <p:spPr>
          <a:xfrm>
            <a:off x="1005143" y="4035472"/>
            <a:ext cx="1566134" cy="369332"/>
          </a:xfrm>
          <a:prstGeom prst="rect">
            <a:avLst/>
          </a:prstGeom>
          <a:noFill/>
        </p:spPr>
        <p:txBody>
          <a:bodyPr wrap="none" lIns="0" tIns="0" rIns="0" bIns="0" rtlCol="0">
            <a:spAutoFit/>
          </a:bodyPr>
          <a:lstStyle/>
          <a:p>
            <a:pPr algn="r"/>
            <a:r>
              <a:rPr lang="en-GB" sz="1200" b="1" noProof="0" dirty="0">
                <a:latin typeface="Arial" panose="020B0604020202020204" pitchFamily="34" charset="0"/>
                <a:ea typeface="Aileron" charset="0"/>
                <a:cs typeface="Arial" panose="020B0604020202020204" pitchFamily="34" charset="0"/>
              </a:rPr>
              <a:t>No. of patients at risk</a:t>
            </a:r>
            <a:br>
              <a:rPr lang="en-GB" sz="1200" b="1" noProof="0" dirty="0">
                <a:latin typeface="Arial" panose="020B0604020202020204" pitchFamily="34" charset="0"/>
                <a:ea typeface="Aileron" charset="0"/>
                <a:cs typeface="Arial" panose="020B0604020202020204" pitchFamily="34" charset="0"/>
              </a:rPr>
            </a:br>
            <a:r>
              <a:rPr lang="en-GB" sz="1200" b="1" noProof="0" dirty="0">
                <a:latin typeface="Arial" panose="020B0604020202020204" pitchFamily="34" charset="0"/>
                <a:ea typeface="Aileron" charset="0"/>
                <a:cs typeface="Arial" panose="020B0604020202020204" pitchFamily="34" charset="0"/>
              </a:rPr>
              <a:t>(censoring)</a:t>
            </a:r>
          </a:p>
        </p:txBody>
      </p:sp>
      <p:pic>
        <p:nvPicPr>
          <p:cNvPr id="68" name="Picture 67" descr="A line of orange lines on a black background&#10;&#10;Description automatically generated">
            <a:extLst>
              <a:ext uri="{FF2B5EF4-FFF2-40B4-BE49-F238E27FC236}">
                <a16:creationId xmlns:a16="http://schemas.microsoft.com/office/drawing/2014/main" id="{F9E0844F-8C96-B51B-9700-FC7270AAFA06}"/>
              </a:ext>
            </a:extLst>
          </p:cNvPr>
          <p:cNvPicPr>
            <a:picLocks noChangeAspect="1"/>
          </p:cNvPicPr>
          <p:nvPr/>
        </p:nvPicPr>
        <p:blipFill>
          <a:blip r:embed="rId2"/>
          <a:stretch>
            <a:fillRect/>
          </a:stretch>
        </p:blipFill>
        <p:spPr>
          <a:xfrm>
            <a:off x="2665164" y="1607711"/>
            <a:ext cx="5892800" cy="2209800"/>
          </a:xfrm>
          <a:prstGeom prst="rect">
            <a:avLst/>
          </a:prstGeom>
        </p:spPr>
      </p:pic>
      <p:sp>
        <p:nvSpPr>
          <p:cNvPr id="33" name="TextBox 32">
            <a:extLst>
              <a:ext uri="{FF2B5EF4-FFF2-40B4-BE49-F238E27FC236}">
                <a16:creationId xmlns:a16="http://schemas.microsoft.com/office/drawing/2014/main" id="{FFF97080-E71C-1C3F-F197-6D8C297128AB}"/>
              </a:ext>
            </a:extLst>
          </p:cNvPr>
          <p:cNvSpPr txBox="1"/>
          <p:nvPr/>
        </p:nvSpPr>
        <p:spPr>
          <a:xfrm>
            <a:off x="2426416" y="320096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a:t>
            </a:r>
          </a:p>
        </p:txBody>
      </p:sp>
      <p:sp>
        <p:nvSpPr>
          <p:cNvPr id="34" name="TextBox 33">
            <a:extLst>
              <a:ext uri="{FF2B5EF4-FFF2-40B4-BE49-F238E27FC236}">
                <a16:creationId xmlns:a16="http://schemas.microsoft.com/office/drawing/2014/main" id="{30EEAB49-C9E1-CF17-0722-930FF527E24C}"/>
              </a:ext>
            </a:extLst>
          </p:cNvPr>
          <p:cNvSpPr txBox="1"/>
          <p:nvPr/>
        </p:nvSpPr>
        <p:spPr>
          <a:xfrm>
            <a:off x="2426416" y="3578788"/>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0.0</a:t>
            </a:r>
          </a:p>
        </p:txBody>
      </p:sp>
      <p:graphicFrame>
        <p:nvGraphicFramePr>
          <p:cNvPr id="2" name="Table 1">
            <a:extLst>
              <a:ext uri="{FF2B5EF4-FFF2-40B4-BE49-F238E27FC236}">
                <a16:creationId xmlns:a16="http://schemas.microsoft.com/office/drawing/2014/main" id="{2B50986A-BC64-8030-6D6F-7AEA13DE5DFC}"/>
              </a:ext>
            </a:extLst>
          </p:cNvPr>
          <p:cNvGraphicFramePr>
            <a:graphicFrameLocks noGrp="1"/>
          </p:cNvGraphicFramePr>
          <p:nvPr>
            <p:extLst>
              <p:ext uri="{D42A27DB-BD31-4B8C-83A1-F6EECF244321}">
                <p14:modId xmlns:p14="http://schemas.microsoft.com/office/powerpoint/2010/main" val="1651960376"/>
              </p:ext>
            </p:extLst>
          </p:nvPr>
        </p:nvGraphicFramePr>
        <p:xfrm>
          <a:off x="3072771" y="2572829"/>
          <a:ext cx="3636256" cy="1080196"/>
        </p:xfrm>
        <a:graphic>
          <a:graphicData uri="http://schemas.openxmlformats.org/drawingml/2006/table">
            <a:tbl>
              <a:tblPr bandRow="1">
                <a:tableStyleId>{5C22544A-7EE6-4342-B048-85BDC9FD1C3A}</a:tableStyleId>
              </a:tblPr>
              <a:tblGrid>
                <a:gridCol w="2304256">
                  <a:extLst>
                    <a:ext uri="{9D8B030D-6E8A-4147-A177-3AD203B41FA5}">
                      <a16:colId xmlns:a16="http://schemas.microsoft.com/office/drawing/2014/main" val="416273694"/>
                    </a:ext>
                  </a:extLst>
                </a:gridCol>
                <a:gridCol w="1332000">
                  <a:extLst>
                    <a:ext uri="{9D8B030D-6E8A-4147-A177-3AD203B41FA5}">
                      <a16:colId xmlns:a16="http://schemas.microsoft.com/office/drawing/2014/main" val="699176539"/>
                    </a:ext>
                  </a:extLst>
                </a:gridCol>
              </a:tblGrid>
              <a:tr h="270049">
                <a:tc>
                  <a:txBody>
                    <a:bodyPr/>
                    <a:lstStyle/>
                    <a:p>
                      <a:r>
                        <a:rPr lang="en-GB" sz="1200" kern="1200" noProof="0" dirty="0">
                          <a:solidFill>
                            <a:schemeClr val="dk1"/>
                          </a:solidFill>
                          <a:latin typeface="Arial" panose="020B0604020202020204" pitchFamily="34" charset="0"/>
                          <a:ea typeface="Aileron" charset="0"/>
                          <a:cs typeface="Arial" panose="020B0604020202020204" pitchFamily="34" charset="0"/>
                        </a:rPr>
                        <a:t>Median PFS (95% CI), months</a:t>
                      </a:r>
                      <a:endParaRPr lang="en-GB" sz="1200" kern="1200" noProof="0" dirty="0">
                        <a:solidFill>
                          <a:schemeClr val="dk1"/>
                        </a:solidFill>
                        <a:latin typeface="Arial" panose="020B0604020202020204" pitchFamily="34" charset="0"/>
                        <a:cs typeface="Arial" panose="020B0604020202020204" pitchFamily="34" charset="0"/>
                      </a:endParaRPr>
                    </a:p>
                  </a:txBody>
                  <a:tcPr marT="0" marB="0" anchor="ctr"/>
                </a:tc>
                <a:tc>
                  <a:txBody>
                    <a:bodyPr/>
                    <a:lstStyle/>
                    <a:p>
                      <a:pPr algn="ctr"/>
                      <a:r>
                        <a:rPr lang="en-GB" sz="1200" noProof="0" dirty="0">
                          <a:latin typeface="Arial" panose="020B0604020202020204" pitchFamily="34" charset="0"/>
                          <a:ea typeface="Aileron" charset="0"/>
                          <a:cs typeface="Arial" panose="020B0604020202020204" pitchFamily="34" charset="0"/>
                        </a:rPr>
                        <a:t>6.8 (5.2-NR)</a:t>
                      </a:r>
                      <a:endParaRPr lang="en-GB" sz="1200" noProof="0"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1872520200"/>
                  </a:ext>
                </a:extLst>
              </a:tr>
              <a:tr h="270049">
                <a:tc>
                  <a:txBody>
                    <a:bodyPr/>
                    <a:lstStyle/>
                    <a:p>
                      <a:r>
                        <a:rPr lang="en-GB" sz="1200" kern="1200" noProof="0" dirty="0">
                          <a:solidFill>
                            <a:schemeClr val="dk1"/>
                          </a:solidFill>
                          <a:latin typeface="Arial" panose="020B0604020202020204" pitchFamily="34" charset="0"/>
                          <a:cs typeface="Arial" panose="020B0604020202020204" pitchFamily="34" charset="0"/>
                        </a:rPr>
                        <a:t>Pts with events, n (%)</a:t>
                      </a:r>
                    </a:p>
                  </a:txBody>
                  <a:tcPr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ea typeface="Aileron" charset="0"/>
                          <a:cs typeface="Arial" panose="020B0604020202020204" pitchFamily="34" charset="0"/>
                        </a:rPr>
                        <a:t>16 (39.0)</a:t>
                      </a:r>
                    </a:p>
                  </a:txBody>
                  <a:tcPr marT="0" marB="0" anchor="ctr"/>
                </a:tc>
                <a:extLst>
                  <a:ext uri="{0D108BD9-81ED-4DB2-BD59-A6C34878D82A}">
                    <a16:rowId xmlns:a16="http://schemas.microsoft.com/office/drawing/2014/main" val="1536591413"/>
                  </a:ext>
                </a:extLst>
              </a:tr>
              <a:tr h="270049">
                <a:tc>
                  <a:txBody>
                    <a:bodyPr/>
                    <a:lstStyle/>
                    <a:p>
                      <a:r>
                        <a:rPr lang="en-GB" sz="1200" kern="1200" noProof="0" dirty="0">
                          <a:solidFill>
                            <a:schemeClr val="dk1"/>
                          </a:solidFill>
                          <a:latin typeface="Arial" panose="020B0604020202020204" pitchFamily="34" charset="0"/>
                          <a:ea typeface="Aileron" charset="0"/>
                          <a:cs typeface="Arial" panose="020B0604020202020204" pitchFamily="34" charset="0"/>
                        </a:rPr>
                        <a:t>6-month PFS rate (95% CI), %</a:t>
                      </a:r>
                      <a:endParaRPr lang="en-GB" sz="1200" kern="1200" noProof="0" dirty="0">
                        <a:solidFill>
                          <a:schemeClr val="dk1"/>
                        </a:solidFill>
                        <a:latin typeface="Arial" panose="020B060402020202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ea typeface="Aileron" charset="0"/>
                          <a:cs typeface="Arial" panose="020B0604020202020204" pitchFamily="34" charset="0"/>
                        </a:rPr>
                        <a:t>52.4 (29.9-70.8)</a:t>
                      </a:r>
                    </a:p>
                  </a:txBody>
                  <a:tcPr marT="0" marB="0" anchor="ctr"/>
                </a:tc>
                <a:extLst>
                  <a:ext uri="{0D108BD9-81ED-4DB2-BD59-A6C34878D82A}">
                    <a16:rowId xmlns:a16="http://schemas.microsoft.com/office/drawing/2014/main" val="3568731922"/>
                  </a:ext>
                </a:extLst>
              </a:tr>
              <a:tr h="270049">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noProof="0" dirty="0">
                          <a:latin typeface="Arial" panose="020B0604020202020204" pitchFamily="34" charset="0"/>
                          <a:ea typeface="Aileron" charset="0"/>
                          <a:cs typeface="Arial" panose="020B0604020202020204" pitchFamily="34" charset="0"/>
                        </a:rPr>
                        <a:t>Circles indicate censoring</a:t>
                      </a:r>
                    </a:p>
                  </a:txBody>
                  <a:tcPr marT="0" marB="0" anchor="ctr"/>
                </a:tc>
                <a:tc hMerge="1">
                  <a:txBody>
                    <a:bodyPr/>
                    <a:lstStyle/>
                    <a:p>
                      <a:endParaRPr lang="en-GB" dirty="0"/>
                    </a:p>
                  </a:txBody>
                  <a:tcPr/>
                </a:tc>
                <a:extLst>
                  <a:ext uri="{0D108BD9-81ED-4DB2-BD59-A6C34878D82A}">
                    <a16:rowId xmlns:a16="http://schemas.microsoft.com/office/drawing/2014/main" val="1444434736"/>
                  </a:ext>
                </a:extLst>
              </a:tr>
            </a:tbl>
          </a:graphicData>
        </a:graphic>
      </p:graphicFrame>
    </p:spTree>
    <p:extLst>
      <p:ext uri="{BB962C8B-B14F-4D97-AF65-F5344CB8AC3E}">
        <p14:creationId xmlns:p14="http://schemas.microsoft.com/office/powerpoint/2010/main" val="1705678821"/>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4C102-0C69-3C77-5A55-46B8484FAE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77DBDD-C1D6-3334-D394-54E424B54897}"/>
              </a:ext>
            </a:extLst>
          </p:cNvPr>
          <p:cNvSpPr>
            <a:spLocks noGrp="1"/>
          </p:cNvSpPr>
          <p:nvPr>
            <p:ph type="title"/>
          </p:nvPr>
        </p:nvSpPr>
        <p:spPr/>
        <p:txBody>
          <a:bodyPr/>
          <a:lstStyle/>
          <a:p>
            <a:r>
              <a:rPr lang="en-GB" noProof="0" dirty="0"/>
              <a:t>Her2 testing in ovarian cancer</a:t>
            </a:r>
            <a:br>
              <a:rPr lang="en-GB" noProof="0" dirty="0"/>
            </a:br>
            <a:r>
              <a:rPr lang="en-GB" sz="2000" spc="100" noProof="0" dirty="0">
                <a:solidFill>
                  <a:schemeClr val="accent1"/>
                </a:solidFill>
              </a:rPr>
              <a:t>key challenges</a:t>
            </a:r>
          </a:p>
        </p:txBody>
      </p:sp>
      <p:sp>
        <p:nvSpPr>
          <p:cNvPr id="4" name="Slide Number Placeholder 3">
            <a:extLst>
              <a:ext uri="{FF2B5EF4-FFF2-40B4-BE49-F238E27FC236}">
                <a16:creationId xmlns:a16="http://schemas.microsoft.com/office/drawing/2014/main" id="{AEA9432A-19B6-C5EA-5A1D-183432C0E94E}"/>
              </a:ext>
            </a:extLst>
          </p:cNvPr>
          <p:cNvSpPr>
            <a:spLocks noGrp="1"/>
          </p:cNvSpPr>
          <p:nvPr>
            <p:ph type="sldNum" sz="quarter" idx="4"/>
          </p:nvPr>
        </p:nvSpPr>
        <p:spPr/>
        <p:txBody>
          <a:bodyPr/>
          <a:lstStyle/>
          <a:p>
            <a:fld id="{FCE43C0F-8A7B-3A4B-9DB5-B3472E36E833}" type="slidenum">
              <a:rPr lang="en-GB" noProof="0" smtClean="0"/>
              <a:pPr/>
              <a:t>76</a:t>
            </a:fld>
            <a:endParaRPr lang="en-GB" noProof="0" dirty="0"/>
          </a:p>
        </p:txBody>
      </p:sp>
      <p:sp>
        <p:nvSpPr>
          <p:cNvPr id="11" name="Content Placeholder 10">
            <a:extLst>
              <a:ext uri="{FF2B5EF4-FFF2-40B4-BE49-F238E27FC236}">
                <a16:creationId xmlns:a16="http://schemas.microsoft.com/office/drawing/2014/main" id="{2CCB4992-7614-4B7A-7F9C-1B29191C6F5D}"/>
              </a:ext>
            </a:extLst>
          </p:cNvPr>
          <p:cNvSpPr>
            <a:spLocks noGrp="1"/>
          </p:cNvSpPr>
          <p:nvPr>
            <p:ph sz="quarter" idx="15"/>
          </p:nvPr>
        </p:nvSpPr>
        <p:spPr/>
        <p:txBody>
          <a:bodyPr/>
          <a:lstStyle/>
          <a:p>
            <a:endParaRPr lang="en-GB" noProof="0" dirty="0"/>
          </a:p>
        </p:txBody>
      </p:sp>
      <p:sp>
        <p:nvSpPr>
          <p:cNvPr id="7" name="Arrow: Right 11">
            <a:extLst>
              <a:ext uri="{FF2B5EF4-FFF2-40B4-BE49-F238E27FC236}">
                <a16:creationId xmlns:a16="http://schemas.microsoft.com/office/drawing/2014/main" id="{E42BF400-45C6-260C-0B2C-72F8E0572E91}"/>
              </a:ext>
            </a:extLst>
          </p:cNvPr>
          <p:cNvSpPr/>
          <p:nvPr/>
        </p:nvSpPr>
        <p:spPr>
          <a:xfrm>
            <a:off x="4766576" y="3333023"/>
            <a:ext cx="1211604" cy="291829"/>
          </a:xfrm>
          <a:prstGeom prst="rightArrow">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noProof="0" dirty="0"/>
          </a:p>
        </p:txBody>
      </p:sp>
      <p:sp>
        <p:nvSpPr>
          <p:cNvPr id="8" name="Rectangle: Rounded Corners 1">
            <a:extLst>
              <a:ext uri="{FF2B5EF4-FFF2-40B4-BE49-F238E27FC236}">
                <a16:creationId xmlns:a16="http://schemas.microsoft.com/office/drawing/2014/main" id="{D50A30B2-C678-A2B5-8B2F-DEC55A6AA4F4}"/>
              </a:ext>
            </a:extLst>
          </p:cNvPr>
          <p:cNvSpPr/>
          <p:nvPr/>
        </p:nvSpPr>
        <p:spPr>
          <a:xfrm>
            <a:off x="619201" y="2924944"/>
            <a:ext cx="3882815" cy="1512168"/>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Lack of reimbursement </a:t>
            </a:r>
            <a:r>
              <a:rPr lang="en-GB" sz="2000" noProof="0" dirty="0">
                <a:latin typeface="Arial" panose="020B0604020202020204" pitchFamily="34" charset="0"/>
                <a:cs typeface="Arial" panose="020B0604020202020204" pitchFamily="34" charset="0"/>
              </a:rPr>
              <a:t>for downstream therapies</a:t>
            </a:r>
          </a:p>
        </p:txBody>
      </p:sp>
      <p:sp>
        <p:nvSpPr>
          <p:cNvPr id="9" name="Rectangle: Rounded Corners 4">
            <a:extLst>
              <a:ext uri="{FF2B5EF4-FFF2-40B4-BE49-F238E27FC236}">
                <a16:creationId xmlns:a16="http://schemas.microsoft.com/office/drawing/2014/main" id="{6C532B0F-DAF9-5039-D760-32343B0C309C}"/>
              </a:ext>
            </a:extLst>
          </p:cNvPr>
          <p:cNvSpPr/>
          <p:nvPr/>
        </p:nvSpPr>
        <p:spPr>
          <a:xfrm>
            <a:off x="6242741" y="2875401"/>
            <a:ext cx="3882815" cy="1512168"/>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Doubt in routine pathology laboratory </a:t>
            </a:r>
            <a:r>
              <a:rPr lang="en-GB" sz="2000" noProof="0" dirty="0">
                <a:latin typeface="Arial" panose="020B0604020202020204" pitchFamily="34" charset="0"/>
                <a:cs typeface="Arial" panose="020B0604020202020204" pitchFamily="34" charset="0"/>
              </a:rPr>
              <a:t>about merits </a:t>
            </a:r>
            <a:br>
              <a:rPr lang="en-GB" sz="2000" noProof="0" dirty="0">
                <a:latin typeface="Arial" panose="020B0604020202020204" pitchFamily="34" charset="0"/>
                <a:cs typeface="Arial" panose="020B0604020202020204" pitchFamily="34" charset="0"/>
              </a:rPr>
            </a:br>
            <a:r>
              <a:rPr lang="en-GB" sz="2000" noProof="0" dirty="0">
                <a:latin typeface="Arial" panose="020B0604020202020204" pitchFamily="34" charset="0"/>
                <a:cs typeface="Arial" panose="020B0604020202020204" pitchFamily="34" charset="0"/>
              </a:rPr>
              <a:t>of testing</a:t>
            </a:r>
          </a:p>
        </p:txBody>
      </p:sp>
      <p:sp>
        <p:nvSpPr>
          <p:cNvPr id="16" name="Rectangle: Rounded Corners 5">
            <a:extLst>
              <a:ext uri="{FF2B5EF4-FFF2-40B4-BE49-F238E27FC236}">
                <a16:creationId xmlns:a16="http://schemas.microsoft.com/office/drawing/2014/main" id="{D9898C4B-2D93-4E58-F8E9-644BE2D01DB1}"/>
              </a:ext>
            </a:extLst>
          </p:cNvPr>
          <p:cNvSpPr/>
          <p:nvPr/>
        </p:nvSpPr>
        <p:spPr>
          <a:xfrm>
            <a:off x="619201" y="4653136"/>
            <a:ext cx="3882815" cy="151216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noProof="0" dirty="0">
                <a:latin typeface="Arial" panose="020B0604020202020204" pitchFamily="34" charset="0"/>
                <a:cs typeface="Arial" panose="020B0604020202020204" pitchFamily="34" charset="0"/>
              </a:rPr>
              <a:t>Intra-tumoral heterogeneity </a:t>
            </a:r>
            <a:br>
              <a:rPr lang="en-GB" sz="2000" noProof="0" dirty="0">
                <a:latin typeface="Arial" panose="020B0604020202020204" pitchFamily="34" charset="0"/>
                <a:cs typeface="Arial" panose="020B0604020202020204" pitchFamily="34" charset="0"/>
              </a:rPr>
            </a:br>
            <a:r>
              <a:rPr lang="en-GB" sz="2000" noProof="0" dirty="0">
                <a:latin typeface="Arial" panose="020B0604020202020204" pitchFamily="34" charset="0"/>
                <a:cs typeface="Arial" panose="020B0604020202020204" pitchFamily="34" charset="0"/>
              </a:rPr>
              <a:t>of HER2 expression </a:t>
            </a:r>
            <a:br>
              <a:rPr lang="en-GB" sz="2000" noProof="0" dirty="0">
                <a:latin typeface="Arial" panose="020B0604020202020204" pitchFamily="34" charset="0"/>
                <a:cs typeface="Arial" panose="020B0604020202020204" pitchFamily="34" charset="0"/>
              </a:rPr>
            </a:br>
            <a:r>
              <a:rPr lang="en-GB" sz="2000" b="1" noProof="0" dirty="0">
                <a:latin typeface="Arial" panose="020B0604020202020204" pitchFamily="34" charset="0"/>
                <a:cs typeface="Arial" panose="020B0604020202020204" pitchFamily="34" charset="0"/>
              </a:rPr>
              <a:t>under explored</a:t>
            </a:r>
          </a:p>
        </p:txBody>
      </p:sp>
      <p:sp>
        <p:nvSpPr>
          <p:cNvPr id="17" name="Rectangle: Rounded Corners 14">
            <a:extLst>
              <a:ext uri="{FF2B5EF4-FFF2-40B4-BE49-F238E27FC236}">
                <a16:creationId xmlns:a16="http://schemas.microsoft.com/office/drawing/2014/main" id="{62BBF01C-6BF4-CF0F-575C-E5DB1D49630D}"/>
              </a:ext>
            </a:extLst>
          </p:cNvPr>
          <p:cNvSpPr/>
          <p:nvPr/>
        </p:nvSpPr>
        <p:spPr>
          <a:xfrm>
            <a:off x="6242741" y="4653136"/>
            <a:ext cx="3882815" cy="1512168"/>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Inadequate understanding </a:t>
            </a:r>
            <a:r>
              <a:rPr lang="en-GB" sz="2000" noProof="0" dirty="0">
                <a:latin typeface="Arial" panose="020B0604020202020204" pitchFamily="34" charset="0"/>
                <a:cs typeface="Arial" panose="020B0604020202020204" pitchFamily="34" charset="0"/>
              </a:rPr>
              <a:t>of stability of HER2 expression through the patient journey</a:t>
            </a:r>
          </a:p>
        </p:txBody>
      </p:sp>
      <p:sp>
        <p:nvSpPr>
          <p:cNvPr id="18" name="Rectangle: Rounded Corners 9">
            <a:extLst>
              <a:ext uri="{FF2B5EF4-FFF2-40B4-BE49-F238E27FC236}">
                <a16:creationId xmlns:a16="http://schemas.microsoft.com/office/drawing/2014/main" id="{2DC1EA83-3421-3E0E-B1BA-55EC532D29A6}"/>
              </a:ext>
            </a:extLst>
          </p:cNvPr>
          <p:cNvSpPr/>
          <p:nvPr/>
        </p:nvSpPr>
        <p:spPr>
          <a:xfrm>
            <a:off x="619201" y="1430006"/>
            <a:ext cx="2884511" cy="118813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Lack of consistency around HER2 scoring systems</a:t>
            </a:r>
          </a:p>
        </p:txBody>
      </p:sp>
      <p:sp>
        <p:nvSpPr>
          <p:cNvPr id="19" name="Rectangle: Rounded Corners 12">
            <a:extLst>
              <a:ext uri="{FF2B5EF4-FFF2-40B4-BE49-F238E27FC236}">
                <a16:creationId xmlns:a16="http://schemas.microsoft.com/office/drawing/2014/main" id="{53EB1BAB-5A5A-E762-CF9E-867522260A0F}"/>
              </a:ext>
            </a:extLst>
          </p:cNvPr>
          <p:cNvSpPr/>
          <p:nvPr/>
        </p:nvSpPr>
        <p:spPr>
          <a:xfrm>
            <a:off x="7241045" y="1430006"/>
            <a:ext cx="2884511" cy="118813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Inadequate consideration of histological subtype</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to date</a:t>
            </a:r>
          </a:p>
        </p:txBody>
      </p:sp>
      <p:sp>
        <p:nvSpPr>
          <p:cNvPr id="20" name="Rectangle: Rounded Corners 13">
            <a:extLst>
              <a:ext uri="{FF2B5EF4-FFF2-40B4-BE49-F238E27FC236}">
                <a16:creationId xmlns:a16="http://schemas.microsoft.com/office/drawing/2014/main" id="{BC25D2B6-6265-2AD5-A31E-6C60B264E8A0}"/>
              </a:ext>
            </a:extLst>
          </p:cNvPr>
          <p:cNvSpPr/>
          <p:nvPr/>
        </p:nvSpPr>
        <p:spPr>
          <a:xfrm>
            <a:off x="3930123" y="1430006"/>
            <a:ext cx="2884511" cy="118813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Staining issues</a:t>
            </a:r>
          </a:p>
        </p:txBody>
      </p:sp>
    </p:spTree>
    <p:extLst>
      <p:ext uri="{BB962C8B-B14F-4D97-AF65-F5344CB8AC3E}">
        <p14:creationId xmlns:p14="http://schemas.microsoft.com/office/powerpoint/2010/main" val="3848971541"/>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6FB0D-43A7-748A-EFA1-589E9238342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D2CF7C-316E-6098-F4C3-814BF221F390}"/>
              </a:ext>
            </a:extLst>
          </p:cNvPr>
          <p:cNvSpPr>
            <a:spLocks noGrp="1"/>
          </p:cNvSpPr>
          <p:nvPr>
            <p:ph sz="quarter" idx="12"/>
          </p:nvPr>
        </p:nvSpPr>
        <p:spPr>
          <a:xfrm>
            <a:off x="620184" y="1425600"/>
            <a:ext cx="5619832" cy="4525200"/>
          </a:xfrm>
        </p:spPr>
        <p:txBody>
          <a:bodyPr/>
          <a:lstStyle/>
          <a:p>
            <a:r>
              <a:rPr lang="en-GB" sz="1800" noProof="0" dirty="0">
                <a:solidFill>
                  <a:schemeClr val="tx2"/>
                </a:solidFill>
              </a:rPr>
              <a:t>Serous endometrial cancer study</a:t>
            </a:r>
            <a:r>
              <a:rPr lang="en-GB" sz="1800" baseline="30000" noProof="0" dirty="0">
                <a:solidFill>
                  <a:schemeClr val="tx2"/>
                </a:solidFill>
              </a:rPr>
              <a:t>1</a:t>
            </a:r>
          </a:p>
          <a:p>
            <a:r>
              <a:rPr lang="en-GB" sz="1800" noProof="0" dirty="0">
                <a:solidFill>
                  <a:schemeClr val="tx2"/>
                </a:solidFill>
              </a:rPr>
              <a:t>Paired endometrial curetting/biopsy and hysterectomy</a:t>
            </a:r>
          </a:p>
          <a:p>
            <a:r>
              <a:rPr lang="en-GB" sz="1800" noProof="0" dirty="0">
                <a:solidFill>
                  <a:schemeClr val="tx2"/>
                </a:solidFill>
              </a:rPr>
              <a:t>40 pairs</a:t>
            </a:r>
          </a:p>
          <a:p>
            <a:r>
              <a:rPr lang="en-GB" sz="1800" noProof="0" dirty="0">
                <a:solidFill>
                  <a:schemeClr val="tx2"/>
                </a:solidFill>
              </a:rPr>
              <a:t>HER2 IHC (Abcam EP3 clone) and/or FISH</a:t>
            </a:r>
          </a:p>
          <a:p>
            <a:r>
              <a:rPr lang="en-GB" sz="1800" noProof="0" dirty="0">
                <a:solidFill>
                  <a:schemeClr val="tx2"/>
                </a:solidFill>
              </a:rPr>
              <a:t>HER2 IHC in curettage and hysterectomy identical in 26/40 (65%) cases</a:t>
            </a:r>
          </a:p>
          <a:p>
            <a:r>
              <a:rPr lang="en-GB" sz="1800" noProof="0" dirty="0">
                <a:solidFill>
                  <a:schemeClr val="tx2"/>
                </a:solidFill>
              </a:rPr>
              <a:t>When FISH included, concordance for HER2 status increased to 31/37 (84%)</a:t>
            </a:r>
          </a:p>
          <a:p>
            <a:r>
              <a:rPr lang="en-GB" sz="1800" noProof="0" dirty="0">
                <a:solidFill>
                  <a:schemeClr val="tx2"/>
                </a:solidFill>
              </a:rPr>
              <a:t>Of the six discordant cases, four were HER2 positive in the biopsy/curettage and negative in the hysterectomy; the other two went in the opposite direction</a:t>
            </a:r>
          </a:p>
          <a:p>
            <a:endParaRPr lang="en-GB" sz="1800" noProof="0" dirty="0">
              <a:solidFill>
                <a:schemeClr val="tx2"/>
              </a:solidFill>
            </a:endParaRPr>
          </a:p>
          <a:p>
            <a:endParaRPr lang="en-GB" sz="1800" noProof="0" dirty="0">
              <a:solidFill>
                <a:schemeClr val="tx2"/>
              </a:solidFill>
            </a:endParaRPr>
          </a:p>
        </p:txBody>
      </p:sp>
      <p:sp>
        <p:nvSpPr>
          <p:cNvPr id="3" name="Title 2">
            <a:extLst>
              <a:ext uri="{FF2B5EF4-FFF2-40B4-BE49-F238E27FC236}">
                <a16:creationId xmlns:a16="http://schemas.microsoft.com/office/drawing/2014/main" id="{78219CF2-BE20-C83D-C979-095B7D17529F}"/>
              </a:ext>
            </a:extLst>
          </p:cNvPr>
          <p:cNvSpPr>
            <a:spLocks noGrp="1"/>
          </p:cNvSpPr>
          <p:nvPr>
            <p:ph type="title"/>
          </p:nvPr>
        </p:nvSpPr>
        <p:spPr/>
        <p:txBody>
          <a:bodyPr/>
          <a:lstStyle/>
          <a:p>
            <a:r>
              <a:rPr lang="en-GB" sz="2800" noProof="0" dirty="0">
                <a:latin typeface="Arial" panose="020B0604020202020204" pitchFamily="34" charset="0"/>
                <a:cs typeface="Arial" panose="020B0604020202020204" pitchFamily="34" charset="0"/>
              </a:rPr>
              <a:t>intra-tumoral heterogeneity of HER2 expression</a:t>
            </a:r>
            <a:br>
              <a:rPr lang="en-GB" sz="2800" noProof="0" dirty="0">
                <a:latin typeface="Arial" panose="020B0604020202020204" pitchFamily="34" charset="0"/>
                <a:cs typeface="Arial" panose="020B0604020202020204" pitchFamily="34" charset="0"/>
              </a:rPr>
            </a:br>
            <a:r>
              <a:rPr lang="en-GB" sz="2000" spc="100" noProof="0" dirty="0">
                <a:solidFill>
                  <a:schemeClr val="accent1"/>
                </a:solidFill>
              </a:rPr>
              <a:t>underexplored</a:t>
            </a:r>
          </a:p>
        </p:txBody>
      </p:sp>
      <p:sp>
        <p:nvSpPr>
          <p:cNvPr id="4" name="Slide Number Placeholder 3">
            <a:extLst>
              <a:ext uri="{FF2B5EF4-FFF2-40B4-BE49-F238E27FC236}">
                <a16:creationId xmlns:a16="http://schemas.microsoft.com/office/drawing/2014/main" id="{416A20B7-2161-6F5C-E56B-537E6FEE308C}"/>
              </a:ext>
            </a:extLst>
          </p:cNvPr>
          <p:cNvSpPr>
            <a:spLocks noGrp="1"/>
          </p:cNvSpPr>
          <p:nvPr>
            <p:ph type="sldNum" sz="quarter" idx="4"/>
          </p:nvPr>
        </p:nvSpPr>
        <p:spPr/>
        <p:txBody>
          <a:bodyPr/>
          <a:lstStyle/>
          <a:p>
            <a:fld id="{FCE43C0F-8A7B-3A4B-9DB5-B3472E36E833}" type="slidenum">
              <a:rPr lang="en-GB" noProof="0" smtClean="0"/>
              <a:pPr/>
              <a:t>77</a:t>
            </a:fld>
            <a:endParaRPr lang="en-GB" noProof="0" dirty="0"/>
          </a:p>
        </p:txBody>
      </p:sp>
      <p:sp>
        <p:nvSpPr>
          <p:cNvPr id="8" name="Content Placeholder 7">
            <a:extLst>
              <a:ext uri="{FF2B5EF4-FFF2-40B4-BE49-F238E27FC236}">
                <a16:creationId xmlns:a16="http://schemas.microsoft.com/office/drawing/2014/main" id="{87FAF136-95A1-04A5-B2A7-7FF5B685B5CB}"/>
              </a:ext>
            </a:extLst>
          </p:cNvPr>
          <p:cNvSpPr>
            <a:spLocks noGrp="1"/>
          </p:cNvSpPr>
          <p:nvPr>
            <p:ph sz="quarter" idx="15"/>
          </p:nvPr>
        </p:nvSpPr>
        <p:spPr/>
        <p:txBody>
          <a:bodyPr anchor="b"/>
          <a:lstStyle/>
          <a:p>
            <a:r>
              <a:rPr lang="en-GB" noProof="0" dirty="0">
                <a:solidFill>
                  <a:schemeClr val="tx2"/>
                </a:solidFill>
              </a:rPr>
              <a:t>FISH, fluorescence; ISH, in-situ hybridisation</a:t>
            </a:r>
          </a:p>
          <a:p>
            <a:r>
              <a:rPr lang="en-GB" noProof="0" dirty="0">
                <a:solidFill>
                  <a:schemeClr val="tx2"/>
                </a:solidFill>
              </a:rPr>
              <a:t>1. Rottman D, et al. Int J Gynecol Pathol. 2021;40:263-271; 2. Fader AN, et al. J Clin Oncol 2018;36:2044–51</a:t>
            </a:r>
          </a:p>
        </p:txBody>
      </p:sp>
      <p:graphicFrame>
        <p:nvGraphicFramePr>
          <p:cNvPr id="10" name="Table 9">
            <a:extLst>
              <a:ext uri="{FF2B5EF4-FFF2-40B4-BE49-F238E27FC236}">
                <a16:creationId xmlns:a16="http://schemas.microsoft.com/office/drawing/2014/main" id="{1A416C65-72E2-EA41-39E6-21EAC6BC7F04}"/>
              </a:ext>
            </a:extLst>
          </p:cNvPr>
          <p:cNvGraphicFramePr>
            <a:graphicFrameLocks noGrp="1"/>
          </p:cNvGraphicFramePr>
          <p:nvPr/>
        </p:nvGraphicFramePr>
        <p:xfrm>
          <a:off x="6600056" y="2412849"/>
          <a:ext cx="4971760" cy="228600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324347827"/>
                    </a:ext>
                  </a:extLst>
                </a:gridCol>
                <a:gridCol w="3891640">
                  <a:extLst>
                    <a:ext uri="{9D8B030D-6E8A-4147-A177-3AD203B41FA5}">
                      <a16:colId xmlns:a16="http://schemas.microsoft.com/office/drawing/2014/main" val="3396494377"/>
                    </a:ext>
                  </a:extLst>
                </a:gridCol>
              </a:tblGrid>
              <a:tr h="0">
                <a:tc>
                  <a:txBody>
                    <a:bodyPr/>
                    <a:lstStyle/>
                    <a:p>
                      <a:r>
                        <a:rPr lang="en-GB" sz="1200" noProof="0" dirty="0">
                          <a:latin typeface="Arial" panose="020B0604020202020204" pitchFamily="34" charset="0"/>
                          <a:cs typeface="Arial" panose="020B0604020202020204" pitchFamily="34" charset="0"/>
                        </a:rPr>
                        <a:t>HER2 score</a:t>
                      </a:r>
                    </a:p>
                  </a:txBody>
                  <a:tcPr/>
                </a:tc>
                <a:tc>
                  <a:txBody>
                    <a:bodyPr/>
                    <a:lstStyle/>
                    <a:p>
                      <a:r>
                        <a:rPr lang="en-GB" sz="1200" noProof="0" dirty="0">
                          <a:latin typeface="Arial" panose="020B0604020202020204" pitchFamily="34" charset="0"/>
                          <a:cs typeface="Arial" panose="020B0604020202020204" pitchFamily="34" charset="0"/>
                        </a:rPr>
                        <a:t>Staining pattern</a:t>
                      </a:r>
                    </a:p>
                  </a:txBody>
                  <a:tcPr/>
                </a:tc>
                <a:extLst>
                  <a:ext uri="{0D108BD9-81ED-4DB2-BD59-A6C34878D82A}">
                    <a16:rowId xmlns:a16="http://schemas.microsoft.com/office/drawing/2014/main" val="4187464500"/>
                  </a:ext>
                </a:extLst>
              </a:tr>
              <a:tr h="0">
                <a:tc>
                  <a:txBody>
                    <a:bodyPr/>
                    <a:lstStyle/>
                    <a:p>
                      <a:r>
                        <a:rPr lang="en-GB" sz="1200" noProof="0" dirty="0">
                          <a:latin typeface="Arial" panose="020B0604020202020204" pitchFamily="34" charset="0"/>
                          <a:cs typeface="Arial" panose="020B0604020202020204" pitchFamily="34" charset="0"/>
                        </a:rPr>
                        <a:t>0</a:t>
                      </a:r>
                    </a:p>
                  </a:txBody>
                  <a:tcPr/>
                </a:tc>
                <a:tc>
                  <a:txBody>
                    <a:bodyPr/>
                    <a:lstStyle/>
                    <a:p>
                      <a:r>
                        <a:rPr lang="en-GB" sz="1200" noProof="0" dirty="0">
                          <a:latin typeface="Arial" panose="020B0604020202020204" pitchFamily="34" charset="0"/>
                          <a:cs typeface="Arial" panose="020B0604020202020204" pitchFamily="34" charset="0"/>
                        </a:rPr>
                        <a:t>No staining</a:t>
                      </a:r>
                    </a:p>
                  </a:txBody>
                  <a:tcPr/>
                </a:tc>
                <a:extLst>
                  <a:ext uri="{0D108BD9-81ED-4DB2-BD59-A6C34878D82A}">
                    <a16:rowId xmlns:a16="http://schemas.microsoft.com/office/drawing/2014/main" val="4218794030"/>
                  </a:ext>
                </a:extLst>
              </a:tr>
              <a:tr h="0">
                <a:tc>
                  <a:txBody>
                    <a:bodyPr/>
                    <a:lstStyle/>
                    <a:p>
                      <a:r>
                        <a:rPr lang="en-GB" sz="1200" noProof="0" dirty="0">
                          <a:latin typeface="Arial" panose="020B0604020202020204" pitchFamily="34" charset="0"/>
                          <a:cs typeface="Arial" panose="020B0604020202020204" pitchFamily="34" charset="0"/>
                        </a:rPr>
                        <a:t>1+</a:t>
                      </a:r>
                    </a:p>
                  </a:txBody>
                  <a:tcPr/>
                </a:tc>
                <a:tc>
                  <a:txBody>
                    <a:bodyPr/>
                    <a:lstStyle/>
                    <a:p>
                      <a:r>
                        <a:rPr lang="en-GB" sz="1200" noProof="0" dirty="0">
                          <a:latin typeface="Arial" panose="020B0604020202020204" pitchFamily="34" charset="0"/>
                          <a:cs typeface="Arial" panose="020B0604020202020204" pitchFamily="34" charset="0"/>
                        </a:rPr>
                        <a:t>Faint/barely perceptible, incomplete membrane staining in any proportion, or weak complete staining in &lt;10% of tumour cells</a:t>
                      </a:r>
                    </a:p>
                  </a:txBody>
                  <a:tcPr/>
                </a:tc>
                <a:extLst>
                  <a:ext uri="{0D108BD9-81ED-4DB2-BD59-A6C34878D82A}">
                    <a16:rowId xmlns:a16="http://schemas.microsoft.com/office/drawing/2014/main" val="4039582823"/>
                  </a:ext>
                </a:extLst>
              </a:tr>
              <a:tr h="0">
                <a:tc>
                  <a:txBody>
                    <a:bodyPr/>
                    <a:lstStyle/>
                    <a:p>
                      <a:r>
                        <a:rPr lang="en-GB" sz="1200" noProof="0" dirty="0">
                          <a:latin typeface="Arial" panose="020B0604020202020204" pitchFamily="34" charset="0"/>
                          <a:cs typeface="Arial" panose="020B0604020202020204" pitchFamily="34" charset="0"/>
                        </a:rPr>
                        <a:t>2+</a:t>
                      </a:r>
                    </a:p>
                  </a:txBody>
                  <a:tcPr/>
                </a:tc>
                <a:tc>
                  <a:txBody>
                    <a:bodyPr/>
                    <a:lstStyle/>
                    <a:p>
                      <a:r>
                        <a:rPr lang="en-GB" sz="1200" noProof="0" dirty="0">
                          <a:latin typeface="Arial" panose="020B0604020202020204" pitchFamily="34" charset="0"/>
                          <a:cs typeface="Arial" panose="020B0604020202020204" pitchFamily="34" charset="0"/>
                        </a:rPr>
                        <a:t>Intense complete or basolateral/lateral membrane staining in ≤30%, or weak to moderate in ≥10% of tumour cells</a:t>
                      </a:r>
                    </a:p>
                  </a:txBody>
                  <a:tcPr/>
                </a:tc>
                <a:extLst>
                  <a:ext uri="{0D108BD9-81ED-4DB2-BD59-A6C34878D82A}">
                    <a16:rowId xmlns:a16="http://schemas.microsoft.com/office/drawing/2014/main" val="1794135729"/>
                  </a:ext>
                </a:extLst>
              </a:tr>
              <a:tr h="0">
                <a:tc>
                  <a:txBody>
                    <a:bodyPr/>
                    <a:lstStyle/>
                    <a:p>
                      <a:r>
                        <a:rPr lang="en-GB" sz="1200" noProof="0" dirty="0">
                          <a:latin typeface="Arial" panose="020B0604020202020204" pitchFamily="34" charset="0"/>
                          <a:cs typeface="Arial" panose="020B0604020202020204" pitchFamily="34" charset="0"/>
                        </a:rPr>
                        <a:t>3+</a:t>
                      </a:r>
                    </a:p>
                  </a:txBody>
                  <a:tcPr/>
                </a:tc>
                <a:tc>
                  <a:txBody>
                    <a:bodyPr/>
                    <a:lstStyle/>
                    <a:p>
                      <a:r>
                        <a:rPr lang="en-GB" sz="1200" noProof="0" dirty="0">
                          <a:latin typeface="Arial" panose="020B0604020202020204" pitchFamily="34" charset="0"/>
                          <a:cs typeface="Arial" panose="020B0604020202020204" pitchFamily="34" charset="0"/>
                        </a:rPr>
                        <a:t>Intense complete or basolateral/lateral membrane staining in &gt;30% of tumour cells</a:t>
                      </a:r>
                    </a:p>
                  </a:txBody>
                  <a:tcPr/>
                </a:tc>
                <a:extLst>
                  <a:ext uri="{0D108BD9-81ED-4DB2-BD59-A6C34878D82A}">
                    <a16:rowId xmlns:a16="http://schemas.microsoft.com/office/drawing/2014/main" val="2769020556"/>
                  </a:ext>
                </a:extLst>
              </a:tr>
            </a:tbl>
          </a:graphicData>
        </a:graphic>
      </p:graphicFrame>
      <p:sp>
        <p:nvSpPr>
          <p:cNvPr id="11" name="Content Placeholder 2">
            <a:extLst>
              <a:ext uri="{FF2B5EF4-FFF2-40B4-BE49-F238E27FC236}">
                <a16:creationId xmlns:a16="http://schemas.microsoft.com/office/drawing/2014/main" id="{38CDC82C-6EAF-8E78-396A-604FE173458C}"/>
              </a:ext>
            </a:extLst>
          </p:cNvPr>
          <p:cNvSpPr txBox="1">
            <a:spLocks/>
          </p:cNvSpPr>
          <p:nvPr/>
        </p:nvSpPr>
        <p:spPr>
          <a:xfrm>
            <a:off x="6529986" y="1420518"/>
            <a:ext cx="5041830"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Proposed HER2 scoring system for endometrial serous carcinoma based on the recent clinical</a:t>
            </a:r>
            <a:br>
              <a:rPr lang="en-GB" sz="1600" b="1" noProof="0" dirty="0">
                <a:solidFill>
                  <a:schemeClr val="tx1"/>
                </a:solidFill>
              </a:rPr>
            </a:br>
            <a:r>
              <a:rPr lang="en-GB" sz="1600" b="1" noProof="0" dirty="0">
                <a:solidFill>
                  <a:schemeClr val="tx1"/>
                </a:solidFill>
              </a:rPr>
              <a:t>trial patient enrolment criteria</a:t>
            </a:r>
            <a:r>
              <a:rPr lang="en-GB" sz="1600" b="1" baseline="30000" noProof="0" dirty="0">
                <a:solidFill>
                  <a:schemeClr val="tx1"/>
                </a:solidFill>
              </a:rPr>
              <a:t>2</a:t>
            </a:r>
          </a:p>
        </p:txBody>
      </p:sp>
    </p:spTree>
    <p:extLst>
      <p:ext uri="{BB962C8B-B14F-4D97-AF65-F5344CB8AC3E}">
        <p14:creationId xmlns:p14="http://schemas.microsoft.com/office/powerpoint/2010/main" val="2843347924"/>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D697-8D98-0C67-D7C1-4E2E1FBADE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1BA0DA-7A7C-0C58-F7F8-A48FB31C75A2}"/>
              </a:ext>
            </a:extLst>
          </p:cNvPr>
          <p:cNvSpPr>
            <a:spLocks noGrp="1"/>
          </p:cNvSpPr>
          <p:nvPr>
            <p:ph type="title"/>
          </p:nvPr>
        </p:nvSpPr>
        <p:spPr/>
        <p:txBody>
          <a:bodyPr/>
          <a:lstStyle/>
          <a:p>
            <a:r>
              <a:rPr lang="en-GB" noProof="0" dirty="0"/>
              <a:t>Her2 testing in ovarian cancer</a:t>
            </a:r>
            <a:br>
              <a:rPr lang="en-GB" noProof="0" dirty="0"/>
            </a:br>
            <a:r>
              <a:rPr lang="en-GB" sz="2000" spc="100" noProof="0" dirty="0">
                <a:solidFill>
                  <a:schemeClr val="accent1"/>
                </a:solidFill>
              </a:rPr>
              <a:t>key challenges</a:t>
            </a:r>
          </a:p>
        </p:txBody>
      </p:sp>
      <p:sp>
        <p:nvSpPr>
          <p:cNvPr id="4" name="Slide Number Placeholder 3">
            <a:extLst>
              <a:ext uri="{FF2B5EF4-FFF2-40B4-BE49-F238E27FC236}">
                <a16:creationId xmlns:a16="http://schemas.microsoft.com/office/drawing/2014/main" id="{7E6186C6-D5A4-DFE6-63FC-3EFAF8472914}"/>
              </a:ext>
            </a:extLst>
          </p:cNvPr>
          <p:cNvSpPr>
            <a:spLocks noGrp="1"/>
          </p:cNvSpPr>
          <p:nvPr>
            <p:ph type="sldNum" sz="quarter" idx="4"/>
          </p:nvPr>
        </p:nvSpPr>
        <p:spPr/>
        <p:txBody>
          <a:bodyPr/>
          <a:lstStyle/>
          <a:p>
            <a:fld id="{FCE43C0F-8A7B-3A4B-9DB5-B3472E36E833}" type="slidenum">
              <a:rPr lang="en-GB" noProof="0" smtClean="0"/>
              <a:pPr/>
              <a:t>78</a:t>
            </a:fld>
            <a:endParaRPr lang="en-GB" noProof="0" dirty="0"/>
          </a:p>
        </p:txBody>
      </p:sp>
      <p:sp>
        <p:nvSpPr>
          <p:cNvPr id="11" name="Content Placeholder 10">
            <a:extLst>
              <a:ext uri="{FF2B5EF4-FFF2-40B4-BE49-F238E27FC236}">
                <a16:creationId xmlns:a16="http://schemas.microsoft.com/office/drawing/2014/main" id="{878F7ECE-7E04-DBE4-D949-D20878956D1B}"/>
              </a:ext>
            </a:extLst>
          </p:cNvPr>
          <p:cNvSpPr>
            <a:spLocks noGrp="1"/>
          </p:cNvSpPr>
          <p:nvPr>
            <p:ph sz="quarter" idx="15"/>
          </p:nvPr>
        </p:nvSpPr>
        <p:spPr/>
        <p:txBody>
          <a:bodyPr/>
          <a:lstStyle/>
          <a:p>
            <a:endParaRPr lang="en-GB" noProof="0" dirty="0"/>
          </a:p>
        </p:txBody>
      </p:sp>
      <p:sp>
        <p:nvSpPr>
          <p:cNvPr id="7" name="Arrow: Right 11">
            <a:extLst>
              <a:ext uri="{FF2B5EF4-FFF2-40B4-BE49-F238E27FC236}">
                <a16:creationId xmlns:a16="http://schemas.microsoft.com/office/drawing/2014/main" id="{D9BF2CF4-8D93-CB98-5DAA-463B84269247}"/>
              </a:ext>
            </a:extLst>
          </p:cNvPr>
          <p:cNvSpPr/>
          <p:nvPr/>
        </p:nvSpPr>
        <p:spPr>
          <a:xfrm>
            <a:off x="4766576" y="3333023"/>
            <a:ext cx="1211604" cy="291829"/>
          </a:xfrm>
          <a:prstGeom prst="rightArrow">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noProof="0" dirty="0"/>
          </a:p>
        </p:txBody>
      </p:sp>
      <p:sp>
        <p:nvSpPr>
          <p:cNvPr id="8" name="Rectangle: Rounded Corners 1">
            <a:extLst>
              <a:ext uri="{FF2B5EF4-FFF2-40B4-BE49-F238E27FC236}">
                <a16:creationId xmlns:a16="http://schemas.microsoft.com/office/drawing/2014/main" id="{6A394863-F0B0-2422-6DFD-B1D7699CFAAF}"/>
              </a:ext>
            </a:extLst>
          </p:cNvPr>
          <p:cNvSpPr/>
          <p:nvPr/>
        </p:nvSpPr>
        <p:spPr>
          <a:xfrm>
            <a:off x="619201" y="2924944"/>
            <a:ext cx="3882815" cy="1512168"/>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Lack of reimbursement </a:t>
            </a:r>
            <a:r>
              <a:rPr lang="en-GB" sz="2000" noProof="0" dirty="0">
                <a:latin typeface="Arial" panose="020B0604020202020204" pitchFamily="34" charset="0"/>
                <a:cs typeface="Arial" panose="020B0604020202020204" pitchFamily="34" charset="0"/>
              </a:rPr>
              <a:t>for downstream therapies</a:t>
            </a:r>
          </a:p>
        </p:txBody>
      </p:sp>
      <p:sp>
        <p:nvSpPr>
          <p:cNvPr id="9" name="Rectangle: Rounded Corners 4">
            <a:extLst>
              <a:ext uri="{FF2B5EF4-FFF2-40B4-BE49-F238E27FC236}">
                <a16:creationId xmlns:a16="http://schemas.microsoft.com/office/drawing/2014/main" id="{BB2246A1-2003-8310-EFB7-CD2C6160F5F8}"/>
              </a:ext>
            </a:extLst>
          </p:cNvPr>
          <p:cNvSpPr/>
          <p:nvPr/>
        </p:nvSpPr>
        <p:spPr>
          <a:xfrm>
            <a:off x="6242741" y="2875401"/>
            <a:ext cx="3882815" cy="1512168"/>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Doubt in routine pathology laboratory </a:t>
            </a:r>
            <a:r>
              <a:rPr lang="en-GB" sz="2000" noProof="0" dirty="0">
                <a:latin typeface="Arial" panose="020B0604020202020204" pitchFamily="34" charset="0"/>
                <a:cs typeface="Arial" panose="020B0604020202020204" pitchFamily="34" charset="0"/>
              </a:rPr>
              <a:t>about merits </a:t>
            </a:r>
            <a:br>
              <a:rPr lang="en-GB" sz="2000" noProof="0" dirty="0">
                <a:latin typeface="Arial" panose="020B0604020202020204" pitchFamily="34" charset="0"/>
                <a:cs typeface="Arial" panose="020B0604020202020204" pitchFamily="34" charset="0"/>
              </a:rPr>
            </a:br>
            <a:r>
              <a:rPr lang="en-GB" sz="2000" noProof="0" dirty="0">
                <a:latin typeface="Arial" panose="020B0604020202020204" pitchFamily="34" charset="0"/>
                <a:cs typeface="Arial" panose="020B0604020202020204" pitchFamily="34" charset="0"/>
              </a:rPr>
              <a:t>of testing</a:t>
            </a:r>
          </a:p>
        </p:txBody>
      </p:sp>
      <p:sp>
        <p:nvSpPr>
          <p:cNvPr id="16" name="Rectangle: Rounded Corners 5">
            <a:extLst>
              <a:ext uri="{FF2B5EF4-FFF2-40B4-BE49-F238E27FC236}">
                <a16:creationId xmlns:a16="http://schemas.microsoft.com/office/drawing/2014/main" id="{7ECABCB4-6819-A219-5FE1-2F8900052EE4}"/>
              </a:ext>
            </a:extLst>
          </p:cNvPr>
          <p:cNvSpPr/>
          <p:nvPr/>
        </p:nvSpPr>
        <p:spPr>
          <a:xfrm>
            <a:off x="619201" y="4653136"/>
            <a:ext cx="3882815" cy="1512168"/>
          </a:xfrm>
          <a:prstGeom prst="round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noProof="0" dirty="0">
                <a:latin typeface="Arial" panose="020B0604020202020204" pitchFamily="34" charset="0"/>
                <a:cs typeface="Arial" panose="020B0604020202020204" pitchFamily="34" charset="0"/>
              </a:rPr>
              <a:t>Intra-tumoural heterogeneity </a:t>
            </a:r>
            <a:br>
              <a:rPr lang="en-GB" sz="2000" noProof="0" dirty="0">
                <a:latin typeface="Arial" panose="020B0604020202020204" pitchFamily="34" charset="0"/>
                <a:cs typeface="Arial" panose="020B0604020202020204" pitchFamily="34" charset="0"/>
              </a:rPr>
            </a:br>
            <a:r>
              <a:rPr lang="en-GB" sz="2000" noProof="0" dirty="0">
                <a:latin typeface="Arial" panose="020B0604020202020204" pitchFamily="34" charset="0"/>
                <a:cs typeface="Arial" panose="020B0604020202020204" pitchFamily="34" charset="0"/>
              </a:rPr>
              <a:t>of HER2 expression </a:t>
            </a:r>
            <a:br>
              <a:rPr lang="en-GB" sz="2000" noProof="0" dirty="0">
                <a:latin typeface="Arial" panose="020B0604020202020204" pitchFamily="34" charset="0"/>
                <a:cs typeface="Arial" panose="020B0604020202020204" pitchFamily="34" charset="0"/>
              </a:rPr>
            </a:br>
            <a:r>
              <a:rPr lang="en-GB" sz="2000" b="1" noProof="0" dirty="0">
                <a:latin typeface="Arial" panose="020B0604020202020204" pitchFamily="34" charset="0"/>
                <a:cs typeface="Arial" panose="020B0604020202020204" pitchFamily="34" charset="0"/>
              </a:rPr>
              <a:t>under explored</a:t>
            </a:r>
          </a:p>
        </p:txBody>
      </p:sp>
      <p:sp>
        <p:nvSpPr>
          <p:cNvPr id="17" name="Rectangle: Rounded Corners 14">
            <a:extLst>
              <a:ext uri="{FF2B5EF4-FFF2-40B4-BE49-F238E27FC236}">
                <a16:creationId xmlns:a16="http://schemas.microsoft.com/office/drawing/2014/main" id="{8ED90D87-56E5-9342-0F6F-225F69D7376C}"/>
              </a:ext>
            </a:extLst>
          </p:cNvPr>
          <p:cNvSpPr/>
          <p:nvPr/>
        </p:nvSpPr>
        <p:spPr>
          <a:xfrm>
            <a:off x="6242741" y="4653136"/>
            <a:ext cx="3882815" cy="1512168"/>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noProof="0" dirty="0">
                <a:latin typeface="Arial" panose="020B0604020202020204" pitchFamily="34" charset="0"/>
                <a:cs typeface="Arial" panose="020B0604020202020204" pitchFamily="34" charset="0"/>
              </a:rPr>
              <a:t>Inadequate understanding </a:t>
            </a:r>
            <a:r>
              <a:rPr lang="en-GB" sz="2000" noProof="0" dirty="0">
                <a:latin typeface="Arial" panose="020B0604020202020204" pitchFamily="34" charset="0"/>
                <a:cs typeface="Arial" panose="020B0604020202020204" pitchFamily="34" charset="0"/>
              </a:rPr>
              <a:t>of stability of HER2 expression through the patient journey</a:t>
            </a:r>
          </a:p>
        </p:txBody>
      </p:sp>
      <p:sp>
        <p:nvSpPr>
          <p:cNvPr id="18" name="Rectangle: Rounded Corners 9">
            <a:extLst>
              <a:ext uri="{FF2B5EF4-FFF2-40B4-BE49-F238E27FC236}">
                <a16:creationId xmlns:a16="http://schemas.microsoft.com/office/drawing/2014/main" id="{02402095-D7CC-A73D-2286-D8821D3884C9}"/>
              </a:ext>
            </a:extLst>
          </p:cNvPr>
          <p:cNvSpPr/>
          <p:nvPr/>
        </p:nvSpPr>
        <p:spPr>
          <a:xfrm>
            <a:off x="619201" y="1430006"/>
            <a:ext cx="2884511" cy="118813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Lack of consistency around HER2 scoring systems</a:t>
            </a:r>
          </a:p>
        </p:txBody>
      </p:sp>
      <p:sp>
        <p:nvSpPr>
          <p:cNvPr id="19" name="Rectangle: Rounded Corners 12">
            <a:extLst>
              <a:ext uri="{FF2B5EF4-FFF2-40B4-BE49-F238E27FC236}">
                <a16:creationId xmlns:a16="http://schemas.microsoft.com/office/drawing/2014/main" id="{E135301D-6BFE-511D-5CDC-26CD15CD1BE7}"/>
              </a:ext>
            </a:extLst>
          </p:cNvPr>
          <p:cNvSpPr/>
          <p:nvPr/>
        </p:nvSpPr>
        <p:spPr>
          <a:xfrm>
            <a:off x="7241045" y="1430006"/>
            <a:ext cx="2884511" cy="118813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Inadequate consideration of histological subtype</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to date</a:t>
            </a:r>
          </a:p>
        </p:txBody>
      </p:sp>
      <p:sp>
        <p:nvSpPr>
          <p:cNvPr id="20" name="Rectangle: Rounded Corners 13">
            <a:extLst>
              <a:ext uri="{FF2B5EF4-FFF2-40B4-BE49-F238E27FC236}">
                <a16:creationId xmlns:a16="http://schemas.microsoft.com/office/drawing/2014/main" id="{B7F3EE68-0021-0960-10D5-F9621BE108BE}"/>
              </a:ext>
            </a:extLst>
          </p:cNvPr>
          <p:cNvSpPr/>
          <p:nvPr/>
        </p:nvSpPr>
        <p:spPr>
          <a:xfrm>
            <a:off x="3930123" y="1430006"/>
            <a:ext cx="2884511" cy="118813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Staining issues</a:t>
            </a:r>
          </a:p>
        </p:txBody>
      </p:sp>
    </p:spTree>
    <p:extLst>
      <p:ext uri="{BB962C8B-B14F-4D97-AF65-F5344CB8AC3E}">
        <p14:creationId xmlns:p14="http://schemas.microsoft.com/office/powerpoint/2010/main" val="2905738131"/>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1CC81-9232-1C76-D2A6-540195E58D3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64E826-6D40-7D89-CC32-7822E6389200}"/>
              </a:ext>
            </a:extLst>
          </p:cNvPr>
          <p:cNvSpPr>
            <a:spLocks noGrp="1"/>
          </p:cNvSpPr>
          <p:nvPr>
            <p:ph sz="quarter" idx="12"/>
          </p:nvPr>
        </p:nvSpPr>
        <p:spPr>
          <a:xfrm>
            <a:off x="407368" y="1339029"/>
            <a:ext cx="4896544" cy="4682259"/>
          </a:xfrm>
        </p:spPr>
        <p:txBody>
          <a:bodyPr/>
          <a:lstStyle/>
          <a:p>
            <a:r>
              <a:rPr lang="en-GB" sz="1400" noProof="0" dirty="0">
                <a:solidFill>
                  <a:schemeClr val="tx2"/>
                </a:solidFill>
              </a:rPr>
              <a:t>HER2 immunohistochemistry performed on specimens from 200 individuals with ovarian cancer</a:t>
            </a:r>
            <a:r>
              <a:rPr lang="en-GB" sz="1400" baseline="30000" noProof="0" dirty="0">
                <a:solidFill>
                  <a:schemeClr val="tx2"/>
                </a:solidFill>
              </a:rPr>
              <a:t>1</a:t>
            </a:r>
          </a:p>
          <a:p>
            <a:r>
              <a:rPr lang="en-GB" sz="1400" noProof="0" dirty="0">
                <a:solidFill>
                  <a:schemeClr val="tx2"/>
                </a:solidFill>
              </a:rPr>
              <a:t>Ventana Discovery platform; </a:t>
            </a:r>
            <a:br>
              <a:rPr lang="en-GB" sz="1400" noProof="0" dirty="0">
                <a:solidFill>
                  <a:schemeClr val="tx2"/>
                </a:solidFill>
              </a:rPr>
            </a:br>
            <a:r>
              <a:rPr lang="en-GB" sz="1400" noProof="0" dirty="0">
                <a:solidFill>
                  <a:schemeClr val="tx2"/>
                </a:solidFill>
              </a:rPr>
              <a:t>DAKO antibody</a:t>
            </a:r>
            <a:r>
              <a:rPr lang="en-GB" sz="1400" baseline="30000" noProof="0" dirty="0">
                <a:solidFill>
                  <a:schemeClr val="tx2"/>
                </a:solidFill>
              </a:rPr>
              <a:t>1</a:t>
            </a:r>
          </a:p>
          <a:p>
            <a:r>
              <a:rPr lang="en-GB" sz="1400" noProof="0" dirty="0">
                <a:solidFill>
                  <a:schemeClr val="tx2"/>
                </a:solidFill>
              </a:rPr>
              <a:t>28% 2+ and 6% 3+</a:t>
            </a:r>
            <a:r>
              <a:rPr lang="en-GB" sz="1400" baseline="30000" noProof="0" dirty="0">
                <a:solidFill>
                  <a:schemeClr val="tx2"/>
                </a:solidFill>
              </a:rPr>
              <a:t>1</a:t>
            </a:r>
          </a:p>
          <a:p>
            <a:r>
              <a:rPr lang="en-GB" sz="1400" noProof="0" dirty="0">
                <a:solidFill>
                  <a:schemeClr val="tx2"/>
                </a:solidFill>
              </a:rPr>
              <a:t>By histology:</a:t>
            </a:r>
            <a:r>
              <a:rPr lang="en-GB" sz="1400" baseline="30000" noProof="0" dirty="0">
                <a:solidFill>
                  <a:schemeClr val="tx2"/>
                </a:solidFill>
              </a:rPr>
              <a:t>1</a:t>
            </a:r>
            <a:r>
              <a:rPr lang="en-GB" sz="1400" noProof="0" dirty="0">
                <a:solidFill>
                  <a:schemeClr val="tx2"/>
                </a:solidFill>
              </a:rPr>
              <a:t> </a:t>
            </a:r>
          </a:p>
          <a:p>
            <a:pPr lvl="1"/>
            <a:r>
              <a:rPr lang="en-GB" sz="1200" noProof="0" dirty="0">
                <a:solidFill>
                  <a:schemeClr val="tx2"/>
                </a:solidFill>
              </a:rPr>
              <a:t>Mucinous 23% 3+</a:t>
            </a:r>
          </a:p>
          <a:p>
            <a:pPr lvl="1"/>
            <a:r>
              <a:rPr lang="en-GB" sz="1200" noProof="0" dirty="0">
                <a:solidFill>
                  <a:schemeClr val="tx2"/>
                </a:solidFill>
              </a:rPr>
              <a:t>Endometrioid 11% 3+</a:t>
            </a:r>
          </a:p>
          <a:p>
            <a:pPr lvl="1"/>
            <a:r>
              <a:rPr lang="en-GB" sz="1200" noProof="0" dirty="0">
                <a:solidFill>
                  <a:schemeClr val="tx2"/>
                </a:solidFill>
              </a:rPr>
              <a:t>Clear cell 9% 3+</a:t>
            </a:r>
          </a:p>
          <a:p>
            <a:pPr lvl="1"/>
            <a:r>
              <a:rPr lang="en-GB" sz="1200" noProof="0" dirty="0">
                <a:solidFill>
                  <a:schemeClr val="tx2"/>
                </a:solidFill>
              </a:rPr>
              <a:t>High grade serous 5% 3+</a:t>
            </a:r>
          </a:p>
          <a:p>
            <a:pPr lvl="1"/>
            <a:endParaRPr lang="en-GB" sz="1200" noProof="0" dirty="0">
              <a:solidFill>
                <a:schemeClr val="tx2"/>
              </a:solidFill>
            </a:endParaRPr>
          </a:p>
          <a:p>
            <a:r>
              <a:rPr lang="en-GB" noProof="0" dirty="0">
                <a:solidFill>
                  <a:schemeClr val="tx2"/>
                </a:solidFill>
              </a:rPr>
              <a:t>19 patients underwent multiple biopsies: of these, 11 showed increased HER2 expression in later biopsies</a:t>
            </a:r>
            <a:r>
              <a:rPr lang="en-GB" baseline="30000" noProof="0" dirty="0">
                <a:solidFill>
                  <a:schemeClr val="tx2"/>
                </a:solidFill>
              </a:rPr>
              <a:t>1</a:t>
            </a:r>
          </a:p>
          <a:p>
            <a:endParaRPr lang="en-GB" sz="1800" noProof="0" dirty="0">
              <a:solidFill>
                <a:schemeClr val="tx2"/>
              </a:solidFill>
            </a:endParaRPr>
          </a:p>
          <a:p>
            <a:endParaRPr lang="en-GB" sz="1800" noProof="0" dirty="0">
              <a:solidFill>
                <a:schemeClr val="tx2"/>
              </a:solidFill>
            </a:endParaRPr>
          </a:p>
          <a:p>
            <a:endParaRPr lang="en-GB" sz="1800" noProof="0" dirty="0">
              <a:solidFill>
                <a:schemeClr val="tx2"/>
              </a:solidFill>
            </a:endParaRPr>
          </a:p>
        </p:txBody>
      </p:sp>
      <p:cxnSp>
        <p:nvCxnSpPr>
          <p:cNvPr id="21" name="Straight Connector 20">
            <a:extLst>
              <a:ext uri="{FF2B5EF4-FFF2-40B4-BE49-F238E27FC236}">
                <a16:creationId xmlns:a16="http://schemas.microsoft.com/office/drawing/2014/main" id="{B1DEFBE2-618D-FC28-5DB2-D146A38E51F6}"/>
              </a:ext>
            </a:extLst>
          </p:cNvPr>
          <p:cNvCxnSpPr>
            <a:cxnSpLocks/>
          </p:cNvCxnSpPr>
          <p:nvPr/>
        </p:nvCxnSpPr>
        <p:spPr>
          <a:xfrm>
            <a:off x="7104112" y="4210422"/>
            <a:ext cx="3096344" cy="0"/>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32AFEC23-4FCE-8596-AA49-99C0A24E887F}"/>
              </a:ext>
            </a:extLst>
          </p:cNvPr>
          <p:cNvSpPr>
            <a:spLocks noGrp="1"/>
          </p:cNvSpPr>
          <p:nvPr>
            <p:ph type="title"/>
          </p:nvPr>
        </p:nvSpPr>
        <p:spPr>
          <a:xfrm>
            <a:off x="619201" y="259200"/>
            <a:ext cx="10963199" cy="864000"/>
          </a:xfrm>
        </p:spPr>
        <p:txBody>
          <a:bodyPr>
            <a:normAutofit fontScale="90000"/>
          </a:bodyPr>
          <a:lstStyle/>
          <a:p>
            <a:r>
              <a:rPr lang="en-GB" sz="2800" noProof="0" dirty="0">
                <a:latin typeface="Arial" panose="020B0604020202020204" pitchFamily="34" charset="0"/>
                <a:cs typeface="Arial" panose="020B0604020202020204" pitchFamily="34" charset="0"/>
              </a:rPr>
              <a:t>stability of HER2 expression through the patient journey</a:t>
            </a:r>
            <a:br>
              <a:rPr lang="en-GB" sz="2800" noProof="0" dirty="0">
                <a:latin typeface="Arial" panose="020B0604020202020204" pitchFamily="34" charset="0"/>
                <a:cs typeface="Arial" panose="020B0604020202020204" pitchFamily="34" charset="0"/>
              </a:rPr>
            </a:br>
            <a:r>
              <a:rPr lang="en-GB" sz="2800" noProof="0" dirty="0">
                <a:solidFill>
                  <a:schemeClr val="accent1"/>
                </a:solidFill>
                <a:latin typeface="Arial" panose="020B0604020202020204" pitchFamily="34" charset="0"/>
                <a:cs typeface="Arial" panose="020B0604020202020204" pitchFamily="34" charset="0"/>
              </a:rPr>
              <a:t>poorly characterised</a:t>
            </a:r>
            <a:r>
              <a:rPr lang="en-GB" sz="2800" baseline="30000" noProof="0" dirty="0">
                <a:solidFill>
                  <a:schemeClr val="accent1"/>
                </a:solidFill>
                <a:latin typeface="Arial" panose="020B0604020202020204" pitchFamily="34" charset="0"/>
                <a:cs typeface="Arial" panose="020B0604020202020204" pitchFamily="34" charset="0"/>
              </a:rPr>
              <a:t>1</a:t>
            </a:r>
            <a:endParaRPr lang="en-GB" baseline="30000" noProof="0" dirty="0">
              <a:solidFill>
                <a:schemeClr val="accent1"/>
              </a:solidFill>
            </a:endParaRPr>
          </a:p>
        </p:txBody>
      </p:sp>
      <p:sp>
        <p:nvSpPr>
          <p:cNvPr id="4" name="Slide Number Placeholder 3">
            <a:extLst>
              <a:ext uri="{FF2B5EF4-FFF2-40B4-BE49-F238E27FC236}">
                <a16:creationId xmlns:a16="http://schemas.microsoft.com/office/drawing/2014/main" id="{D05E0FBC-776B-2863-C9B3-60F9B74D1417}"/>
              </a:ext>
            </a:extLst>
          </p:cNvPr>
          <p:cNvSpPr>
            <a:spLocks noGrp="1"/>
          </p:cNvSpPr>
          <p:nvPr>
            <p:ph type="sldNum" sz="quarter" idx="4"/>
          </p:nvPr>
        </p:nvSpPr>
        <p:spPr/>
        <p:txBody>
          <a:bodyPr/>
          <a:lstStyle/>
          <a:p>
            <a:fld id="{FCE43C0F-8A7B-3A4B-9DB5-B3472E36E833}" type="slidenum">
              <a:rPr lang="en-GB" noProof="0" smtClean="0"/>
              <a:pPr/>
              <a:t>79</a:t>
            </a:fld>
            <a:endParaRPr lang="en-GB" noProof="0" dirty="0"/>
          </a:p>
        </p:txBody>
      </p:sp>
      <p:sp>
        <p:nvSpPr>
          <p:cNvPr id="7" name="Content Placeholder 10">
            <a:extLst>
              <a:ext uri="{FF2B5EF4-FFF2-40B4-BE49-F238E27FC236}">
                <a16:creationId xmlns:a16="http://schemas.microsoft.com/office/drawing/2014/main" id="{DB0DC9F2-CC98-42C1-9840-51DAB35AD9A4}"/>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1. Kim YN, et al. Sci Rep. 2024;14:7992; 2. Kim KM, et al. Asia Pac J Clin Oncol. 2014;10:297-307</a:t>
            </a:r>
          </a:p>
        </p:txBody>
      </p:sp>
      <p:sp>
        <p:nvSpPr>
          <p:cNvPr id="5" name="Rectangle: Rounded Corners 4">
            <a:extLst>
              <a:ext uri="{FF2B5EF4-FFF2-40B4-BE49-F238E27FC236}">
                <a16:creationId xmlns:a16="http://schemas.microsoft.com/office/drawing/2014/main" id="{A47C700B-DA45-9C84-CBCB-5A0E0D8660E0}"/>
              </a:ext>
            </a:extLst>
          </p:cNvPr>
          <p:cNvSpPr/>
          <p:nvPr/>
        </p:nvSpPr>
        <p:spPr>
          <a:xfrm>
            <a:off x="6023992" y="5780391"/>
            <a:ext cx="6336704" cy="456921"/>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noProof="0" dirty="0">
                <a:latin typeface="Arial" panose="020B0604020202020204" pitchFamily="34" charset="0"/>
                <a:cs typeface="Arial" panose="020B0604020202020204" pitchFamily="34" charset="0"/>
              </a:rPr>
              <a:t>Main caveat: this study included all histologies</a:t>
            </a:r>
          </a:p>
        </p:txBody>
      </p:sp>
      <p:sp>
        <p:nvSpPr>
          <p:cNvPr id="11" name="Content Placeholder 2">
            <a:extLst>
              <a:ext uri="{FF2B5EF4-FFF2-40B4-BE49-F238E27FC236}">
                <a16:creationId xmlns:a16="http://schemas.microsoft.com/office/drawing/2014/main" id="{B7919E8D-19AA-1FF5-9322-2A9A95E1B4E8}"/>
              </a:ext>
            </a:extLst>
          </p:cNvPr>
          <p:cNvSpPr txBox="1">
            <a:spLocks/>
          </p:cNvSpPr>
          <p:nvPr/>
        </p:nvSpPr>
        <p:spPr>
          <a:xfrm>
            <a:off x="5879976" y="3342959"/>
            <a:ext cx="5158988"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100" b="1" noProof="0" dirty="0">
                <a:solidFill>
                  <a:schemeClr val="tx1"/>
                </a:solidFill>
              </a:rPr>
              <a:t>Changes in HER2 expression among patients with time-lagged biopsies</a:t>
            </a:r>
            <a:r>
              <a:rPr lang="en-GB" sz="1100" b="1" baseline="30000" noProof="0" dirty="0">
                <a:solidFill>
                  <a:srgbClr val="0000FF"/>
                </a:solidFill>
              </a:rPr>
              <a:t>1</a:t>
            </a:r>
          </a:p>
        </p:txBody>
      </p:sp>
      <p:graphicFrame>
        <p:nvGraphicFramePr>
          <p:cNvPr id="12" name="Table 11">
            <a:extLst>
              <a:ext uri="{FF2B5EF4-FFF2-40B4-BE49-F238E27FC236}">
                <a16:creationId xmlns:a16="http://schemas.microsoft.com/office/drawing/2014/main" id="{B304E524-13F4-1C27-67D3-9BA5BF1FE79A}"/>
              </a:ext>
            </a:extLst>
          </p:cNvPr>
          <p:cNvGraphicFramePr>
            <a:graphicFrameLocks noGrp="1"/>
          </p:cNvGraphicFramePr>
          <p:nvPr/>
        </p:nvGraphicFramePr>
        <p:xfrm>
          <a:off x="5735960" y="1043961"/>
          <a:ext cx="5910291" cy="22082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324347827"/>
                    </a:ext>
                  </a:extLst>
                </a:gridCol>
                <a:gridCol w="3638955">
                  <a:extLst>
                    <a:ext uri="{9D8B030D-6E8A-4147-A177-3AD203B41FA5}">
                      <a16:colId xmlns:a16="http://schemas.microsoft.com/office/drawing/2014/main" val="4195826182"/>
                    </a:ext>
                  </a:extLst>
                </a:gridCol>
                <a:gridCol w="1155336">
                  <a:extLst>
                    <a:ext uri="{9D8B030D-6E8A-4147-A177-3AD203B41FA5}">
                      <a16:colId xmlns:a16="http://schemas.microsoft.com/office/drawing/2014/main" val="3396494377"/>
                    </a:ext>
                  </a:extLst>
                </a:gridCol>
              </a:tblGrid>
              <a:tr h="0">
                <a:tc>
                  <a:txBody>
                    <a:bodyPr/>
                    <a:lstStyle/>
                    <a:p>
                      <a:r>
                        <a:rPr lang="en-GB" sz="1200" noProof="0" dirty="0">
                          <a:latin typeface="Arial" panose="020B0604020202020204" pitchFamily="34" charset="0"/>
                          <a:cs typeface="Arial" panose="020B0604020202020204" pitchFamily="34" charset="0"/>
                        </a:rPr>
                        <a:t>HER2 score</a:t>
                      </a:r>
                      <a:r>
                        <a:rPr lang="en-GB" sz="1200" baseline="30000" noProof="0" dirty="0">
                          <a:solidFill>
                            <a:srgbClr val="0000FF"/>
                          </a:solidFill>
                          <a:latin typeface="Arial" panose="020B0604020202020204" pitchFamily="34" charset="0"/>
                          <a:cs typeface="Arial" panose="020B0604020202020204" pitchFamily="34" charset="0"/>
                        </a:rPr>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Expression pattern</a:t>
                      </a:r>
                    </a:p>
                  </a:txBody>
                  <a:tcPr/>
                </a:tc>
                <a:tc>
                  <a:txBody>
                    <a:bodyPr/>
                    <a:lstStyle/>
                    <a:p>
                      <a:r>
                        <a:rPr lang="en-GB" sz="1200" noProof="0" dirty="0">
                          <a:latin typeface="Arial" panose="020B0604020202020204" pitchFamily="34" charset="0"/>
                          <a:cs typeface="Arial" panose="020B0604020202020204" pitchFamily="34" charset="0"/>
                        </a:rPr>
                        <a:t>Assessment</a:t>
                      </a:r>
                    </a:p>
                  </a:txBody>
                  <a:tcPr/>
                </a:tc>
                <a:extLst>
                  <a:ext uri="{0D108BD9-81ED-4DB2-BD59-A6C34878D82A}">
                    <a16:rowId xmlns:a16="http://schemas.microsoft.com/office/drawing/2014/main" val="4187464500"/>
                  </a:ext>
                </a:extLst>
              </a:tr>
              <a:tr h="0">
                <a:tc>
                  <a:txBody>
                    <a:bodyPr/>
                    <a:lstStyle/>
                    <a:p>
                      <a:r>
                        <a:rPr lang="en-GB" sz="1200" noProof="0" dirty="0">
                          <a:latin typeface="Arial" panose="020B0604020202020204" pitchFamily="34" charset="0"/>
                          <a:cs typeface="Arial" panose="020B0604020202020204" pitchFamily="34" charset="0"/>
                        </a:rPr>
                        <a:t>0</a:t>
                      </a:r>
                    </a:p>
                  </a:txBody>
                  <a:tcPr marT="36000" marB="36000"/>
                </a:tc>
                <a:tc>
                  <a:txBody>
                    <a:bodyPr/>
                    <a:lstStyle/>
                    <a:p>
                      <a:r>
                        <a:rPr lang="en-GB" sz="1200" noProof="0" dirty="0">
                          <a:latin typeface="Arial" panose="020B0604020202020204" pitchFamily="34" charset="0"/>
                          <a:cs typeface="Arial" panose="020B0604020202020204" pitchFamily="34" charset="0"/>
                        </a:rPr>
                        <a:t>No reactivity or membranous reactivity in &lt;10% of cancer cells</a:t>
                      </a:r>
                    </a:p>
                  </a:txBody>
                  <a:tcPr marT="36000" marB="36000"/>
                </a:tc>
                <a:tc>
                  <a:txBody>
                    <a:bodyPr/>
                    <a:lstStyle/>
                    <a:p>
                      <a:r>
                        <a:rPr lang="en-GB" sz="1200" noProof="0" dirty="0">
                          <a:latin typeface="Arial" panose="020B0604020202020204" pitchFamily="34" charset="0"/>
                          <a:cs typeface="Arial" panose="020B0604020202020204" pitchFamily="34" charset="0"/>
                        </a:rPr>
                        <a:t>Negative</a:t>
                      </a:r>
                    </a:p>
                  </a:txBody>
                  <a:tcPr marT="36000" marB="36000"/>
                </a:tc>
                <a:extLst>
                  <a:ext uri="{0D108BD9-81ED-4DB2-BD59-A6C34878D82A}">
                    <a16:rowId xmlns:a16="http://schemas.microsoft.com/office/drawing/2014/main" val="4218794030"/>
                  </a:ext>
                </a:extLst>
              </a:tr>
              <a:tr h="0">
                <a:tc>
                  <a:txBody>
                    <a:bodyPr/>
                    <a:lstStyle/>
                    <a:p>
                      <a:r>
                        <a:rPr lang="en-GB" sz="1200" noProof="0" dirty="0">
                          <a:latin typeface="Arial" panose="020B0604020202020204" pitchFamily="34" charset="0"/>
                          <a:cs typeface="Arial" panose="020B0604020202020204" pitchFamily="34" charset="0"/>
                        </a:rPr>
                        <a:t>1+</a:t>
                      </a:r>
                    </a:p>
                  </a:txBody>
                  <a:tcPr marT="36000" marB="36000"/>
                </a:tc>
                <a:tc>
                  <a:txBody>
                    <a:bodyPr/>
                    <a:lstStyle/>
                    <a:p>
                      <a:r>
                        <a:rPr lang="en-GB" sz="1200" noProof="0" dirty="0">
                          <a:latin typeface="Arial" panose="020B0604020202020204" pitchFamily="34" charset="0"/>
                          <a:cs typeface="Arial" panose="020B0604020202020204" pitchFamily="34" charset="0"/>
                        </a:rPr>
                        <a:t>Faint or barely perceptible membranous reactivity in ≥10% of cancer cells; cells are reactive only in part of their membrane</a:t>
                      </a:r>
                    </a:p>
                  </a:txBody>
                  <a:tcPr marT="36000" marB="36000"/>
                </a:tc>
                <a:tc>
                  <a:txBody>
                    <a:bodyPr/>
                    <a:lstStyle/>
                    <a:p>
                      <a:r>
                        <a:rPr lang="en-GB" sz="1200" noProof="0" dirty="0">
                          <a:latin typeface="Arial" panose="020B0604020202020204" pitchFamily="34" charset="0"/>
                          <a:cs typeface="Arial" panose="020B0604020202020204" pitchFamily="34" charset="0"/>
                        </a:rPr>
                        <a:t>Negative</a:t>
                      </a:r>
                    </a:p>
                  </a:txBody>
                  <a:tcPr marT="36000" marB="36000"/>
                </a:tc>
                <a:extLst>
                  <a:ext uri="{0D108BD9-81ED-4DB2-BD59-A6C34878D82A}">
                    <a16:rowId xmlns:a16="http://schemas.microsoft.com/office/drawing/2014/main" val="4039582823"/>
                  </a:ext>
                </a:extLst>
              </a:tr>
              <a:tr h="0">
                <a:tc>
                  <a:txBody>
                    <a:bodyPr/>
                    <a:lstStyle/>
                    <a:p>
                      <a:r>
                        <a:rPr lang="en-GB" sz="1200" noProof="0" dirty="0">
                          <a:latin typeface="Arial" panose="020B0604020202020204" pitchFamily="34" charset="0"/>
                          <a:cs typeface="Arial" panose="020B0604020202020204" pitchFamily="34" charset="0"/>
                        </a:rPr>
                        <a:t>2+</a:t>
                      </a:r>
                    </a:p>
                  </a:txBody>
                  <a:tcPr marT="36000" marB="36000"/>
                </a:tc>
                <a:tc>
                  <a:txBody>
                    <a:bodyPr/>
                    <a:lstStyle/>
                    <a:p>
                      <a:r>
                        <a:rPr lang="en-GB" sz="1200" noProof="0" dirty="0">
                          <a:latin typeface="Arial" panose="020B0604020202020204" pitchFamily="34" charset="0"/>
                          <a:cs typeface="Arial" panose="020B0604020202020204" pitchFamily="34" charset="0"/>
                        </a:rPr>
                        <a:t>Weak or moderate complete, basolateral, or lateral membranous reactivity in ≥10% of cancer cells</a:t>
                      </a:r>
                    </a:p>
                  </a:txBody>
                  <a:tcPr marT="36000" marB="36000"/>
                </a:tc>
                <a:tc>
                  <a:txBody>
                    <a:bodyPr/>
                    <a:lstStyle/>
                    <a:p>
                      <a:r>
                        <a:rPr lang="en-GB" sz="1200" noProof="0" dirty="0">
                          <a:latin typeface="Arial" panose="020B0604020202020204" pitchFamily="34" charset="0"/>
                          <a:cs typeface="Arial" panose="020B0604020202020204" pitchFamily="34" charset="0"/>
                        </a:rPr>
                        <a:t>Equivocal</a:t>
                      </a:r>
                    </a:p>
                  </a:txBody>
                  <a:tcPr marT="36000" marB="36000"/>
                </a:tc>
                <a:extLst>
                  <a:ext uri="{0D108BD9-81ED-4DB2-BD59-A6C34878D82A}">
                    <a16:rowId xmlns:a16="http://schemas.microsoft.com/office/drawing/2014/main" val="1794135729"/>
                  </a:ext>
                </a:extLst>
              </a:tr>
              <a:tr h="0">
                <a:tc>
                  <a:txBody>
                    <a:bodyPr/>
                    <a:lstStyle/>
                    <a:p>
                      <a:r>
                        <a:rPr lang="en-GB" sz="1200" noProof="0" dirty="0">
                          <a:latin typeface="Arial" panose="020B0604020202020204" pitchFamily="34" charset="0"/>
                          <a:cs typeface="Arial" panose="020B0604020202020204" pitchFamily="34" charset="0"/>
                        </a:rPr>
                        <a:t>3+</a:t>
                      </a:r>
                    </a:p>
                  </a:txBody>
                  <a:tcPr marT="36000" marB="36000"/>
                </a:tc>
                <a:tc>
                  <a:txBody>
                    <a:bodyPr/>
                    <a:lstStyle/>
                    <a:p>
                      <a:r>
                        <a:rPr lang="en-GB" sz="1200" noProof="0" dirty="0">
                          <a:latin typeface="Arial" panose="020B0604020202020204" pitchFamily="34" charset="0"/>
                          <a:cs typeface="Arial" panose="020B0604020202020204" pitchFamily="34" charset="0"/>
                        </a:rPr>
                        <a:t>Strong complete, basolateral, or lateral membranous reactivity in ≥10% of cancer cells</a:t>
                      </a:r>
                    </a:p>
                  </a:txBody>
                  <a:tcPr marT="36000" marB="36000"/>
                </a:tc>
                <a:tc>
                  <a:txBody>
                    <a:bodyPr/>
                    <a:lstStyle/>
                    <a:p>
                      <a:r>
                        <a:rPr lang="en-GB" sz="1200" noProof="0" dirty="0">
                          <a:latin typeface="Arial" panose="020B0604020202020204" pitchFamily="34" charset="0"/>
                          <a:cs typeface="Arial" panose="020B0604020202020204" pitchFamily="34" charset="0"/>
                        </a:rPr>
                        <a:t>Positive</a:t>
                      </a:r>
                    </a:p>
                  </a:txBody>
                  <a:tcPr marT="36000" marB="36000"/>
                </a:tc>
                <a:extLst>
                  <a:ext uri="{0D108BD9-81ED-4DB2-BD59-A6C34878D82A}">
                    <a16:rowId xmlns:a16="http://schemas.microsoft.com/office/drawing/2014/main" val="2769020556"/>
                  </a:ext>
                </a:extLst>
              </a:tr>
            </a:tbl>
          </a:graphicData>
        </a:graphic>
      </p:graphicFrame>
      <p:sp>
        <p:nvSpPr>
          <p:cNvPr id="14" name="TextBox 13">
            <a:extLst>
              <a:ext uri="{FF2B5EF4-FFF2-40B4-BE49-F238E27FC236}">
                <a16:creationId xmlns:a16="http://schemas.microsoft.com/office/drawing/2014/main" id="{A6299D98-9561-A62B-7F58-7B2FCE4A4B81}"/>
              </a:ext>
            </a:extLst>
          </p:cNvPr>
          <p:cNvSpPr txBox="1"/>
          <p:nvPr/>
        </p:nvSpPr>
        <p:spPr>
          <a:xfrm>
            <a:off x="7184251" y="5476686"/>
            <a:ext cx="856004"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HER2 initial</a:t>
            </a:r>
          </a:p>
        </p:txBody>
      </p:sp>
      <p:sp>
        <p:nvSpPr>
          <p:cNvPr id="15" name="TextBox 14">
            <a:extLst>
              <a:ext uri="{FF2B5EF4-FFF2-40B4-BE49-F238E27FC236}">
                <a16:creationId xmlns:a16="http://schemas.microsoft.com/office/drawing/2014/main" id="{D09D927E-2B01-5F08-7440-1B5FC2A6A3F4}"/>
              </a:ext>
            </a:extLst>
          </p:cNvPr>
          <p:cNvSpPr txBox="1"/>
          <p:nvPr/>
        </p:nvSpPr>
        <p:spPr>
          <a:xfrm>
            <a:off x="9244928" y="5476686"/>
            <a:ext cx="775853"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HER2 later</a:t>
            </a:r>
          </a:p>
        </p:txBody>
      </p:sp>
      <p:cxnSp>
        <p:nvCxnSpPr>
          <p:cNvPr id="22" name="Straight Connector 21">
            <a:extLst>
              <a:ext uri="{FF2B5EF4-FFF2-40B4-BE49-F238E27FC236}">
                <a16:creationId xmlns:a16="http://schemas.microsoft.com/office/drawing/2014/main" id="{9CC3BF4F-29F0-0037-B268-006CEB551CED}"/>
              </a:ext>
            </a:extLst>
          </p:cNvPr>
          <p:cNvCxnSpPr>
            <a:cxnSpLocks/>
          </p:cNvCxnSpPr>
          <p:nvPr/>
        </p:nvCxnSpPr>
        <p:spPr>
          <a:xfrm>
            <a:off x="7104112" y="5395397"/>
            <a:ext cx="309634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29E1B62-EB62-8908-5A96-7AA9F3451329}"/>
              </a:ext>
            </a:extLst>
          </p:cNvPr>
          <p:cNvCxnSpPr>
            <a:cxnSpLocks/>
          </p:cNvCxnSpPr>
          <p:nvPr/>
        </p:nvCxnSpPr>
        <p:spPr>
          <a:xfrm>
            <a:off x="7104112" y="5199136"/>
            <a:ext cx="3096344" cy="0"/>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60ECD98-D5FE-B343-A8AD-3DBAFE4A2E07}"/>
              </a:ext>
            </a:extLst>
          </p:cNvPr>
          <p:cNvCxnSpPr/>
          <p:nvPr/>
        </p:nvCxnSpPr>
        <p:spPr>
          <a:xfrm>
            <a:off x="7104112" y="4998414"/>
            <a:ext cx="3096344" cy="0"/>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F3756E4-D943-BD6D-8911-EC9D879CEEA8}"/>
              </a:ext>
            </a:extLst>
          </p:cNvPr>
          <p:cNvCxnSpPr/>
          <p:nvPr/>
        </p:nvCxnSpPr>
        <p:spPr>
          <a:xfrm>
            <a:off x="7104112" y="4806613"/>
            <a:ext cx="3096344" cy="0"/>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1313155-31A7-5B9D-9EA1-40A7BE441AEB}"/>
              </a:ext>
            </a:extLst>
          </p:cNvPr>
          <p:cNvCxnSpPr/>
          <p:nvPr/>
        </p:nvCxnSpPr>
        <p:spPr>
          <a:xfrm>
            <a:off x="7104112" y="4610351"/>
            <a:ext cx="3096344" cy="0"/>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010EC5E-196E-DF10-5379-B4BD9C032727}"/>
              </a:ext>
            </a:extLst>
          </p:cNvPr>
          <p:cNvCxnSpPr/>
          <p:nvPr/>
        </p:nvCxnSpPr>
        <p:spPr>
          <a:xfrm>
            <a:off x="7104112" y="4418550"/>
            <a:ext cx="3096344" cy="0"/>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15FF025-0378-6DB1-DA40-CADE200CF142}"/>
              </a:ext>
            </a:extLst>
          </p:cNvPr>
          <p:cNvCxnSpPr/>
          <p:nvPr/>
        </p:nvCxnSpPr>
        <p:spPr>
          <a:xfrm>
            <a:off x="7104112" y="4026027"/>
            <a:ext cx="3096344" cy="0"/>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8E18288-FD79-FD2A-82BE-A93711645B63}"/>
              </a:ext>
            </a:extLst>
          </p:cNvPr>
          <p:cNvSpPr txBox="1"/>
          <p:nvPr/>
        </p:nvSpPr>
        <p:spPr>
          <a:xfrm>
            <a:off x="6976178" y="5298766"/>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cxnSp>
        <p:nvCxnSpPr>
          <p:cNvPr id="31" name="Straight Connector 30">
            <a:extLst>
              <a:ext uri="{FF2B5EF4-FFF2-40B4-BE49-F238E27FC236}">
                <a16:creationId xmlns:a16="http://schemas.microsoft.com/office/drawing/2014/main" id="{ED2CE13F-CE58-C9EA-0D0C-160B7A32318F}"/>
              </a:ext>
            </a:extLst>
          </p:cNvPr>
          <p:cNvCxnSpPr/>
          <p:nvPr/>
        </p:nvCxnSpPr>
        <p:spPr>
          <a:xfrm flipV="1">
            <a:off x="7612253" y="5391099"/>
            <a:ext cx="0" cy="855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E73E1FF-0CF2-BB45-1F9E-9F35E3D03736}"/>
              </a:ext>
            </a:extLst>
          </p:cNvPr>
          <p:cNvCxnSpPr/>
          <p:nvPr/>
        </p:nvCxnSpPr>
        <p:spPr>
          <a:xfrm flipV="1">
            <a:off x="9641775" y="5391099"/>
            <a:ext cx="0" cy="855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2737E75-1849-12AF-8A54-5188B7EB4036}"/>
              </a:ext>
            </a:extLst>
          </p:cNvPr>
          <p:cNvSpPr txBox="1"/>
          <p:nvPr/>
        </p:nvSpPr>
        <p:spPr>
          <a:xfrm>
            <a:off x="7318744" y="3635454"/>
            <a:ext cx="673261" cy="184666"/>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Increased</a:t>
            </a:r>
          </a:p>
        </p:txBody>
      </p:sp>
      <p:sp>
        <p:nvSpPr>
          <p:cNvPr id="50" name="Rectangle 49">
            <a:extLst>
              <a:ext uri="{FF2B5EF4-FFF2-40B4-BE49-F238E27FC236}">
                <a16:creationId xmlns:a16="http://schemas.microsoft.com/office/drawing/2014/main" id="{F5AB627B-9CDC-C463-9094-88D4120C5301}"/>
              </a:ext>
            </a:extLst>
          </p:cNvPr>
          <p:cNvSpPr/>
          <p:nvPr/>
        </p:nvSpPr>
        <p:spPr>
          <a:xfrm>
            <a:off x="7174528" y="3688472"/>
            <a:ext cx="85406" cy="854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1" name="TextBox 50">
            <a:extLst>
              <a:ext uri="{FF2B5EF4-FFF2-40B4-BE49-F238E27FC236}">
                <a16:creationId xmlns:a16="http://schemas.microsoft.com/office/drawing/2014/main" id="{F4769DBF-B02A-99D8-48B8-EA2A8A46F333}"/>
              </a:ext>
            </a:extLst>
          </p:cNvPr>
          <p:cNvSpPr txBox="1"/>
          <p:nvPr/>
        </p:nvSpPr>
        <p:spPr>
          <a:xfrm>
            <a:off x="8297716" y="3635454"/>
            <a:ext cx="868828" cy="184666"/>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Not changed</a:t>
            </a:r>
          </a:p>
        </p:txBody>
      </p:sp>
      <p:sp>
        <p:nvSpPr>
          <p:cNvPr id="52" name="Rectangle 51">
            <a:extLst>
              <a:ext uri="{FF2B5EF4-FFF2-40B4-BE49-F238E27FC236}">
                <a16:creationId xmlns:a16="http://schemas.microsoft.com/office/drawing/2014/main" id="{EC1DE4F4-BB5C-82FA-F614-C31F54439174}"/>
              </a:ext>
            </a:extLst>
          </p:cNvPr>
          <p:cNvSpPr/>
          <p:nvPr/>
        </p:nvSpPr>
        <p:spPr>
          <a:xfrm>
            <a:off x="8153500" y="3688472"/>
            <a:ext cx="85406" cy="8540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3" name="TextBox 52">
            <a:extLst>
              <a:ext uri="{FF2B5EF4-FFF2-40B4-BE49-F238E27FC236}">
                <a16:creationId xmlns:a16="http://schemas.microsoft.com/office/drawing/2014/main" id="{FB03165D-A98E-031E-96F2-F298D5BFCDEB}"/>
              </a:ext>
            </a:extLst>
          </p:cNvPr>
          <p:cNvSpPr txBox="1"/>
          <p:nvPr/>
        </p:nvSpPr>
        <p:spPr>
          <a:xfrm>
            <a:off x="9472255" y="3635454"/>
            <a:ext cx="740587" cy="184666"/>
          </a:xfrm>
          <a:prstGeom prst="rect">
            <a:avLst/>
          </a:prstGeom>
          <a:noFill/>
        </p:spPr>
        <p:txBody>
          <a:bodyPr wrap="none" lIns="0" tIns="0" rIns="0" bIns="0" rtlCol="0">
            <a:spAutoFit/>
          </a:bodyPr>
          <a:lstStyle/>
          <a:p>
            <a:r>
              <a:rPr lang="en-GB" sz="1200" noProof="0" dirty="0">
                <a:latin typeface="Arial" panose="020B0604020202020204" pitchFamily="34" charset="0"/>
                <a:ea typeface="Aileron" charset="0"/>
                <a:cs typeface="Arial" panose="020B0604020202020204" pitchFamily="34" charset="0"/>
              </a:rPr>
              <a:t>Decreased</a:t>
            </a:r>
          </a:p>
        </p:txBody>
      </p:sp>
      <p:sp>
        <p:nvSpPr>
          <p:cNvPr id="54" name="Rectangle 53">
            <a:extLst>
              <a:ext uri="{FF2B5EF4-FFF2-40B4-BE49-F238E27FC236}">
                <a16:creationId xmlns:a16="http://schemas.microsoft.com/office/drawing/2014/main" id="{DC299D8C-CD42-9AF2-1565-B705A53C7617}"/>
              </a:ext>
            </a:extLst>
          </p:cNvPr>
          <p:cNvSpPr/>
          <p:nvPr/>
        </p:nvSpPr>
        <p:spPr>
          <a:xfrm>
            <a:off x="9328039" y="3688472"/>
            <a:ext cx="85406" cy="8540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55" name="TextBox 54">
            <a:extLst>
              <a:ext uri="{FF2B5EF4-FFF2-40B4-BE49-F238E27FC236}">
                <a16:creationId xmlns:a16="http://schemas.microsoft.com/office/drawing/2014/main" id="{AD4ACCCA-90C9-38FF-BE42-1A4C022A9D9E}"/>
              </a:ext>
            </a:extLst>
          </p:cNvPr>
          <p:cNvSpPr txBox="1"/>
          <p:nvPr/>
        </p:nvSpPr>
        <p:spPr>
          <a:xfrm>
            <a:off x="6672064" y="3635454"/>
            <a:ext cx="419538" cy="184666"/>
          </a:xfrm>
          <a:prstGeom prst="rect">
            <a:avLst/>
          </a:prstGeom>
          <a:noFill/>
        </p:spPr>
        <p:txBody>
          <a:bodyPr wrap="none" lIns="0" tIns="0" rIns="0" bIns="0" rtlCol="0">
            <a:spAutoFit/>
          </a:bodyPr>
          <a:lstStyle/>
          <a:p>
            <a:r>
              <a:rPr lang="en-GB" sz="1200" b="1" noProof="0" dirty="0">
                <a:latin typeface="Arial" panose="020B0604020202020204" pitchFamily="34" charset="0"/>
                <a:ea typeface="Aileron" charset="0"/>
                <a:cs typeface="Arial" panose="020B0604020202020204" pitchFamily="34" charset="0"/>
              </a:rPr>
              <a:t>Trend</a:t>
            </a:r>
          </a:p>
        </p:txBody>
      </p:sp>
      <p:pic>
        <p:nvPicPr>
          <p:cNvPr id="20" name="Picture 19" descr="A colorful lines and curves&#10;&#10;Description automatically generated with medium confidence">
            <a:extLst>
              <a:ext uri="{FF2B5EF4-FFF2-40B4-BE49-F238E27FC236}">
                <a16:creationId xmlns:a16="http://schemas.microsoft.com/office/drawing/2014/main" id="{52C4CB30-B0A4-F32E-2D1E-D42E701E0E62}"/>
              </a:ext>
            </a:extLst>
          </p:cNvPr>
          <p:cNvPicPr>
            <a:picLocks noChangeAspect="1"/>
          </p:cNvPicPr>
          <p:nvPr/>
        </p:nvPicPr>
        <p:blipFill>
          <a:blip r:embed="rId2"/>
          <a:stretch>
            <a:fillRect/>
          </a:stretch>
        </p:blipFill>
        <p:spPr>
          <a:xfrm>
            <a:off x="7234471" y="3887130"/>
            <a:ext cx="2755900" cy="1511300"/>
          </a:xfrm>
          <a:prstGeom prst="rect">
            <a:avLst/>
          </a:prstGeom>
        </p:spPr>
      </p:pic>
      <p:sp>
        <p:nvSpPr>
          <p:cNvPr id="38" name="TextBox 37">
            <a:extLst>
              <a:ext uri="{FF2B5EF4-FFF2-40B4-BE49-F238E27FC236}">
                <a16:creationId xmlns:a16="http://schemas.microsoft.com/office/drawing/2014/main" id="{231D6662-4A90-5272-5F0F-B08692189F70}"/>
              </a:ext>
            </a:extLst>
          </p:cNvPr>
          <p:cNvSpPr txBox="1"/>
          <p:nvPr/>
        </p:nvSpPr>
        <p:spPr>
          <a:xfrm>
            <a:off x="9603406" y="4556078"/>
            <a:ext cx="84959" cy="184666"/>
          </a:xfrm>
          <a:prstGeom prst="rect">
            <a:avLst/>
          </a:prstGeom>
          <a:noFill/>
        </p:spPr>
        <p:txBody>
          <a:bodyPr wrap="squar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a:t>
            </a:r>
          </a:p>
        </p:txBody>
      </p:sp>
      <p:sp>
        <p:nvSpPr>
          <p:cNvPr id="37" name="TextBox 36">
            <a:extLst>
              <a:ext uri="{FF2B5EF4-FFF2-40B4-BE49-F238E27FC236}">
                <a16:creationId xmlns:a16="http://schemas.microsoft.com/office/drawing/2014/main" id="{2CC0C607-1F97-0E1E-BF10-F0FBD75BB860}"/>
              </a:ext>
            </a:extLst>
          </p:cNvPr>
          <p:cNvSpPr txBox="1"/>
          <p:nvPr/>
        </p:nvSpPr>
        <p:spPr>
          <a:xfrm>
            <a:off x="9603406" y="5216121"/>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a:t>
            </a:r>
          </a:p>
        </p:txBody>
      </p:sp>
      <p:sp>
        <p:nvSpPr>
          <p:cNvPr id="39" name="TextBox 38">
            <a:extLst>
              <a:ext uri="{FF2B5EF4-FFF2-40B4-BE49-F238E27FC236}">
                <a16:creationId xmlns:a16="http://schemas.microsoft.com/office/drawing/2014/main" id="{9A19E10D-4E08-7D24-45C6-E70C9193191A}"/>
              </a:ext>
            </a:extLst>
          </p:cNvPr>
          <p:cNvSpPr txBox="1"/>
          <p:nvPr/>
        </p:nvSpPr>
        <p:spPr>
          <a:xfrm>
            <a:off x="9603406" y="3879735"/>
            <a:ext cx="84959" cy="184666"/>
          </a:xfrm>
          <a:prstGeom prst="rect">
            <a:avLst/>
          </a:prstGeom>
          <a:noFill/>
        </p:spPr>
        <p:txBody>
          <a:bodyPr wrap="squar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16" name="TextBox 15">
            <a:extLst>
              <a:ext uri="{FF2B5EF4-FFF2-40B4-BE49-F238E27FC236}">
                <a16:creationId xmlns:a16="http://schemas.microsoft.com/office/drawing/2014/main" id="{6B858E13-64A3-CC62-A454-5D4B010C5F4C}"/>
              </a:ext>
            </a:extLst>
          </p:cNvPr>
          <p:cNvSpPr txBox="1"/>
          <p:nvPr/>
        </p:nvSpPr>
        <p:spPr>
          <a:xfrm rot="16200000">
            <a:off x="6342518" y="4556078"/>
            <a:ext cx="777457" cy="184666"/>
          </a:xfrm>
          <a:prstGeom prst="rect">
            <a:avLst/>
          </a:prstGeom>
          <a:noFill/>
        </p:spPr>
        <p:txBody>
          <a:bodyPr wrap="none" lIns="0" tIns="0" rIns="0" bIns="0" rtlCol="0">
            <a:spAutoFit/>
          </a:bodyPr>
          <a:lstStyle/>
          <a:p>
            <a:pPr algn="ctr"/>
            <a:r>
              <a:rPr lang="en-GB" sz="1200" b="1" noProof="0" dirty="0">
                <a:latin typeface="Arial" panose="020B0604020202020204" pitchFamily="34" charset="0"/>
                <a:ea typeface="Aileron" charset="0"/>
                <a:cs typeface="Arial" panose="020B0604020202020204" pitchFamily="34" charset="0"/>
              </a:rPr>
              <a:t>Frequency</a:t>
            </a:r>
          </a:p>
        </p:txBody>
      </p:sp>
      <p:sp>
        <p:nvSpPr>
          <p:cNvPr id="17" name="TextBox 16">
            <a:extLst>
              <a:ext uri="{FF2B5EF4-FFF2-40B4-BE49-F238E27FC236}">
                <a16:creationId xmlns:a16="http://schemas.microsoft.com/office/drawing/2014/main" id="{7F6A31BF-BA82-22FF-5563-D8FA36915A78}"/>
              </a:ext>
            </a:extLst>
          </p:cNvPr>
          <p:cNvSpPr txBox="1"/>
          <p:nvPr/>
        </p:nvSpPr>
        <p:spPr>
          <a:xfrm>
            <a:off x="6891218" y="4125658"/>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15</a:t>
            </a:r>
          </a:p>
        </p:txBody>
      </p:sp>
      <p:sp>
        <p:nvSpPr>
          <p:cNvPr id="18" name="TextBox 17">
            <a:extLst>
              <a:ext uri="{FF2B5EF4-FFF2-40B4-BE49-F238E27FC236}">
                <a16:creationId xmlns:a16="http://schemas.microsoft.com/office/drawing/2014/main" id="{EDAB3C37-56E9-89FC-40AC-CA84B060B595}"/>
              </a:ext>
            </a:extLst>
          </p:cNvPr>
          <p:cNvSpPr txBox="1"/>
          <p:nvPr/>
        </p:nvSpPr>
        <p:spPr>
          <a:xfrm>
            <a:off x="6891218" y="4522642"/>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34" name="TextBox 33">
            <a:extLst>
              <a:ext uri="{FF2B5EF4-FFF2-40B4-BE49-F238E27FC236}">
                <a16:creationId xmlns:a16="http://schemas.microsoft.com/office/drawing/2014/main" id="{042BED86-0B69-460E-29BA-8F641D87E200}"/>
              </a:ext>
            </a:extLst>
          </p:cNvPr>
          <p:cNvSpPr txBox="1"/>
          <p:nvPr/>
        </p:nvSpPr>
        <p:spPr>
          <a:xfrm>
            <a:off x="7564963" y="4379906"/>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a:t>
            </a:r>
          </a:p>
        </p:txBody>
      </p:sp>
      <p:sp>
        <p:nvSpPr>
          <p:cNvPr id="35" name="TextBox 34">
            <a:extLst>
              <a:ext uri="{FF2B5EF4-FFF2-40B4-BE49-F238E27FC236}">
                <a16:creationId xmlns:a16="http://schemas.microsoft.com/office/drawing/2014/main" id="{8DA02AAE-AA38-AA57-DDFB-46EBF50C74DE}"/>
              </a:ext>
            </a:extLst>
          </p:cNvPr>
          <p:cNvSpPr txBox="1"/>
          <p:nvPr/>
        </p:nvSpPr>
        <p:spPr>
          <a:xfrm>
            <a:off x="7564963" y="3974001"/>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36" name="TextBox 35">
            <a:extLst>
              <a:ext uri="{FF2B5EF4-FFF2-40B4-BE49-F238E27FC236}">
                <a16:creationId xmlns:a16="http://schemas.microsoft.com/office/drawing/2014/main" id="{012F1397-6594-AEEA-1407-A8242CF5306A}"/>
              </a:ext>
            </a:extLst>
          </p:cNvPr>
          <p:cNvSpPr txBox="1"/>
          <p:nvPr/>
        </p:nvSpPr>
        <p:spPr>
          <a:xfrm>
            <a:off x="7564963" y="5218477"/>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a:t>
            </a:r>
          </a:p>
        </p:txBody>
      </p:sp>
      <p:sp>
        <p:nvSpPr>
          <p:cNvPr id="13" name="TextBox 12">
            <a:extLst>
              <a:ext uri="{FF2B5EF4-FFF2-40B4-BE49-F238E27FC236}">
                <a16:creationId xmlns:a16="http://schemas.microsoft.com/office/drawing/2014/main" id="{676C53F9-56FB-420F-1EDA-C3351614A5B8}"/>
              </a:ext>
            </a:extLst>
          </p:cNvPr>
          <p:cNvSpPr txBox="1"/>
          <p:nvPr/>
        </p:nvSpPr>
        <p:spPr>
          <a:xfrm>
            <a:off x="6976178" y="4892862"/>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a:t>
            </a:r>
          </a:p>
        </p:txBody>
      </p:sp>
      <p:sp>
        <p:nvSpPr>
          <p:cNvPr id="33" name="TextBox 32">
            <a:extLst>
              <a:ext uri="{FF2B5EF4-FFF2-40B4-BE49-F238E27FC236}">
                <a16:creationId xmlns:a16="http://schemas.microsoft.com/office/drawing/2014/main" id="{175A751B-1989-1AC8-A0DD-DF1CEA17C0D5}"/>
              </a:ext>
            </a:extLst>
          </p:cNvPr>
          <p:cNvSpPr txBox="1"/>
          <p:nvPr/>
        </p:nvSpPr>
        <p:spPr>
          <a:xfrm>
            <a:off x="7564963" y="4892862"/>
            <a:ext cx="8495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a:t>
            </a:r>
          </a:p>
        </p:txBody>
      </p:sp>
    </p:spTree>
    <p:extLst>
      <p:ext uri="{BB962C8B-B14F-4D97-AF65-F5344CB8AC3E}">
        <p14:creationId xmlns:p14="http://schemas.microsoft.com/office/powerpoint/2010/main" val="605924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DB354-850C-68DF-DAA1-F4E58AE25D0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58647AD-AC73-A707-37BA-1D2BE12CECF0}"/>
              </a:ext>
            </a:extLst>
          </p:cNvPr>
          <p:cNvSpPr>
            <a:spLocks noGrp="1"/>
          </p:cNvSpPr>
          <p:nvPr>
            <p:ph type="body" idx="1"/>
          </p:nvPr>
        </p:nvSpPr>
        <p:spPr>
          <a:xfrm>
            <a:off x="637711" y="902875"/>
            <a:ext cx="10972800" cy="701675"/>
          </a:xfrm>
        </p:spPr>
        <p:txBody>
          <a:bodyPr/>
          <a:lstStyle/>
          <a:p>
            <a:r>
              <a:rPr lang="en-GB" noProof="0" dirty="0"/>
              <a:t>WHEN WOULD YOU ORDER HER2 IMMUNOHISTOCHEMISTRY AS A PREDICTIVE BIOMARKER IN A NEW PAN-TUMOUR PERSPECTIVE?</a:t>
            </a:r>
          </a:p>
        </p:txBody>
      </p:sp>
      <p:sp>
        <p:nvSpPr>
          <p:cNvPr id="2" name="Title 1">
            <a:extLst>
              <a:ext uri="{FF2B5EF4-FFF2-40B4-BE49-F238E27FC236}">
                <a16:creationId xmlns:a16="http://schemas.microsoft.com/office/drawing/2014/main" id="{D19B1003-1991-8DD3-A3DF-0C0A10646E27}"/>
              </a:ext>
            </a:extLst>
          </p:cNvPr>
          <p:cNvSpPr>
            <a:spLocks noGrp="1"/>
          </p:cNvSpPr>
          <p:nvPr>
            <p:ph type="title"/>
          </p:nvPr>
        </p:nvSpPr>
        <p:spPr>
          <a:xfrm>
            <a:off x="619201" y="259200"/>
            <a:ext cx="10963199" cy="864000"/>
          </a:xfrm>
        </p:spPr>
        <p:txBody>
          <a:bodyPr>
            <a:normAutofit fontScale="90000"/>
          </a:bodyPr>
          <a:lstStyle/>
          <a:p>
            <a:r>
              <a:rPr lang="en-GB" sz="3100" noProof="0" dirty="0"/>
              <a:t>POLLING question</a:t>
            </a:r>
            <a:br>
              <a:rPr lang="en-GB" noProof="0" dirty="0"/>
            </a:br>
            <a:endParaRPr lang="en-GB" noProof="0" dirty="0"/>
          </a:p>
        </p:txBody>
      </p:sp>
      <p:sp>
        <p:nvSpPr>
          <p:cNvPr id="3" name="Content Placeholder 2">
            <a:extLst>
              <a:ext uri="{FF2B5EF4-FFF2-40B4-BE49-F238E27FC236}">
                <a16:creationId xmlns:a16="http://schemas.microsoft.com/office/drawing/2014/main" id="{7495D901-6336-5627-4BE2-7FF7E1057810}"/>
              </a:ext>
            </a:extLst>
          </p:cNvPr>
          <p:cNvSpPr>
            <a:spLocks noGrp="1"/>
          </p:cNvSpPr>
          <p:nvPr>
            <p:ph sz="quarter" idx="14"/>
          </p:nvPr>
        </p:nvSpPr>
        <p:spPr>
          <a:xfrm>
            <a:off x="619125" y="2567409"/>
            <a:ext cx="6268963" cy="3597895"/>
          </a:xfrm>
        </p:spPr>
        <p:txBody>
          <a:bodyPr/>
          <a:lstStyle/>
          <a:p>
            <a:pPr marL="457200" indent="-457200">
              <a:buFont typeface="+mj-lt"/>
              <a:buAutoNum type="alphaUcPeriod"/>
            </a:pPr>
            <a:r>
              <a:rPr lang="en-GB" noProof="0" dirty="0">
                <a:solidFill>
                  <a:schemeClr val="tx2"/>
                </a:solidFill>
              </a:rPr>
              <a:t>At diagnosis, simultaneously to diagnostic immunohistochemistry</a:t>
            </a:r>
          </a:p>
          <a:p>
            <a:pPr marL="457200" indent="-457200">
              <a:buFont typeface="+mj-lt"/>
              <a:buAutoNum type="alphaUcPeriod"/>
            </a:pPr>
            <a:r>
              <a:rPr lang="en-GB" dirty="0"/>
              <a:t>After discussion at the clinical/molecular tumour board</a:t>
            </a:r>
            <a:endParaRPr lang="en-GB" noProof="0" dirty="0"/>
          </a:p>
          <a:p>
            <a:pPr marL="457200" indent="-457200">
              <a:buFont typeface="+mj-lt"/>
              <a:buAutoNum type="alphaUcPeriod"/>
            </a:pPr>
            <a:r>
              <a:rPr lang="en-GB" dirty="0"/>
              <a:t>After I receive the NGS report</a:t>
            </a:r>
            <a:endParaRPr lang="en-GB" noProof="0" dirty="0"/>
          </a:p>
          <a:p>
            <a:pPr marL="457200" indent="-457200">
              <a:buFont typeface="+mj-lt"/>
              <a:buAutoNum type="alphaUcPeriod"/>
            </a:pPr>
            <a:r>
              <a:rPr lang="en-GB" dirty="0">
                <a:solidFill>
                  <a:schemeClr val="tx2"/>
                </a:solidFill>
              </a:rPr>
              <a:t>I leave this decision to the pathologists</a:t>
            </a:r>
            <a:endParaRPr lang="en-GB" noProof="0" dirty="0">
              <a:solidFill>
                <a:schemeClr val="tx2"/>
              </a:solidFill>
            </a:endParaRPr>
          </a:p>
          <a:p>
            <a:pPr marL="457200" indent="-457200">
              <a:buFont typeface="+mj-lt"/>
              <a:buAutoNum type="alphaUcPeriod"/>
            </a:pPr>
            <a:endParaRPr lang="en-GB" noProof="0" dirty="0"/>
          </a:p>
          <a:p>
            <a:endParaRPr lang="en-GB" noProof="0" dirty="0"/>
          </a:p>
        </p:txBody>
      </p:sp>
      <p:sp>
        <p:nvSpPr>
          <p:cNvPr id="4" name="Slide Number Placeholder 3">
            <a:extLst>
              <a:ext uri="{FF2B5EF4-FFF2-40B4-BE49-F238E27FC236}">
                <a16:creationId xmlns:a16="http://schemas.microsoft.com/office/drawing/2014/main" id="{DDC46900-019C-A1C3-B7D6-D703F76AA24A}"/>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6D586B0C-EB80-F223-7DB3-2EF414B61B08}"/>
              </a:ext>
            </a:extLst>
          </p:cNvPr>
          <p:cNvGraphicFramePr/>
          <p:nvPr>
            <p:extLst>
              <p:ext uri="{D42A27DB-BD31-4B8C-83A1-F6EECF244321}">
                <p14:modId xmlns:p14="http://schemas.microsoft.com/office/powerpoint/2010/main" val="3597793479"/>
              </p:ext>
            </p:extLst>
          </p:nvPr>
        </p:nvGraphicFramePr>
        <p:xfrm>
          <a:off x="5207224" y="1604550"/>
          <a:ext cx="6984776" cy="4781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8624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1CC81-9232-1C76-D2A6-540195E58D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AFEC23-4FCE-8596-AA49-99C0A24E887F}"/>
              </a:ext>
            </a:extLst>
          </p:cNvPr>
          <p:cNvSpPr>
            <a:spLocks noGrp="1"/>
          </p:cNvSpPr>
          <p:nvPr>
            <p:ph type="title"/>
          </p:nvPr>
        </p:nvSpPr>
        <p:spPr>
          <a:xfrm>
            <a:off x="619201" y="259200"/>
            <a:ext cx="10963199" cy="864000"/>
          </a:xfrm>
        </p:spPr>
        <p:txBody>
          <a:bodyPr>
            <a:normAutofit fontScale="90000"/>
          </a:bodyPr>
          <a:lstStyle/>
          <a:p>
            <a:r>
              <a:rPr lang="en-GB" sz="2800" noProof="0" dirty="0">
                <a:latin typeface="Arial" panose="020B0604020202020204" pitchFamily="34" charset="0"/>
                <a:cs typeface="Arial" panose="020B0604020202020204" pitchFamily="34" charset="0"/>
              </a:rPr>
              <a:t>stability of HER2 expression through the patient journey</a:t>
            </a:r>
            <a:br>
              <a:rPr lang="en-GB" sz="2800" noProof="0" dirty="0">
                <a:latin typeface="Arial" panose="020B0604020202020204" pitchFamily="34" charset="0"/>
                <a:cs typeface="Arial" panose="020B0604020202020204" pitchFamily="34" charset="0"/>
              </a:rPr>
            </a:br>
            <a:r>
              <a:rPr lang="en-GB" sz="2200" spc="100" noProof="0" dirty="0">
                <a:solidFill>
                  <a:schemeClr val="accent1"/>
                </a:solidFill>
              </a:rPr>
              <a:t>impact of neoadjuvant chemotherapy unknown in ovarian</a:t>
            </a:r>
          </a:p>
        </p:txBody>
      </p:sp>
      <p:sp>
        <p:nvSpPr>
          <p:cNvPr id="4" name="Slide Number Placeholder 3">
            <a:extLst>
              <a:ext uri="{FF2B5EF4-FFF2-40B4-BE49-F238E27FC236}">
                <a16:creationId xmlns:a16="http://schemas.microsoft.com/office/drawing/2014/main" id="{D05E0FBC-776B-2863-C9B3-60F9B74D1417}"/>
              </a:ext>
            </a:extLst>
          </p:cNvPr>
          <p:cNvSpPr>
            <a:spLocks noGrp="1"/>
          </p:cNvSpPr>
          <p:nvPr>
            <p:ph type="sldNum" sz="quarter" idx="4"/>
          </p:nvPr>
        </p:nvSpPr>
        <p:spPr/>
        <p:txBody>
          <a:bodyPr/>
          <a:lstStyle/>
          <a:p>
            <a:fld id="{FCE43C0F-8A7B-3A4B-9DB5-B3472E36E833}" type="slidenum">
              <a:rPr lang="en-GB" noProof="0" smtClean="0"/>
              <a:pPr/>
              <a:t>80</a:t>
            </a:fld>
            <a:endParaRPr lang="en-GB" noProof="0" dirty="0"/>
          </a:p>
        </p:txBody>
      </p:sp>
      <p:sp>
        <p:nvSpPr>
          <p:cNvPr id="7" name="Content Placeholder 10">
            <a:extLst>
              <a:ext uri="{FF2B5EF4-FFF2-40B4-BE49-F238E27FC236}">
                <a16:creationId xmlns:a16="http://schemas.microsoft.com/office/drawing/2014/main" id="{DB0DC9F2-CC98-42C1-9840-51DAB35AD9A4}"/>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FISH, fluorescence in-situ hybridisation; IHC, immunohistochemistry</a:t>
            </a:r>
          </a:p>
          <a:p>
            <a:r>
              <a:rPr lang="en-GB" noProof="0" dirty="0">
                <a:solidFill>
                  <a:schemeClr val="tx2"/>
                </a:solidFill>
              </a:rPr>
              <a:t>1. Kim YN, et al. Sci Rep. 2024;14:7992; 2. Shaaban Am and Provenzano E. Pathobiology. 2022;89:297-308; 3. van de Ven S, et al. Cancer Treat Rev. 2011;37:422-430; 4. Jabbour MN, et al, Breast Cancer Res Treat. 2012;135:29-37; </a:t>
            </a:r>
            <a:endParaRPr lang="en-GB" noProof="0" dirty="0">
              <a:solidFill>
                <a:schemeClr val="tx2"/>
              </a:solidFill>
              <a:highlight>
                <a:srgbClr val="00FFFF"/>
              </a:highlight>
            </a:endParaRPr>
          </a:p>
        </p:txBody>
      </p:sp>
      <p:sp>
        <p:nvSpPr>
          <p:cNvPr id="5" name="Rectangle: Rounded Corners 4">
            <a:extLst>
              <a:ext uri="{FF2B5EF4-FFF2-40B4-BE49-F238E27FC236}">
                <a16:creationId xmlns:a16="http://schemas.microsoft.com/office/drawing/2014/main" id="{58328D23-1691-4002-B4AB-283DA1C86C98}"/>
              </a:ext>
            </a:extLst>
          </p:cNvPr>
          <p:cNvSpPr/>
          <p:nvPr/>
        </p:nvSpPr>
        <p:spPr>
          <a:xfrm>
            <a:off x="7741344" y="1340768"/>
            <a:ext cx="4032448" cy="172819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noProof="0" dirty="0">
                <a:latin typeface="Arial" panose="020B0604020202020204" pitchFamily="34" charset="0"/>
                <a:cs typeface="Arial" panose="020B0604020202020204" pitchFamily="34" charset="0"/>
              </a:rPr>
              <a:t>Possible causes for change in HER2 expression include:</a:t>
            </a:r>
          </a:p>
          <a:p>
            <a:pPr marL="285750" indent="-285750" algn="ctr">
              <a:buFont typeface="Arial" panose="020B0604020202020204" pitchFamily="34" charset="0"/>
              <a:buChar char="•"/>
            </a:pPr>
            <a:r>
              <a:rPr lang="en-GB" noProof="0" dirty="0">
                <a:latin typeface="Arial" panose="020B0604020202020204" pitchFamily="34" charset="0"/>
                <a:cs typeface="Arial" panose="020B0604020202020204" pitchFamily="34" charset="0"/>
              </a:rPr>
              <a:t>↑ protein internalisation</a:t>
            </a:r>
          </a:p>
          <a:p>
            <a:pPr marL="285750" indent="-285750" algn="ctr">
              <a:buFont typeface="Arial" panose="020B0604020202020204" pitchFamily="34" charset="0"/>
              <a:buChar char="•"/>
            </a:pPr>
            <a:r>
              <a:rPr lang="en-GB" noProof="0" dirty="0">
                <a:latin typeface="Arial" panose="020B0604020202020204" pitchFamily="34" charset="0"/>
                <a:cs typeface="Arial" panose="020B0604020202020204" pitchFamily="34" charset="0"/>
              </a:rPr>
              <a:t>↑protein degradation</a:t>
            </a:r>
          </a:p>
          <a:p>
            <a:pPr marL="285750" indent="-285750" algn="ctr">
              <a:buFont typeface="Arial" panose="020B0604020202020204" pitchFamily="34" charset="0"/>
              <a:buChar char="•"/>
            </a:pPr>
            <a:r>
              <a:rPr lang="en-GB" noProof="0" dirty="0">
                <a:latin typeface="Arial" panose="020B0604020202020204" pitchFamily="34" charset="0"/>
                <a:cs typeface="Arial" panose="020B0604020202020204" pitchFamily="34" charset="0"/>
              </a:rPr>
              <a:t>Loss of gene amplification</a:t>
            </a:r>
          </a:p>
        </p:txBody>
      </p:sp>
      <p:sp>
        <p:nvSpPr>
          <p:cNvPr id="6" name="Rectangle: Rounded Corners 5">
            <a:extLst>
              <a:ext uri="{FF2B5EF4-FFF2-40B4-BE49-F238E27FC236}">
                <a16:creationId xmlns:a16="http://schemas.microsoft.com/office/drawing/2014/main" id="{4321F7E6-5A2D-A085-F4E6-24FC7B0129BD}"/>
              </a:ext>
            </a:extLst>
          </p:cNvPr>
          <p:cNvSpPr/>
          <p:nvPr/>
        </p:nvSpPr>
        <p:spPr>
          <a:xfrm>
            <a:off x="6456040" y="5085184"/>
            <a:ext cx="5544616" cy="456921"/>
          </a:xfrm>
          <a:prstGeom prst="roundRect">
            <a:avLst>
              <a:gd name="adj" fmla="val 1935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GB" noProof="0" dirty="0">
                <a:latin typeface="Arial" panose="020B0604020202020204" pitchFamily="34" charset="0"/>
                <a:cs typeface="Arial" panose="020B0604020202020204" pitchFamily="34" charset="0"/>
              </a:rPr>
              <a:t>Studies need to be repeated in ovarian cancer</a:t>
            </a:r>
          </a:p>
        </p:txBody>
      </p:sp>
      <p:sp>
        <p:nvSpPr>
          <p:cNvPr id="8" name="Content Placeholder 1">
            <a:extLst>
              <a:ext uri="{FF2B5EF4-FFF2-40B4-BE49-F238E27FC236}">
                <a16:creationId xmlns:a16="http://schemas.microsoft.com/office/drawing/2014/main" id="{3A382D49-CB9D-039E-9196-CDD8F813D274}"/>
              </a:ext>
            </a:extLst>
          </p:cNvPr>
          <p:cNvSpPr txBox="1">
            <a:spLocks/>
          </p:cNvSpPr>
          <p:nvPr/>
        </p:nvSpPr>
        <p:spPr>
          <a:xfrm>
            <a:off x="620184" y="1916832"/>
            <a:ext cx="10180338" cy="4177984"/>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solidFill>
                  <a:schemeClr val="tx2"/>
                </a:solidFill>
              </a:rPr>
              <a:t>Using breast cancer as a better explored comparator</a:t>
            </a:r>
            <a:r>
              <a:rPr lang="en-GB" baseline="30000" noProof="0" dirty="0">
                <a:solidFill>
                  <a:schemeClr val="tx2"/>
                </a:solidFill>
              </a:rPr>
              <a:t>1</a:t>
            </a:r>
          </a:p>
          <a:p>
            <a:r>
              <a:rPr lang="en-GB" noProof="0" dirty="0">
                <a:solidFill>
                  <a:schemeClr val="tx2"/>
                </a:solidFill>
              </a:rPr>
              <a:t>Changes do occur following neoadjuvant chemotherapy</a:t>
            </a:r>
            <a:r>
              <a:rPr lang="en-GB" baseline="30000" noProof="0" dirty="0">
                <a:solidFill>
                  <a:schemeClr val="tx2"/>
                </a:solidFill>
              </a:rPr>
              <a:t>2-4</a:t>
            </a:r>
          </a:p>
          <a:p>
            <a:r>
              <a:rPr lang="en-GB" noProof="0" dirty="0">
                <a:solidFill>
                  <a:schemeClr val="tx2"/>
                </a:solidFill>
              </a:rPr>
              <a:t>More common with IHC than with FISH</a:t>
            </a:r>
            <a:r>
              <a:rPr lang="en-GB" baseline="30000" noProof="0" dirty="0">
                <a:solidFill>
                  <a:schemeClr val="tx2"/>
                </a:solidFill>
              </a:rPr>
              <a:t>2,3</a:t>
            </a:r>
          </a:p>
          <a:p>
            <a:r>
              <a:rPr lang="en-GB" noProof="0" dirty="0">
                <a:solidFill>
                  <a:schemeClr val="tx2"/>
                </a:solidFill>
              </a:rPr>
              <a:t>Of 12 studies investigating IHC before and after neoadjuvant chemo, six showed a change in HER2 IHC in 1-30% of cases; 1-16% were positive to negative and 4-20% were negative to positive</a:t>
            </a:r>
            <a:r>
              <a:rPr lang="en-GB" baseline="30000" noProof="0" dirty="0">
                <a:solidFill>
                  <a:schemeClr val="tx2"/>
                </a:solidFill>
              </a:rPr>
              <a:t>2,3</a:t>
            </a:r>
          </a:p>
          <a:p>
            <a:r>
              <a:rPr lang="en-GB" noProof="0" dirty="0">
                <a:solidFill>
                  <a:schemeClr val="tx2"/>
                </a:solidFill>
              </a:rPr>
              <a:t>Of seven studies investigating FISH before and after neoadjuvant chemotherapy, only one identified a change (6% positive to negative; 3.5% negative to positive)</a:t>
            </a:r>
            <a:r>
              <a:rPr lang="en-GB" baseline="30000" noProof="0" dirty="0">
                <a:solidFill>
                  <a:schemeClr val="tx2"/>
                </a:solidFill>
              </a:rPr>
              <a:t>2,3</a:t>
            </a:r>
          </a:p>
          <a:p>
            <a:pPr marL="0" indent="0">
              <a:buNone/>
            </a:pPr>
            <a:endParaRPr lang="en-GB" noProof="0" dirty="0">
              <a:solidFill>
                <a:schemeClr val="tx2"/>
              </a:solidFill>
            </a:endParaRPr>
          </a:p>
        </p:txBody>
      </p:sp>
    </p:spTree>
    <p:extLst>
      <p:ext uri="{BB962C8B-B14F-4D97-AF65-F5344CB8AC3E}">
        <p14:creationId xmlns:p14="http://schemas.microsoft.com/office/powerpoint/2010/main" val="1249385469"/>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45B7-F034-6197-44DE-9E9730675190}"/>
              </a:ext>
            </a:extLst>
          </p:cNvPr>
          <p:cNvSpPr>
            <a:spLocks noGrp="1"/>
          </p:cNvSpPr>
          <p:nvPr>
            <p:ph type="title"/>
          </p:nvPr>
        </p:nvSpPr>
        <p:spPr/>
        <p:txBody>
          <a:bodyPr/>
          <a:lstStyle/>
          <a:p>
            <a:r>
              <a:rPr lang="en-GB" sz="4000" b="1" noProof="0" dirty="0"/>
              <a:t>Ovarian cancer: </a:t>
            </a:r>
            <a:br>
              <a:rPr lang="en-GB" sz="4000" b="1" noProof="0" dirty="0"/>
            </a:br>
            <a:r>
              <a:rPr lang="en-GB" sz="4000" b="1" noProof="0" dirty="0"/>
              <a:t>challenges and considerations for her2 ihc testing</a:t>
            </a:r>
            <a:br>
              <a:rPr lang="en-GB" sz="4000" b="1" noProof="0" dirty="0"/>
            </a:br>
            <a:br>
              <a:rPr lang="en-GB" sz="4000" b="1" noProof="0" dirty="0"/>
            </a:br>
            <a:r>
              <a:rPr lang="en-GB" noProof="0" dirty="0"/>
              <a:t>patient case</a:t>
            </a:r>
          </a:p>
        </p:txBody>
      </p:sp>
      <p:sp>
        <p:nvSpPr>
          <p:cNvPr id="3" name="Slide Number Placeholder 2">
            <a:extLst>
              <a:ext uri="{FF2B5EF4-FFF2-40B4-BE49-F238E27FC236}">
                <a16:creationId xmlns:a16="http://schemas.microsoft.com/office/drawing/2014/main" id="{15287CB0-3DAA-2247-6EC3-2CDD4126C8E4}"/>
              </a:ext>
            </a:extLst>
          </p:cNvPr>
          <p:cNvSpPr>
            <a:spLocks noGrp="1"/>
          </p:cNvSpPr>
          <p:nvPr>
            <p:ph type="sldNum" sz="quarter" idx="4"/>
          </p:nvPr>
        </p:nvSpPr>
        <p:spPr/>
        <p:txBody>
          <a:bodyPr/>
          <a:lstStyle/>
          <a:p>
            <a:fld id="{FCE43C0F-8A7B-3A4B-9DB5-B3472E36E833}" type="slidenum">
              <a:rPr lang="en-GB" noProof="0" smtClean="0"/>
              <a:pPr/>
              <a:t>81</a:t>
            </a:fld>
            <a:endParaRPr lang="en-GB" noProof="0" dirty="0"/>
          </a:p>
        </p:txBody>
      </p:sp>
      <p:sp>
        <p:nvSpPr>
          <p:cNvPr id="4" name="Content Placeholder 10">
            <a:extLst>
              <a:ext uri="{FF2B5EF4-FFF2-40B4-BE49-F238E27FC236}">
                <a16:creationId xmlns:a16="http://schemas.microsoft.com/office/drawing/2014/main" id="{BCA06804-C7A7-0FD6-E368-13FB7ABFEFB9}"/>
              </a:ext>
            </a:extLst>
          </p:cNvPr>
          <p:cNvSpPr txBox="1">
            <a:spLocks/>
          </p:cNvSpPr>
          <p:nvPr/>
        </p:nvSpPr>
        <p:spPr>
          <a:xfrm>
            <a:off x="620183" y="6356351"/>
            <a:ext cx="10180339" cy="365125"/>
          </a:xfrm>
          <a:prstGeom prst="rect">
            <a:avLst/>
          </a:prstGeom>
        </p:spPr>
        <p:txBody>
          <a:bodyPr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1200" noProof="0" dirty="0">
                <a:solidFill>
                  <a:schemeClr val="bg1"/>
                </a:solidFill>
              </a:rPr>
              <a:t>IHC, immunohistochemistry</a:t>
            </a:r>
            <a:endParaRPr lang="en-GB" sz="1200" noProof="0" dirty="0">
              <a:solidFill>
                <a:schemeClr val="bg1"/>
              </a:solidFill>
              <a:highlight>
                <a:srgbClr val="00FFFF"/>
              </a:highlight>
            </a:endParaRPr>
          </a:p>
        </p:txBody>
      </p:sp>
    </p:spTree>
    <p:extLst>
      <p:ext uri="{BB962C8B-B14F-4D97-AF65-F5344CB8AC3E}">
        <p14:creationId xmlns:p14="http://schemas.microsoft.com/office/powerpoint/2010/main" val="213667877"/>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2B518-BED0-2C1C-B03C-314C19F4BCE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F29024-46B8-BF83-742C-77DB3D906FE3}"/>
              </a:ext>
            </a:extLst>
          </p:cNvPr>
          <p:cNvSpPr>
            <a:spLocks noGrp="1"/>
          </p:cNvSpPr>
          <p:nvPr>
            <p:ph sz="quarter" idx="12"/>
          </p:nvPr>
        </p:nvSpPr>
        <p:spPr>
          <a:xfrm>
            <a:off x="620184" y="1425600"/>
            <a:ext cx="7053954" cy="4525200"/>
          </a:xfrm>
        </p:spPr>
        <p:txBody>
          <a:bodyPr/>
          <a:lstStyle/>
          <a:p>
            <a:pPr marL="0" indent="0" algn="l">
              <a:spcBef>
                <a:spcPts val="600"/>
              </a:spcBef>
              <a:buNone/>
            </a:pPr>
            <a:r>
              <a:rPr lang="en-GB" sz="1600" b="1" noProof="0" dirty="0">
                <a:solidFill>
                  <a:schemeClr val="accent1"/>
                </a:solidFill>
              </a:rPr>
              <a:t>Clinical history</a:t>
            </a:r>
          </a:p>
          <a:p>
            <a:pPr marL="314325" indent="-314325">
              <a:spcBef>
                <a:spcPts val="600"/>
              </a:spcBef>
            </a:pPr>
            <a:r>
              <a:rPr lang="en-GB" sz="1400" noProof="0" dirty="0"/>
              <a:t>47-year-old patient</a:t>
            </a:r>
          </a:p>
          <a:p>
            <a:pPr marL="285750" indent="-285750" algn="l">
              <a:spcBef>
                <a:spcPts val="600"/>
              </a:spcBef>
              <a:buFont typeface="Arial" panose="020B0604020202020204" pitchFamily="34" charset="0"/>
              <a:buChar char="•"/>
            </a:pPr>
            <a:r>
              <a:rPr lang="en-GB" sz="1400" noProof="0" dirty="0"/>
              <a:t>Presented to her GP in UK country (not Scotland)</a:t>
            </a:r>
          </a:p>
          <a:p>
            <a:pPr marL="285750" indent="-285750" algn="l">
              <a:spcBef>
                <a:spcPts val="600"/>
              </a:spcBef>
              <a:buFont typeface="Arial" panose="020B0604020202020204" pitchFamily="34" charset="0"/>
              <a:buChar char="•"/>
            </a:pPr>
            <a:r>
              <a:rPr lang="en-GB" sz="1400" noProof="0" dirty="0"/>
              <a:t>1 year history of tightness around her bra and change in her breathing</a:t>
            </a:r>
          </a:p>
          <a:p>
            <a:pPr marL="285750" indent="-285750" algn="l">
              <a:spcBef>
                <a:spcPts val="600"/>
              </a:spcBef>
              <a:buFont typeface="Arial" panose="020B0604020202020204" pitchFamily="34" charset="0"/>
              <a:buChar char="•"/>
            </a:pPr>
            <a:r>
              <a:rPr lang="en-GB" sz="1400" noProof="0" dirty="0"/>
              <a:t>Found to have a right pleural effusion</a:t>
            </a:r>
          </a:p>
          <a:p>
            <a:pPr marL="285750" indent="-285750" algn="l">
              <a:spcBef>
                <a:spcPts val="600"/>
              </a:spcBef>
              <a:buFont typeface="Arial" panose="020B0604020202020204" pitchFamily="34" charset="0"/>
              <a:buChar char="•"/>
            </a:pPr>
            <a:r>
              <a:rPr lang="en-GB" sz="1400" noProof="0" dirty="0"/>
              <a:t>CA125 496</a:t>
            </a:r>
            <a:r>
              <a:rPr lang="en-GB" sz="1400" baseline="30000" noProof="0" dirty="0">
                <a:solidFill>
                  <a:srgbClr val="0000FF"/>
                </a:solidFill>
              </a:rPr>
              <a:t>a</a:t>
            </a:r>
            <a:endParaRPr lang="en-GB" sz="1600" baseline="30000" noProof="0" dirty="0">
              <a:solidFill>
                <a:srgbClr val="0000FF"/>
              </a:solidFill>
            </a:endParaRPr>
          </a:p>
          <a:p>
            <a:pPr marL="0" indent="0">
              <a:spcBef>
                <a:spcPts val="1800"/>
              </a:spcBef>
              <a:buNone/>
            </a:pPr>
            <a:r>
              <a:rPr lang="en-GB" sz="1600" b="1" noProof="0" dirty="0">
                <a:solidFill>
                  <a:schemeClr val="accent1"/>
                </a:solidFill>
              </a:rPr>
              <a:t>Initial intervention</a:t>
            </a:r>
          </a:p>
          <a:p>
            <a:pPr>
              <a:spcBef>
                <a:spcPts val="600"/>
              </a:spcBef>
            </a:pPr>
            <a:r>
              <a:rPr lang="en-GB" sz="1400" noProof="0" dirty="0">
                <a:solidFill>
                  <a:schemeClr val="tx2"/>
                </a:solidFill>
              </a:rPr>
              <a:t>Pleural drainage (1350 mL)</a:t>
            </a:r>
          </a:p>
          <a:p>
            <a:pPr>
              <a:spcBef>
                <a:spcPts val="600"/>
              </a:spcBef>
            </a:pPr>
            <a:r>
              <a:rPr lang="en-GB" sz="1400" noProof="0" dirty="0">
                <a:solidFill>
                  <a:schemeClr val="tx2"/>
                </a:solidFill>
              </a:rPr>
              <a:t>Cytology: no malignant cells</a:t>
            </a:r>
            <a:endParaRPr lang="en-GB" sz="1800" noProof="0" dirty="0">
              <a:solidFill>
                <a:schemeClr val="tx2"/>
              </a:solidFill>
            </a:endParaRPr>
          </a:p>
          <a:p>
            <a:pPr marL="0" indent="0" algn="l">
              <a:spcBef>
                <a:spcPts val="1800"/>
              </a:spcBef>
              <a:buNone/>
            </a:pPr>
            <a:r>
              <a:rPr lang="en-GB" sz="1600" b="1" noProof="0" dirty="0">
                <a:solidFill>
                  <a:schemeClr val="accent1"/>
                </a:solidFill>
              </a:rPr>
              <a:t>Surgical intervention</a:t>
            </a:r>
          </a:p>
          <a:p>
            <a:pPr>
              <a:spcBef>
                <a:spcPts val="600"/>
              </a:spcBef>
            </a:pPr>
            <a:r>
              <a:rPr lang="en-GB" sz="1400" noProof="0" dirty="0">
                <a:solidFill>
                  <a:schemeClr val="tx2"/>
                </a:solidFill>
              </a:rPr>
              <a:t>Total abdominal hysterectomy, bilateral salpingo-oophorectomy, omentectomy and appendicectomy</a:t>
            </a:r>
          </a:p>
          <a:p>
            <a:pPr>
              <a:spcBef>
                <a:spcPts val="600"/>
              </a:spcBef>
            </a:pPr>
            <a:r>
              <a:rPr lang="en-GB" sz="1400" noProof="0" dirty="0">
                <a:solidFill>
                  <a:schemeClr val="tx2"/>
                </a:solidFill>
              </a:rPr>
              <a:t>Pathology: Grade 1 stage 1C2 mucinous carcinoma of the left ovary, expansile pattern of invasion</a:t>
            </a:r>
          </a:p>
          <a:p>
            <a:pPr marL="0" indent="0">
              <a:spcBef>
                <a:spcPts val="600"/>
              </a:spcBef>
              <a:buNone/>
            </a:pPr>
            <a:endParaRPr lang="en-GB" sz="1800" noProof="0" dirty="0">
              <a:solidFill>
                <a:schemeClr val="tx2"/>
              </a:solidFill>
            </a:endParaRPr>
          </a:p>
        </p:txBody>
      </p:sp>
      <p:sp>
        <p:nvSpPr>
          <p:cNvPr id="3" name="Title 2">
            <a:extLst>
              <a:ext uri="{FF2B5EF4-FFF2-40B4-BE49-F238E27FC236}">
                <a16:creationId xmlns:a16="http://schemas.microsoft.com/office/drawing/2014/main" id="{0AE178FB-26C1-DC95-0F44-E62AF233CB43}"/>
              </a:ext>
            </a:extLst>
          </p:cNvPr>
          <p:cNvSpPr>
            <a:spLocks noGrp="1"/>
          </p:cNvSpPr>
          <p:nvPr>
            <p:ph type="title"/>
          </p:nvPr>
        </p:nvSpPr>
        <p:spPr/>
        <p:txBody>
          <a:bodyPr/>
          <a:lstStyle/>
          <a:p>
            <a:r>
              <a:rPr lang="en-GB" noProof="0" dirty="0"/>
              <a:t>Patient case</a:t>
            </a:r>
            <a:br>
              <a:rPr lang="en-GB" noProof="0" dirty="0"/>
            </a:br>
            <a:r>
              <a:rPr lang="en-GB" sz="2000" spc="100" noProof="0" dirty="0">
                <a:solidFill>
                  <a:schemeClr val="accent1"/>
                </a:solidFill>
              </a:rPr>
              <a:t>ovarian cancer</a:t>
            </a:r>
          </a:p>
        </p:txBody>
      </p:sp>
      <p:sp>
        <p:nvSpPr>
          <p:cNvPr id="4" name="Slide Number Placeholder 3">
            <a:extLst>
              <a:ext uri="{FF2B5EF4-FFF2-40B4-BE49-F238E27FC236}">
                <a16:creationId xmlns:a16="http://schemas.microsoft.com/office/drawing/2014/main" id="{40EBA2F5-CB30-B1B3-AC9F-3C120F6918ED}"/>
              </a:ext>
            </a:extLst>
          </p:cNvPr>
          <p:cNvSpPr>
            <a:spLocks noGrp="1"/>
          </p:cNvSpPr>
          <p:nvPr>
            <p:ph type="sldNum" sz="quarter" idx="4"/>
          </p:nvPr>
        </p:nvSpPr>
        <p:spPr/>
        <p:txBody>
          <a:bodyPr/>
          <a:lstStyle/>
          <a:p>
            <a:fld id="{FCE43C0F-8A7B-3A4B-9DB5-B3472E36E833}" type="slidenum">
              <a:rPr lang="en-GB" noProof="0" smtClean="0"/>
              <a:pPr/>
              <a:t>82</a:t>
            </a:fld>
            <a:endParaRPr lang="en-GB" noProof="0" dirty="0"/>
          </a:p>
        </p:txBody>
      </p:sp>
      <p:sp>
        <p:nvSpPr>
          <p:cNvPr id="11" name="Content Placeholder 10">
            <a:extLst>
              <a:ext uri="{FF2B5EF4-FFF2-40B4-BE49-F238E27FC236}">
                <a16:creationId xmlns:a16="http://schemas.microsoft.com/office/drawing/2014/main" id="{7BE801A6-01A8-F177-7F05-85CB3D250849}"/>
              </a:ext>
            </a:extLst>
          </p:cNvPr>
          <p:cNvSpPr>
            <a:spLocks noGrp="1"/>
          </p:cNvSpPr>
          <p:nvPr>
            <p:ph sz="quarter" idx="15"/>
          </p:nvPr>
        </p:nvSpPr>
        <p:spPr/>
        <p:txBody>
          <a:bodyPr anchor="b"/>
          <a:lstStyle/>
          <a:p>
            <a:r>
              <a:rPr lang="en-GB" baseline="30000" noProof="0" dirty="0">
                <a:solidFill>
                  <a:schemeClr val="tx2"/>
                </a:solidFill>
              </a:rPr>
              <a:t>a</a:t>
            </a:r>
            <a:r>
              <a:rPr lang="en-GB" noProof="0" dirty="0">
                <a:solidFill>
                  <a:schemeClr val="tx2"/>
                </a:solidFill>
              </a:rPr>
              <a:t> CA125 496 U/mL</a:t>
            </a:r>
          </a:p>
          <a:p>
            <a:r>
              <a:rPr lang="en-GB" noProof="0" dirty="0">
                <a:solidFill>
                  <a:schemeClr val="tx2"/>
                </a:solidFill>
              </a:rPr>
              <a:t>CA125, cancer antigen 125; CT, computed tomography; GP, general practitioner</a:t>
            </a:r>
          </a:p>
          <a:p>
            <a:r>
              <a:rPr lang="en-GB" noProof="0" dirty="0">
                <a:solidFill>
                  <a:schemeClr val="tx2"/>
                </a:solidFill>
              </a:rPr>
              <a:t>Patient case and images provided by Prof. C Gourley</a:t>
            </a:r>
          </a:p>
        </p:txBody>
      </p:sp>
      <p:pic>
        <p:nvPicPr>
          <p:cNvPr id="5" name="Picture 9">
            <a:extLst>
              <a:ext uri="{FF2B5EF4-FFF2-40B4-BE49-F238E27FC236}">
                <a16:creationId xmlns:a16="http://schemas.microsoft.com/office/drawing/2014/main" id="{72E9B601-D98C-CBC2-8F87-3869178C82CF}"/>
              </a:ext>
            </a:extLst>
          </p:cNvPr>
          <p:cNvPicPr>
            <a:picLocks noChangeAspect="1" noChangeArrowheads="1"/>
          </p:cNvPicPr>
          <p:nvPr/>
        </p:nvPicPr>
        <p:blipFill>
          <a:blip r:embed="rId2"/>
          <a:srcRect/>
          <a:stretch>
            <a:fillRect/>
          </a:stretch>
        </p:blipFill>
        <p:spPr bwMode="auto">
          <a:xfrm>
            <a:off x="7870781" y="364056"/>
            <a:ext cx="3481803" cy="2671852"/>
          </a:xfrm>
          <a:prstGeom prst="rect">
            <a:avLst/>
          </a:prstGeom>
          <a:noFill/>
          <a:ln w="9525">
            <a:noFill/>
            <a:miter lim="800000"/>
            <a:headEnd/>
            <a:tailEnd/>
          </a:ln>
        </p:spPr>
      </p:pic>
      <p:pic>
        <p:nvPicPr>
          <p:cNvPr id="6" name="Picture 10">
            <a:extLst>
              <a:ext uri="{FF2B5EF4-FFF2-40B4-BE49-F238E27FC236}">
                <a16:creationId xmlns:a16="http://schemas.microsoft.com/office/drawing/2014/main" id="{E77CCCFE-4946-B24F-7870-A6812A19D1FF}"/>
              </a:ext>
            </a:extLst>
          </p:cNvPr>
          <p:cNvPicPr>
            <a:picLocks noChangeAspect="1" noChangeArrowheads="1"/>
          </p:cNvPicPr>
          <p:nvPr/>
        </p:nvPicPr>
        <p:blipFill>
          <a:blip r:embed="rId3"/>
          <a:srcRect/>
          <a:stretch>
            <a:fillRect/>
          </a:stretch>
        </p:blipFill>
        <p:spPr bwMode="auto">
          <a:xfrm>
            <a:off x="7867414" y="3009281"/>
            <a:ext cx="3485169" cy="2651967"/>
          </a:xfrm>
          <a:prstGeom prst="rect">
            <a:avLst/>
          </a:prstGeom>
          <a:noFill/>
          <a:ln w="9525">
            <a:noFill/>
            <a:miter lim="800000"/>
            <a:headEnd/>
            <a:tailEnd/>
          </a:ln>
        </p:spPr>
      </p:pic>
      <p:sp>
        <p:nvSpPr>
          <p:cNvPr id="7" name="TextBox 6">
            <a:extLst>
              <a:ext uri="{FF2B5EF4-FFF2-40B4-BE49-F238E27FC236}">
                <a16:creationId xmlns:a16="http://schemas.microsoft.com/office/drawing/2014/main" id="{739EF6AB-3FF6-39D9-DE83-5745F12ECC44}"/>
              </a:ext>
            </a:extLst>
          </p:cNvPr>
          <p:cNvSpPr txBox="1"/>
          <p:nvPr/>
        </p:nvSpPr>
        <p:spPr>
          <a:xfrm>
            <a:off x="8119977" y="5733256"/>
            <a:ext cx="3016584" cy="954107"/>
          </a:xfrm>
          <a:prstGeom prst="rect">
            <a:avLst/>
          </a:prstGeom>
          <a:noFill/>
        </p:spPr>
        <p:txBody>
          <a:bodyPr wrap="square" rtlCol="0">
            <a:spAutoFit/>
          </a:bodyPr>
          <a:lstStyle/>
          <a:p>
            <a:pPr algn="l"/>
            <a:r>
              <a:rPr lang="en-GB" sz="1400" noProof="0" dirty="0">
                <a:solidFill>
                  <a:schemeClr val="tx2"/>
                </a:solidFill>
                <a:latin typeface="Arial" panose="020B0604020202020204" pitchFamily="34" charset="0"/>
                <a:cs typeface="Arial" panose="020B0604020202020204" pitchFamily="34" charset="0"/>
              </a:rPr>
              <a:t>CT: right pleural effusion and left complex ovarian mass with ascites, peritoneal enhancement and omental stranding.</a:t>
            </a:r>
          </a:p>
        </p:txBody>
      </p:sp>
    </p:spTree>
    <p:extLst>
      <p:ext uri="{BB962C8B-B14F-4D97-AF65-F5344CB8AC3E}">
        <p14:creationId xmlns:p14="http://schemas.microsoft.com/office/powerpoint/2010/main" val="3451272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93853-C891-0795-A6C6-F839687C163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4006AFF-3F23-C14A-380A-FBC8462AA7ED}"/>
              </a:ext>
            </a:extLst>
          </p:cNvPr>
          <p:cNvSpPr>
            <a:spLocks noGrp="1"/>
          </p:cNvSpPr>
          <p:nvPr>
            <p:ph type="body" idx="1"/>
          </p:nvPr>
        </p:nvSpPr>
        <p:spPr>
          <a:xfrm>
            <a:off x="609600" y="989111"/>
            <a:ext cx="10972800" cy="701675"/>
          </a:xfrm>
        </p:spPr>
        <p:txBody>
          <a:bodyPr/>
          <a:lstStyle/>
          <a:p>
            <a:r>
              <a:rPr lang="en-GB" sz="2000" noProof="0" dirty="0">
                <a:solidFill>
                  <a:schemeClr val="accent1"/>
                </a:solidFill>
              </a:rPr>
              <a:t>What other molecular tests would you routinely request </a:t>
            </a:r>
            <a:br>
              <a:rPr lang="en-GB" sz="2000" noProof="0" dirty="0">
                <a:solidFill>
                  <a:schemeClr val="accent1"/>
                </a:solidFill>
              </a:rPr>
            </a:br>
            <a:r>
              <a:rPr lang="en-GB" sz="2000" noProof="0" dirty="0">
                <a:solidFill>
                  <a:schemeClr val="accent1"/>
                </a:solidFill>
              </a:rPr>
              <a:t>in this situation?</a:t>
            </a:r>
            <a:endParaRPr lang="en-GB" noProof="0" dirty="0"/>
          </a:p>
        </p:txBody>
      </p:sp>
      <p:sp>
        <p:nvSpPr>
          <p:cNvPr id="2" name="Title 1">
            <a:extLst>
              <a:ext uri="{FF2B5EF4-FFF2-40B4-BE49-F238E27FC236}">
                <a16:creationId xmlns:a16="http://schemas.microsoft.com/office/drawing/2014/main" id="{76B616F5-81EA-5D6B-D8F2-26DBE7A15F81}"/>
              </a:ext>
            </a:extLst>
          </p:cNvPr>
          <p:cNvSpPr>
            <a:spLocks noGrp="1"/>
          </p:cNvSpPr>
          <p:nvPr>
            <p:ph type="title"/>
          </p:nvPr>
        </p:nvSpPr>
        <p:spPr>
          <a:xfrm>
            <a:off x="619201" y="259200"/>
            <a:ext cx="10963199" cy="864000"/>
          </a:xfrm>
        </p:spPr>
        <p:txBody>
          <a:bodyPr>
            <a:normAutofit fontScale="90000"/>
          </a:bodyPr>
          <a:lstStyle/>
          <a:p>
            <a:r>
              <a:rPr lang="en-GB" sz="3100" noProof="0" dirty="0"/>
              <a:t>POLLING QUESTION</a:t>
            </a:r>
            <a:br>
              <a:rPr lang="en-GB" noProof="0" dirty="0"/>
            </a:br>
            <a:br>
              <a:rPr lang="en-GB" noProof="0" dirty="0"/>
            </a:br>
            <a:endParaRPr lang="en-GB" noProof="0" dirty="0"/>
          </a:p>
        </p:txBody>
      </p:sp>
      <p:sp>
        <p:nvSpPr>
          <p:cNvPr id="3" name="Content Placeholder 2">
            <a:extLst>
              <a:ext uri="{FF2B5EF4-FFF2-40B4-BE49-F238E27FC236}">
                <a16:creationId xmlns:a16="http://schemas.microsoft.com/office/drawing/2014/main" id="{ED7048DC-6225-2069-184C-B7C73E72E65F}"/>
              </a:ext>
            </a:extLst>
          </p:cNvPr>
          <p:cNvSpPr>
            <a:spLocks noGrp="1"/>
          </p:cNvSpPr>
          <p:nvPr>
            <p:ph sz="quarter" idx="14"/>
          </p:nvPr>
        </p:nvSpPr>
        <p:spPr>
          <a:xfrm>
            <a:off x="619125" y="2567409"/>
            <a:ext cx="5908923" cy="3597895"/>
          </a:xfrm>
        </p:spPr>
        <p:txBody>
          <a:bodyPr/>
          <a:lstStyle/>
          <a:p>
            <a:pPr marL="457200" indent="-457200">
              <a:buFont typeface="+mj-lt"/>
              <a:buAutoNum type="alphaUcPeriod"/>
            </a:pPr>
            <a:r>
              <a:rPr lang="en-GB" noProof="0" dirty="0"/>
              <a:t>Nine gene germ-line panel (</a:t>
            </a:r>
            <a:r>
              <a:rPr lang="en-GB" i="1" noProof="0" dirty="0"/>
              <a:t>BRCA1, BRCA2, RAD51C, RAD51D, BRIP1, PALB2, MLH1, MSH2, MSH6</a:t>
            </a:r>
            <a:r>
              <a:rPr lang="en-GB" noProof="0" dirty="0"/>
              <a:t>) </a:t>
            </a:r>
          </a:p>
          <a:p>
            <a:pPr marL="457200" indent="-457200">
              <a:buFont typeface="+mj-lt"/>
              <a:buAutoNum type="alphaUcPeriod"/>
            </a:pPr>
            <a:r>
              <a:rPr lang="en-GB" noProof="0" dirty="0"/>
              <a:t>Homologous Recombination Deficiency (HRD) testing of tumour</a:t>
            </a:r>
          </a:p>
          <a:p>
            <a:pPr marL="457200" indent="-457200">
              <a:buFont typeface="+mj-lt"/>
              <a:buAutoNum type="alphaUcPeriod"/>
            </a:pPr>
            <a:r>
              <a:rPr lang="en-GB" i="1" noProof="0" dirty="0"/>
              <a:t>KRAS</a:t>
            </a:r>
            <a:r>
              <a:rPr lang="en-GB" noProof="0" dirty="0"/>
              <a:t> sequencing and HER2 immunohistochemistry</a:t>
            </a:r>
          </a:p>
          <a:p>
            <a:pPr marL="457200" indent="-457200">
              <a:buFont typeface="+mj-lt"/>
              <a:buAutoNum type="alphaUcPeriod"/>
            </a:pPr>
            <a:r>
              <a:rPr lang="en-GB" b="1" noProof="0" dirty="0">
                <a:solidFill>
                  <a:schemeClr val="accent1"/>
                </a:solidFill>
              </a:rPr>
              <a:t>No additional routine testing indicated at this time</a:t>
            </a:r>
          </a:p>
        </p:txBody>
      </p:sp>
      <p:sp>
        <p:nvSpPr>
          <p:cNvPr id="4" name="Slide Number Placeholder 3">
            <a:extLst>
              <a:ext uri="{FF2B5EF4-FFF2-40B4-BE49-F238E27FC236}">
                <a16:creationId xmlns:a16="http://schemas.microsoft.com/office/drawing/2014/main" id="{DD8B6278-A552-4C85-B142-07195BFDE064}"/>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noProof="0" smtClean="0"/>
              <a:pPr lvl="0"/>
              <a:t>83</a:t>
            </a:fld>
            <a:endParaRPr lang="en-GB" noProof="0" dirty="0"/>
          </a:p>
        </p:txBody>
      </p:sp>
      <p:graphicFrame>
        <p:nvGraphicFramePr>
          <p:cNvPr id="8" name="Chart 7">
            <a:extLst>
              <a:ext uri="{FF2B5EF4-FFF2-40B4-BE49-F238E27FC236}">
                <a16:creationId xmlns:a16="http://schemas.microsoft.com/office/drawing/2014/main" id="{74D3805B-5DDA-B0E2-5DA4-6C475BC227A0}"/>
              </a:ext>
            </a:extLst>
          </p:cNvPr>
          <p:cNvGraphicFramePr/>
          <p:nvPr>
            <p:extLst>
              <p:ext uri="{D42A27DB-BD31-4B8C-83A1-F6EECF244321}">
                <p14:modId xmlns:p14="http://schemas.microsoft.com/office/powerpoint/2010/main" val="344757560"/>
              </p:ext>
            </p:extLst>
          </p:nvPr>
        </p:nvGraphicFramePr>
        <p:xfrm>
          <a:off x="5375920" y="1556793"/>
          <a:ext cx="6696743" cy="48715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5900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0759-F8D0-2430-D7AC-C9A6822EDA8F}"/>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56CDFC5-53DD-7015-1AEE-94765B865B3C}"/>
              </a:ext>
            </a:extLst>
          </p:cNvPr>
          <p:cNvSpPr>
            <a:spLocks noGrp="1"/>
          </p:cNvSpPr>
          <p:nvPr>
            <p:ph sz="quarter" idx="12"/>
          </p:nvPr>
        </p:nvSpPr>
        <p:spPr>
          <a:xfrm>
            <a:off x="620184" y="5614217"/>
            <a:ext cx="10963200" cy="983135"/>
          </a:xfrm>
        </p:spPr>
        <p:txBody>
          <a:bodyPr/>
          <a:lstStyle/>
          <a:p>
            <a:pPr marL="342900" indent="-342900">
              <a:buClr>
                <a:schemeClr val="accent1"/>
              </a:buClr>
              <a:buFont typeface="Arial" panose="020B0604020202020204" pitchFamily="34" charset="0"/>
              <a:buChar char="•"/>
            </a:pPr>
            <a:r>
              <a:rPr lang="en-GB" sz="1600" noProof="0" dirty="0">
                <a:solidFill>
                  <a:schemeClr val="tx2"/>
                </a:solidFill>
                <a:latin typeface="Arial" panose="020B0604020202020204" pitchFamily="34" charset="0"/>
                <a:ea typeface="Aileron" charset="0"/>
                <a:cs typeface="Arial" panose="020B0604020202020204" pitchFamily="34" charset="0"/>
              </a:rPr>
              <a:t>94 cases of mucinous ovarian cancer diagnosed in 13 French centres between </a:t>
            </a:r>
            <a:r>
              <a:rPr lang="en-GB" sz="1600" noProof="0" dirty="0">
                <a:solidFill>
                  <a:schemeClr val="tx2"/>
                </a:solidFill>
                <a:ea typeface="Aileron" charset="0"/>
              </a:rPr>
              <a:t>Jan 01 2001</a:t>
            </a:r>
            <a:r>
              <a:rPr lang="en-GB" sz="1600" noProof="0" dirty="0">
                <a:solidFill>
                  <a:schemeClr val="tx2"/>
                </a:solidFill>
                <a:latin typeface="Arial" panose="020B0604020202020204" pitchFamily="34" charset="0"/>
                <a:ea typeface="Aileron" charset="0"/>
                <a:cs typeface="Arial" panose="020B0604020202020204" pitchFamily="34" charset="0"/>
              </a:rPr>
              <a:t> and Dec 31 2019</a:t>
            </a:r>
          </a:p>
          <a:p>
            <a:pPr marL="342900" indent="-342900">
              <a:buClr>
                <a:schemeClr val="accent1"/>
              </a:buClr>
              <a:buFont typeface="Arial" panose="020B0604020202020204" pitchFamily="34" charset="0"/>
              <a:buChar char="•"/>
            </a:pPr>
            <a:r>
              <a:rPr lang="en-GB" sz="1600" noProof="0" dirty="0">
                <a:solidFill>
                  <a:schemeClr val="tx2"/>
                </a:solidFill>
                <a:latin typeface="Arial" panose="020B0604020202020204" pitchFamily="34" charset="0"/>
                <a:ea typeface="Aileron" charset="0"/>
                <a:cs typeface="Arial" panose="020B0604020202020204" pitchFamily="34" charset="0"/>
              </a:rPr>
              <a:t>35 (37%) expansile and 59 (63%) infiltrative</a:t>
            </a:r>
          </a:p>
        </p:txBody>
      </p:sp>
      <p:sp>
        <p:nvSpPr>
          <p:cNvPr id="7" name="Title 6">
            <a:extLst>
              <a:ext uri="{FF2B5EF4-FFF2-40B4-BE49-F238E27FC236}">
                <a16:creationId xmlns:a16="http://schemas.microsoft.com/office/drawing/2014/main" id="{904049E2-98A6-A931-2F49-5E947AE5C1F1}"/>
              </a:ext>
            </a:extLst>
          </p:cNvPr>
          <p:cNvSpPr>
            <a:spLocks noGrp="1"/>
          </p:cNvSpPr>
          <p:nvPr>
            <p:ph type="title"/>
          </p:nvPr>
        </p:nvSpPr>
        <p:spPr/>
        <p:txBody>
          <a:bodyPr>
            <a:normAutofit/>
          </a:bodyPr>
          <a:lstStyle/>
          <a:p>
            <a:r>
              <a:rPr lang="en-GB" noProof="0" dirty="0"/>
              <a:t>Risk of relapse of expansile mucinous ovarian cancer is low</a:t>
            </a:r>
          </a:p>
        </p:txBody>
      </p:sp>
      <p:sp>
        <p:nvSpPr>
          <p:cNvPr id="4" name="Slide Number Placeholder 3">
            <a:extLst>
              <a:ext uri="{FF2B5EF4-FFF2-40B4-BE49-F238E27FC236}">
                <a16:creationId xmlns:a16="http://schemas.microsoft.com/office/drawing/2014/main" id="{13CABB2F-A388-819B-CCC4-C35894722076}"/>
              </a:ext>
            </a:extLst>
          </p:cNvPr>
          <p:cNvSpPr>
            <a:spLocks noGrp="1"/>
          </p:cNvSpPr>
          <p:nvPr>
            <p:ph type="sldNum" sz="quarter" idx="4"/>
          </p:nvPr>
        </p:nvSpPr>
        <p:spPr/>
        <p:txBody>
          <a:bodyPr/>
          <a:lstStyle/>
          <a:p>
            <a:pPr lvl="0"/>
            <a:fld id="{00000000-1234-1234-1234-123412341234}" type="slidenum">
              <a:rPr lang="en-GB" noProof="0" smtClean="0"/>
              <a:pPr lvl="0"/>
              <a:t>84</a:t>
            </a:fld>
            <a:endParaRPr lang="en-GB" noProof="0" dirty="0"/>
          </a:p>
        </p:txBody>
      </p:sp>
      <p:sp>
        <p:nvSpPr>
          <p:cNvPr id="9" name="Content Placeholder 8">
            <a:extLst>
              <a:ext uri="{FF2B5EF4-FFF2-40B4-BE49-F238E27FC236}">
                <a16:creationId xmlns:a16="http://schemas.microsoft.com/office/drawing/2014/main" id="{14C6495C-5600-4613-82A8-5C1C17FCB4A7}"/>
              </a:ext>
            </a:extLst>
          </p:cNvPr>
          <p:cNvSpPr>
            <a:spLocks noGrp="1"/>
          </p:cNvSpPr>
          <p:nvPr>
            <p:ph sz="quarter" idx="15"/>
          </p:nvPr>
        </p:nvSpPr>
        <p:spPr/>
        <p:txBody>
          <a:bodyPr anchor="b"/>
          <a:lstStyle/>
          <a:p>
            <a:r>
              <a:rPr lang="en-GB" noProof="0" dirty="0">
                <a:solidFill>
                  <a:schemeClr val="tx2"/>
                </a:solidFill>
              </a:rPr>
              <a:t>Huin M, et al, J Clin Med. 2022;11:6120 </a:t>
            </a:r>
          </a:p>
        </p:txBody>
      </p:sp>
      <p:sp>
        <p:nvSpPr>
          <p:cNvPr id="2" name="Content Placeholder 2">
            <a:extLst>
              <a:ext uri="{FF2B5EF4-FFF2-40B4-BE49-F238E27FC236}">
                <a16:creationId xmlns:a16="http://schemas.microsoft.com/office/drawing/2014/main" id="{3F8CE63D-D768-E51B-17F2-601B453C58EE}"/>
              </a:ext>
            </a:extLst>
          </p:cNvPr>
          <p:cNvSpPr txBox="1">
            <a:spLocks/>
          </p:cNvSpPr>
          <p:nvPr/>
        </p:nvSpPr>
        <p:spPr>
          <a:xfrm>
            <a:off x="1620570" y="1604366"/>
            <a:ext cx="3150284"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Recurrence Free Survival</a:t>
            </a:r>
          </a:p>
        </p:txBody>
      </p:sp>
      <p:sp>
        <p:nvSpPr>
          <p:cNvPr id="3" name="Content Placeholder 2">
            <a:extLst>
              <a:ext uri="{FF2B5EF4-FFF2-40B4-BE49-F238E27FC236}">
                <a16:creationId xmlns:a16="http://schemas.microsoft.com/office/drawing/2014/main" id="{443D8AB4-006B-88EA-5413-BDF9D0A702B8}"/>
              </a:ext>
            </a:extLst>
          </p:cNvPr>
          <p:cNvSpPr txBox="1">
            <a:spLocks/>
          </p:cNvSpPr>
          <p:nvPr/>
        </p:nvSpPr>
        <p:spPr>
          <a:xfrm>
            <a:off x="7421146" y="1604366"/>
            <a:ext cx="3150284" cy="28803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buClr>
                <a:srgbClr val="000000"/>
              </a:buClr>
              <a:buSzPts val="1700"/>
              <a:buNone/>
            </a:pPr>
            <a:r>
              <a:rPr lang="en-GB" sz="1600" b="1" noProof="0" dirty="0">
                <a:solidFill>
                  <a:schemeClr val="tx1"/>
                </a:solidFill>
              </a:rPr>
              <a:t>Overall survival</a:t>
            </a:r>
          </a:p>
        </p:txBody>
      </p:sp>
      <p:sp>
        <p:nvSpPr>
          <p:cNvPr id="12" name="TextBox 11">
            <a:extLst>
              <a:ext uri="{FF2B5EF4-FFF2-40B4-BE49-F238E27FC236}">
                <a16:creationId xmlns:a16="http://schemas.microsoft.com/office/drawing/2014/main" id="{A3862E1B-E120-A386-7F29-51DC4D2D0E31}"/>
              </a:ext>
            </a:extLst>
          </p:cNvPr>
          <p:cNvSpPr txBox="1"/>
          <p:nvPr/>
        </p:nvSpPr>
        <p:spPr>
          <a:xfrm>
            <a:off x="1062703" y="3981302"/>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a:t>
            </a:r>
          </a:p>
        </p:txBody>
      </p:sp>
      <p:sp>
        <p:nvSpPr>
          <p:cNvPr id="14" name="TextBox 13">
            <a:extLst>
              <a:ext uri="{FF2B5EF4-FFF2-40B4-BE49-F238E27FC236}">
                <a16:creationId xmlns:a16="http://schemas.microsoft.com/office/drawing/2014/main" id="{861A9276-5BCD-E020-F174-078D81B2AB59}"/>
              </a:ext>
            </a:extLst>
          </p:cNvPr>
          <p:cNvSpPr txBox="1"/>
          <p:nvPr/>
        </p:nvSpPr>
        <p:spPr>
          <a:xfrm>
            <a:off x="1062703" y="3012381"/>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0.6</a:t>
            </a:r>
          </a:p>
        </p:txBody>
      </p:sp>
      <p:sp>
        <p:nvSpPr>
          <p:cNvPr id="18" name="TextBox 17">
            <a:extLst>
              <a:ext uri="{FF2B5EF4-FFF2-40B4-BE49-F238E27FC236}">
                <a16:creationId xmlns:a16="http://schemas.microsoft.com/office/drawing/2014/main" id="{34525980-11EC-80FC-45E0-663CC0D8A8C9}"/>
              </a:ext>
            </a:extLst>
          </p:cNvPr>
          <p:cNvSpPr txBox="1"/>
          <p:nvPr/>
        </p:nvSpPr>
        <p:spPr>
          <a:xfrm>
            <a:off x="1062703" y="2514447"/>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0.8</a:t>
            </a:r>
          </a:p>
        </p:txBody>
      </p:sp>
      <p:sp>
        <p:nvSpPr>
          <p:cNvPr id="19" name="TextBox 18">
            <a:extLst>
              <a:ext uri="{FF2B5EF4-FFF2-40B4-BE49-F238E27FC236}">
                <a16:creationId xmlns:a16="http://schemas.microsoft.com/office/drawing/2014/main" id="{C72E3232-0F98-E480-326C-088D1085C6C9}"/>
              </a:ext>
            </a:extLst>
          </p:cNvPr>
          <p:cNvSpPr txBox="1"/>
          <p:nvPr/>
        </p:nvSpPr>
        <p:spPr>
          <a:xfrm>
            <a:off x="1077058" y="2024041"/>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20" name="TextBox 19">
            <a:extLst>
              <a:ext uri="{FF2B5EF4-FFF2-40B4-BE49-F238E27FC236}">
                <a16:creationId xmlns:a16="http://schemas.microsoft.com/office/drawing/2014/main" id="{43143BC9-E1CE-9669-24E8-6C4769B74365}"/>
              </a:ext>
            </a:extLst>
          </p:cNvPr>
          <p:cNvSpPr txBox="1"/>
          <p:nvPr/>
        </p:nvSpPr>
        <p:spPr>
          <a:xfrm>
            <a:off x="1968871"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21" name="TextBox 20">
            <a:extLst>
              <a:ext uri="{FF2B5EF4-FFF2-40B4-BE49-F238E27FC236}">
                <a16:creationId xmlns:a16="http://schemas.microsoft.com/office/drawing/2014/main" id="{EAF9F56A-5AD3-3007-0986-6F64CAFEFB7E}"/>
              </a:ext>
            </a:extLst>
          </p:cNvPr>
          <p:cNvSpPr txBox="1"/>
          <p:nvPr/>
        </p:nvSpPr>
        <p:spPr>
          <a:xfrm>
            <a:off x="2244468" y="5013756"/>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24" name="TextBox 23">
            <a:extLst>
              <a:ext uri="{FF2B5EF4-FFF2-40B4-BE49-F238E27FC236}">
                <a16:creationId xmlns:a16="http://schemas.microsoft.com/office/drawing/2014/main" id="{8C072492-DF8A-E86E-D667-18A50CD6D504}"/>
              </a:ext>
            </a:extLst>
          </p:cNvPr>
          <p:cNvSpPr txBox="1"/>
          <p:nvPr/>
        </p:nvSpPr>
        <p:spPr>
          <a:xfrm rot="16200000">
            <a:off x="327279" y="3189875"/>
            <a:ext cx="924933"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Probability</a:t>
            </a:r>
            <a:endParaRPr lang="en-GB" sz="1400" b="1" noProof="0" dirty="0">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567C895-EAED-15B8-483A-F8B08B42AEF3}"/>
              </a:ext>
            </a:extLst>
          </p:cNvPr>
          <p:cNvSpPr txBox="1"/>
          <p:nvPr/>
        </p:nvSpPr>
        <p:spPr>
          <a:xfrm>
            <a:off x="1485505" y="4757947"/>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26" name="TextBox 25">
            <a:extLst>
              <a:ext uri="{FF2B5EF4-FFF2-40B4-BE49-F238E27FC236}">
                <a16:creationId xmlns:a16="http://schemas.microsoft.com/office/drawing/2014/main" id="{B02AB6D0-E54F-A7C0-D51E-2525F1CF36C1}"/>
              </a:ext>
            </a:extLst>
          </p:cNvPr>
          <p:cNvSpPr txBox="1"/>
          <p:nvPr/>
        </p:nvSpPr>
        <p:spPr>
          <a:xfrm>
            <a:off x="1062703" y="4510062"/>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0.0</a:t>
            </a:r>
          </a:p>
        </p:txBody>
      </p:sp>
      <p:sp>
        <p:nvSpPr>
          <p:cNvPr id="27" name="TextBox 26">
            <a:extLst>
              <a:ext uri="{FF2B5EF4-FFF2-40B4-BE49-F238E27FC236}">
                <a16:creationId xmlns:a16="http://schemas.microsoft.com/office/drawing/2014/main" id="{B78A6251-BFF2-D13A-2F99-66E97649A5FE}"/>
              </a:ext>
            </a:extLst>
          </p:cNvPr>
          <p:cNvSpPr txBox="1"/>
          <p:nvPr/>
        </p:nvSpPr>
        <p:spPr>
          <a:xfrm>
            <a:off x="2533014"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28" name="TextBox 27">
            <a:extLst>
              <a:ext uri="{FF2B5EF4-FFF2-40B4-BE49-F238E27FC236}">
                <a16:creationId xmlns:a16="http://schemas.microsoft.com/office/drawing/2014/main" id="{21273B5D-BDC3-8FFF-3074-30E30BF8CD2F}"/>
              </a:ext>
            </a:extLst>
          </p:cNvPr>
          <p:cNvSpPr txBox="1"/>
          <p:nvPr/>
        </p:nvSpPr>
        <p:spPr>
          <a:xfrm>
            <a:off x="3101339"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a:t>
            </a:r>
          </a:p>
        </p:txBody>
      </p:sp>
      <p:sp>
        <p:nvSpPr>
          <p:cNvPr id="29" name="TextBox 28">
            <a:extLst>
              <a:ext uri="{FF2B5EF4-FFF2-40B4-BE49-F238E27FC236}">
                <a16:creationId xmlns:a16="http://schemas.microsoft.com/office/drawing/2014/main" id="{4E6919D4-8577-156C-9FFF-DB3C23E0FA54}"/>
              </a:ext>
            </a:extLst>
          </p:cNvPr>
          <p:cNvSpPr txBox="1"/>
          <p:nvPr/>
        </p:nvSpPr>
        <p:spPr>
          <a:xfrm>
            <a:off x="3641089"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48</a:t>
            </a:r>
          </a:p>
        </p:txBody>
      </p:sp>
      <p:sp>
        <p:nvSpPr>
          <p:cNvPr id="30" name="TextBox 29">
            <a:extLst>
              <a:ext uri="{FF2B5EF4-FFF2-40B4-BE49-F238E27FC236}">
                <a16:creationId xmlns:a16="http://schemas.microsoft.com/office/drawing/2014/main" id="{6AEB0E3B-F3E8-81D7-6E84-4400E1E3E44C}"/>
              </a:ext>
            </a:extLst>
          </p:cNvPr>
          <p:cNvSpPr txBox="1"/>
          <p:nvPr/>
        </p:nvSpPr>
        <p:spPr>
          <a:xfrm>
            <a:off x="4199889"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60</a:t>
            </a:r>
          </a:p>
        </p:txBody>
      </p:sp>
      <p:sp>
        <p:nvSpPr>
          <p:cNvPr id="32" name="TextBox 31">
            <a:extLst>
              <a:ext uri="{FF2B5EF4-FFF2-40B4-BE49-F238E27FC236}">
                <a16:creationId xmlns:a16="http://schemas.microsoft.com/office/drawing/2014/main" id="{EBAB0146-8DE3-4A03-AF22-3D897F514086}"/>
              </a:ext>
            </a:extLst>
          </p:cNvPr>
          <p:cNvSpPr txBox="1"/>
          <p:nvPr/>
        </p:nvSpPr>
        <p:spPr>
          <a:xfrm>
            <a:off x="4397142" y="2032974"/>
            <a:ext cx="1250342" cy="553998"/>
          </a:xfrm>
          <a:prstGeom prst="rect">
            <a:avLst/>
          </a:prstGeom>
          <a:noFill/>
        </p:spPr>
        <p:txBody>
          <a:bodyPr wrap="none" lIns="0" tIns="0" rIns="0" bIns="0" rtlCol="0">
            <a:spAutoFit/>
          </a:bodyPr>
          <a:lstStyle/>
          <a:p>
            <a:r>
              <a:rPr lang="en-GB" sz="1200" noProof="0" dirty="0">
                <a:solidFill>
                  <a:schemeClr val="accent1"/>
                </a:solidFill>
                <a:latin typeface="Arial" panose="020B0604020202020204" pitchFamily="34" charset="0"/>
                <a:ea typeface="Aileron" charset="0"/>
                <a:cs typeface="Arial" panose="020B0604020202020204" pitchFamily="34" charset="0"/>
              </a:rPr>
              <a:t>Mucinous ovarian</a:t>
            </a:r>
            <a:br>
              <a:rPr lang="en-GB" sz="1200" noProof="0" dirty="0">
                <a:solidFill>
                  <a:schemeClr val="accent1"/>
                </a:solidFill>
                <a:latin typeface="Arial" panose="020B0604020202020204" pitchFamily="34" charset="0"/>
                <a:ea typeface="Aileron" charset="0"/>
                <a:cs typeface="Arial" panose="020B0604020202020204" pitchFamily="34" charset="0"/>
              </a:rPr>
            </a:br>
            <a:r>
              <a:rPr lang="en-GB" sz="1200" noProof="0" dirty="0">
                <a:solidFill>
                  <a:schemeClr val="accent1"/>
                </a:solidFill>
                <a:latin typeface="Arial" panose="020B0604020202020204" pitchFamily="34" charset="0"/>
                <a:ea typeface="Aileron" charset="0"/>
                <a:cs typeface="Arial" panose="020B0604020202020204" pitchFamily="34" charset="0"/>
              </a:rPr>
              <a:t>carcinomas with</a:t>
            </a:r>
            <a:br>
              <a:rPr lang="en-GB" sz="1200" noProof="0" dirty="0">
                <a:solidFill>
                  <a:schemeClr val="accent1"/>
                </a:solidFill>
                <a:latin typeface="Arial" panose="020B0604020202020204" pitchFamily="34" charset="0"/>
                <a:ea typeface="Aileron" charset="0"/>
                <a:cs typeface="Arial" panose="020B0604020202020204" pitchFamily="34" charset="0"/>
              </a:rPr>
            </a:br>
            <a:r>
              <a:rPr lang="en-GB" sz="1200" noProof="0" dirty="0">
                <a:solidFill>
                  <a:schemeClr val="accent1"/>
                </a:solidFill>
                <a:latin typeface="Arial" panose="020B0604020202020204" pitchFamily="34" charset="0"/>
                <a:ea typeface="Aileron" charset="0"/>
                <a:cs typeface="Arial" panose="020B0604020202020204" pitchFamily="34" charset="0"/>
              </a:rPr>
              <a:t>expansile invasion</a:t>
            </a:r>
          </a:p>
        </p:txBody>
      </p:sp>
      <p:sp>
        <p:nvSpPr>
          <p:cNvPr id="33" name="TextBox 32">
            <a:extLst>
              <a:ext uri="{FF2B5EF4-FFF2-40B4-BE49-F238E27FC236}">
                <a16:creationId xmlns:a16="http://schemas.microsoft.com/office/drawing/2014/main" id="{45CB3B1C-0936-2FB1-8B2F-51316984E638}"/>
              </a:ext>
            </a:extLst>
          </p:cNvPr>
          <p:cNvSpPr txBox="1"/>
          <p:nvPr/>
        </p:nvSpPr>
        <p:spPr>
          <a:xfrm>
            <a:off x="4397142" y="2850569"/>
            <a:ext cx="1251946" cy="553998"/>
          </a:xfrm>
          <a:prstGeom prst="rect">
            <a:avLst/>
          </a:prstGeom>
          <a:noFill/>
        </p:spPr>
        <p:txBody>
          <a:bodyPr wrap="none" lIns="0" tIns="0" rIns="0" bIns="0" rtlCol="0">
            <a:spAutoFit/>
          </a:bodyPr>
          <a:lstStyle/>
          <a:p>
            <a:r>
              <a:rPr lang="en-GB" sz="1200" noProof="0" dirty="0">
                <a:solidFill>
                  <a:schemeClr val="tx2"/>
                </a:solidFill>
                <a:latin typeface="Arial" panose="020B0604020202020204" pitchFamily="34" charset="0"/>
                <a:ea typeface="Aileron" charset="0"/>
                <a:cs typeface="Arial" panose="020B0604020202020204" pitchFamily="34" charset="0"/>
              </a:rPr>
              <a:t>Mucinous ovarian</a:t>
            </a:r>
            <a:br>
              <a:rPr lang="en-GB" sz="1200" noProof="0" dirty="0">
                <a:solidFill>
                  <a:schemeClr val="tx2"/>
                </a:solidFill>
                <a:latin typeface="Arial" panose="020B0604020202020204" pitchFamily="34" charset="0"/>
                <a:ea typeface="Aileron" charset="0"/>
                <a:cs typeface="Arial" panose="020B0604020202020204" pitchFamily="34" charset="0"/>
              </a:rPr>
            </a:br>
            <a:r>
              <a:rPr lang="en-GB" sz="1200" noProof="0" dirty="0">
                <a:solidFill>
                  <a:schemeClr val="tx2"/>
                </a:solidFill>
                <a:latin typeface="Arial" panose="020B0604020202020204" pitchFamily="34" charset="0"/>
                <a:ea typeface="Aileron" charset="0"/>
                <a:cs typeface="Arial" panose="020B0604020202020204" pitchFamily="34" charset="0"/>
              </a:rPr>
              <a:t>carcinomas with</a:t>
            </a:r>
            <a:br>
              <a:rPr lang="en-GB" sz="1200" noProof="0" dirty="0">
                <a:solidFill>
                  <a:schemeClr val="tx2"/>
                </a:solidFill>
                <a:latin typeface="Arial" panose="020B0604020202020204" pitchFamily="34" charset="0"/>
                <a:ea typeface="Aileron" charset="0"/>
                <a:cs typeface="Arial" panose="020B0604020202020204" pitchFamily="34" charset="0"/>
              </a:rPr>
            </a:br>
            <a:r>
              <a:rPr lang="en-GB" sz="1200" noProof="0" dirty="0">
                <a:solidFill>
                  <a:schemeClr val="tx2"/>
                </a:solidFill>
                <a:latin typeface="Arial" panose="020B0604020202020204" pitchFamily="34" charset="0"/>
                <a:ea typeface="Aileron" charset="0"/>
                <a:cs typeface="Arial" panose="020B0604020202020204" pitchFamily="34" charset="0"/>
              </a:rPr>
              <a:t>infiltrative invasion</a:t>
            </a:r>
          </a:p>
        </p:txBody>
      </p:sp>
      <p:pic>
        <p:nvPicPr>
          <p:cNvPr id="40" name="Picture 39" descr="A black background with blue and orange lines&#10;&#10;Description automatically generated">
            <a:extLst>
              <a:ext uri="{FF2B5EF4-FFF2-40B4-BE49-F238E27FC236}">
                <a16:creationId xmlns:a16="http://schemas.microsoft.com/office/drawing/2014/main" id="{AE06556E-12C3-0848-873D-2F0A967E26C3}"/>
              </a:ext>
            </a:extLst>
          </p:cNvPr>
          <p:cNvPicPr>
            <a:picLocks noChangeAspect="1"/>
          </p:cNvPicPr>
          <p:nvPr/>
        </p:nvPicPr>
        <p:blipFill>
          <a:blip r:embed="rId2"/>
          <a:stretch>
            <a:fillRect/>
          </a:stretch>
        </p:blipFill>
        <p:spPr>
          <a:xfrm>
            <a:off x="1338124" y="2113481"/>
            <a:ext cx="2946400" cy="2654300"/>
          </a:xfrm>
          <a:prstGeom prst="rect">
            <a:avLst/>
          </a:prstGeom>
        </p:spPr>
      </p:pic>
      <p:sp>
        <p:nvSpPr>
          <p:cNvPr id="41" name="TextBox 40">
            <a:extLst>
              <a:ext uri="{FF2B5EF4-FFF2-40B4-BE49-F238E27FC236}">
                <a16:creationId xmlns:a16="http://schemas.microsoft.com/office/drawing/2014/main" id="{A84DFBEE-783E-1614-3BC7-F903D81A8F71}"/>
              </a:ext>
            </a:extLst>
          </p:cNvPr>
          <p:cNvSpPr txBox="1"/>
          <p:nvPr/>
        </p:nvSpPr>
        <p:spPr>
          <a:xfrm>
            <a:off x="6550175" y="352576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0.4</a:t>
            </a:r>
          </a:p>
        </p:txBody>
      </p:sp>
      <p:sp>
        <p:nvSpPr>
          <p:cNvPr id="42" name="TextBox 41">
            <a:extLst>
              <a:ext uri="{FF2B5EF4-FFF2-40B4-BE49-F238E27FC236}">
                <a16:creationId xmlns:a16="http://schemas.microsoft.com/office/drawing/2014/main" id="{938EC6BE-7570-95EF-73BD-E1BB287E0CF1}"/>
              </a:ext>
            </a:extLst>
          </p:cNvPr>
          <p:cNvSpPr txBox="1"/>
          <p:nvPr/>
        </p:nvSpPr>
        <p:spPr>
          <a:xfrm>
            <a:off x="6550175" y="3981302"/>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0.2</a:t>
            </a:r>
          </a:p>
        </p:txBody>
      </p:sp>
      <p:sp>
        <p:nvSpPr>
          <p:cNvPr id="43" name="TextBox 42">
            <a:extLst>
              <a:ext uri="{FF2B5EF4-FFF2-40B4-BE49-F238E27FC236}">
                <a16:creationId xmlns:a16="http://schemas.microsoft.com/office/drawing/2014/main" id="{5917A538-3FF2-82E8-C9D4-387A9CF6DF7C}"/>
              </a:ext>
            </a:extLst>
          </p:cNvPr>
          <p:cNvSpPr txBox="1"/>
          <p:nvPr/>
        </p:nvSpPr>
        <p:spPr>
          <a:xfrm>
            <a:off x="6550175" y="3012381"/>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0.6</a:t>
            </a:r>
          </a:p>
        </p:txBody>
      </p:sp>
      <p:sp>
        <p:nvSpPr>
          <p:cNvPr id="44" name="TextBox 43">
            <a:extLst>
              <a:ext uri="{FF2B5EF4-FFF2-40B4-BE49-F238E27FC236}">
                <a16:creationId xmlns:a16="http://schemas.microsoft.com/office/drawing/2014/main" id="{E94CBFE0-DB33-5481-E418-C43DA45833C4}"/>
              </a:ext>
            </a:extLst>
          </p:cNvPr>
          <p:cNvSpPr txBox="1"/>
          <p:nvPr/>
        </p:nvSpPr>
        <p:spPr>
          <a:xfrm>
            <a:off x="6550175" y="2514447"/>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0.8</a:t>
            </a:r>
          </a:p>
        </p:txBody>
      </p:sp>
      <p:sp>
        <p:nvSpPr>
          <p:cNvPr id="45" name="TextBox 44">
            <a:extLst>
              <a:ext uri="{FF2B5EF4-FFF2-40B4-BE49-F238E27FC236}">
                <a16:creationId xmlns:a16="http://schemas.microsoft.com/office/drawing/2014/main" id="{4AD13A54-ED9E-80B3-8B21-7E2A67A02964}"/>
              </a:ext>
            </a:extLst>
          </p:cNvPr>
          <p:cNvSpPr txBox="1"/>
          <p:nvPr/>
        </p:nvSpPr>
        <p:spPr>
          <a:xfrm>
            <a:off x="6564530" y="2024041"/>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46" name="TextBox 45">
            <a:extLst>
              <a:ext uri="{FF2B5EF4-FFF2-40B4-BE49-F238E27FC236}">
                <a16:creationId xmlns:a16="http://schemas.microsoft.com/office/drawing/2014/main" id="{731E75E2-5915-CD81-2A1B-DB707074E998}"/>
              </a:ext>
            </a:extLst>
          </p:cNvPr>
          <p:cNvSpPr txBox="1"/>
          <p:nvPr/>
        </p:nvSpPr>
        <p:spPr>
          <a:xfrm>
            <a:off x="7456343"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12</a:t>
            </a:r>
          </a:p>
        </p:txBody>
      </p:sp>
      <p:sp>
        <p:nvSpPr>
          <p:cNvPr id="47" name="TextBox 46">
            <a:extLst>
              <a:ext uri="{FF2B5EF4-FFF2-40B4-BE49-F238E27FC236}">
                <a16:creationId xmlns:a16="http://schemas.microsoft.com/office/drawing/2014/main" id="{B8B3C54F-8A78-3360-50FD-82DCB3441BD0}"/>
              </a:ext>
            </a:extLst>
          </p:cNvPr>
          <p:cNvSpPr txBox="1"/>
          <p:nvPr/>
        </p:nvSpPr>
        <p:spPr>
          <a:xfrm>
            <a:off x="7731940" y="5013756"/>
            <a:ext cx="1229439"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Time (months)</a:t>
            </a:r>
          </a:p>
        </p:txBody>
      </p:sp>
      <p:sp>
        <p:nvSpPr>
          <p:cNvPr id="48" name="TextBox 47">
            <a:extLst>
              <a:ext uri="{FF2B5EF4-FFF2-40B4-BE49-F238E27FC236}">
                <a16:creationId xmlns:a16="http://schemas.microsoft.com/office/drawing/2014/main" id="{25155E3B-43C0-10F5-A840-69B6F17B4299}"/>
              </a:ext>
            </a:extLst>
          </p:cNvPr>
          <p:cNvSpPr txBox="1"/>
          <p:nvPr/>
        </p:nvSpPr>
        <p:spPr>
          <a:xfrm rot="16200000">
            <a:off x="5814754" y="3189875"/>
            <a:ext cx="924933" cy="215444"/>
          </a:xfrm>
          <a:prstGeom prst="rect">
            <a:avLst/>
          </a:prstGeom>
          <a:noFill/>
        </p:spPr>
        <p:txBody>
          <a:bodyPr wrap="none" lIns="0" tIns="0" rIns="0" bIns="0" rtlCol="0">
            <a:spAutoFit/>
          </a:bodyPr>
          <a:lstStyle/>
          <a:p>
            <a:pPr algn="ctr"/>
            <a:r>
              <a:rPr lang="en-GB" sz="1400" b="1" noProof="0" dirty="0">
                <a:latin typeface="Arial" panose="020B0604020202020204" pitchFamily="34" charset="0"/>
                <a:ea typeface="Aileron" charset="0"/>
                <a:cs typeface="Arial" panose="020B0604020202020204" pitchFamily="34" charset="0"/>
              </a:rPr>
              <a:t>Probability</a:t>
            </a:r>
          </a:p>
        </p:txBody>
      </p:sp>
      <p:sp>
        <p:nvSpPr>
          <p:cNvPr id="49" name="TextBox 48">
            <a:extLst>
              <a:ext uri="{FF2B5EF4-FFF2-40B4-BE49-F238E27FC236}">
                <a16:creationId xmlns:a16="http://schemas.microsoft.com/office/drawing/2014/main" id="{92A3ADB0-1213-7817-416B-88D65E312BC5}"/>
              </a:ext>
            </a:extLst>
          </p:cNvPr>
          <p:cNvSpPr txBox="1"/>
          <p:nvPr/>
        </p:nvSpPr>
        <p:spPr>
          <a:xfrm>
            <a:off x="6972977" y="4757947"/>
            <a:ext cx="84959"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0</a:t>
            </a:r>
          </a:p>
        </p:txBody>
      </p:sp>
      <p:sp>
        <p:nvSpPr>
          <p:cNvPr id="50" name="TextBox 49">
            <a:extLst>
              <a:ext uri="{FF2B5EF4-FFF2-40B4-BE49-F238E27FC236}">
                <a16:creationId xmlns:a16="http://schemas.microsoft.com/office/drawing/2014/main" id="{D1D6A04A-FA11-0660-6955-14063B3EDF39}"/>
              </a:ext>
            </a:extLst>
          </p:cNvPr>
          <p:cNvSpPr txBox="1"/>
          <p:nvPr/>
        </p:nvSpPr>
        <p:spPr>
          <a:xfrm>
            <a:off x="6550175" y="4510062"/>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0.0</a:t>
            </a:r>
          </a:p>
        </p:txBody>
      </p:sp>
      <p:sp>
        <p:nvSpPr>
          <p:cNvPr id="51" name="TextBox 50">
            <a:extLst>
              <a:ext uri="{FF2B5EF4-FFF2-40B4-BE49-F238E27FC236}">
                <a16:creationId xmlns:a16="http://schemas.microsoft.com/office/drawing/2014/main" id="{E2D08B7F-8DFD-03DA-E043-7FD609E811C2}"/>
              </a:ext>
            </a:extLst>
          </p:cNvPr>
          <p:cNvSpPr txBox="1"/>
          <p:nvPr/>
        </p:nvSpPr>
        <p:spPr>
          <a:xfrm>
            <a:off x="8020486"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24</a:t>
            </a:r>
          </a:p>
        </p:txBody>
      </p:sp>
      <p:sp>
        <p:nvSpPr>
          <p:cNvPr id="52" name="TextBox 51">
            <a:extLst>
              <a:ext uri="{FF2B5EF4-FFF2-40B4-BE49-F238E27FC236}">
                <a16:creationId xmlns:a16="http://schemas.microsoft.com/office/drawing/2014/main" id="{E66925B3-C1C5-450C-E6C7-15B9F7FD99FA}"/>
              </a:ext>
            </a:extLst>
          </p:cNvPr>
          <p:cNvSpPr txBox="1"/>
          <p:nvPr/>
        </p:nvSpPr>
        <p:spPr>
          <a:xfrm>
            <a:off x="8588811"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36</a:t>
            </a:r>
          </a:p>
        </p:txBody>
      </p:sp>
      <p:sp>
        <p:nvSpPr>
          <p:cNvPr id="53" name="TextBox 52">
            <a:extLst>
              <a:ext uri="{FF2B5EF4-FFF2-40B4-BE49-F238E27FC236}">
                <a16:creationId xmlns:a16="http://schemas.microsoft.com/office/drawing/2014/main" id="{521C62D1-C87C-AE68-8FF1-4A992606ECC5}"/>
              </a:ext>
            </a:extLst>
          </p:cNvPr>
          <p:cNvSpPr txBox="1"/>
          <p:nvPr/>
        </p:nvSpPr>
        <p:spPr>
          <a:xfrm>
            <a:off x="9128561"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48</a:t>
            </a:r>
          </a:p>
        </p:txBody>
      </p:sp>
      <p:sp>
        <p:nvSpPr>
          <p:cNvPr id="54" name="TextBox 53">
            <a:extLst>
              <a:ext uri="{FF2B5EF4-FFF2-40B4-BE49-F238E27FC236}">
                <a16:creationId xmlns:a16="http://schemas.microsoft.com/office/drawing/2014/main" id="{E2A0496A-8F37-7F20-83C5-C8E0BDD3F921}"/>
              </a:ext>
            </a:extLst>
          </p:cNvPr>
          <p:cNvSpPr txBox="1"/>
          <p:nvPr/>
        </p:nvSpPr>
        <p:spPr>
          <a:xfrm>
            <a:off x="9687361" y="4757947"/>
            <a:ext cx="169918"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60</a:t>
            </a:r>
          </a:p>
        </p:txBody>
      </p:sp>
      <p:sp>
        <p:nvSpPr>
          <p:cNvPr id="56" name="TextBox 55">
            <a:extLst>
              <a:ext uri="{FF2B5EF4-FFF2-40B4-BE49-F238E27FC236}">
                <a16:creationId xmlns:a16="http://schemas.microsoft.com/office/drawing/2014/main" id="{8AEABC01-4B06-46BB-95A2-07482BFF4B10}"/>
              </a:ext>
            </a:extLst>
          </p:cNvPr>
          <p:cNvSpPr txBox="1"/>
          <p:nvPr/>
        </p:nvSpPr>
        <p:spPr>
          <a:xfrm>
            <a:off x="9884614" y="2032974"/>
            <a:ext cx="1250342" cy="553998"/>
          </a:xfrm>
          <a:prstGeom prst="rect">
            <a:avLst/>
          </a:prstGeom>
          <a:noFill/>
        </p:spPr>
        <p:txBody>
          <a:bodyPr wrap="none" lIns="0" tIns="0" rIns="0" bIns="0" rtlCol="0">
            <a:spAutoFit/>
          </a:bodyPr>
          <a:lstStyle/>
          <a:p>
            <a:r>
              <a:rPr lang="en-GB" sz="1200" noProof="0" dirty="0">
                <a:solidFill>
                  <a:schemeClr val="accent1"/>
                </a:solidFill>
                <a:latin typeface="Arial" panose="020B0604020202020204" pitchFamily="34" charset="0"/>
                <a:ea typeface="Aileron" charset="0"/>
                <a:cs typeface="Arial" panose="020B0604020202020204" pitchFamily="34" charset="0"/>
              </a:rPr>
              <a:t>Mucinous ovarian</a:t>
            </a:r>
            <a:br>
              <a:rPr lang="en-GB" sz="1200" noProof="0" dirty="0">
                <a:solidFill>
                  <a:schemeClr val="accent1"/>
                </a:solidFill>
                <a:latin typeface="Arial" panose="020B0604020202020204" pitchFamily="34" charset="0"/>
                <a:ea typeface="Aileron" charset="0"/>
                <a:cs typeface="Arial" panose="020B0604020202020204" pitchFamily="34" charset="0"/>
              </a:rPr>
            </a:br>
            <a:r>
              <a:rPr lang="en-GB" sz="1200" noProof="0" dirty="0">
                <a:solidFill>
                  <a:schemeClr val="accent1"/>
                </a:solidFill>
                <a:latin typeface="Arial" panose="020B0604020202020204" pitchFamily="34" charset="0"/>
                <a:ea typeface="Aileron" charset="0"/>
                <a:cs typeface="Arial" panose="020B0604020202020204" pitchFamily="34" charset="0"/>
              </a:rPr>
              <a:t>carcinomas with</a:t>
            </a:r>
            <a:br>
              <a:rPr lang="en-GB" sz="1200" noProof="0" dirty="0">
                <a:solidFill>
                  <a:schemeClr val="accent1"/>
                </a:solidFill>
                <a:latin typeface="Arial" panose="020B0604020202020204" pitchFamily="34" charset="0"/>
                <a:ea typeface="Aileron" charset="0"/>
                <a:cs typeface="Arial" panose="020B0604020202020204" pitchFamily="34" charset="0"/>
              </a:rPr>
            </a:br>
            <a:r>
              <a:rPr lang="en-GB" sz="1200" noProof="0" dirty="0">
                <a:solidFill>
                  <a:schemeClr val="accent1"/>
                </a:solidFill>
                <a:latin typeface="Arial" panose="020B0604020202020204" pitchFamily="34" charset="0"/>
                <a:ea typeface="Aileron" charset="0"/>
                <a:cs typeface="Arial" panose="020B0604020202020204" pitchFamily="34" charset="0"/>
              </a:rPr>
              <a:t>expansile invasion</a:t>
            </a:r>
          </a:p>
        </p:txBody>
      </p:sp>
      <p:sp>
        <p:nvSpPr>
          <p:cNvPr id="57" name="TextBox 56">
            <a:extLst>
              <a:ext uri="{FF2B5EF4-FFF2-40B4-BE49-F238E27FC236}">
                <a16:creationId xmlns:a16="http://schemas.microsoft.com/office/drawing/2014/main" id="{4076C24F-2C94-662C-8789-871DBE1C2653}"/>
              </a:ext>
            </a:extLst>
          </p:cNvPr>
          <p:cNvSpPr txBox="1"/>
          <p:nvPr/>
        </p:nvSpPr>
        <p:spPr>
          <a:xfrm>
            <a:off x="9884614" y="2850569"/>
            <a:ext cx="1251946" cy="553998"/>
          </a:xfrm>
          <a:prstGeom prst="rect">
            <a:avLst/>
          </a:prstGeom>
          <a:noFill/>
        </p:spPr>
        <p:txBody>
          <a:bodyPr wrap="none" lIns="0" tIns="0" rIns="0" bIns="0" rtlCol="0">
            <a:spAutoFit/>
          </a:bodyPr>
          <a:lstStyle/>
          <a:p>
            <a:r>
              <a:rPr lang="en-GB" sz="1200" noProof="0" dirty="0">
                <a:solidFill>
                  <a:schemeClr val="tx2"/>
                </a:solidFill>
                <a:latin typeface="Arial" panose="020B0604020202020204" pitchFamily="34" charset="0"/>
                <a:ea typeface="Aileron" charset="0"/>
                <a:cs typeface="Arial" panose="020B0604020202020204" pitchFamily="34" charset="0"/>
              </a:rPr>
              <a:t>Mucinous ovarian</a:t>
            </a:r>
            <a:br>
              <a:rPr lang="en-GB" sz="1200" noProof="0" dirty="0">
                <a:solidFill>
                  <a:schemeClr val="tx2"/>
                </a:solidFill>
                <a:latin typeface="Arial" panose="020B0604020202020204" pitchFamily="34" charset="0"/>
                <a:ea typeface="Aileron" charset="0"/>
                <a:cs typeface="Arial" panose="020B0604020202020204" pitchFamily="34" charset="0"/>
              </a:rPr>
            </a:br>
            <a:r>
              <a:rPr lang="en-GB" sz="1200" noProof="0" dirty="0">
                <a:solidFill>
                  <a:schemeClr val="tx2"/>
                </a:solidFill>
                <a:latin typeface="Arial" panose="020B0604020202020204" pitchFamily="34" charset="0"/>
                <a:ea typeface="Aileron" charset="0"/>
                <a:cs typeface="Arial" panose="020B0604020202020204" pitchFamily="34" charset="0"/>
              </a:rPr>
              <a:t>carcinomas with</a:t>
            </a:r>
            <a:br>
              <a:rPr lang="en-GB" sz="1200" noProof="0" dirty="0">
                <a:solidFill>
                  <a:schemeClr val="tx2"/>
                </a:solidFill>
                <a:latin typeface="Arial" panose="020B0604020202020204" pitchFamily="34" charset="0"/>
                <a:ea typeface="Aileron" charset="0"/>
                <a:cs typeface="Arial" panose="020B0604020202020204" pitchFamily="34" charset="0"/>
              </a:rPr>
            </a:br>
            <a:r>
              <a:rPr lang="en-GB" sz="1200" noProof="0" dirty="0">
                <a:solidFill>
                  <a:schemeClr val="tx2"/>
                </a:solidFill>
                <a:latin typeface="Arial" panose="020B0604020202020204" pitchFamily="34" charset="0"/>
                <a:ea typeface="Aileron" charset="0"/>
                <a:cs typeface="Arial" panose="020B0604020202020204" pitchFamily="34" charset="0"/>
              </a:rPr>
              <a:t>infiltrative invasion</a:t>
            </a:r>
          </a:p>
        </p:txBody>
      </p:sp>
      <p:pic>
        <p:nvPicPr>
          <p:cNvPr id="58" name="Picture 57">
            <a:extLst>
              <a:ext uri="{FF2B5EF4-FFF2-40B4-BE49-F238E27FC236}">
                <a16:creationId xmlns:a16="http://schemas.microsoft.com/office/drawing/2014/main" id="{E2EE3E41-421B-0D28-3E3F-D7BAB5C202F3}"/>
              </a:ext>
            </a:extLst>
          </p:cNvPr>
          <p:cNvPicPr>
            <a:picLocks noChangeAspect="1"/>
          </p:cNvPicPr>
          <p:nvPr/>
        </p:nvPicPr>
        <p:blipFill>
          <a:blip r:embed="rId3"/>
          <a:srcRect/>
          <a:stretch/>
        </p:blipFill>
        <p:spPr>
          <a:xfrm>
            <a:off x="6825596" y="2113481"/>
            <a:ext cx="2946400" cy="2654300"/>
          </a:xfrm>
          <a:prstGeom prst="rect">
            <a:avLst/>
          </a:prstGeom>
        </p:spPr>
      </p:pic>
      <p:sp>
        <p:nvSpPr>
          <p:cNvPr id="55" name="TextBox 54">
            <a:extLst>
              <a:ext uri="{FF2B5EF4-FFF2-40B4-BE49-F238E27FC236}">
                <a16:creationId xmlns:a16="http://schemas.microsoft.com/office/drawing/2014/main" id="{9FF15BD0-6BE2-14D4-C7F6-F74C8D377DDE}"/>
              </a:ext>
            </a:extLst>
          </p:cNvPr>
          <p:cNvSpPr txBox="1"/>
          <p:nvPr/>
        </p:nvSpPr>
        <p:spPr>
          <a:xfrm>
            <a:off x="7517361" y="3476574"/>
            <a:ext cx="557846"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p=0.004</a:t>
            </a:r>
          </a:p>
        </p:txBody>
      </p:sp>
      <p:sp>
        <p:nvSpPr>
          <p:cNvPr id="11" name="TextBox 10">
            <a:extLst>
              <a:ext uri="{FF2B5EF4-FFF2-40B4-BE49-F238E27FC236}">
                <a16:creationId xmlns:a16="http://schemas.microsoft.com/office/drawing/2014/main" id="{6BBBF32D-C336-B6AE-B3B3-6ECC16E61E05}"/>
              </a:ext>
            </a:extLst>
          </p:cNvPr>
          <p:cNvSpPr txBox="1"/>
          <p:nvPr/>
        </p:nvSpPr>
        <p:spPr>
          <a:xfrm>
            <a:off x="1062703" y="3525763"/>
            <a:ext cx="21320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0.4</a:t>
            </a:r>
          </a:p>
        </p:txBody>
      </p:sp>
      <p:sp>
        <p:nvSpPr>
          <p:cNvPr id="31" name="TextBox 30">
            <a:extLst>
              <a:ext uri="{FF2B5EF4-FFF2-40B4-BE49-F238E27FC236}">
                <a16:creationId xmlns:a16="http://schemas.microsoft.com/office/drawing/2014/main" id="{864C358F-7229-626B-F2DA-D004ABB2ABDB}"/>
              </a:ext>
            </a:extLst>
          </p:cNvPr>
          <p:cNvSpPr txBox="1"/>
          <p:nvPr/>
        </p:nvSpPr>
        <p:spPr>
          <a:xfrm>
            <a:off x="2072369" y="3476574"/>
            <a:ext cx="472886" cy="184666"/>
          </a:xfrm>
          <a:prstGeom prst="rect">
            <a:avLst/>
          </a:prstGeom>
          <a:noFill/>
        </p:spPr>
        <p:txBody>
          <a:bodyPr wrap="none" lIns="0" tIns="0" rIns="0" bIns="0" rtlCol="0">
            <a:spAutoFit/>
          </a:bodyPr>
          <a:lstStyle/>
          <a:p>
            <a:pPr algn="ctr"/>
            <a:r>
              <a:rPr lang="en-GB" sz="1200" noProof="0" dirty="0">
                <a:latin typeface="Arial" panose="020B0604020202020204" pitchFamily="34" charset="0"/>
                <a:ea typeface="Aileron" charset="0"/>
                <a:cs typeface="Arial" panose="020B0604020202020204" pitchFamily="34" charset="0"/>
              </a:rPr>
              <a:t>p=0.02</a:t>
            </a:r>
          </a:p>
        </p:txBody>
      </p:sp>
    </p:spTree>
    <p:extLst>
      <p:ext uri="{BB962C8B-B14F-4D97-AF65-F5344CB8AC3E}">
        <p14:creationId xmlns:p14="http://schemas.microsoft.com/office/powerpoint/2010/main" val="2714859253"/>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B94B-290D-82D4-6824-D9FB8FA5CC5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7E6AA01-FB12-8E45-6550-154BAF90BC80}"/>
              </a:ext>
            </a:extLst>
          </p:cNvPr>
          <p:cNvSpPr>
            <a:spLocks noGrp="1"/>
          </p:cNvSpPr>
          <p:nvPr>
            <p:ph type="body" idx="1"/>
          </p:nvPr>
        </p:nvSpPr>
        <p:spPr>
          <a:xfrm>
            <a:off x="609600" y="1057220"/>
            <a:ext cx="10972800" cy="701675"/>
          </a:xfrm>
        </p:spPr>
        <p:txBody>
          <a:bodyPr/>
          <a:lstStyle/>
          <a:p>
            <a:r>
              <a:rPr lang="en-GB" sz="2000" noProof="0" dirty="0">
                <a:solidFill>
                  <a:schemeClr val="accent1"/>
                </a:solidFill>
              </a:rPr>
              <a:t>What would be recommended in this situation?</a:t>
            </a:r>
            <a:endParaRPr lang="en-GB" noProof="0" dirty="0"/>
          </a:p>
        </p:txBody>
      </p:sp>
      <p:sp>
        <p:nvSpPr>
          <p:cNvPr id="2" name="Title 1">
            <a:extLst>
              <a:ext uri="{FF2B5EF4-FFF2-40B4-BE49-F238E27FC236}">
                <a16:creationId xmlns:a16="http://schemas.microsoft.com/office/drawing/2014/main" id="{57A1EFF3-A299-67F4-18C6-44622DCE39CB}"/>
              </a:ext>
            </a:extLst>
          </p:cNvPr>
          <p:cNvSpPr>
            <a:spLocks noGrp="1"/>
          </p:cNvSpPr>
          <p:nvPr>
            <p:ph type="title"/>
          </p:nvPr>
        </p:nvSpPr>
        <p:spPr>
          <a:xfrm>
            <a:off x="619201" y="259200"/>
            <a:ext cx="10963199" cy="864000"/>
          </a:xfrm>
        </p:spPr>
        <p:txBody>
          <a:bodyPr>
            <a:normAutofit fontScale="90000"/>
          </a:bodyPr>
          <a:lstStyle/>
          <a:p>
            <a:r>
              <a:rPr lang="en-GB" sz="3100" noProof="0" dirty="0"/>
              <a:t>POLLING QUESTION</a:t>
            </a:r>
            <a:br>
              <a:rPr lang="en-GB" noProof="0" dirty="0"/>
            </a:br>
            <a:br>
              <a:rPr lang="en-GB" noProof="0" dirty="0"/>
            </a:br>
            <a:endParaRPr lang="en-GB" noProof="0" dirty="0"/>
          </a:p>
        </p:txBody>
      </p:sp>
      <p:sp>
        <p:nvSpPr>
          <p:cNvPr id="3" name="Content Placeholder 2">
            <a:extLst>
              <a:ext uri="{FF2B5EF4-FFF2-40B4-BE49-F238E27FC236}">
                <a16:creationId xmlns:a16="http://schemas.microsoft.com/office/drawing/2014/main" id="{68D78099-4FEE-E1C7-3465-D0C101782D76}"/>
              </a:ext>
            </a:extLst>
          </p:cNvPr>
          <p:cNvSpPr>
            <a:spLocks noGrp="1"/>
          </p:cNvSpPr>
          <p:nvPr>
            <p:ph sz="quarter" idx="14"/>
          </p:nvPr>
        </p:nvSpPr>
        <p:spPr>
          <a:xfrm>
            <a:off x="619125" y="2567409"/>
            <a:ext cx="10963275" cy="3597895"/>
          </a:xfrm>
        </p:spPr>
        <p:txBody>
          <a:bodyPr/>
          <a:lstStyle/>
          <a:p>
            <a:pPr marL="457200" indent="-457200">
              <a:buFont typeface="+mj-lt"/>
              <a:buAutoNum type="alphaUcPeriod"/>
            </a:pPr>
            <a:r>
              <a:rPr lang="en-GB" noProof="0" dirty="0"/>
              <a:t>Carboplatin and paclitaxel </a:t>
            </a:r>
          </a:p>
          <a:p>
            <a:pPr marL="457200" indent="-457200">
              <a:buFont typeface="+mj-lt"/>
              <a:buAutoNum type="alphaUcPeriod"/>
            </a:pPr>
            <a:r>
              <a:rPr lang="en-GB" noProof="0" dirty="0"/>
              <a:t>Capecitabine and oxaliplatin</a:t>
            </a:r>
          </a:p>
          <a:p>
            <a:pPr marL="457200" indent="-457200">
              <a:buFont typeface="+mj-lt"/>
              <a:buAutoNum type="alphaUcPeriod"/>
            </a:pPr>
            <a:r>
              <a:rPr lang="en-GB" noProof="0" dirty="0"/>
              <a:t>Follow-up only</a:t>
            </a:r>
          </a:p>
          <a:p>
            <a:pPr marL="457200" indent="-457200">
              <a:buFont typeface="+mj-lt"/>
              <a:buAutoNum type="alphaUcPeriod"/>
            </a:pPr>
            <a:r>
              <a:rPr lang="en-GB" b="1" noProof="0" dirty="0">
                <a:solidFill>
                  <a:schemeClr val="accent1"/>
                </a:solidFill>
              </a:rPr>
              <a:t>Any of the above</a:t>
            </a:r>
          </a:p>
          <a:p>
            <a:endParaRPr lang="en-GB" noProof="0" dirty="0"/>
          </a:p>
        </p:txBody>
      </p:sp>
      <p:sp>
        <p:nvSpPr>
          <p:cNvPr id="4" name="Slide Number Placeholder 3">
            <a:extLst>
              <a:ext uri="{FF2B5EF4-FFF2-40B4-BE49-F238E27FC236}">
                <a16:creationId xmlns:a16="http://schemas.microsoft.com/office/drawing/2014/main" id="{9E72FC66-DB8A-C949-1F53-31C1C9E8B479}"/>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noProof="0" smtClean="0"/>
              <a:pPr lvl="0"/>
              <a:t>85</a:t>
            </a:fld>
            <a:endParaRPr lang="en-GB" noProof="0" dirty="0"/>
          </a:p>
        </p:txBody>
      </p:sp>
      <p:graphicFrame>
        <p:nvGraphicFramePr>
          <p:cNvPr id="5" name="Content Placeholder 10">
            <a:extLst>
              <a:ext uri="{FF2B5EF4-FFF2-40B4-BE49-F238E27FC236}">
                <a16:creationId xmlns:a16="http://schemas.microsoft.com/office/drawing/2014/main" id="{3E3A78C7-6317-D1CE-AD9A-9A0BA3501410}"/>
              </a:ext>
            </a:extLst>
          </p:cNvPr>
          <p:cNvGraphicFramePr>
            <a:graphicFrameLocks/>
          </p:cNvGraphicFramePr>
          <p:nvPr>
            <p:extLst>
              <p:ext uri="{D42A27DB-BD31-4B8C-83A1-F6EECF244321}">
                <p14:modId xmlns:p14="http://schemas.microsoft.com/office/powerpoint/2010/main" val="2821258712"/>
              </p:ext>
            </p:extLst>
          </p:nvPr>
        </p:nvGraphicFramePr>
        <p:xfrm>
          <a:off x="3503712" y="1365456"/>
          <a:ext cx="8928992" cy="5355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836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C0E8C-4341-83B1-C4A7-4F5F43AA3C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126C66-8796-CD68-4759-18DD443490F8}"/>
              </a:ext>
            </a:extLst>
          </p:cNvPr>
          <p:cNvSpPr>
            <a:spLocks noGrp="1"/>
          </p:cNvSpPr>
          <p:nvPr>
            <p:ph type="title"/>
          </p:nvPr>
        </p:nvSpPr>
        <p:spPr/>
        <p:txBody>
          <a:bodyPr>
            <a:normAutofit fontScale="90000"/>
          </a:bodyPr>
          <a:lstStyle/>
          <a:p>
            <a:r>
              <a:rPr lang="en-US" sz="2200" noProof="0" dirty="0"/>
              <a:t>Adjuvant chemotherapy for patients with early-stage mucinous ovarian cancer (Stage I-IIA)</a:t>
            </a:r>
            <a:br>
              <a:rPr lang="en-GB" noProof="0" dirty="0"/>
            </a:br>
            <a:r>
              <a:rPr lang="en-GB" sz="2000" spc="100" noProof="0" dirty="0">
                <a:solidFill>
                  <a:schemeClr val="accent1"/>
                </a:solidFill>
              </a:rPr>
              <a:t>ESMO–ESGO consensus conference recommendations</a:t>
            </a:r>
          </a:p>
        </p:txBody>
      </p:sp>
      <p:sp>
        <p:nvSpPr>
          <p:cNvPr id="4" name="Slide Number Placeholder 3">
            <a:extLst>
              <a:ext uri="{FF2B5EF4-FFF2-40B4-BE49-F238E27FC236}">
                <a16:creationId xmlns:a16="http://schemas.microsoft.com/office/drawing/2014/main" id="{629269DC-25D4-A0E0-E785-A218EFED1EE3}"/>
              </a:ext>
            </a:extLst>
          </p:cNvPr>
          <p:cNvSpPr>
            <a:spLocks noGrp="1"/>
          </p:cNvSpPr>
          <p:nvPr>
            <p:ph type="sldNum" sz="quarter" idx="4"/>
          </p:nvPr>
        </p:nvSpPr>
        <p:spPr/>
        <p:txBody>
          <a:bodyPr/>
          <a:lstStyle/>
          <a:p>
            <a:fld id="{FCE43C0F-8A7B-3A4B-9DB5-B3472E36E833}" type="slidenum">
              <a:rPr lang="en-GB" noProof="0" smtClean="0"/>
              <a:pPr/>
              <a:t>86</a:t>
            </a:fld>
            <a:endParaRPr lang="en-GB" noProof="0" dirty="0"/>
          </a:p>
        </p:txBody>
      </p:sp>
      <p:sp>
        <p:nvSpPr>
          <p:cNvPr id="11" name="Content Placeholder 10">
            <a:extLst>
              <a:ext uri="{FF2B5EF4-FFF2-40B4-BE49-F238E27FC236}">
                <a16:creationId xmlns:a16="http://schemas.microsoft.com/office/drawing/2014/main" id="{5AF92322-C4BB-79B5-A771-D607D77DBC7E}"/>
              </a:ext>
            </a:extLst>
          </p:cNvPr>
          <p:cNvSpPr>
            <a:spLocks noGrp="1"/>
          </p:cNvSpPr>
          <p:nvPr>
            <p:ph sz="quarter" idx="15"/>
          </p:nvPr>
        </p:nvSpPr>
        <p:spPr/>
        <p:txBody>
          <a:bodyPr anchor="b" anchorCtr="0"/>
          <a:lstStyle/>
          <a:p>
            <a:r>
              <a:rPr lang="en-GB" baseline="30000" noProof="0" dirty="0">
                <a:solidFill>
                  <a:schemeClr val="tx2"/>
                </a:solidFill>
              </a:rPr>
              <a:t>a </a:t>
            </a:r>
            <a:r>
              <a:rPr lang="en-GB" noProof="0" dirty="0">
                <a:solidFill>
                  <a:schemeClr val="tx2"/>
                </a:solidFill>
              </a:rPr>
              <a:t>Considered no adjuvant chemotherapy only for patients with complete surgical staging</a:t>
            </a:r>
          </a:p>
          <a:p>
            <a:r>
              <a:rPr lang="en-GB" noProof="0" dirty="0">
                <a:solidFill>
                  <a:schemeClr val="tx2"/>
                </a:solidFill>
              </a:rPr>
              <a:t>ESGO, European Society of Gynaecological Oncology; ESMO, European Society for Medical Oncology</a:t>
            </a:r>
          </a:p>
          <a:p>
            <a:r>
              <a:rPr lang="en-GB" noProof="0" dirty="0">
                <a:solidFill>
                  <a:schemeClr val="tx2"/>
                </a:solidFill>
              </a:rPr>
              <a:t>Colombo N, et al, Ann Oncol. 2019;30:672-705</a:t>
            </a:r>
          </a:p>
        </p:txBody>
      </p:sp>
      <p:sp>
        <p:nvSpPr>
          <p:cNvPr id="13" name="Rectangle 12">
            <a:extLst>
              <a:ext uri="{FF2B5EF4-FFF2-40B4-BE49-F238E27FC236}">
                <a16:creationId xmlns:a16="http://schemas.microsoft.com/office/drawing/2014/main" id="{55C2C88D-28DC-466B-CCCA-B50E10D32662}"/>
              </a:ext>
            </a:extLst>
          </p:cNvPr>
          <p:cNvSpPr/>
          <p:nvPr/>
        </p:nvSpPr>
        <p:spPr>
          <a:xfrm>
            <a:off x="673481" y="1131384"/>
            <a:ext cx="2619530" cy="924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2"/>
              </a:solidFill>
            </a:endParaRPr>
          </a:p>
        </p:txBody>
      </p:sp>
      <p:sp>
        <p:nvSpPr>
          <p:cNvPr id="2" name="Rectangle 1">
            <a:extLst>
              <a:ext uri="{FF2B5EF4-FFF2-40B4-BE49-F238E27FC236}">
                <a16:creationId xmlns:a16="http://schemas.microsoft.com/office/drawing/2014/main" id="{6723849F-5353-4A75-AAF2-E70500507FD6}"/>
              </a:ext>
            </a:extLst>
          </p:cNvPr>
          <p:cNvSpPr/>
          <p:nvPr/>
        </p:nvSpPr>
        <p:spPr>
          <a:xfrm>
            <a:off x="6960099" y="3505200"/>
            <a:ext cx="1469526" cy="18383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8" name="Straight Connector 7">
            <a:extLst>
              <a:ext uri="{FF2B5EF4-FFF2-40B4-BE49-F238E27FC236}">
                <a16:creationId xmlns:a16="http://schemas.microsoft.com/office/drawing/2014/main" id="{E96FE5B7-41C2-7F17-5A2A-904BCCFE0DCA}"/>
              </a:ext>
            </a:extLst>
          </p:cNvPr>
          <p:cNvCxnSpPr>
            <a:cxnSpLocks/>
          </p:cNvCxnSpPr>
          <p:nvPr/>
        </p:nvCxnSpPr>
        <p:spPr>
          <a:xfrm>
            <a:off x="2080819" y="2195616"/>
            <a:ext cx="0" cy="288000"/>
          </a:xfrm>
          <a:prstGeom prst="line">
            <a:avLst/>
          </a:prstGeom>
          <a:ln w="254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FC69975-1CFB-E239-0B9E-77960657739D}"/>
              </a:ext>
            </a:extLst>
          </p:cNvPr>
          <p:cNvCxnSpPr>
            <a:cxnSpLocks/>
          </p:cNvCxnSpPr>
          <p:nvPr/>
        </p:nvCxnSpPr>
        <p:spPr>
          <a:xfrm>
            <a:off x="5288194" y="2195616"/>
            <a:ext cx="0" cy="288000"/>
          </a:xfrm>
          <a:prstGeom prst="line">
            <a:avLst/>
          </a:prstGeom>
          <a:ln w="254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4BB4C63-203B-1EED-565E-A04E9C24499E}"/>
              </a:ext>
            </a:extLst>
          </p:cNvPr>
          <p:cNvCxnSpPr>
            <a:cxnSpLocks/>
          </p:cNvCxnSpPr>
          <p:nvPr/>
        </p:nvCxnSpPr>
        <p:spPr>
          <a:xfrm>
            <a:off x="12180545" y="2195616"/>
            <a:ext cx="0" cy="216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4309102-83DB-6A5F-5BF7-A5FEE364B193}"/>
              </a:ext>
            </a:extLst>
          </p:cNvPr>
          <p:cNvCxnSpPr>
            <a:cxnSpLocks/>
          </p:cNvCxnSpPr>
          <p:nvPr/>
        </p:nvCxnSpPr>
        <p:spPr>
          <a:xfrm>
            <a:off x="6096000" y="1455424"/>
            <a:ext cx="0" cy="308417"/>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41" name="Google Shape;151;p24">
            <a:extLst>
              <a:ext uri="{FF2B5EF4-FFF2-40B4-BE49-F238E27FC236}">
                <a16:creationId xmlns:a16="http://schemas.microsoft.com/office/drawing/2014/main" id="{047F61D6-9ADB-61AC-F17B-3546101E11A5}"/>
              </a:ext>
            </a:extLst>
          </p:cNvPr>
          <p:cNvSpPr/>
          <p:nvPr/>
        </p:nvSpPr>
        <p:spPr>
          <a:xfrm>
            <a:off x="4881044" y="1423096"/>
            <a:ext cx="2872037" cy="558293"/>
          </a:xfrm>
          <a:prstGeom prst="roundRect">
            <a:avLst>
              <a:gd name="adj" fmla="val 12806"/>
            </a:avLst>
          </a:prstGeom>
          <a:solidFill>
            <a:schemeClr val="accent1"/>
          </a:solidFill>
          <a:ln w="9525" cap="flat" cmpd="sng">
            <a:no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400" b="1"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sym typeface="Arial"/>
              </a:rPr>
              <a:t>Mucinous histology</a:t>
            </a:r>
          </a:p>
        </p:txBody>
      </p:sp>
      <p:cxnSp>
        <p:nvCxnSpPr>
          <p:cNvPr id="45" name="Straight Connector 44">
            <a:extLst>
              <a:ext uri="{FF2B5EF4-FFF2-40B4-BE49-F238E27FC236}">
                <a16:creationId xmlns:a16="http://schemas.microsoft.com/office/drawing/2014/main" id="{803C784D-B074-996F-60D6-D44581C4E3D1}"/>
              </a:ext>
            </a:extLst>
          </p:cNvPr>
          <p:cNvCxnSpPr>
            <a:cxnSpLocks/>
          </p:cNvCxnSpPr>
          <p:nvPr/>
        </p:nvCxnSpPr>
        <p:spPr>
          <a:xfrm>
            <a:off x="8485152" y="2195616"/>
            <a:ext cx="0" cy="288000"/>
          </a:xfrm>
          <a:prstGeom prst="line">
            <a:avLst/>
          </a:prstGeom>
          <a:ln w="254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A9C040A-F9AD-140B-F592-82ED507095BA}"/>
              </a:ext>
            </a:extLst>
          </p:cNvPr>
          <p:cNvCxnSpPr>
            <a:cxnSpLocks/>
          </p:cNvCxnSpPr>
          <p:nvPr/>
        </p:nvCxnSpPr>
        <p:spPr>
          <a:xfrm>
            <a:off x="10879376" y="2195616"/>
            <a:ext cx="0" cy="288000"/>
          </a:xfrm>
          <a:prstGeom prst="line">
            <a:avLst/>
          </a:prstGeom>
          <a:ln w="254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8234105-6A27-756C-C449-AD82B7277AAD}"/>
              </a:ext>
            </a:extLst>
          </p:cNvPr>
          <p:cNvCxnSpPr>
            <a:cxnSpLocks/>
          </p:cNvCxnSpPr>
          <p:nvPr/>
        </p:nvCxnSpPr>
        <p:spPr>
          <a:xfrm>
            <a:off x="6317062" y="1912280"/>
            <a:ext cx="0" cy="288000"/>
          </a:xfrm>
          <a:prstGeom prst="line">
            <a:avLst/>
          </a:prstGeom>
          <a:ln w="254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60F21C9-890D-70E7-8DCB-42C2D6F112DF}"/>
              </a:ext>
            </a:extLst>
          </p:cNvPr>
          <p:cNvCxnSpPr>
            <a:cxnSpLocks/>
          </p:cNvCxnSpPr>
          <p:nvPr/>
        </p:nvCxnSpPr>
        <p:spPr>
          <a:xfrm>
            <a:off x="2070100" y="2204864"/>
            <a:ext cx="8820150" cy="0"/>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37FEA19A-F02E-65E6-CD40-E2EFD2FFA098}"/>
              </a:ext>
            </a:extLst>
          </p:cNvPr>
          <p:cNvCxnSpPr>
            <a:cxnSpLocks/>
          </p:cNvCxnSpPr>
          <p:nvPr/>
        </p:nvCxnSpPr>
        <p:spPr>
          <a:xfrm>
            <a:off x="1301659" y="3321343"/>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04177FF-360A-796B-E2E8-53BBE7D7310C}"/>
              </a:ext>
            </a:extLst>
          </p:cNvPr>
          <p:cNvCxnSpPr>
            <a:cxnSpLocks/>
          </p:cNvCxnSpPr>
          <p:nvPr/>
        </p:nvCxnSpPr>
        <p:spPr>
          <a:xfrm>
            <a:off x="2840416" y="3321343"/>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54489E6-FC08-6808-C6A5-26D525DD44E1}"/>
              </a:ext>
            </a:extLst>
          </p:cNvPr>
          <p:cNvCxnSpPr>
            <a:cxnSpLocks/>
          </p:cNvCxnSpPr>
          <p:nvPr/>
        </p:nvCxnSpPr>
        <p:spPr>
          <a:xfrm>
            <a:off x="2080819" y="2780928"/>
            <a:ext cx="0" cy="554605"/>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1386383-1FA3-0D9F-ED1B-488C083FA5CD}"/>
              </a:ext>
            </a:extLst>
          </p:cNvPr>
          <p:cNvCxnSpPr>
            <a:cxnSpLocks/>
          </p:cNvCxnSpPr>
          <p:nvPr/>
        </p:nvCxnSpPr>
        <p:spPr>
          <a:xfrm>
            <a:off x="1289377" y="3330591"/>
            <a:ext cx="15588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sp>
        <p:nvSpPr>
          <p:cNvPr id="40" name="Google Shape;151;p24">
            <a:extLst>
              <a:ext uri="{FF2B5EF4-FFF2-40B4-BE49-F238E27FC236}">
                <a16:creationId xmlns:a16="http://schemas.microsoft.com/office/drawing/2014/main" id="{24934076-AC05-9DD5-F48D-53D114501513}"/>
              </a:ext>
            </a:extLst>
          </p:cNvPr>
          <p:cNvSpPr/>
          <p:nvPr/>
        </p:nvSpPr>
        <p:spPr>
          <a:xfrm>
            <a:off x="1415480" y="2494469"/>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Stage IA</a:t>
            </a:r>
          </a:p>
        </p:txBody>
      </p:sp>
      <p:cxnSp>
        <p:nvCxnSpPr>
          <p:cNvPr id="65" name="Straight Connector 64">
            <a:extLst>
              <a:ext uri="{FF2B5EF4-FFF2-40B4-BE49-F238E27FC236}">
                <a16:creationId xmlns:a16="http://schemas.microsoft.com/office/drawing/2014/main" id="{DA332134-C5BF-EDED-70DE-9EE2D06AAE0B}"/>
              </a:ext>
            </a:extLst>
          </p:cNvPr>
          <p:cNvCxnSpPr>
            <a:cxnSpLocks/>
          </p:cNvCxnSpPr>
          <p:nvPr/>
        </p:nvCxnSpPr>
        <p:spPr>
          <a:xfrm>
            <a:off x="4509035" y="3321343"/>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183183A-53EB-2490-485D-9432639025B8}"/>
              </a:ext>
            </a:extLst>
          </p:cNvPr>
          <p:cNvCxnSpPr>
            <a:cxnSpLocks/>
          </p:cNvCxnSpPr>
          <p:nvPr/>
        </p:nvCxnSpPr>
        <p:spPr>
          <a:xfrm>
            <a:off x="6047792" y="3321343"/>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A197229-0F16-C8FF-5362-FBA1C1E3A9A0}"/>
              </a:ext>
            </a:extLst>
          </p:cNvPr>
          <p:cNvCxnSpPr>
            <a:cxnSpLocks/>
          </p:cNvCxnSpPr>
          <p:nvPr/>
        </p:nvCxnSpPr>
        <p:spPr>
          <a:xfrm>
            <a:off x="5288195" y="2780928"/>
            <a:ext cx="0" cy="554605"/>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A0901CD-CA01-6F2C-B69C-3610DF258BB7}"/>
              </a:ext>
            </a:extLst>
          </p:cNvPr>
          <p:cNvCxnSpPr>
            <a:cxnSpLocks/>
          </p:cNvCxnSpPr>
          <p:nvPr/>
        </p:nvCxnSpPr>
        <p:spPr>
          <a:xfrm>
            <a:off x="4496753" y="3330591"/>
            <a:ext cx="15588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C0BE1BB9-80D0-A44C-BB38-E5E47CDB3020}"/>
              </a:ext>
            </a:extLst>
          </p:cNvPr>
          <p:cNvCxnSpPr>
            <a:cxnSpLocks/>
          </p:cNvCxnSpPr>
          <p:nvPr/>
        </p:nvCxnSpPr>
        <p:spPr>
          <a:xfrm>
            <a:off x="7705993" y="3321343"/>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00DADB1-EC7A-C7E1-8356-76E64403E42B}"/>
              </a:ext>
            </a:extLst>
          </p:cNvPr>
          <p:cNvCxnSpPr>
            <a:cxnSpLocks/>
          </p:cNvCxnSpPr>
          <p:nvPr/>
        </p:nvCxnSpPr>
        <p:spPr>
          <a:xfrm>
            <a:off x="9244750" y="3321343"/>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1D6398C-A919-EFE5-E6CB-BDCD6A71C095}"/>
              </a:ext>
            </a:extLst>
          </p:cNvPr>
          <p:cNvCxnSpPr>
            <a:cxnSpLocks/>
          </p:cNvCxnSpPr>
          <p:nvPr/>
        </p:nvCxnSpPr>
        <p:spPr>
          <a:xfrm>
            <a:off x="8485153" y="2780928"/>
            <a:ext cx="0" cy="554605"/>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3F5BA1D-1CC5-784B-A921-4A47F6BA648B}"/>
              </a:ext>
            </a:extLst>
          </p:cNvPr>
          <p:cNvCxnSpPr>
            <a:cxnSpLocks/>
          </p:cNvCxnSpPr>
          <p:nvPr/>
        </p:nvCxnSpPr>
        <p:spPr>
          <a:xfrm>
            <a:off x="7693711" y="3330591"/>
            <a:ext cx="1558800" cy="0"/>
          </a:xfrm>
          <a:prstGeom prst="line">
            <a:avLst/>
          </a:prstGeom>
          <a:ln w="25400">
            <a:solidFill>
              <a:schemeClr val="accent6"/>
            </a:solidFill>
          </a:ln>
          <a:effectLst/>
        </p:spPr>
        <p:style>
          <a:lnRef idx="2">
            <a:schemeClr val="dk1"/>
          </a:lnRef>
          <a:fillRef idx="0">
            <a:schemeClr val="dk1"/>
          </a:fillRef>
          <a:effectRef idx="1">
            <a:schemeClr val="dk1"/>
          </a:effectRef>
          <a:fontRef idx="minor">
            <a:schemeClr val="tx1"/>
          </a:fontRef>
        </p:style>
      </p:cxnSp>
      <p:sp>
        <p:nvSpPr>
          <p:cNvPr id="42" name="Google Shape;151;p24">
            <a:extLst>
              <a:ext uri="{FF2B5EF4-FFF2-40B4-BE49-F238E27FC236}">
                <a16:creationId xmlns:a16="http://schemas.microsoft.com/office/drawing/2014/main" id="{C27EA44D-7432-5561-4D81-54C3BF2B46F9}"/>
              </a:ext>
            </a:extLst>
          </p:cNvPr>
          <p:cNvSpPr/>
          <p:nvPr/>
        </p:nvSpPr>
        <p:spPr>
          <a:xfrm>
            <a:off x="4622855" y="2494469"/>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Stage IB/IC1</a:t>
            </a:r>
          </a:p>
        </p:txBody>
      </p:sp>
      <p:sp>
        <p:nvSpPr>
          <p:cNvPr id="43" name="Google Shape;151;p24">
            <a:extLst>
              <a:ext uri="{FF2B5EF4-FFF2-40B4-BE49-F238E27FC236}">
                <a16:creationId xmlns:a16="http://schemas.microsoft.com/office/drawing/2014/main" id="{83349210-F6CA-D266-FD0C-224801A7B5F4}"/>
              </a:ext>
            </a:extLst>
          </p:cNvPr>
          <p:cNvSpPr/>
          <p:nvPr/>
        </p:nvSpPr>
        <p:spPr>
          <a:xfrm>
            <a:off x="7819813" y="2494469"/>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Stage IC2-IC3</a:t>
            </a:r>
          </a:p>
        </p:txBody>
      </p:sp>
      <p:cxnSp>
        <p:nvCxnSpPr>
          <p:cNvPr id="79" name="Straight Connector 78">
            <a:extLst>
              <a:ext uri="{FF2B5EF4-FFF2-40B4-BE49-F238E27FC236}">
                <a16:creationId xmlns:a16="http://schemas.microsoft.com/office/drawing/2014/main" id="{17088176-7514-2264-BF73-7BF35CE690FD}"/>
              </a:ext>
            </a:extLst>
          </p:cNvPr>
          <p:cNvCxnSpPr>
            <a:cxnSpLocks/>
          </p:cNvCxnSpPr>
          <p:nvPr/>
        </p:nvCxnSpPr>
        <p:spPr>
          <a:xfrm>
            <a:off x="1301659" y="4158470"/>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83DB58E-C2C1-7FE8-C5DD-CC3E7AFB6610}"/>
              </a:ext>
            </a:extLst>
          </p:cNvPr>
          <p:cNvCxnSpPr>
            <a:cxnSpLocks/>
          </p:cNvCxnSpPr>
          <p:nvPr/>
        </p:nvCxnSpPr>
        <p:spPr>
          <a:xfrm>
            <a:off x="2840416" y="4158470"/>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81" name="Google Shape;151;p24">
            <a:extLst>
              <a:ext uri="{FF2B5EF4-FFF2-40B4-BE49-F238E27FC236}">
                <a16:creationId xmlns:a16="http://schemas.microsoft.com/office/drawing/2014/main" id="{F9ADDA6A-0249-8E2E-C6DC-EA5223C26739}"/>
              </a:ext>
            </a:extLst>
          </p:cNvPr>
          <p:cNvSpPr/>
          <p:nvPr/>
        </p:nvSpPr>
        <p:spPr>
          <a:xfrm>
            <a:off x="623392" y="4464936"/>
            <a:ext cx="1330678" cy="792000"/>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No adjuvant</a:t>
            </a:r>
            <a:b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chemotherapy</a:t>
            </a:r>
          </a:p>
        </p:txBody>
      </p:sp>
      <p:sp>
        <p:nvSpPr>
          <p:cNvPr id="82" name="Google Shape;151;p24">
            <a:extLst>
              <a:ext uri="{FF2B5EF4-FFF2-40B4-BE49-F238E27FC236}">
                <a16:creationId xmlns:a16="http://schemas.microsoft.com/office/drawing/2014/main" id="{70BC7437-4321-72E4-C72E-E5849A056D24}"/>
              </a:ext>
            </a:extLst>
          </p:cNvPr>
          <p:cNvSpPr/>
          <p:nvPr/>
        </p:nvSpPr>
        <p:spPr>
          <a:xfrm>
            <a:off x="2170094" y="4464936"/>
            <a:ext cx="1330678" cy="792000"/>
          </a:xfrm>
          <a:prstGeom prst="roundRect">
            <a:avLst>
              <a:gd name="adj" fmla="val 12806"/>
            </a:avLst>
          </a:prstGeom>
          <a:solidFill>
            <a:schemeClr val="tx2"/>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Adjuvant</a:t>
            </a:r>
            <a:b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chemotherapy</a:t>
            </a:r>
            <a:b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(optional)</a:t>
            </a:r>
            <a:r>
              <a:rPr kumimoji="0" lang="en-GB" sz="1200" b="1" i="0" u="none" strike="noStrike" kern="0" cap="none" spc="0" normalizeH="0" baseline="30000" noProof="0" dirty="0">
                <a:ln>
                  <a:noFill/>
                </a:ln>
                <a:solidFill>
                  <a:schemeClr val="bg1"/>
                </a:solidFill>
                <a:effectLst/>
                <a:uLnTx/>
                <a:uFillTx/>
                <a:latin typeface="Arial Narrow" panose="020B0606020202030204" pitchFamily="34" charset="0"/>
                <a:ea typeface="+mn-ea"/>
                <a:cs typeface="Arial"/>
                <a:sym typeface="Arial"/>
              </a:rPr>
              <a:t>a</a:t>
            </a:r>
          </a:p>
        </p:txBody>
      </p:sp>
      <p:cxnSp>
        <p:nvCxnSpPr>
          <p:cNvPr id="83" name="Straight Connector 82">
            <a:extLst>
              <a:ext uri="{FF2B5EF4-FFF2-40B4-BE49-F238E27FC236}">
                <a16:creationId xmlns:a16="http://schemas.microsoft.com/office/drawing/2014/main" id="{BF853764-9FF6-66A0-AB3B-449965875180}"/>
              </a:ext>
            </a:extLst>
          </p:cNvPr>
          <p:cNvCxnSpPr>
            <a:cxnSpLocks/>
          </p:cNvCxnSpPr>
          <p:nvPr/>
        </p:nvCxnSpPr>
        <p:spPr>
          <a:xfrm>
            <a:off x="4509035" y="4158470"/>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0987180-9F05-13DE-1CCC-C3CCB912C4C4}"/>
              </a:ext>
            </a:extLst>
          </p:cNvPr>
          <p:cNvCxnSpPr>
            <a:cxnSpLocks/>
          </p:cNvCxnSpPr>
          <p:nvPr/>
        </p:nvCxnSpPr>
        <p:spPr>
          <a:xfrm>
            <a:off x="6047792" y="4158470"/>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85" name="Google Shape;151;p24">
            <a:extLst>
              <a:ext uri="{FF2B5EF4-FFF2-40B4-BE49-F238E27FC236}">
                <a16:creationId xmlns:a16="http://schemas.microsoft.com/office/drawing/2014/main" id="{765F0B4B-AAC6-DD3B-B36D-78C8D120BD7E}"/>
              </a:ext>
            </a:extLst>
          </p:cNvPr>
          <p:cNvSpPr/>
          <p:nvPr/>
        </p:nvSpPr>
        <p:spPr>
          <a:xfrm>
            <a:off x="3830768" y="4464936"/>
            <a:ext cx="1330678" cy="792000"/>
          </a:xfrm>
          <a:prstGeom prst="roundRect">
            <a:avLst>
              <a:gd name="adj" fmla="val 12806"/>
            </a:avLst>
          </a:prstGeom>
          <a:solidFill>
            <a:schemeClr val="tx2"/>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Adjuvant</a:t>
            </a:r>
            <a:b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chemotherapy</a:t>
            </a:r>
            <a:b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(optional)</a:t>
            </a:r>
            <a:r>
              <a:rPr kumimoji="0" lang="en-GB" sz="1200" b="1" i="0" u="none" strike="noStrike" kern="0" cap="none" spc="0" normalizeH="0" baseline="30000" noProof="0" dirty="0">
                <a:ln>
                  <a:noFill/>
                </a:ln>
                <a:solidFill>
                  <a:schemeClr val="bg1"/>
                </a:solidFill>
                <a:effectLst/>
                <a:uLnTx/>
                <a:uFillTx/>
                <a:latin typeface="Arial Narrow" panose="020B0606020202030204" pitchFamily="34" charset="0"/>
                <a:ea typeface="+mn-ea"/>
                <a:cs typeface="Arial"/>
                <a:sym typeface="Arial"/>
              </a:rPr>
              <a:t>a</a:t>
            </a:r>
          </a:p>
        </p:txBody>
      </p:sp>
      <p:sp>
        <p:nvSpPr>
          <p:cNvPr id="86" name="Google Shape;151;p24">
            <a:extLst>
              <a:ext uri="{FF2B5EF4-FFF2-40B4-BE49-F238E27FC236}">
                <a16:creationId xmlns:a16="http://schemas.microsoft.com/office/drawing/2014/main" id="{9751FEA6-CAB4-F1D6-EF2E-3A5CE678E90E}"/>
              </a:ext>
            </a:extLst>
          </p:cNvPr>
          <p:cNvSpPr/>
          <p:nvPr/>
        </p:nvSpPr>
        <p:spPr>
          <a:xfrm>
            <a:off x="5377470" y="4464936"/>
            <a:ext cx="1330678" cy="792000"/>
          </a:xfrm>
          <a:prstGeom prst="roundRect">
            <a:avLst>
              <a:gd name="adj" fmla="val 12806"/>
            </a:avLst>
          </a:prstGeom>
          <a:solidFill>
            <a:schemeClr val="tx2"/>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Adjuvant</a:t>
            </a:r>
            <a:b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chemotherapy</a:t>
            </a:r>
          </a:p>
        </p:txBody>
      </p:sp>
      <p:cxnSp>
        <p:nvCxnSpPr>
          <p:cNvPr id="87" name="Straight Connector 86">
            <a:extLst>
              <a:ext uri="{FF2B5EF4-FFF2-40B4-BE49-F238E27FC236}">
                <a16:creationId xmlns:a16="http://schemas.microsoft.com/office/drawing/2014/main" id="{AB3D6139-4C54-D8BB-A1E9-AD8B7A461015}"/>
              </a:ext>
            </a:extLst>
          </p:cNvPr>
          <p:cNvCxnSpPr>
            <a:cxnSpLocks/>
          </p:cNvCxnSpPr>
          <p:nvPr/>
        </p:nvCxnSpPr>
        <p:spPr>
          <a:xfrm>
            <a:off x="7705993" y="4158470"/>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56392777-F775-8A86-817D-53559FE2613A}"/>
              </a:ext>
            </a:extLst>
          </p:cNvPr>
          <p:cNvCxnSpPr>
            <a:cxnSpLocks/>
          </p:cNvCxnSpPr>
          <p:nvPr/>
        </p:nvCxnSpPr>
        <p:spPr>
          <a:xfrm>
            <a:off x="9244750" y="4158470"/>
            <a:ext cx="0" cy="28800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89" name="Google Shape;151;p24">
            <a:extLst>
              <a:ext uri="{FF2B5EF4-FFF2-40B4-BE49-F238E27FC236}">
                <a16:creationId xmlns:a16="http://schemas.microsoft.com/office/drawing/2014/main" id="{5B8910D9-11C6-5ACC-1E14-621BDCF68528}"/>
              </a:ext>
            </a:extLst>
          </p:cNvPr>
          <p:cNvSpPr/>
          <p:nvPr/>
        </p:nvSpPr>
        <p:spPr>
          <a:xfrm>
            <a:off x="7027726" y="4464936"/>
            <a:ext cx="1330678" cy="792000"/>
          </a:xfrm>
          <a:prstGeom prst="roundRect">
            <a:avLst>
              <a:gd name="adj" fmla="val 12806"/>
            </a:avLst>
          </a:prstGeom>
          <a:solidFill>
            <a:schemeClr val="tx2"/>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Adjuvant</a:t>
            </a:r>
            <a:b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chemotherapy</a:t>
            </a:r>
            <a:b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(optional)</a:t>
            </a:r>
            <a:r>
              <a:rPr kumimoji="0" lang="en-GB" sz="1200" b="1" i="0" u="none" strike="noStrike" kern="0" cap="none" spc="0" normalizeH="0" baseline="30000" noProof="0" dirty="0">
                <a:ln>
                  <a:noFill/>
                </a:ln>
                <a:solidFill>
                  <a:schemeClr val="bg1"/>
                </a:solidFill>
                <a:effectLst/>
                <a:uLnTx/>
                <a:uFillTx/>
                <a:latin typeface="Arial Narrow" panose="020B0606020202030204" pitchFamily="34" charset="0"/>
                <a:ea typeface="+mn-ea"/>
                <a:cs typeface="Arial"/>
                <a:sym typeface="Arial"/>
              </a:rPr>
              <a:t>a</a:t>
            </a:r>
          </a:p>
        </p:txBody>
      </p:sp>
      <p:sp>
        <p:nvSpPr>
          <p:cNvPr id="90" name="Google Shape;151;p24">
            <a:extLst>
              <a:ext uri="{FF2B5EF4-FFF2-40B4-BE49-F238E27FC236}">
                <a16:creationId xmlns:a16="http://schemas.microsoft.com/office/drawing/2014/main" id="{15B744AF-1B45-0FA7-C9FC-62070AB7FD2D}"/>
              </a:ext>
            </a:extLst>
          </p:cNvPr>
          <p:cNvSpPr/>
          <p:nvPr/>
        </p:nvSpPr>
        <p:spPr>
          <a:xfrm>
            <a:off x="8574428" y="4464936"/>
            <a:ext cx="1330678" cy="792000"/>
          </a:xfrm>
          <a:prstGeom prst="roundRect">
            <a:avLst>
              <a:gd name="adj" fmla="val 12806"/>
            </a:avLst>
          </a:prstGeom>
          <a:solidFill>
            <a:schemeClr val="tx2"/>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Adjuvant</a:t>
            </a:r>
            <a:b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chemotherapy</a:t>
            </a:r>
          </a:p>
        </p:txBody>
      </p:sp>
      <p:sp>
        <p:nvSpPr>
          <p:cNvPr id="59" name="Google Shape;151;p24">
            <a:extLst>
              <a:ext uri="{FF2B5EF4-FFF2-40B4-BE49-F238E27FC236}">
                <a16:creationId xmlns:a16="http://schemas.microsoft.com/office/drawing/2014/main" id="{B0BF83A0-192F-1EFF-7EFA-8572BD9CA90C}"/>
              </a:ext>
            </a:extLst>
          </p:cNvPr>
          <p:cNvSpPr/>
          <p:nvPr/>
        </p:nvSpPr>
        <p:spPr>
          <a:xfrm>
            <a:off x="623392" y="3627810"/>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Expansile</a:t>
            </a:r>
            <a:b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Grade 1-2</a:t>
            </a:r>
          </a:p>
        </p:txBody>
      </p:sp>
      <p:sp>
        <p:nvSpPr>
          <p:cNvPr id="60" name="Google Shape;151;p24">
            <a:extLst>
              <a:ext uri="{FF2B5EF4-FFF2-40B4-BE49-F238E27FC236}">
                <a16:creationId xmlns:a16="http://schemas.microsoft.com/office/drawing/2014/main" id="{0B1E5CDA-AB9C-EB53-BC58-E3F338D1D859}"/>
              </a:ext>
            </a:extLst>
          </p:cNvPr>
          <p:cNvSpPr/>
          <p:nvPr/>
        </p:nvSpPr>
        <p:spPr>
          <a:xfrm>
            <a:off x="2170094" y="3627810"/>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Infiltrative</a:t>
            </a:r>
          </a:p>
        </p:txBody>
      </p:sp>
      <p:sp>
        <p:nvSpPr>
          <p:cNvPr id="68" name="Google Shape;151;p24">
            <a:extLst>
              <a:ext uri="{FF2B5EF4-FFF2-40B4-BE49-F238E27FC236}">
                <a16:creationId xmlns:a16="http://schemas.microsoft.com/office/drawing/2014/main" id="{EC459C4A-3F36-295A-83F9-99AB80F5FACF}"/>
              </a:ext>
            </a:extLst>
          </p:cNvPr>
          <p:cNvSpPr/>
          <p:nvPr/>
        </p:nvSpPr>
        <p:spPr>
          <a:xfrm>
            <a:off x="3830768" y="3627810"/>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Expansile</a:t>
            </a:r>
            <a:b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Grade 1-2</a:t>
            </a:r>
          </a:p>
        </p:txBody>
      </p:sp>
      <p:sp>
        <p:nvSpPr>
          <p:cNvPr id="69" name="Google Shape;151;p24">
            <a:extLst>
              <a:ext uri="{FF2B5EF4-FFF2-40B4-BE49-F238E27FC236}">
                <a16:creationId xmlns:a16="http://schemas.microsoft.com/office/drawing/2014/main" id="{8E36AEE2-CF4C-A989-692C-29CE79A9DB74}"/>
              </a:ext>
            </a:extLst>
          </p:cNvPr>
          <p:cNvSpPr/>
          <p:nvPr/>
        </p:nvSpPr>
        <p:spPr>
          <a:xfrm>
            <a:off x="5377470" y="3627810"/>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Infiltrative</a:t>
            </a:r>
          </a:p>
        </p:txBody>
      </p:sp>
      <p:sp>
        <p:nvSpPr>
          <p:cNvPr id="75" name="Google Shape;151;p24">
            <a:extLst>
              <a:ext uri="{FF2B5EF4-FFF2-40B4-BE49-F238E27FC236}">
                <a16:creationId xmlns:a16="http://schemas.microsoft.com/office/drawing/2014/main" id="{F9153748-4CDF-41E7-D929-F768AEEE6BD9}"/>
              </a:ext>
            </a:extLst>
          </p:cNvPr>
          <p:cNvSpPr/>
          <p:nvPr/>
        </p:nvSpPr>
        <p:spPr>
          <a:xfrm>
            <a:off x="7027726" y="3627810"/>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Expansile</a:t>
            </a:r>
            <a:b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Grade 1-2</a:t>
            </a:r>
          </a:p>
        </p:txBody>
      </p:sp>
      <p:sp>
        <p:nvSpPr>
          <p:cNvPr id="76" name="Google Shape;151;p24">
            <a:extLst>
              <a:ext uri="{FF2B5EF4-FFF2-40B4-BE49-F238E27FC236}">
                <a16:creationId xmlns:a16="http://schemas.microsoft.com/office/drawing/2014/main" id="{1C3FE792-DF04-7226-0A4F-D234E145CC32}"/>
              </a:ext>
            </a:extLst>
          </p:cNvPr>
          <p:cNvSpPr/>
          <p:nvPr/>
        </p:nvSpPr>
        <p:spPr>
          <a:xfrm>
            <a:off x="8574428" y="3627810"/>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Infiltrative</a:t>
            </a:r>
          </a:p>
        </p:txBody>
      </p:sp>
      <p:sp>
        <p:nvSpPr>
          <p:cNvPr id="91" name="Google Shape;151;p24">
            <a:extLst>
              <a:ext uri="{FF2B5EF4-FFF2-40B4-BE49-F238E27FC236}">
                <a16:creationId xmlns:a16="http://schemas.microsoft.com/office/drawing/2014/main" id="{8D55DBB5-5773-3A65-3FC6-7ABD454ADDD1}"/>
              </a:ext>
            </a:extLst>
          </p:cNvPr>
          <p:cNvSpPr/>
          <p:nvPr/>
        </p:nvSpPr>
        <p:spPr>
          <a:xfrm>
            <a:off x="10214037" y="4464936"/>
            <a:ext cx="1330678" cy="792000"/>
          </a:xfrm>
          <a:prstGeom prst="roundRect">
            <a:avLst>
              <a:gd name="adj" fmla="val 12806"/>
            </a:avLst>
          </a:prstGeom>
          <a:solidFill>
            <a:schemeClr val="tx2"/>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Adjuvant</a:t>
            </a:r>
            <a:b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br>
            <a:r>
              <a:rPr kumimoji="0" lang="en-GB" sz="1200" b="1" i="0" u="none" strike="noStrike" kern="0" cap="none" spc="0" normalizeH="0" baseline="0" noProof="0" dirty="0">
                <a:ln>
                  <a:noFill/>
                </a:ln>
                <a:solidFill>
                  <a:schemeClr val="bg1"/>
                </a:solidFill>
                <a:effectLst/>
                <a:uLnTx/>
                <a:uFillTx/>
                <a:latin typeface="Arial Narrow" panose="020B0606020202030204" pitchFamily="34" charset="0"/>
                <a:ea typeface="+mn-ea"/>
                <a:cs typeface="Arial"/>
                <a:sym typeface="Arial"/>
              </a:rPr>
              <a:t>chemotherapy</a:t>
            </a:r>
          </a:p>
        </p:txBody>
      </p:sp>
      <p:cxnSp>
        <p:nvCxnSpPr>
          <p:cNvPr id="92" name="Straight Connector 91">
            <a:extLst>
              <a:ext uri="{FF2B5EF4-FFF2-40B4-BE49-F238E27FC236}">
                <a16:creationId xmlns:a16="http://schemas.microsoft.com/office/drawing/2014/main" id="{0DF6D4F7-633C-B6D5-5A5C-01831FE2D182}"/>
              </a:ext>
            </a:extLst>
          </p:cNvPr>
          <p:cNvCxnSpPr>
            <a:cxnSpLocks/>
          </p:cNvCxnSpPr>
          <p:nvPr/>
        </p:nvCxnSpPr>
        <p:spPr>
          <a:xfrm>
            <a:off x="10879376" y="2636912"/>
            <a:ext cx="0" cy="1809558"/>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Google Shape;151;p24">
            <a:extLst>
              <a:ext uri="{FF2B5EF4-FFF2-40B4-BE49-F238E27FC236}">
                <a16:creationId xmlns:a16="http://schemas.microsoft.com/office/drawing/2014/main" id="{DF69E2AF-00B4-A495-589D-0B1D0087731E}"/>
              </a:ext>
            </a:extLst>
          </p:cNvPr>
          <p:cNvSpPr/>
          <p:nvPr/>
        </p:nvSpPr>
        <p:spPr>
          <a:xfrm>
            <a:off x="10214037" y="2494469"/>
            <a:ext cx="1330678" cy="558293"/>
          </a:xfrm>
          <a:prstGeom prst="roundRect">
            <a:avLst>
              <a:gd name="adj" fmla="val 12806"/>
            </a:avLst>
          </a:prstGeom>
          <a:solidFill>
            <a:schemeClr val="bg1"/>
          </a:solidFill>
          <a:ln w="25400" cap="flat" cmpd="sng">
            <a:solidFill>
              <a:schemeClr val="accent6"/>
            </a:solidFill>
            <a:prstDash val="solid"/>
            <a:round/>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200" b="1" i="0" u="none" strike="noStrike" kern="0" cap="none" spc="0" normalizeH="0" baseline="0" noProof="0" dirty="0">
                <a:ln>
                  <a:noFill/>
                </a:ln>
                <a:effectLst/>
                <a:uLnTx/>
                <a:uFillTx/>
                <a:latin typeface="Arial Narrow" panose="020B0606020202030204" pitchFamily="34" charset="0"/>
                <a:ea typeface="+mn-ea"/>
                <a:cs typeface="Arial"/>
                <a:sym typeface="Arial"/>
              </a:rPr>
              <a:t>Stage IIA</a:t>
            </a:r>
          </a:p>
        </p:txBody>
      </p:sp>
    </p:spTree>
    <p:extLst>
      <p:ext uri="{BB962C8B-B14F-4D97-AF65-F5344CB8AC3E}">
        <p14:creationId xmlns:p14="http://schemas.microsoft.com/office/powerpoint/2010/main" val="930060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32EDA-CE30-48A3-58BF-409E772C9D0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E634D1-ABBC-DA1B-5487-9A9AE30895BA}"/>
              </a:ext>
            </a:extLst>
          </p:cNvPr>
          <p:cNvSpPr>
            <a:spLocks noGrp="1"/>
          </p:cNvSpPr>
          <p:nvPr>
            <p:ph sz="quarter" idx="12"/>
          </p:nvPr>
        </p:nvSpPr>
        <p:spPr>
          <a:xfrm>
            <a:off x="620184" y="1425600"/>
            <a:ext cx="7053954" cy="4525200"/>
          </a:xfrm>
        </p:spPr>
        <p:txBody>
          <a:bodyPr/>
          <a:lstStyle/>
          <a:p>
            <a:pPr marL="0" indent="0" algn="l">
              <a:spcBef>
                <a:spcPts val="600"/>
              </a:spcBef>
              <a:buNone/>
            </a:pPr>
            <a:r>
              <a:rPr lang="en-GB" b="1" noProof="0" dirty="0">
                <a:solidFill>
                  <a:schemeClr val="accent1"/>
                </a:solidFill>
              </a:rPr>
              <a:t>Immediate post-operative management plan</a:t>
            </a:r>
          </a:p>
          <a:p>
            <a:pPr>
              <a:spcBef>
                <a:spcPts val="600"/>
              </a:spcBef>
            </a:pPr>
            <a:r>
              <a:rPr lang="en-GB" sz="1800" noProof="0" dirty="0">
                <a:solidFill>
                  <a:schemeClr val="tx2"/>
                </a:solidFill>
              </a:rPr>
              <a:t>No adjuvant therapy recommended</a:t>
            </a:r>
          </a:p>
          <a:p>
            <a:pPr>
              <a:spcBef>
                <a:spcPts val="600"/>
              </a:spcBef>
            </a:pPr>
            <a:r>
              <a:rPr lang="en-GB" sz="1800" noProof="0" dirty="0">
                <a:solidFill>
                  <a:schemeClr val="tx2"/>
                </a:solidFill>
              </a:rPr>
              <a:t>Regular follow-up by the gynaecological oncology team</a:t>
            </a:r>
          </a:p>
          <a:p>
            <a:pPr marL="0" indent="0">
              <a:spcBef>
                <a:spcPts val="600"/>
              </a:spcBef>
              <a:buNone/>
            </a:pPr>
            <a:endParaRPr lang="en-GB" noProof="0" dirty="0">
              <a:solidFill>
                <a:schemeClr val="tx2"/>
              </a:solidFill>
            </a:endParaRPr>
          </a:p>
          <a:p>
            <a:pPr marL="0" indent="0">
              <a:spcBef>
                <a:spcPts val="600"/>
              </a:spcBef>
              <a:buNone/>
            </a:pPr>
            <a:r>
              <a:rPr lang="en-GB" b="1" noProof="0" dirty="0">
                <a:solidFill>
                  <a:schemeClr val="accent1"/>
                </a:solidFill>
              </a:rPr>
              <a:t>During subsequent follow-up</a:t>
            </a:r>
          </a:p>
          <a:p>
            <a:pPr>
              <a:spcBef>
                <a:spcPts val="600"/>
              </a:spcBef>
            </a:pPr>
            <a:r>
              <a:rPr lang="en-GB" sz="1800" noProof="0" dirty="0">
                <a:solidFill>
                  <a:schemeClr val="tx2"/>
                </a:solidFill>
              </a:rPr>
              <a:t>CA125 started to rise 2 years post-diagnosis (55 U/mL)</a:t>
            </a:r>
          </a:p>
          <a:p>
            <a:pPr>
              <a:spcBef>
                <a:spcPts val="600"/>
              </a:spcBef>
            </a:pPr>
            <a:r>
              <a:rPr lang="en-GB" sz="1800" noProof="0" dirty="0">
                <a:solidFill>
                  <a:schemeClr val="tx2"/>
                </a:solidFill>
              </a:rPr>
              <a:t>CT scan at this time showed no recurrent disease</a:t>
            </a:r>
          </a:p>
          <a:p>
            <a:pPr marL="0" indent="0">
              <a:spcBef>
                <a:spcPts val="600"/>
              </a:spcBef>
              <a:buNone/>
            </a:pPr>
            <a:endParaRPr lang="en-GB" noProof="0" dirty="0">
              <a:solidFill>
                <a:schemeClr val="tx2"/>
              </a:solidFill>
            </a:endParaRPr>
          </a:p>
          <a:p>
            <a:pPr marL="0" indent="0" algn="l">
              <a:spcBef>
                <a:spcPts val="600"/>
              </a:spcBef>
              <a:buNone/>
            </a:pPr>
            <a:r>
              <a:rPr lang="en-GB" b="1" noProof="0" dirty="0">
                <a:solidFill>
                  <a:schemeClr val="accent1"/>
                </a:solidFill>
              </a:rPr>
              <a:t>Moved to Edinburgh and care transferred here</a:t>
            </a:r>
          </a:p>
          <a:p>
            <a:pPr>
              <a:spcBef>
                <a:spcPts val="600"/>
              </a:spcBef>
            </a:pPr>
            <a:r>
              <a:rPr lang="en-GB" sz="1800" noProof="0" dirty="0">
                <a:solidFill>
                  <a:schemeClr val="tx2"/>
                </a:solidFill>
              </a:rPr>
              <a:t>CA125 level: 91 U/mL</a:t>
            </a:r>
          </a:p>
          <a:p>
            <a:pPr>
              <a:spcBef>
                <a:spcPts val="600"/>
              </a:spcBef>
            </a:pPr>
            <a:r>
              <a:rPr lang="en-GB" sz="1800" noProof="0" dirty="0">
                <a:solidFill>
                  <a:schemeClr val="tx2"/>
                </a:solidFill>
              </a:rPr>
              <a:t>CT scan showed relapsed disease</a:t>
            </a:r>
          </a:p>
          <a:p>
            <a:pPr marL="0" indent="0">
              <a:spcBef>
                <a:spcPts val="600"/>
              </a:spcBef>
              <a:buNone/>
            </a:pPr>
            <a:endParaRPr lang="en-GB" sz="2400" noProof="0" dirty="0">
              <a:solidFill>
                <a:schemeClr val="tx2"/>
              </a:solidFill>
            </a:endParaRPr>
          </a:p>
        </p:txBody>
      </p:sp>
      <p:sp>
        <p:nvSpPr>
          <p:cNvPr id="3" name="Title 2">
            <a:extLst>
              <a:ext uri="{FF2B5EF4-FFF2-40B4-BE49-F238E27FC236}">
                <a16:creationId xmlns:a16="http://schemas.microsoft.com/office/drawing/2014/main" id="{8B6F3284-DACA-CA34-068B-45BD032FC416}"/>
              </a:ext>
            </a:extLst>
          </p:cNvPr>
          <p:cNvSpPr>
            <a:spLocks noGrp="1"/>
          </p:cNvSpPr>
          <p:nvPr>
            <p:ph type="title"/>
          </p:nvPr>
        </p:nvSpPr>
        <p:spPr/>
        <p:txBody>
          <a:bodyPr/>
          <a:lstStyle/>
          <a:p>
            <a:r>
              <a:rPr lang="en-GB" noProof="0" dirty="0"/>
              <a:t>Patient case</a:t>
            </a:r>
            <a:br>
              <a:rPr lang="en-GB" noProof="0" dirty="0"/>
            </a:br>
            <a:r>
              <a:rPr lang="en-GB" sz="2000" spc="100" noProof="0" dirty="0">
                <a:solidFill>
                  <a:schemeClr val="accent1"/>
                </a:solidFill>
              </a:rPr>
              <a:t>ovarian cancer</a:t>
            </a:r>
          </a:p>
        </p:txBody>
      </p:sp>
      <p:sp>
        <p:nvSpPr>
          <p:cNvPr id="4" name="Slide Number Placeholder 3">
            <a:extLst>
              <a:ext uri="{FF2B5EF4-FFF2-40B4-BE49-F238E27FC236}">
                <a16:creationId xmlns:a16="http://schemas.microsoft.com/office/drawing/2014/main" id="{633EF059-1724-FDE5-581A-117B6A487884}"/>
              </a:ext>
            </a:extLst>
          </p:cNvPr>
          <p:cNvSpPr>
            <a:spLocks noGrp="1"/>
          </p:cNvSpPr>
          <p:nvPr>
            <p:ph type="sldNum" sz="quarter" idx="4"/>
          </p:nvPr>
        </p:nvSpPr>
        <p:spPr/>
        <p:txBody>
          <a:bodyPr/>
          <a:lstStyle/>
          <a:p>
            <a:fld id="{FCE43C0F-8A7B-3A4B-9DB5-B3472E36E833}" type="slidenum">
              <a:rPr lang="en-GB" noProof="0" smtClean="0"/>
              <a:pPr/>
              <a:t>87</a:t>
            </a:fld>
            <a:endParaRPr lang="en-GB" noProof="0" dirty="0"/>
          </a:p>
        </p:txBody>
      </p:sp>
      <p:sp>
        <p:nvSpPr>
          <p:cNvPr id="11" name="Content Placeholder 10">
            <a:extLst>
              <a:ext uri="{FF2B5EF4-FFF2-40B4-BE49-F238E27FC236}">
                <a16:creationId xmlns:a16="http://schemas.microsoft.com/office/drawing/2014/main" id="{EDBA9C62-E772-5792-5C42-8054B9FB879D}"/>
              </a:ext>
            </a:extLst>
          </p:cNvPr>
          <p:cNvSpPr>
            <a:spLocks noGrp="1"/>
          </p:cNvSpPr>
          <p:nvPr>
            <p:ph sz="quarter" idx="15"/>
          </p:nvPr>
        </p:nvSpPr>
        <p:spPr/>
        <p:txBody>
          <a:bodyPr anchor="b"/>
          <a:lstStyle/>
          <a:p>
            <a:r>
              <a:rPr lang="en-GB" noProof="0" dirty="0">
                <a:solidFill>
                  <a:schemeClr val="tx2"/>
                </a:solidFill>
              </a:rPr>
              <a:t>CA125, cancer antigen 125; CT, computed tomography</a:t>
            </a:r>
          </a:p>
          <a:p>
            <a:r>
              <a:rPr lang="en-GB" noProof="0" dirty="0">
                <a:solidFill>
                  <a:schemeClr val="tx2"/>
                </a:solidFill>
              </a:rPr>
              <a:t>Patient case and images provided by Gourley C</a:t>
            </a:r>
          </a:p>
        </p:txBody>
      </p:sp>
      <p:sp>
        <p:nvSpPr>
          <p:cNvPr id="7" name="TextBox 6">
            <a:extLst>
              <a:ext uri="{FF2B5EF4-FFF2-40B4-BE49-F238E27FC236}">
                <a16:creationId xmlns:a16="http://schemas.microsoft.com/office/drawing/2014/main" id="{86AD5DEC-40B3-E5E7-7B9C-65FB6C634AA7}"/>
              </a:ext>
            </a:extLst>
          </p:cNvPr>
          <p:cNvSpPr txBox="1"/>
          <p:nvPr/>
        </p:nvSpPr>
        <p:spPr>
          <a:xfrm>
            <a:off x="8119977" y="5787261"/>
            <a:ext cx="3016584" cy="954107"/>
          </a:xfrm>
          <a:prstGeom prst="rect">
            <a:avLst/>
          </a:prstGeom>
          <a:noFill/>
        </p:spPr>
        <p:txBody>
          <a:bodyPr wrap="square" rtlCol="0">
            <a:spAutoFit/>
          </a:bodyPr>
          <a:lstStyle/>
          <a:p>
            <a:r>
              <a:rPr lang="en-GB" sz="1400" noProof="0" dirty="0">
                <a:solidFill>
                  <a:schemeClr val="tx2"/>
                </a:solidFill>
                <a:latin typeface="Arial" panose="020B0604020202020204" pitchFamily="34" charset="0"/>
                <a:cs typeface="Arial" panose="020B0604020202020204" pitchFamily="34" charset="0"/>
              </a:rPr>
              <a:t>CT: progressive right-sided pleural disease, thickened right hemidiaphragm and enlarged nodules close to the caecum</a:t>
            </a:r>
          </a:p>
        </p:txBody>
      </p:sp>
      <p:pic>
        <p:nvPicPr>
          <p:cNvPr id="8" name="Picture 7">
            <a:extLst>
              <a:ext uri="{FF2B5EF4-FFF2-40B4-BE49-F238E27FC236}">
                <a16:creationId xmlns:a16="http://schemas.microsoft.com/office/drawing/2014/main" id="{55B01F33-84F6-1240-5E48-1A004F930ED5}"/>
              </a:ext>
            </a:extLst>
          </p:cNvPr>
          <p:cNvPicPr>
            <a:picLocks noChangeAspect="1"/>
          </p:cNvPicPr>
          <p:nvPr/>
        </p:nvPicPr>
        <p:blipFill>
          <a:blip r:embed="rId2"/>
          <a:stretch>
            <a:fillRect/>
          </a:stretch>
        </p:blipFill>
        <p:spPr>
          <a:xfrm>
            <a:off x="7824192" y="286753"/>
            <a:ext cx="3523068" cy="5411861"/>
          </a:xfrm>
          <a:prstGeom prst="rect">
            <a:avLst/>
          </a:prstGeom>
        </p:spPr>
      </p:pic>
    </p:spTree>
    <p:extLst>
      <p:ext uri="{BB962C8B-B14F-4D97-AF65-F5344CB8AC3E}">
        <p14:creationId xmlns:p14="http://schemas.microsoft.com/office/powerpoint/2010/main" val="3317971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3107-3DB7-DC08-7792-B99AF61AAF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752596-3BFA-A553-D217-FEDF76B94560}"/>
              </a:ext>
            </a:extLst>
          </p:cNvPr>
          <p:cNvSpPr>
            <a:spLocks noGrp="1"/>
          </p:cNvSpPr>
          <p:nvPr>
            <p:ph sz="quarter" idx="12"/>
          </p:nvPr>
        </p:nvSpPr>
        <p:spPr>
          <a:xfrm>
            <a:off x="620184" y="1425600"/>
            <a:ext cx="10963200" cy="4525200"/>
          </a:xfrm>
        </p:spPr>
        <p:txBody>
          <a:bodyPr/>
          <a:lstStyle/>
          <a:p>
            <a:pPr marL="0" indent="0">
              <a:buNone/>
            </a:pPr>
            <a:r>
              <a:rPr lang="en-GB" b="1" noProof="0" dirty="0">
                <a:solidFill>
                  <a:schemeClr val="accent1"/>
                </a:solidFill>
              </a:rPr>
              <a:t>Right video-assisted thoracoscopic biopsy performed:</a:t>
            </a:r>
          </a:p>
          <a:p>
            <a:r>
              <a:rPr lang="en-GB" noProof="0" dirty="0"/>
              <a:t>Suspicious nodules seen throughout the parietal pleura</a:t>
            </a:r>
          </a:p>
          <a:p>
            <a:r>
              <a:rPr lang="en-GB" noProof="0" dirty="0"/>
              <a:t>Talc pleurodesis performed</a:t>
            </a:r>
          </a:p>
          <a:p>
            <a:r>
              <a:rPr lang="en-GB" noProof="0" dirty="0"/>
              <a:t>Pathology showed metastatic mucinous ovarian adenocarcinoma</a:t>
            </a:r>
          </a:p>
          <a:p>
            <a:endParaRPr lang="en-GB" noProof="0" dirty="0"/>
          </a:p>
          <a:p>
            <a:endParaRPr lang="en-GB" noProof="0" dirty="0"/>
          </a:p>
        </p:txBody>
      </p:sp>
      <p:sp>
        <p:nvSpPr>
          <p:cNvPr id="3" name="Title 2">
            <a:extLst>
              <a:ext uri="{FF2B5EF4-FFF2-40B4-BE49-F238E27FC236}">
                <a16:creationId xmlns:a16="http://schemas.microsoft.com/office/drawing/2014/main" id="{F9542D63-534B-14ED-5F05-D38F8BC80C32}"/>
              </a:ext>
            </a:extLst>
          </p:cNvPr>
          <p:cNvSpPr>
            <a:spLocks noGrp="1"/>
          </p:cNvSpPr>
          <p:nvPr>
            <p:ph type="title"/>
          </p:nvPr>
        </p:nvSpPr>
        <p:spPr>
          <a:xfrm>
            <a:off x="619201" y="259200"/>
            <a:ext cx="10963199" cy="864000"/>
          </a:xfrm>
        </p:spPr>
        <p:txBody>
          <a:bodyPr/>
          <a:lstStyle/>
          <a:p>
            <a:r>
              <a:rPr lang="en-GB" noProof="0" dirty="0"/>
              <a:t>Patient case</a:t>
            </a:r>
            <a:br>
              <a:rPr lang="en-GB" noProof="0" dirty="0"/>
            </a:br>
            <a:r>
              <a:rPr lang="en-GB" sz="2000" spc="100" noProof="0" dirty="0">
                <a:solidFill>
                  <a:schemeClr val="accent1"/>
                </a:solidFill>
              </a:rPr>
              <a:t>ovarian cancer</a:t>
            </a:r>
          </a:p>
        </p:txBody>
      </p:sp>
      <p:sp>
        <p:nvSpPr>
          <p:cNvPr id="4" name="Slide Number Placeholder 3">
            <a:extLst>
              <a:ext uri="{FF2B5EF4-FFF2-40B4-BE49-F238E27FC236}">
                <a16:creationId xmlns:a16="http://schemas.microsoft.com/office/drawing/2014/main" id="{A22AED0A-B390-019B-0D05-FC13233ED88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88</a:t>
            </a:fld>
            <a:endParaRPr lang="en-GB" noProof="0" dirty="0"/>
          </a:p>
        </p:txBody>
      </p:sp>
      <p:sp>
        <p:nvSpPr>
          <p:cNvPr id="11" name="Content Placeholder 10">
            <a:extLst>
              <a:ext uri="{FF2B5EF4-FFF2-40B4-BE49-F238E27FC236}">
                <a16:creationId xmlns:a16="http://schemas.microsoft.com/office/drawing/2014/main" id="{324FD897-3082-7C3A-3C5A-EBDEDFBAC301}"/>
              </a:ext>
            </a:extLst>
          </p:cNvPr>
          <p:cNvSpPr>
            <a:spLocks noGrp="1"/>
          </p:cNvSpPr>
          <p:nvPr>
            <p:ph sz="quarter" idx="15"/>
          </p:nvPr>
        </p:nvSpPr>
        <p:spPr>
          <a:xfrm>
            <a:off x="620183" y="6356351"/>
            <a:ext cx="10180339" cy="365125"/>
          </a:xfrm>
        </p:spPr>
        <p:txBody>
          <a:bodyPr anchor="b"/>
          <a:lstStyle/>
          <a:p>
            <a:r>
              <a:rPr lang="en-GB" noProof="0" dirty="0">
                <a:solidFill>
                  <a:schemeClr val="tx2"/>
                </a:solidFill>
              </a:rPr>
              <a:t>Patient case and images provided by Gourley C</a:t>
            </a:r>
          </a:p>
        </p:txBody>
      </p:sp>
    </p:spTree>
    <p:extLst>
      <p:ext uri="{BB962C8B-B14F-4D97-AF65-F5344CB8AC3E}">
        <p14:creationId xmlns:p14="http://schemas.microsoft.com/office/powerpoint/2010/main" val="171614611"/>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DB354-850C-68DF-DAA1-F4E58AE25D0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58647AD-AC73-A707-37BA-1D2BE12CECF0}"/>
              </a:ext>
            </a:extLst>
          </p:cNvPr>
          <p:cNvSpPr>
            <a:spLocks noGrp="1"/>
          </p:cNvSpPr>
          <p:nvPr>
            <p:ph type="body" idx="1"/>
          </p:nvPr>
        </p:nvSpPr>
        <p:spPr>
          <a:xfrm>
            <a:off x="609600" y="977420"/>
            <a:ext cx="10972800" cy="701675"/>
          </a:xfrm>
        </p:spPr>
        <p:txBody>
          <a:bodyPr/>
          <a:lstStyle/>
          <a:p>
            <a:r>
              <a:rPr lang="en-GB" noProof="0" dirty="0"/>
              <a:t>Which molecular abnormality is </a:t>
            </a:r>
            <a:r>
              <a:rPr lang="en-GB" u="sng" noProof="0" dirty="0"/>
              <a:t>not</a:t>
            </a:r>
            <a:r>
              <a:rPr lang="en-GB" noProof="0" dirty="0"/>
              <a:t> associated with mucinous ovarian cancer?</a:t>
            </a:r>
          </a:p>
        </p:txBody>
      </p:sp>
      <p:sp>
        <p:nvSpPr>
          <p:cNvPr id="2" name="Title 1">
            <a:extLst>
              <a:ext uri="{FF2B5EF4-FFF2-40B4-BE49-F238E27FC236}">
                <a16:creationId xmlns:a16="http://schemas.microsoft.com/office/drawing/2014/main" id="{D19B1003-1991-8DD3-A3DF-0C0A10646E27}"/>
              </a:ext>
            </a:extLst>
          </p:cNvPr>
          <p:cNvSpPr>
            <a:spLocks noGrp="1"/>
          </p:cNvSpPr>
          <p:nvPr>
            <p:ph type="title"/>
          </p:nvPr>
        </p:nvSpPr>
        <p:spPr>
          <a:xfrm>
            <a:off x="619201" y="259200"/>
            <a:ext cx="10963199" cy="864000"/>
          </a:xfrm>
        </p:spPr>
        <p:txBody>
          <a:bodyPr>
            <a:normAutofit fontScale="90000"/>
          </a:bodyPr>
          <a:lstStyle/>
          <a:p>
            <a:r>
              <a:rPr lang="en-GB" sz="3100" noProof="0" dirty="0"/>
              <a:t>POLLING QUESTION</a:t>
            </a:r>
            <a:br>
              <a:rPr lang="en-GB" noProof="0" dirty="0"/>
            </a:br>
            <a:endParaRPr lang="en-GB" noProof="0" dirty="0"/>
          </a:p>
        </p:txBody>
      </p:sp>
      <p:sp>
        <p:nvSpPr>
          <p:cNvPr id="3" name="Content Placeholder 2">
            <a:extLst>
              <a:ext uri="{FF2B5EF4-FFF2-40B4-BE49-F238E27FC236}">
                <a16:creationId xmlns:a16="http://schemas.microsoft.com/office/drawing/2014/main" id="{7495D901-6336-5627-4BE2-7FF7E1057810}"/>
              </a:ext>
            </a:extLst>
          </p:cNvPr>
          <p:cNvSpPr>
            <a:spLocks noGrp="1"/>
          </p:cNvSpPr>
          <p:nvPr>
            <p:ph sz="quarter" idx="14"/>
          </p:nvPr>
        </p:nvSpPr>
        <p:spPr>
          <a:xfrm>
            <a:off x="619125" y="2567409"/>
            <a:ext cx="10963275" cy="3597895"/>
          </a:xfrm>
        </p:spPr>
        <p:txBody>
          <a:bodyPr/>
          <a:lstStyle/>
          <a:p>
            <a:pPr marL="457200" indent="-457200">
              <a:buFont typeface="+mj-lt"/>
              <a:buAutoNum type="alphaUcPeriod"/>
            </a:pPr>
            <a:r>
              <a:rPr lang="en-GB" b="1" i="1" noProof="0" dirty="0">
                <a:solidFill>
                  <a:schemeClr val="accent1"/>
                </a:solidFill>
              </a:rPr>
              <a:t>BRCA1</a:t>
            </a:r>
            <a:r>
              <a:rPr lang="en-GB" b="1" noProof="0" dirty="0">
                <a:solidFill>
                  <a:schemeClr val="accent1"/>
                </a:solidFill>
              </a:rPr>
              <a:t> mutation</a:t>
            </a:r>
          </a:p>
          <a:p>
            <a:pPr marL="457200" indent="-457200">
              <a:buFont typeface="+mj-lt"/>
              <a:buAutoNum type="alphaUcPeriod"/>
            </a:pPr>
            <a:r>
              <a:rPr lang="en-GB" i="1" noProof="0" dirty="0"/>
              <a:t>TP53</a:t>
            </a:r>
            <a:r>
              <a:rPr lang="en-GB" noProof="0" dirty="0"/>
              <a:t> mutation</a:t>
            </a:r>
          </a:p>
          <a:p>
            <a:pPr marL="457200" indent="-457200">
              <a:buFont typeface="+mj-lt"/>
              <a:buAutoNum type="alphaUcPeriod"/>
            </a:pPr>
            <a:r>
              <a:rPr lang="en-GB" i="1" noProof="0" dirty="0"/>
              <a:t>KRAS</a:t>
            </a:r>
            <a:r>
              <a:rPr lang="en-GB" noProof="0" dirty="0"/>
              <a:t> mutation</a:t>
            </a:r>
          </a:p>
          <a:p>
            <a:pPr marL="457200" indent="-457200">
              <a:buFont typeface="+mj-lt"/>
              <a:buAutoNum type="alphaUcPeriod"/>
            </a:pPr>
            <a:r>
              <a:rPr lang="en-GB" i="1" noProof="0" dirty="0"/>
              <a:t>HER2</a:t>
            </a:r>
            <a:r>
              <a:rPr lang="en-GB" noProof="0" dirty="0"/>
              <a:t> amplification</a:t>
            </a:r>
          </a:p>
          <a:p>
            <a:pPr marL="457200" indent="-457200">
              <a:buFont typeface="+mj-lt"/>
              <a:buAutoNum type="alphaUcPeriod"/>
            </a:pPr>
            <a:endParaRPr lang="en-GB" noProof="0" dirty="0"/>
          </a:p>
          <a:p>
            <a:endParaRPr lang="en-GB" noProof="0" dirty="0"/>
          </a:p>
        </p:txBody>
      </p:sp>
      <p:graphicFrame>
        <p:nvGraphicFramePr>
          <p:cNvPr id="11" name="Content Placeholder 10">
            <a:extLst>
              <a:ext uri="{FF2B5EF4-FFF2-40B4-BE49-F238E27FC236}">
                <a16:creationId xmlns:a16="http://schemas.microsoft.com/office/drawing/2014/main" id="{E9CCDE2D-606E-0E44-F142-6CADC1D94EA2}"/>
              </a:ext>
            </a:extLst>
          </p:cNvPr>
          <p:cNvGraphicFramePr>
            <a:graphicFrameLocks noGrp="1"/>
          </p:cNvGraphicFramePr>
          <p:nvPr>
            <p:ph sz="quarter" idx="15"/>
            <p:extLst>
              <p:ext uri="{D42A27DB-BD31-4B8C-83A1-F6EECF244321}">
                <p14:modId xmlns:p14="http://schemas.microsoft.com/office/powerpoint/2010/main" val="2263674594"/>
              </p:ext>
            </p:extLst>
          </p:nvPr>
        </p:nvGraphicFramePr>
        <p:xfrm>
          <a:off x="3143672" y="1386255"/>
          <a:ext cx="8856984" cy="52125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DDC46900-019C-A1C3-B7D6-D703F76AA24A}"/>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noProof="0" smtClean="0"/>
              <a:pPr lvl="0"/>
              <a:t>89</a:t>
            </a:fld>
            <a:endParaRPr lang="en-GB" noProof="0" dirty="0"/>
          </a:p>
        </p:txBody>
      </p:sp>
    </p:spTree>
    <p:extLst>
      <p:ext uri="{BB962C8B-B14F-4D97-AF65-F5344CB8AC3E}">
        <p14:creationId xmlns:p14="http://schemas.microsoft.com/office/powerpoint/2010/main" val="392502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a:lstStyle/>
          <a:p>
            <a:r>
              <a:rPr lang="en-GB" sz="3200" noProof="0" dirty="0"/>
              <a:t>The challenge</a:t>
            </a:r>
          </a:p>
          <a:p>
            <a:r>
              <a:rPr lang="en-GB" sz="3200" noProof="0" dirty="0"/>
              <a:t>The tool</a:t>
            </a:r>
          </a:p>
          <a:p>
            <a:r>
              <a:rPr lang="en-GB" sz="3200" noProof="0" dirty="0"/>
              <a:t>The workflow</a:t>
            </a:r>
          </a:p>
          <a:p>
            <a:r>
              <a:rPr lang="en-GB" sz="3200" noProof="0" dirty="0"/>
              <a:t>Further reading</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noProof="0" dirty="0"/>
              <a:t>Contents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9</a:t>
            </a:fld>
            <a:endParaRPr lang="en-GB" noProof="0" dirty="0"/>
          </a:p>
        </p:txBody>
      </p:sp>
      <p:sp>
        <p:nvSpPr>
          <p:cNvPr id="9" name="Content Placeholder 8">
            <a:extLst>
              <a:ext uri="{FF2B5EF4-FFF2-40B4-BE49-F238E27FC236}">
                <a16:creationId xmlns:a16="http://schemas.microsoft.com/office/drawing/2014/main" id="{8DE265E7-D376-FABE-F9F4-BA9F63605D7E}"/>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3525619579"/>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3107-3DB7-DC08-7792-B99AF61AAF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752596-3BFA-A553-D217-FEDF76B94560}"/>
              </a:ext>
            </a:extLst>
          </p:cNvPr>
          <p:cNvSpPr>
            <a:spLocks noGrp="1"/>
          </p:cNvSpPr>
          <p:nvPr>
            <p:ph sz="quarter" idx="12"/>
          </p:nvPr>
        </p:nvSpPr>
        <p:spPr>
          <a:xfrm>
            <a:off x="620184" y="1425600"/>
            <a:ext cx="5187784" cy="4525200"/>
          </a:xfrm>
        </p:spPr>
        <p:txBody>
          <a:bodyPr/>
          <a:lstStyle/>
          <a:p>
            <a:pPr marL="0" indent="0" algn="l">
              <a:spcBef>
                <a:spcPts val="600"/>
              </a:spcBef>
              <a:buNone/>
            </a:pPr>
            <a:r>
              <a:rPr lang="en-GB" b="1" noProof="0" dirty="0">
                <a:solidFill>
                  <a:schemeClr val="accent1"/>
                </a:solidFill>
              </a:rPr>
              <a:t>Right video-assisted thoracoscopic biopsy performed:</a:t>
            </a:r>
          </a:p>
          <a:p>
            <a:pPr>
              <a:spcBef>
                <a:spcPts val="600"/>
              </a:spcBef>
            </a:pPr>
            <a:r>
              <a:rPr lang="en-GB" sz="1600" noProof="0" dirty="0">
                <a:solidFill>
                  <a:schemeClr val="tx2"/>
                </a:solidFill>
              </a:rPr>
              <a:t>Suspicious nodules seen throughout the parietal pleura</a:t>
            </a:r>
          </a:p>
          <a:p>
            <a:pPr>
              <a:spcBef>
                <a:spcPts val="600"/>
              </a:spcBef>
            </a:pPr>
            <a:r>
              <a:rPr lang="en-GB" sz="1600" noProof="0" dirty="0">
                <a:solidFill>
                  <a:schemeClr val="tx2"/>
                </a:solidFill>
              </a:rPr>
              <a:t>Talc pleurodesis performed</a:t>
            </a:r>
          </a:p>
          <a:p>
            <a:pPr>
              <a:spcBef>
                <a:spcPts val="600"/>
              </a:spcBef>
            </a:pPr>
            <a:r>
              <a:rPr lang="en-GB" sz="1600" noProof="0" dirty="0">
                <a:solidFill>
                  <a:schemeClr val="tx2"/>
                </a:solidFill>
              </a:rPr>
              <a:t>Pathology showed metastatic mucinous ovarian adenocarcinoma</a:t>
            </a:r>
          </a:p>
          <a:p>
            <a:pPr>
              <a:spcBef>
                <a:spcPts val="600"/>
              </a:spcBef>
            </a:pPr>
            <a:r>
              <a:rPr lang="en-GB" sz="1600" noProof="0" dirty="0">
                <a:solidFill>
                  <a:schemeClr val="tx2"/>
                </a:solidFill>
              </a:rPr>
              <a:t>KRAS testing on primary tumour revealed no activating mutations</a:t>
            </a:r>
          </a:p>
          <a:p>
            <a:pPr>
              <a:spcBef>
                <a:spcPts val="600"/>
              </a:spcBef>
            </a:pPr>
            <a:r>
              <a:rPr lang="en-GB" sz="1600" noProof="0" dirty="0">
                <a:solidFill>
                  <a:schemeClr val="tx2"/>
                </a:solidFill>
              </a:rPr>
              <a:t>HER2 staining on primary tumour suggested over-expression</a:t>
            </a:r>
          </a:p>
          <a:p>
            <a:pPr marL="0" indent="0">
              <a:spcBef>
                <a:spcPts val="600"/>
              </a:spcBef>
              <a:buNone/>
            </a:pPr>
            <a:endParaRPr lang="en-GB" sz="1600" noProof="0" dirty="0">
              <a:solidFill>
                <a:schemeClr val="tx2"/>
              </a:solidFill>
            </a:endParaRPr>
          </a:p>
          <a:p>
            <a:pPr marL="0" indent="0">
              <a:spcBef>
                <a:spcPts val="600"/>
              </a:spcBef>
              <a:buNone/>
            </a:pPr>
            <a:endParaRPr lang="en-GB" sz="1800" noProof="0" dirty="0">
              <a:solidFill>
                <a:schemeClr val="tx2"/>
              </a:solidFill>
            </a:endParaRPr>
          </a:p>
        </p:txBody>
      </p:sp>
      <p:sp>
        <p:nvSpPr>
          <p:cNvPr id="3" name="Title 2">
            <a:extLst>
              <a:ext uri="{FF2B5EF4-FFF2-40B4-BE49-F238E27FC236}">
                <a16:creationId xmlns:a16="http://schemas.microsoft.com/office/drawing/2014/main" id="{F9542D63-534B-14ED-5F05-D38F8BC80C32}"/>
              </a:ext>
            </a:extLst>
          </p:cNvPr>
          <p:cNvSpPr>
            <a:spLocks noGrp="1"/>
          </p:cNvSpPr>
          <p:nvPr>
            <p:ph type="title"/>
          </p:nvPr>
        </p:nvSpPr>
        <p:spPr/>
        <p:txBody>
          <a:bodyPr/>
          <a:lstStyle/>
          <a:p>
            <a:r>
              <a:rPr lang="en-GB" noProof="0" dirty="0"/>
              <a:t>Patient case</a:t>
            </a:r>
            <a:br>
              <a:rPr lang="en-GB" noProof="0" dirty="0"/>
            </a:br>
            <a:r>
              <a:rPr lang="en-GB" sz="2000" spc="100" noProof="0" dirty="0">
                <a:solidFill>
                  <a:schemeClr val="accent1"/>
                </a:solidFill>
              </a:rPr>
              <a:t>ovarian cancer</a:t>
            </a:r>
          </a:p>
        </p:txBody>
      </p:sp>
      <p:sp>
        <p:nvSpPr>
          <p:cNvPr id="4" name="Slide Number Placeholder 3">
            <a:extLst>
              <a:ext uri="{FF2B5EF4-FFF2-40B4-BE49-F238E27FC236}">
                <a16:creationId xmlns:a16="http://schemas.microsoft.com/office/drawing/2014/main" id="{A22AED0A-B390-019B-0D05-FC13233ED88D}"/>
              </a:ext>
            </a:extLst>
          </p:cNvPr>
          <p:cNvSpPr>
            <a:spLocks noGrp="1"/>
          </p:cNvSpPr>
          <p:nvPr>
            <p:ph type="sldNum" sz="quarter" idx="4"/>
          </p:nvPr>
        </p:nvSpPr>
        <p:spPr/>
        <p:txBody>
          <a:bodyPr/>
          <a:lstStyle/>
          <a:p>
            <a:fld id="{FCE43C0F-8A7B-3A4B-9DB5-B3472E36E833}" type="slidenum">
              <a:rPr lang="en-GB" noProof="0" smtClean="0"/>
              <a:pPr/>
              <a:t>90</a:t>
            </a:fld>
            <a:endParaRPr lang="en-GB" noProof="0" dirty="0"/>
          </a:p>
        </p:txBody>
      </p:sp>
      <p:sp>
        <p:nvSpPr>
          <p:cNvPr id="11" name="Content Placeholder 10">
            <a:extLst>
              <a:ext uri="{FF2B5EF4-FFF2-40B4-BE49-F238E27FC236}">
                <a16:creationId xmlns:a16="http://schemas.microsoft.com/office/drawing/2014/main" id="{324FD897-3082-7C3A-3C5A-EBDEDFBAC301}"/>
              </a:ext>
            </a:extLst>
          </p:cNvPr>
          <p:cNvSpPr>
            <a:spLocks noGrp="1"/>
          </p:cNvSpPr>
          <p:nvPr>
            <p:ph sz="quarter" idx="15"/>
          </p:nvPr>
        </p:nvSpPr>
        <p:spPr/>
        <p:txBody>
          <a:bodyPr anchor="b"/>
          <a:lstStyle/>
          <a:p>
            <a:r>
              <a:rPr lang="en-GB" noProof="0" dirty="0">
                <a:solidFill>
                  <a:schemeClr val="tx2"/>
                </a:solidFill>
              </a:rPr>
              <a:t>Patient case and images provided by Gourley C</a:t>
            </a:r>
          </a:p>
        </p:txBody>
      </p:sp>
      <p:pic>
        <p:nvPicPr>
          <p:cNvPr id="6" name="Picture 5">
            <a:extLst>
              <a:ext uri="{FF2B5EF4-FFF2-40B4-BE49-F238E27FC236}">
                <a16:creationId xmlns:a16="http://schemas.microsoft.com/office/drawing/2014/main" id="{B19CCBDC-A116-6888-65FC-1ACF31B49564}"/>
              </a:ext>
            </a:extLst>
          </p:cNvPr>
          <p:cNvPicPr>
            <a:picLocks noChangeAspect="1"/>
          </p:cNvPicPr>
          <p:nvPr/>
        </p:nvPicPr>
        <p:blipFill>
          <a:blip r:embed="rId2"/>
          <a:stretch>
            <a:fillRect/>
          </a:stretch>
        </p:blipFill>
        <p:spPr>
          <a:xfrm>
            <a:off x="6456040" y="1425600"/>
            <a:ext cx="4910910" cy="3991889"/>
          </a:xfrm>
          <a:prstGeom prst="rect">
            <a:avLst/>
          </a:prstGeom>
        </p:spPr>
      </p:pic>
    </p:spTree>
    <p:extLst>
      <p:ext uri="{BB962C8B-B14F-4D97-AF65-F5344CB8AC3E}">
        <p14:creationId xmlns:p14="http://schemas.microsoft.com/office/powerpoint/2010/main" val="575787507"/>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60F6C-8366-38E5-B5ED-8E275BE85C5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35CF6-7026-B607-EFD8-B182BBDEAFBF}"/>
              </a:ext>
            </a:extLst>
          </p:cNvPr>
          <p:cNvSpPr>
            <a:spLocks noGrp="1"/>
          </p:cNvSpPr>
          <p:nvPr>
            <p:ph sz="quarter" idx="12"/>
          </p:nvPr>
        </p:nvSpPr>
        <p:spPr>
          <a:xfrm>
            <a:off x="620184" y="1162545"/>
            <a:ext cx="6824598" cy="4525200"/>
          </a:xfrm>
        </p:spPr>
        <p:txBody>
          <a:bodyPr/>
          <a:lstStyle/>
          <a:p>
            <a:pPr marL="0" indent="0">
              <a:spcBef>
                <a:spcPts val="600"/>
              </a:spcBef>
              <a:buNone/>
            </a:pPr>
            <a:r>
              <a:rPr lang="en-GB" sz="1600" b="1" noProof="0" dirty="0">
                <a:solidFill>
                  <a:schemeClr val="accent1"/>
                </a:solidFill>
              </a:rPr>
              <a:t>Commenced palliative capecitabine and oxaliplatin (CAPOX) chemotherapy</a:t>
            </a:r>
          </a:p>
          <a:p>
            <a:pPr>
              <a:spcBef>
                <a:spcPts val="600"/>
              </a:spcBef>
            </a:pPr>
            <a:r>
              <a:rPr lang="en-GB" sz="1400" noProof="0" dirty="0">
                <a:solidFill>
                  <a:schemeClr val="tx2"/>
                </a:solidFill>
              </a:rPr>
              <a:t>CT scan after three cycles showed stable disease</a:t>
            </a:r>
          </a:p>
          <a:p>
            <a:pPr>
              <a:spcBef>
                <a:spcPts val="600"/>
              </a:spcBef>
            </a:pPr>
            <a:r>
              <a:rPr lang="en-GB" sz="1400" noProof="0" dirty="0">
                <a:solidFill>
                  <a:schemeClr val="tx2"/>
                </a:solidFill>
              </a:rPr>
              <a:t>Some response on the basis of CA125</a:t>
            </a:r>
          </a:p>
          <a:p>
            <a:pPr>
              <a:spcBef>
                <a:spcPts val="600"/>
              </a:spcBef>
            </a:pPr>
            <a:r>
              <a:rPr lang="en-GB" sz="1400" noProof="0" dirty="0">
                <a:solidFill>
                  <a:schemeClr val="tx2"/>
                </a:solidFill>
              </a:rPr>
              <a:t>Chemotherapy discontinued after 4 cycles because of angina </a:t>
            </a:r>
            <a:br>
              <a:rPr lang="en-GB" sz="1400" noProof="0" dirty="0">
                <a:solidFill>
                  <a:schemeClr val="tx2"/>
                </a:solidFill>
              </a:rPr>
            </a:br>
            <a:r>
              <a:rPr lang="en-GB" sz="1400" noProof="0" dirty="0">
                <a:solidFill>
                  <a:schemeClr val="tx2"/>
                </a:solidFill>
              </a:rPr>
              <a:t>(treatment-induced coronary artery spasm)</a:t>
            </a:r>
          </a:p>
          <a:p>
            <a:pPr>
              <a:spcBef>
                <a:spcPts val="600"/>
              </a:spcBef>
            </a:pPr>
            <a:r>
              <a:rPr lang="en-GB" sz="1400" noProof="0" dirty="0">
                <a:solidFill>
                  <a:schemeClr val="tx2"/>
                </a:solidFill>
              </a:rPr>
              <a:t>CT scan performed two months later showed progression of right </a:t>
            </a:r>
            <a:br>
              <a:rPr lang="en-GB" sz="1400" noProof="0" dirty="0">
                <a:solidFill>
                  <a:schemeClr val="tx2"/>
                </a:solidFill>
              </a:rPr>
            </a:br>
            <a:r>
              <a:rPr lang="en-GB" sz="1400" noProof="0" dirty="0">
                <a:solidFill>
                  <a:schemeClr val="tx2"/>
                </a:solidFill>
              </a:rPr>
              <a:t>pleural disease</a:t>
            </a:r>
          </a:p>
          <a:p>
            <a:pPr>
              <a:spcBef>
                <a:spcPts val="600"/>
              </a:spcBef>
            </a:pPr>
            <a:endParaRPr lang="en-GB" sz="1600" noProof="0" dirty="0">
              <a:solidFill>
                <a:schemeClr val="tx2"/>
              </a:solidFill>
            </a:endParaRPr>
          </a:p>
          <a:p>
            <a:pPr marL="0" indent="0">
              <a:spcBef>
                <a:spcPts val="600"/>
              </a:spcBef>
              <a:buNone/>
            </a:pPr>
            <a:endParaRPr lang="en-GB" sz="1600" noProof="0" dirty="0">
              <a:solidFill>
                <a:schemeClr val="tx2"/>
              </a:solidFill>
            </a:endParaRPr>
          </a:p>
          <a:p>
            <a:pPr marL="0" indent="0">
              <a:spcBef>
                <a:spcPts val="600"/>
              </a:spcBef>
              <a:buNone/>
            </a:pPr>
            <a:endParaRPr lang="en-GB" sz="1800" noProof="0" dirty="0">
              <a:solidFill>
                <a:schemeClr val="tx2"/>
              </a:solidFill>
            </a:endParaRPr>
          </a:p>
        </p:txBody>
      </p:sp>
      <p:sp>
        <p:nvSpPr>
          <p:cNvPr id="3" name="Title 2">
            <a:extLst>
              <a:ext uri="{FF2B5EF4-FFF2-40B4-BE49-F238E27FC236}">
                <a16:creationId xmlns:a16="http://schemas.microsoft.com/office/drawing/2014/main" id="{791B3B15-44D3-04AF-CC85-166C12FCA6BB}"/>
              </a:ext>
            </a:extLst>
          </p:cNvPr>
          <p:cNvSpPr>
            <a:spLocks noGrp="1"/>
          </p:cNvSpPr>
          <p:nvPr>
            <p:ph type="title"/>
          </p:nvPr>
        </p:nvSpPr>
        <p:spPr/>
        <p:txBody>
          <a:bodyPr/>
          <a:lstStyle/>
          <a:p>
            <a:r>
              <a:rPr lang="en-GB" noProof="0" dirty="0"/>
              <a:t>Patient case</a:t>
            </a:r>
            <a:br>
              <a:rPr lang="en-GB" noProof="0" dirty="0"/>
            </a:br>
            <a:r>
              <a:rPr lang="en-GB" sz="2000" spc="100" noProof="0" dirty="0">
                <a:solidFill>
                  <a:schemeClr val="accent1"/>
                </a:solidFill>
              </a:rPr>
              <a:t>ovarian cancer</a:t>
            </a:r>
          </a:p>
        </p:txBody>
      </p:sp>
      <p:sp>
        <p:nvSpPr>
          <p:cNvPr id="4" name="Slide Number Placeholder 3">
            <a:extLst>
              <a:ext uri="{FF2B5EF4-FFF2-40B4-BE49-F238E27FC236}">
                <a16:creationId xmlns:a16="http://schemas.microsoft.com/office/drawing/2014/main" id="{BE32ED23-96B7-DCB8-0627-1EFE9AFFB45D}"/>
              </a:ext>
            </a:extLst>
          </p:cNvPr>
          <p:cNvSpPr>
            <a:spLocks noGrp="1"/>
          </p:cNvSpPr>
          <p:nvPr>
            <p:ph type="sldNum" sz="quarter" idx="4"/>
          </p:nvPr>
        </p:nvSpPr>
        <p:spPr/>
        <p:txBody>
          <a:bodyPr/>
          <a:lstStyle/>
          <a:p>
            <a:fld id="{FCE43C0F-8A7B-3A4B-9DB5-B3472E36E833}" type="slidenum">
              <a:rPr lang="en-GB" noProof="0" smtClean="0"/>
              <a:pPr/>
              <a:t>91</a:t>
            </a:fld>
            <a:endParaRPr lang="en-GB" noProof="0" dirty="0"/>
          </a:p>
        </p:txBody>
      </p:sp>
      <p:sp>
        <p:nvSpPr>
          <p:cNvPr id="11" name="Content Placeholder 10">
            <a:extLst>
              <a:ext uri="{FF2B5EF4-FFF2-40B4-BE49-F238E27FC236}">
                <a16:creationId xmlns:a16="http://schemas.microsoft.com/office/drawing/2014/main" id="{CB512289-9D8D-9563-2D62-249CD4DA3101}"/>
              </a:ext>
            </a:extLst>
          </p:cNvPr>
          <p:cNvSpPr>
            <a:spLocks noGrp="1"/>
          </p:cNvSpPr>
          <p:nvPr>
            <p:ph sz="quarter" idx="15"/>
          </p:nvPr>
        </p:nvSpPr>
        <p:spPr/>
        <p:txBody>
          <a:bodyPr anchor="b"/>
          <a:lstStyle/>
          <a:p>
            <a:r>
              <a:rPr lang="en-GB" noProof="0" dirty="0">
                <a:solidFill>
                  <a:schemeClr val="tx2"/>
                </a:solidFill>
              </a:rPr>
              <a:t>CA125, cancer antigen 125; CT, computed tomography</a:t>
            </a:r>
          </a:p>
          <a:p>
            <a:r>
              <a:rPr lang="en-GB" noProof="0" dirty="0">
                <a:solidFill>
                  <a:schemeClr val="tx2"/>
                </a:solidFill>
              </a:rPr>
              <a:t>Patient case and images provided by Gourley C</a:t>
            </a:r>
          </a:p>
        </p:txBody>
      </p:sp>
      <p:sp>
        <p:nvSpPr>
          <p:cNvPr id="9" name="TextBox 8">
            <a:extLst>
              <a:ext uri="{FF2B5EF4-FFF2-40B4-BE49-F238E27FC236}">
                <a16:creationId xmlns:a16="http://schemas.microsoft.com/office/drawing/2014/main" id="{CE8EC52A-E2E6-C50D-C869-939CAF3D9EE1}"/>
              </a:ext>
            </a:extLst>
          </p:cNvPr>
          <p:cNvSpPr txBox="1"/>
          <p:nvPr/>
        </p:nvSpPr>
        <p:spPr>
          <a:xfrm rot="16200000">
            <a:off x="6465914" y="2194991"/>
            <a:ext cx="2160240" cy="307777"/>
          </a:xfrm>
          <a:prstGeom prst="rect">
            <a:avLst/>
          </a:prstGeom>
          <a:noFill/>
        </p:spPr>
        <p:txBody>
          <a:bodyPr wrap="square">
            <a:spAutoFit/>
          </a:bodyPr>
          <a:lstStyle/>
          <a:p>
            <a:pPr algn="ctr"/>
            <a:r>
              <a:rPr lang="en-GB" sz="1400" b="1" noProof="0" dirty="0">
                <a:latin typeface="Arial" panose="020B0604020202020204" pitchFamily="34" charset="0"/>
                <a:cs typeface="Arial" panose="020B0604020202020204" pitchFamily="34" charset="0"/>
              </a:rPr>
              <a:t>CA125 level (U/mL)</a:t>
            </a:r>
          </a:p>
        </p:txBody>
      </p:sp>
      <p:sp>
        <p:nvSpPr>
          <p:cNvPr id="10" name="TextBox 9">
            <a:extLst>
              <a:ext uri="{FF2B5EF4-FFF2-40B4-BE49-F238E27FC236}">
                <a16:creationId xmlns:a16="http://schemas.microsoft.com/office/drawing/2014/main" id="{754F09B3-6ED7-FFBA-5302-793500F3DE31}"/>
              </a:ext>
            </a:extLst>
          </p:cNvPr>
          <p:cNvSpPr txBox="1"/>
          <p:nvPr/>
        </p:nvSpPr>
        <p:spPr>
          <a:xfrm>
            <a:off x="9436237" y="3429000"/>
            <a:ext cx="781877" cy="307777"/>
          </a:xfrm>
          <a:prstGeom prst="rect">
            <a:avLst/>
          </a:prstGeom>
          <a:noFill/>
        </p:spPr>
        <p:txBody>
          <a:bodyPr wrap="square">
            <a:spAutoFit/>
          </a:bodyPr>
          <a:lstStyle/>
          <a:p>
            <a:pPr algn="ctr"/>
            <a:r>
              <a:rPr lang="en-GB" sz="1400" b="1" noProof="0" dirty="0">
                <a:latin typeface="Arial" panose="020B0604020202020204" pitchFamily="34" charset="0"/>
                <a:cs typeface="Arial" panose="020B0604020202020204" pitchFamily="34" charset="0"/>
              </a:rPr>
              <a:t>Time</a:t>
            </a:r>
          </a:p>
        </p:txBody>
      </p:sp>
      <p:pic>
        <p:nvPicPr>
          <p:cNvPr id="13" name="Picture 11">
            <a:extLst>
              <a:ext uri="{FF2B5EF4-FFF2-40B4-BE49-F238E27FC236}">
                <a16:creationId xmlns:a16="http://schemas.microsoft.com/office/drawing/2014/main" id="{6A6F967E-F7A2-F8A2-23B9-26C4DBEA2494}"/>
              </a:ext>
            </a:extLst>
          </p:cNvPr>
          <p:cNvPicPr>
            <a:picLocks noChangeAspect="1" noChangeArrowheads="1"/>
          </p:cNvPicPr>
          <p:nvPr/>
        </p:nvPicPr>
        <p:blipFill>
          <a:blip r:embed="rId2"/>
          <a:srcRect r="4488" b="16140"/>
          <a:stretch>
            <a:fillRect/>
          </a:stretch>
        </p:blipFill>
        <p:spPr bwMode="auto">
          <a:xfrm>
            <a:off x="577626" y="3403392"/>
            <a:ext cx="3286126" cy="2569436"/>
          </a:xfrm>
          <a:prstGeom prst="rect">
            <a:avLst/>
          </a:prstGeom>
          <a:noFill/>
          <a:ln w="9525">
            <a:noFill/>
            <a:miter lim="800000"/>
            <a:headEnd/>
            <a:tailEnd/>
          </a:ln>
        </p:spPr>
      </p:pic>
      <p:pic>
        <p:nvPicPr>
          <p:cNvPr id="14" name="Picture 12">
            <a:extLst>
              <a:ext uri="{FF2B5EF4-FFF2-40B4-BE49-F238E27FC236}">
                <a16:creationId xmlns:a16="http://schemas.microsoft.com/office/drawing/2014/main" id="{37BC7B92-F961-16B3-8FB2-039504ABFF53}"/>
              </a:ext>
            </a:extLst>
          </p:cNvPr>
          <p:cNvPicPr>
            <a:picLocks noChangeAspect="1" noChangeArrowheads="1"/>
          </p:cNvPicPr>
          <p:nvPr/>
        </p:nvPicPr>
        <p:blipFill>
          <a:blip r:embed="rId3"/>
          <a:srcRect/>
          <a:stretch>
            <a:fillRect/>
          </a:stretch>
        </p:blipFill>
        <p:spPr bwMode="auto">
          <a:xfrm>
            <a:off x="4079776" y="3417833"/>
            <a:ext cx="3268145" cy="2541348"/>
          </a:xfrm>
          <a:prstGeom prst="rect">
            <a:avLst/>
          </a:prstGeom>
          <a:noFill/>
          <a:ln w="9525">
            <a:noFill/>
            <a:miter lim="800000"/>
            <a:headEnd/>
            <a:tailEnd/>
          </a:ln>
        </p:spPr>
      </p:pic>
      <p:sp>
        <p:nvSpPr>
          <p:cNvPr id="15" name="TextBox 14">
            <a:extLst>
              <a:ext uri="{FF2B5EF4-FFF2-40B4-BE49-F238E27FC236}">
                <a16:creationId xmlns:a16="http://schemas.microsoft.com/office/drawing/2014/main" id="{3CA000D2-C840-0753-353D-3C5B158E9B0E}"/>
              </a:ext>
            </a:extLst>
          </p:cNvPr>
          <p:cNvSpPr txBox="1"/>
          <p:nvPr/>
        </p:nvSpPr>
        <p:spPr>
          <a:xfrm>
            <a:off x="7593917" y="3870892"/>
            <a:ext cx="4114800" cy="1815882"/>
          </a:xfrm>
          <a:prstGeom prst="rect">
            <a:avLst/>
          </a:prstGeom>
          <a:noFill/>
        </p:spPr>
        <p:txBody>
          <a:bodyPr wrap="square" rtlCol="0">
            <a:spAutoFit/>
          </a:bodyPr>
          <a:lstStyle/>
          <a:p>
            <a:r>
              <a:rPr lang="en-GB" sz="1600" noProof="0" dirty="0">
                <a:solidFill>
                  <a:schemeClr val="tx2"/>
                </a:solidFill>
                <a:latin typeface="Arial" panose="020B0604020202020204" pitchFamily="34" charset="0"/>
                <a:cs typeface="Arial" panose="020B0604020202020204" pitchFamily="34" charset="0"/>
              </a:rPr>
              <a:t>CT: Progression in right pleural disease with enlarging solid component extending along fissures and anterior mediastinal pleura with new loculated anterior right pleural effusion. Invasion of right epiphrenic/epicardial fat and suspicion of pericardial involvement </a:t>
            </a:r>
          </a:p>
        </p:txBody>
      </p:sp>
      <p:cxnSp>
        <p:nvCxnSpPr>
          <p:cNvPr id="18" name="Straight Arrow Connector 17">
            <a:extLst>
              <a:ext uri="{FF2B5EF4-FFF2-40B4-BE49-F238E27FC236}">
                <a16:creationId xmlns:a16="http://schemas.microsoft.com/office/drawing/2014/main" id="{D410CE96-611F-468B-B887-6C6C3127DCAD}"/>
              </a:ext>
            </a:extLst>
          </p:cNvPr>
          <p:cNvCxnSpPr/>
          <p:nvPr/>
        </p:nvCxnSpPr>
        <p:spPr>
          <a:xfrm flipV="1">
            <a:off x="407368" y="4318073"/>
            <a:ext cx="1080120" cy="86409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58F18954-DE82-436C-8938-71830B390CAF}"/>
              </a:ext>
            </a:extLst>
          </p:cNvPr>
          <p:cNvCxnSpPr/>
          <p:nvPr/>
        </p:nvCxnSpPr>
        <p:spPr>
          <a:xfrm flipV="1">
            <a:off x="4439816" y="4678113"/>
            <a:ext cx="576064" cy="142502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15E69B5-E828-46FE-9905-3CE700FAD7B3}"/>
              </a:ext>
            </a:extLst>
          </p:cNvPr>
          <p:cNvCxnSpPr/>
          <p:nvPr/>
        </p:nvCxnSpPr>
        <p:spPr>
          <a:xfrm flipV="1">
            <a:off x="5015880" y="4894137"/>
            <a:ext cx="72008" cy="127116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E1C1640-5A8D-4942-024A-8665E53FFCD2}"/>
              </a:ext>
            </a:extLst>
          </p:cNvPr>
          <p:cNvSpPr txBox="1"/>
          <p:nvPr/>
        </p:nvSpPr>
        <p:spPr>
          <a:xfrm>
            <a:off x="7816870" y="2492896"/>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20</a:t>
            </a:r>
          </a:p>
        </p:txBody>
      </p:sp>
      <p:sp>
        <p:nvSpPr>
          <p:cNvPr id="16" name="TextBox 15">
            <a:extLst>
              <a:ext uri="{FF2B5EF4-FFF2-40B4-BE49-F238E27FC236}">
                <a16:creationId xmlns:a16="http://schemas.microsoft.com/office/drawing/2014/main" id="{65D09657-A6A2-AA7D-EBF5-86F90B383447}"/>
              </a:ext>
            </a:extLst>
          </p:cNvPr>
          <p:cNvSpPr txBox="1"/>
          <p:nvPr/>
        </p:nvSpPr>
        <p:spPr>
          <a:xfrm>
            <a:off x="7816870" y="2877071"/>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10</a:t>
            </a:r>
          </a:p>
        </p:txBody>
      </p:sp>
      <p:sp>
        <p:nvSpPr>
          <p:cNvPr id="17" name="TextBox 16">
            <a:extLst>
              <a:ext uri="{FF2B5EF4-FFF2-40B4-BE49-F238E27FC236}">
                <a16:creationId xmlns:a16="http://schemas.microsoft.com/office/drawing/2014/main" id="{E37E7C1E-7302-6725-DFF9-83EF9ED43D02}"/>
              </a:ext>
            </a:extLst>
          </p:cNvPr>
          <p:cNvSpPr txBox="1"/>
          <p:nvPr/>
        </p:nvSpPr>
        <p:spPr>
          <a:xfrm>
            <a:off x="7901829" y="3264421"/>
            <a:ext cx="84960"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0</a:t>
            </a:r>
          </a:p>
        </p:txBody>
      </p:sp>
      <p:sp>
        <p:nvSpPr>
          <p:cNvPr id="19" name="TextBox 18">
            <a:extLst>
              <a:ext uri="{FF2B5EF4-FFF2-40B4-BE49-F238E27FC236}">
                <a16:creationId xmlns:a16="http://schemas.microsoft.com/office/drawing/2014/main" id="{84765969-68D3-1CAC-0A2B-09FDBA74AB67}"/>
              </a:ext>
            </a:extLst>
          </p:cNvPr>
          <p:cNvSpPr txBox="1"/>
          <p:nvPr/>
        </p:nvSpPr>
        <p:spPr>
          <a:xfrm>
            <a:off x="7816870" y="2105546"/>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30</a:t>
            </a:r>
          </a:p>
        </p:txBody>
      </p:sp>
      <p:sp>
        <p:nvSpPr>
          <p:cNvPr id="21" name="TextBox 20">
            <a:extLst>
              <a:ext uri="{FF2B5EF4-FFF2-40B4-BE49-F238E27FC236}">
                <a16:creationId xmlns:a16="http://schemas.microsoft.com/office/drawing/2014/main" id="{B2BC6DEB-8200-EFA1-6555-69FDA0454041}"/>
              </a:ext>
            </a:extLst>
          </p:cNvPr>
          <p:cNvSpPr txBox="1"/>
          <p:nvPr/>
        </p:nvSpPr>
        <p:spPr>
          <a:xfrm>
            <a:off x="7816870" y="1718196"/>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40</a:t>
            </a:r>
          </a:p>
        </p:txBody>
      </p:sp>
      <p:sp>
        <p:nvSpPr>
          <p:cNvPr id="23" name="TextBox 22">
            <a:extLst>
              <a:ext uri="{FF2B5EF4-FFF2-40B4-BE49-F238E27FC236}">
                <a16:creationId xmlns:a16="http://schemas.microsoft.com/office/drawing/2014/main" id="{562BB5C2-3A9F-1CFA-CF3E-A11E007A6F1E}"/>
              </a:ext>
            </a:extLst>
          </p:cNvPr>
          <p:cNvSpPr txBox="1"/>
          <p:nvPr/>
        </p:nvSpPr>
        <p:spPr>
          <a:xfrm>
            <a:off x="7816870" y="1330846"/>
            <a:ext cx="169919" cy="184666"/>
          </a:xfrm>
          <a:prstGeom prst="rect">
            <a:avLst/>
          </a:prstGeom>
          <a:noFill/>
        </p:spPr>
        <p:txBody>
          <a:bodyPr wrap="none" lIns="0" tIns="0" rIns="0" bIns="0" rtlCol="0">
            <a:spAutoFit/>
          </a:bodyPr>
          <a:lstStyle/>
          <a:p>
            <a:pPr algn="r"/>
            <a:r>
              <a:rPr lang="en-GB" sz="1200" noProof="0" dirty="0">
                <a:latin typeface="Arial" panose="020B0604020202020204" pitchFamily="34" charset="0"/>
                <a:ea typeface="Aileron" charset="0"/>
                <a:cs typeface="Arial" panose="020B0604020202020204" pitchFamily="34" charset="0"/>
              </a:rPr>
              <a:t>50</a:t>
            </a:r>
          </a:p>
        </p:txBody>
      </p:sp>
      <p:sp>
        <p:nvSpPr>
          <p:cNvPr id="24" name="TextBox 23">
            <a:extLst>
              <a:ext uri="{FF2B5EF4-FFF2-40B4-BE49-F238E27FC236}">
                <a16:creationId xmlns:a16="http://schemas.microsoft.com/office/drawing/2014/main" id="{9CDF6EBC-1961-E53A-B8F0-D9C92E60FBC8}"/>
              </a:ext>
            </a:extLst>
          </p:cNvPr>
          <p:cNvSpPr txBox="1"/>
          <p:nvPr/>
        </p:nvSpPr>
        <p:spPr>
          <a:xfrm>
            <a:off x="8060455" y="1384707"/>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45</a:t>
            </a:r>
          </a:p>
        </p:txBody>
      </p:sp>
      <p:sp>
        <p:nvSpPr>
          <p:cNvPr id="27" name="TextBox 26">
            <a:extLst>
              <a:ext uri="{FF2B5EF4-FFF2-40B4-BE49-F238E27FC236}">
                <a16:creationId xmlns:a16="http://schemas.microsoft.com/office/drawing/2014/main" id="{10254160-DA41-1D11-08BC-FFED7FEEF1E2}"/>
              </a:ext>
            </a:extLst>
          </p:cNvPr>
          <p:cNvSpPr txBox="1"/>
          <p:nvPr/>
        </p:nvSpPr>
        <p:spPr>
          <a:xfrm>
            <a:off x="11720865" y="2467362"/>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17</a:t>
            </a:r>
          </a:p>
        </p:txBody>
      </p:sp>
      <p:sp>
        <p:nvSpPr>
          <p:cNvPr id="29" name="TextBox 28">
            <a:extLst>
              <a:ext uri="{FF2B5EF4-FFF2-40B4-BE49-F238E27FC236}">
                <a16:creationId xmlns:a16="http://schemas.microsoft.com/office/drawing/2014/main" id="{9663ECF5-1A64-84B7-B8E5-4BC7EF6D83CC}"/>
              </a:ext>
            </a:extLst>
          </p:cNvPr>
          <p:cNvSpPr txBox="1"/>
          <p:nvPr/>
        </p:nvSpPr>
        <p:spPr>
          <a:xfrm>
            <a:off x="10107965" y="2695962"/>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11</a:t>
            </a:r>
          </a:p>
        </p:txBody>
      </p:sp>
      <p:sp>
        <p:nvSpPr>
          <p:cNvPr id="30" name="TextBox 29">
            <a:extLst>
              <a:ext uri="{FF2B5EF4-FFF2-40B4-BE49-F238E27FC236}">
                <a16:creationId xmlns:a16="http://schemas.microsoft.com/office/drawing/2014/main" id="{572D51B6-6B45-4CDA-05C7-8CE56CC32480}"/>
              </a:ext>
            </a:extLst>
          </p:cNvPr>
          <p:cNvSpPr txBox="1"/>
          <p:nvPr/>
        </p:nvSpPr>
        <p:spPr>
          <a:xfrm>
            <a:off x="10012715" y="2740412"/>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10</a:t>
            </a:r>
          </a:p>
        </p:txBody>
      </p:sp>
      <p:sp>
        <p:nvSpPr>
          <p:cNvPr id="31" name="TextBox 30">
            <a:extLst>
              <a:ext uri="{FF2B5EF4-FFF2-40B4-BE49-F238E27FC236}">
                <a16:creationId xmlns:a16="http://schemas.microsoft.com/office/drawing/2014/main" id="{1CD30807-0C01-71CC-145D-CE115744FD35}"/>
              </a:ext>
            </a:extLst>
          </p:cNvPr>
          <p:cNvSpPr txBox="1"/>
          <p:nvPr/>
        </p:nvSpPr>
        <p:spPr>
          <a:xfrm>
            <a:off x="9890790" y="2650212"/>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12</a:t>
            </a:r>
          </a:p>
        </p:txBody>
      </p:sp>
      <p:sp>
        <p:nvSpPr>
          <p:cNvPr id="32" name="TextBox 31">
            <a:extLst>
              <a:ext uri="{FF2B5EF4-FFF2-40B4-BE49-F238E27FC236}">
                <a16:creationId xmlns:a16="http://schemas.microsoft.com/office/drawing/2014/main" id="{0851E21F-038B-6B2D-2DE3-EEFFD1D98B28}"/>
              </a:ext>
            </a:extLst>
          </p:cNvPr>
          <p:cNvSpPr txBox="1"/>
          <p:nvPr/>
        </p:nvSpPr>
        <p:spPr>
          <a:xfrm>
            <a:off x="9512965" y="2650212"/>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12</a:t>
            </a:r>
          </a:p>
        </p:txBody>
      </p:sp>
      <p:sp>
        <p:nvSpPr>
          <p:cNvPr id="33" name="TextBox 32">
            <a:extLst>
              <a:ext uri="{FF2B5EF4-FFF2-40B4-BE49-F238E27FC236}">
                <a16:creationId xmlns:a16="http://schemas.microsoft.com/office/drawing/2014/main" id="{3FE0431E-B60D-13FB-3007-9F25E99211D2}"/>
              </a:ext>
            </a:extLst>
          </p:cNvPr>
          <p:cNvSpPr txBox="1"/>
          <p:nvPr/>
        </p:nvSpPr>
        <p:spPr>
          <a:xfrm>
            <a:off x="9135140" y="2618462"/>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13</a:t>
            </a:r>
          </a:p>
        </p:txBody>
      </p:sp>
      <p:sp>
        <p:nvSpPr>
          <p:cNvPr id="35" name="TextBox 34">
            <a:extLst>
              <a:ext uri="{FF2B5EF4-FFF2-40B4-BE49-F238E27FC236}">
                <a16:creationId xmlns:a16="http://schemas.microsoft.com/office/drawing/2014/main" id="{FEC9894A-A9FA-EA37-8800-A0476E6E7D88}"/>
              </a:ext>
            </a:extLst>
          </p:cNvPr>
          <p:cNvSpPr txBox="1"/>
          <p:nvPr/>
        </p:nvSpPr>
        <p:spPr>
          <a:xfrm>
            <a:off x="8538240" y="2462887"/>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17</a:t>
            </a:r>
          </a:p>
        </p:txBody>
      </p:sp>
      <p:sp>
        <p:nvSpPr>
          <p:cNvPr id="36" name="TextBox 35">
            <a:extLst>
              <a:ext uri="{FF2B5EF4-FFF2-40B4-BE49-F238E27FC236}">
                <a16:creationId xmlns:a16="http://schemas.microsoft.com/office/drawing/2014/main" id="{64CA8E3D-7927-DA76-94BE-01BDB966E661}"/>
              </a:ext>
            </a:extLst>
          </p:cNvPr>
          <p:cNvSpPr txBox="1"/>
          <p:nvPr/>
        </p:nvSpPr>
        <p:spPr>
          <a:xfrm>
            <a:off x="8677940" y="2580362"/>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14</a:t>
            </a:r>
          </a:p>
        </p:txBody>
      </p:sp>
      <p:sp>
        <p:nvSpPr>
          <p:cNvPr id="37" name="TextBox 36">
            <a:extLst>
              <a:ext uri="{FF2B5EF4-FFF2-40B4-BE49-F238E27FC236}">
                <a16:creationId xmlns:a16="http://schemas.microsoft.com/office/drawing/2014/main" id="{8B62226E-6E10-F59F-7F75-601AA13F74D1}"/>
              </a:ext>
            </a:extLst>
          </p:cNvPr>
          <p:cNvSpPr txBox="1"/>
          <p:nvPr/>
        </p:nvSpPr>
        <p:spPr>
          <a:xfrm>
            <a:off x="8789065" y="2535912"/>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15</a:t>
            </a:r>
          </a:p>
        </p:txBody>
      </p:sp>
      <p:sp>
        <p:nvSpPr>
          <p:cNvPr id="38" name="Freeform 37">
            <a:extLst>
              <a:ext uri="{FF2B5EF4-FFF2-40B4-BE49-F238E27FC236}">
                <a16:creationId xmlns:a16="http://schemas.microsoft.com/office/drawing/2014/main" id="{CC0253D7-3051-756E-EACB-8E1120C513E6}"/>
              </a:ext>
            </a:extLst>
          </p:cNvPr>
          <p:cNvSpPr/>
          <p:nvPr/>
        </p:nvSpPr>
        <p:spPr>
          <a:xfrm>
            <a:off x="8121650" y="1622425"/>
            <a:ext cx="3686175" cy="1739900"/>
          </a:xfrm>
          <a:custGeom>
            <a:avLst/>
            <a:gdLst>
              <a:gd name="connsiteX0" fmla="*/ 0 w 3686175"/>
              <a:gd name="connsiteY0" fmla="*/ 0 h 1739900"/>
              <a:gd name="connsiteX1" fmla="*/ 0 w 3686175"/>
              <a:gd name="connsiteY1" fmla="*/ 1739900 h 1739900"/>
              <a:gd name="connsiteX2" fmla="*/ 3686175 w 3686175"/>
              <a:gd name="connsiteY2" fmla="*/ 1739900 h 1739900"/>
            </a:gdLst>
            <a:ahLst/>
            <a:cxnLst>
              <a:cxn ang="0">
                <a:pos x="connsiteX0" y="connsiteY0"/>
              </a:cxn>
              <a:cxn ang="0">
                <a:pos x="connsiteX1" y="connsiteY1"/>
              </a:cxn>
              <a:cxn ang="0">
                <a:pos x="connsiteX2" y="connsiteY2"/>
              </a:cxn>
            </a:cxnLst>
            <a:rect l="l" t="t" r="r" b="b"/>
            <a:pathLst>
              <a:path w="3686175" h="1739900">
                <a:moveTo>
                  <a:pt x="0" y="0"/>
                </a:moveTo>
                <a:lnTo>
                  <a:pt x="0" y="1739900"/>
                </a:lnTo>
                <a:lnTo>
                  <a:pt x="3686175" y="1739900"/>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40" name="Straight Connector 39">
            <a:extLst>
              <a:ext uri="{FF2B5EF4-FFF2-40B4-BE49-F238E27FC236}">
                <a16:creationId xmlns:a16="http://schemas.microsoft.com/office/drawing/2014/main" id="{F579DE47-47FF-755A-CAC3-1C236ED1C5AA}"/>
              </a:ext>
            </a:extLst>
          </p:cNvPr>
          <p:cNvCxnSpPr>
            <a:cxnSpLocks/>
          </p:cNvCxnSpPr>
          <p:nvPr/>
        </p:nvCxnSpPr>
        <p:spPr>
          <a:xfrm flipV="1">
            <a:off x="8256240" y="1988840"/>
            <a:ext cx="0" cy="1367914"/>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FAD105D-4F9A-5432-A271-7E88E9AE26DB}"/>
              </a:ext>
            </a:extLst>
          </p:cNvPr>
          <p:cNvCxnSpPr/>
          <p:nvPr/>
        </p:nvCxnSpPr>
        <p:spPr>
          <a:xfrm flipV="1">
            <a:off x="8459440" y="2580362"/>
            <a:ext cx="0" cy="776392"/>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3058A5D-4337-D620-B5B0-FA820952114F}"/>
              </a:ext>
            </a:extLst>
          </p:cNvPr>
          <p:cNvCxnSpPr>
            <a:cxnSpLocks/>
          </p:cNvCxnSpPr>
          <p:nvPr/>
        </p:nvCxnSpPr>
        <p:spPr>
          <a:xfrm flipV="1">
            <a:off x="8605490" y="2727156"/>
            <a:ext cx="0" cy="629598"/>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0209893-A9BD-A340-0CA1-09526A79ADD1}"/>
              </a:ext>
            </a:extLst>
          </p:cNvPr>
          <p:cNvCxnSpPr>
            <a:cxnSpLocks/>
          </p:cNvCxnSpPr>
          <p:nvPr/>
        </p:nvCxnSpPr>
        <p:spPr>
          <a:xfrm flipV="1">
            <a:off x="8748365" y="2817356"/>
            <a:ext cx="0" cy="539398"/>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05CCA97-D264-85B7-CF1C-98436FA6E596}"/>
              </a:ext>
            </a:extLst>
          </p:cNvPr>
          <p:cNvCxnSpPr>
            <a:cxnSpLocks/>
            <a:endCxn id="25" idx="3"/>
          </p:cNvCxnSpPr>
          <p:nvPr/>
        </p:nvCxnSpPr>
        <p:spPr>
          <a:xfrm flipV="1">
            <a:off x="8849965" y="2784475"/>
            <a:ext cx="1935" cy="572279"/>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403ED24-B5C9-478E-5D38-CAC431038E62}"/>
              </a:ext>
            </a:extLst>
          </p:cNvPr>
          <p:cNvCxnSpPr>
            <a:cxnSpLocks/>
            <a:endCxn id="25" idx="4"/>
          </p:cNvCxnSpPr>
          <p:nvPr/>
        </p:nvCxnSpPr>
        <p:spPr>
          <a:xfrm flipV="1">
            <a:off x="9208740" y="2867025"/>
            <a:ext cx="0" cy="489729"/>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C5393FB-E538-196D-F6B3-463DE096DCC5}"/>
              </a:ext>
            </a:extLst>
          </p:cNvPr>
          <p:cNvCxnSpPr>
            <a:cxnSpLocks/>
            <a:endCxn id="25" idx="5"/>
          </p:cNvCxnSpPr>
          <p:nvPr/>
        </p:nvCxnSpPr>
        <p:spPr>
          <a:xfrm flipV="1">
            <a:off x="9577040" y="2905125"/>
            <a:ext cx="0" cy="451629"/>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4E7865E-C6A9-9B22-C093-9E7C231FBC0D}"/>
              </a:ext>
            </a:extLst>
          </p:cNvPr>
          <p:cNvCxnSpPr>
            <a:cxnSpLocks/>
            <a:endCxn id="25" idx="6"/>
          </p:cNvCxnSpPr>
          <p:nvPr/>
        </p:nvCxnSpPr>
        <p:spPr>
          <a:xfrm flipV="1">
            <a:off x="9951690" y="2901950"/>
            <a:ext cx="0" cy="454804"/>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E953B4A-C5FE-402F-641A-888C373D8D33}"/>
              </a:ext>
            </a:extLst>
          </p:cNvPr>
          <p:cNvCxnSpPr>
            <a:cxnSpLocks/>
            <a:endCxn id="25" idx="7"/>
          </p:cNvCxnSpPr>
          <p:nvPr/>
        </p:nvCxnSpPr>
        <p:spPr>
          <a:xfrm flipV="1">
            <a:off x="10078690" y="2984500"/>
            <a:ext cx="0" cy="372254"/>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084438D-A4BA-33F5-7EA5-B06C1844505E}"/>
              </a:ext>
            </a:extLst>
          </p:cNvPr>
          <p:cNvCxnSpPr>
            <a:cxnSpLocks/>
            <a:endCxn id="25" idx="8"/>
          </p:cNvCxnSpPr>
          <p:nvPr/>
        </p:nvCxnSpPr>
        <p:spPr>
          <a:xfrm flipV="1">
            <a:off x="10180290" y="2943225"/>
            <a:ext cx="0" cy="413529"/>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B2841C5-079F-599F-E0EA-43607C0383FE}"/>
              </a:ext>
            </a:extLst>
          </p:cNvPr>
          <p:cNvCxnSpPr>
            <a:cxnSpLocks/>
            <a:endCxn id="25" idx="9"/>
          </p:cNvCxnSpPr>
          <p:nvPr/>
        </p:nvCxnSpPr>
        <p:spPr>
          <a:xfrm flipV="1">
            <a:off x="11802715" y="2711450"/>
            <a:ext cx="0" cy="645304"/>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11029F88-FBDA-6DFF-B18F-F454FA641555}"/>
              </a:ext>
            </a:extLst>
          </p:cNvPr>
          <p:cNvSpPr txBox="1"/>
          <p:nvPr/>
        </p:nvSpPr>
        <p:spPr>
          <a:xfrm>
            <a:off x="9436237" y="1132114"/>
            <a:ext cx="781877" cy="307777"/>
          </a:xfrm>
          <a:prstGeom prst="rect">
            <a:avLst/>
          </a:prstGeom>
          <a:noFill/>
        </p:spPr>
        <p:txBody>
          <a:bodyPr wrap="square">
            <a:spAutoFit/>
          </a:bodyPr>
          <a:lstStyle/>
          <a:p>
            <a:pPr algn="ctr"/>
            <a:r>
              <a:rPr lang="en-GB" sz="1400" b="1" noProof="0" dirty="0">
                <a:latin typeface="Arial" panose="020B0604020202020204" pitchFamily="34" charset="0"/>
                <a:cs typeface="Arial" panose="020B0604020202020204" pitchFamily="34" charset="0"/>
              </a:rPr>
              <a:t>CA125</a:t>
            </a:r>
          </a:p>
        </p:txBody>
      </p:sp>
      <p:sp>
        <p:nvSpPr>
          <p:cNvPr id="25" name="Freeform 24">
            <a:extLst>
              <a:ext uri="{FF2B5EF4-FFF2-40B4-BE49-F238E27FC236}">
                <a16:creationId xmlns:a16="http://schemas.microsoft.com/office/drawing/2014/main" id="{4D236FAF-DB85-B0F0-DA9D-5391DBCCD6E9}"/>
              </a:ext>
            </a:extLst>
          </p:cNvPr>
          <p:cNvSpPr/>
          <p:nvPr/>
        </p:nvSpPr>
        <p:spPr>
          <a:xfrm>
            <a:off x="8128000" y="1622425"/>
            <a:ext cx="3686175" cy="1362075"/>
          </a:xfrm>
          <a:custGeom>
            <a:avLst/>
            <a:gdLst>
              <a:gd name="connsiteX0" fmla="*/ 0 w 3686175"/>
              <a:gd name="connsiteY0" fmla="*/ 0 h 1362075"/>
              <a:gd name="connsiteX1" fmla="*/ 336550 w 3686175"/>
              <a:gd name="connsiteY1" fmla="*/ 987425 h 1362075"/>
              <a:gd name="connsiteX2" fmla="*/ 619125 w 3686175"/>
              <a:gd name="connsiteY2" fmla="*/ 1209675 h 1362075"/>
              <a:gd name="connsiteX3" fmla="*/ 723900 w 3686175"/>
              <a:gd name="connsiteY3" fmla="*/ 1162050 h 1362075"/>
              <a:gd name="connsiteX4" fmla="*/ 1089025 w 3686175"/>
              <a:gd name="connsiteY4" fmla="*/ 1244600 h 1362075"/>
              <a:gd name="connsiteX5" fmla="*/ 1457325 w 3686175"/>
              <a:gd name="connsiteY5" fmla="*/ 1282700 h 1362075"/>
              <a:gd name="connsiteX6" fmla="*/ 1825625 w 3686175"/>
              <a:gd name="connsiteY6" fmla="*/ 1279525 h 1362075"/>
              <a:gd name="connsiteX7" fmla="*/ 1952625 w 3686175"/>
              <a:gd name="connsiteY7" fmla="*/ 1362075 h 1362075"/>
              <a:gd name="connsiteX8" fmla="*/ 2054225 w 3686175"/>
              <a:gd name="connsiteY8" fmla="*/ 1320800 h 1362075"/>
              <a:gd name="connsiteX9" fmla="*/ 3686175 w 3686175"/>
              <a:gd name="connsiteY9" fmla="*/ 1089025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6175" h="1362075">
                <a:moveTo>
                  <a:pt x="0" y="0"/>
                </a:moveTo>
                <a:lnTo>
                  <a:pt x="336550" y="987425"/>
                </a:lnTo>
                <a:lnTo>
                  <a:pt x="619125" y="1209675"/>
                </a:lnTo>
                <a:lnTo>
                  <a:pt x="723900" y="1162050"/>
                </a:lnTo>
                <a:lnTo>
                  <a:pt x="1089025" y="1244600"/>
                </a:lnTo>
                <a:lnTo>
                  <a:pt x="1457325" y="1282700"/>
                </a:lnTo>
                <a:lnTo>
                  <a:pt x="1825625" y="1279525"/>
                </a:lnTo>
                <a:lnTo>
                  <a:pt x="1952625" y="1362075"/>
                </a:lnTo>
                <a:lnTo>
                  <a:pt x="2054225" y="1320800"/>
                </a:lnTo>
                <a:lnTo>
                  <a:pt x="3686175" y="1089025"/>
                </a:lnTo>
              </a:path>
            </a:pathLst>
          </a:custGeom>
          <a:noFill/>
          <a:ln w="2222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4" name="TextBox 33">
            <a:extLst>
              <a:ext uri="{FF2B5EF4-FFF2-40B4-BE49-F238E27FC236}">
                <a16:creationId xmlns:a16="http://schemas.microsoft.com/office/drawing/2014/main" id="{082D377C-9CCA-CBCF-A89A-7FE21F5ED0A4}"/>
              </a:ext>
            </a:extLst>
          </p:cNvPr>
          <p:cNvSpPr txBox="1"/>
          <p:nvPr/>
        </p:nvSpPr>
        <p:spPr>
          <a:xfrm>
            <a:off x="8379490" y="2354937"/>
            <a:ext cx="141064"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20</a:t>
            </a:r>
          </a:p>
        </p:txBody>
      </p:sp>
    </p:spTree>
    <p:extLst>
      <p:ext uri="{BB962C8B-B14F-4D97-AF65-F5344CB8AC3E}">
        <p14:creationId xmlns:p14="http://schemas.microsoft.com/office/powerpoint/2010/main" val="1697673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B526-C808-ADE2-7C71-7F74BE95506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3B9724-3803-932A-E842-AFCBA2DF56A5}"/>
              </a:ext>
            </a:extLst>
          </p:cNvPr>
          <p:cNvSpPr>
            <a:spLocks noGrp="1"/>
          </p:cNvSpPr>
          <p:nvPr>
            <p:ph sz="quarter" idx="12"/>
          </p:nvPr>
        </p:nvSpPr>
        <p:spPr>
          <a:xfrm>
            <a:off x="620184" y="1124744"/>
            <a:ext cx="9940312" cy="760665"/>
          </a:xfrm>
        </p:spPr>
        <p:txBody>
          <a:bodyPr/>
          <a:lstStyle/>
          <a:p>
            <a:pPr>
              <a:spcBef>
                <a:spcPts val="600"/>
              </a:spcBef>
            </a:pPr>
            <a:r>
              <a:rPr lang="en-GB" sz="1800" noProof="0" dirty="0"/>
              <a:t>Platform study for multiple rare ovarian cancers; endometrioid, clear cell, low grade serous etc</a:t>
            </a:r>
          </a:p>
          <a:p>
            <a:pPr>
              <a:spcBef>
                <a:spcPts val="600"/>
              </a:spcBef>
            </a:pPr>
            <a:r>
              <a:rPr lang="en-GB" sz="1800" noProof="0" dirty="0"/>
              <a:t>Arm decided by Foundation Medicine testing and ER staining</a:t>
            </a:r>
          </a:p>
          <a:p>
            <a:pPr>
              <a:spcBef>
                <a:spcPts val="600"/>
              </a:spcBef>
            </a:pPr>
            <a:endParaRPr lang="en-GB" sz="1600" noProof="0" dirty="0">
              <a:solidFill>
                <a:schemeClr val="tx2"/>
              </a:solidFill>
            </a:endParaRPr>
          </a:p>
          <a:p>
            <a:pPr marL="0" indent="0">
              <a:spcBef>
                <a:spcPts val="600"/>
              </a:spcBef>
              <a:buNone/>
            </a:pPr>
            <a:endParaRPr lang="en-GB" sz="1600" noProof="0" dirty="0">
              <a:solidFill>
                <a:schemeClr val="tx2"/>
              </a:solidFill>
            </a:endParaRPr>
          </a:p>
          <a:p>
            <a:pPr marL="0" indent="0">
              <a:spcBef>
                <a:spcPts val="600"/>
              </a:spcBef>
              <a:buNone/>
            </a:pPr>
            <a:endParaRPr lang="en-GB" sz="1800" noProof="0" dirty="0">
              <a:solidFill>
                <a:schemeClr val="tx2"/>
              </a:solidFill>
            </a:endParaRPr>
          </a:p>
        </p:txBody>
      </p:sp>
      <p:sp>
        <p:nvSpPr>
          <p:cNvPr id="3" name="Title 2">
            <a:extLst>
              <a:ext uri="{FF2B5EF4-FFF2-40B4-BE49-F238E27FC236}">
                <a16:creationId xmlns:a16="http://schemas.microsoft.com/office/drawing/2014/main" id="{37013DD6-3E20-61E6-7CCB-3FF550778AC8}"/>
              </a:ext>
            </a:extLst>
          </p:cNvPr>
          <p:cNvSpPr>
            <a:spLocks noGrp="1"/>
          </p:cNvSpPr>
          <p:nvPr>
            <p:ph type="title"/>
          </p:nvPr>
        </p:nvSpPr>
        <p:spPr>
          <a:xfrm>
            <a:off x="619201" y="259200"/>
            <a:ext cx="10963199" cy="864000"/>
          </a:xfrm>
        </p:spPr>
        <p:txBody>
          <a:bodyPr/>
          <a:lstStyle/>
          <a:p>
            <a:r>
              <a:rPr lang="en-GB" noProof="0" dirty="0"/>
              <a:t>Patient case – ovarian cancer</a:t>
            </a:r>
            <a:br>
              <a:rPr lang="en-GB" noProof="0" dirty="0"/>
            </a:br>
            <a:r>
              <a:rPr lang="en-GB" sz="2000" spc="100" noProof="0" dirty="0">
                <a:solidFill>
                  <a:schemeClr val="accent1"/>
                </a:solidFill>
              </a:rPr>
              <a:t>bouquet study discussed with patient</a:t>
            </a:r>
          </a:p>
        </p:txBody>
      </p:sp>
      <p:sp>
        <p:nvSpPr>
          <p:cNvPr id="4" name="Slide Number Placeholder 3">
            <a:extLst>
              <a:ext uri="{FF2B5EF4-FFF2-40B4-BE49-F238E27FC236}">
                <a16:creationId xmlns:a16="http://schemas.microsoft.com/office/drawing/2014/main" id="{A580CA79-E0EF-D9EF-3466-45BE3AFA4017}"/>
              </a:ext>
            </a:extLst>
          </p:cNvPr>
          <p:cNvSpPr>
            <a:spLocks noGrp="1"/>
          </p:cNvSpPr>
          <p:nvPr>
            <p:ph type="sldNum" sz="quarter" idx="4"/>
          </p:nvPr>
        </p:nvSpPr>
        <p:spPr/>
        <p:txBody>
          <a:bodyPr/>
          <a:lstStyle/>
          <a:p>
            <a:fld id="{FCE43C0F-8A7B-3A4B-9DB5-B3472E36E833}" type="slidenum">
              <a:rPr lang="en-GB" noProof="0" smtClean="0"/>
              <a:pPr/>
              <a:t>92</a:t>
            </a:fld>
            <a:endParaRPr lang="en-GB" noProof="0" dirty="0"/>
          </a:p>
        </p:txBody>
      </p:sp>
      <p:sp>
        <p:nvSpPr>
          <p:cNvPr id="11" name="Content Placeholder 10">
            <a:extLst>
              <a:ext uri="{FF2B5EF4-FFF2-40B4-BE49-F238E27FC236}">
                <a16:creationId xmlns:a16="http://schemas.microsoft.com/office/drawing/2014/main" id="{778ED05C-3FA6-7A9F-5318-1CCA2B69F0ED}"/>
              </a:ext>
            </a:extLst>
          </p:cNvPr>
          <p:cNvSpPr>
            <a:spLocks noGrp="1"/>
          </p:cNvSpPr>
          <p:nvPr>
            <p:ph sz="quarter" idx="15"/>
          </p:nvPr>
        </p:nvSpPr>
        <p:spPr/>
        <p:txBody>
          <a:bodyPr anchor="b"/>
          <a:lstStyle/>
          <a:p>
            <a:r>
              <a:rPr lang="en-GB" noProof="0" dirty="0">
                <a:solidFill>
                  <a:schemeClr val="tx2"/>
                </a:solidFill>
              </a:rPr>
              <a:t>ECOG PS, Eastern Cooperative Oncology Group performance status; </a:t>
            </a:r>
            <a:r>
              <a:rPr lang="en-GB" dirty="0">
                <a:solidFill>
                  <a:schemeClr val="tx2"/>
                </a:solidFill>
              </a:rPr>
              <a:t>e</a:t>
            </a:r>
            <a:r>
              <a:rPr lang="en-GB" noProof="0" dirty="0">
                <a:solidFill>
                  <a:schemeClr val="tx2"/>
                </a:solidFill>
              </a:rPr>
              <a:t>OC, epithelial ovarian cancer; ER, estrogen receptor; IHC, immunohistochemistry; LGSOC, low-grade serous ovarian cancer; LOF, loss of function; RECIST, response Evaluation Criteria in Solid Tumours</a:t>
            </a:r>
            <a:br>
              <a:rPr lang="en-GB" noProof="0" dirty="0">
                <a:solidFill>
                  <a:schemeClr val="tx2"/>
                </a:solidFill>
              </a:rPr>
            </a:br>
            <a:r>
              <a:rPr lang="en-GB" noProof="0" dirty="0">
                <a:solidFill>
                  <a:schemeClr val="tx2"/>
                </a:solidFill>
              </a:rPr>
              <a:t>https://clinicaltrials.gov/study/NCT04931342</a:t>
            </a:r>
          </a:p>
        </p:txBody>
      </p:sp>
      <p:sp>
        <p:nvSpPr>
          <p:cNvPr id="17" name="Google Shape;151;p24">
            <a:extLst>
              <a:ext uri="{FF2B5EF4-FFF2-40B4-BE49-F238E27FC236}">
                <a16:creationId xmlns:a16="http://schemas.microsoft.com/office/drawing/2014/main" id="{0AD498C3-29C8-E6F9-829E-DB96F9C61FC8}"/>
              </a:ext>
            </a:extLst>
          </p:cNvPr>
          <p:cNvSpPr/>
          <p:nvPr/>
        </p:nvSpPr>
        <p:spPr>
          <a:xfrm>
            <a:off x="3732582" y="3070572"/>
            <a:ext cx="1283298" cy="1385873"/>
          </a:xfrm>
          <a:prstGeom prst="roundRect">
            <a:avLst>
              <a:gd name="adj" fmla="val 12806"/>
            </a:avLst>
          </a:prstGeom>
          <a:solidFill>
            <a:schemeClr val="accent6"/>
          </a:solidFill>
          <a:ln w="9525" cap="flat" cmpd="sng">
            <a:noFill/>
            <a:prstDash val="solid"/>
            <a:round/>
            <a:headEnd type="none" w="sm" len="sm"/>
            <a:tailEnd type="none" w="sm" len="sm"/>
          </a:ln>
        </p:spPr>
        <p:txBody>
          <a:bodyPr spcFirstLastPara="1" wrap="square" lIns="45720" tIns="45720" rIns="45720" bIns="4572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Prescreening: Biomarker testing (F1CDx and ER IHC) and pathology</a:t>
            </a:r>
          </a:p>
        </p:txBody>
      </p:sp>
      <p:sp>
        <p:nvSpPr>
          <p:cNvPr id="18" name="Google Shape;149;p24">
            <a:extLst>
              <a:ext uri="{FF2B5EF4-FFF2-40B4-BE49-F238E27FC236}">
                <a16:creationId xmlns:a16="http://schemas.microsoft.com/office/drawing/2014/main" id="{8C6FD006-3F38-7461-2F0C-6FC4316226F3}"/>
              </a:ext>
            </a:extLst>
          </p:cNvPr>
          <p:cNvSpPr/>
          <p:nvPr/>
        </p:nvSpPr>
        <p:spPr>
          <a:xfrm>
            <a:off x="619201" y="2006377"/>
            <a:ext cx="3028527" cy="3384376"/>
          </a:xfrm>
          <a:prstGeom prst="roundRect">
            <a:avLst>
              <a:gd name="adj" fmla="val 6400"/>
            </a:avLst>
          </a:prstGeom>
          <a:solidFill>
            <a:schemeClr val="bg1"/>
          </a:solidFill>
          <a:ln w="19050" cap="flat" cmpd="sng">
            <a:solidFill>
              <a:schemeClr val="tx2"/>
            </a:solidFill>
            <a:prstDash val="solid"/>
            <a:round/>
            <a:headEnd type="none" w="sm" len="sm"/>
            <a:tailEnd type="none" w="sm" len="sm"/>
          </a:ln>
        </p:spPr>
        <p:txBody>
          <a:bodyPr spcFirstLastPara="1" wrap="square" lIns="0" tIns="5400" rIns="0" bIns="0" anchor="ctr" anchorCtr="0">
            <a:noAutofit/>
          </a:bodyPr>
          <a:lstStyle/>
          <a:p>
            <a:pPr marL="171450" marR="0" lvl="0" indent="-171450" algn="l" defTabSz="914400" rtl="0" eaLnBrk="1" fontAlgn="auto" latinLnBrk="0" hangingPunct="1">
              <a:lnSpc>
                <a:spcPct val="100000"/>
              </a:lnSpc>
              <a:spcBef>
                <a:spcPts val="0"/>
              </a:spcBef>
              <a:spcAft>
                <a:spcPts val="600"/>
              </a:spcAft>
              <a:buClr>
                <a:schemeClr val="accent1"/>
              </a:buClr>
              <a:buSzPts val="1300"/>
              <a:buFont typeface="Arial"/>
              <a:buChar char="•"/>
              <a:tabLst/>
              <a:defRPr/>
            </a:pPr>
            <a:r>
              <a:rPr kumimoji="0" lang="en-GB" sz="15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Measurable persistent or recurrent platinum-resistant rare eOC (LGSOC, clear-cell, mucinous, undifferentiated or grade 1/2 endometrioid carcinoma, carcinosarcoma, malignant Brenner tumour or mesonephric-like adenocarcinoma)</a:t>
            </a:r>
          </a:p>
          <a:p>
            <a:pPr marL="171450" marR="0" lvl="0" indent="-171450" algn="l" defTabSz="914400" rtl="0" eaLnBrk="1" fontAlgn="auto" latinLnBrk="0" hangingPunct="1">
              <a:lnSpc>
                <a:spcPct val="100000"/>
              </a:lnSpc>
              <a:spcBef>
                <a:spcPts val="0"/>
              </a:spcBef>
              <a:spcAft>
                <a:spcPts val="600"/>
              </a:spcAft>
              <a:buClr>
                <a:schemeClr val="accent1"/>
              </a:buClr>
              <a:buSzPts val="1300"/>
              <a:buFont typeface="Arial"/>
              <a:buChar char="•"/>
              <a:tabLst/>
              <a:defRPr/>
            </a:pPr>
            <a:r>
              <a:rPr kumimoji="0" lang="en-GB" sz="15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One to four prior lines of non‑hormonal systemic therapy</a:t>
            </a:r>
          </a:p>
          <a:p>
            <a:pPr marL="171450" marR="0" lvl="0" indent="-171450" algn="l" defTabSz="914400" rtl="0" eaLnBrk="1" fontAlgn="auto" latinLnBrk="0" hangingPunct="1">
              <a:lnSpc>
                <a:spcPct val="100000"/>
              </a:lnSpc>
              <a:spcBef>
                <a:spcPts val="0"/>
              </a:spcBef>
              <a:spcAft>
                <a:spcPts val="600"/>
              </a:spcAft>
              <a:buClr>
                <a:schemeClr val="accent1"/>
              </a:buClr>
              <a:buSzPts val="1300"/>
              <a:buFont typeface="Arial"/>
              <a:buChar char="•"/>
              <a:tabLst/>
              <a:defRPr/>
            </a:pPr>
            <a:r>
              <a:rPr kumimoji="0" lang="en-GB" sz="15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ECOG PS 0 or 1</a:t>
            </a:r>
          </a:p>
          <a:p>
            <a:pPr marL="171450" marR="0" lvl="0" indent="-171450" algn="l" defTabSz="914400" rtl="0" eaLnBrk="1" fontAlgn="auto" latinLnBrk="0" hangingPunct="1">
              <a:lnSpc>
                <a:spcPct val="100000"/>
              </a:lnSpc>
              <a:spcBef>
                <a:spcPts val="0"/>
              </a:spcBef>
              <a:spcAft>
                <a:spcPts val="600"/>
              </a:spcAft>
              <a:buClr>
                <a:schemeClr val="accent1"/>
              </a:buClr>
              <a:buSzPts val="1300"/>
              <a:buFont typeface="Arial"/>
              <a:buChar char="•"/>
              <a:tabLst/>
              <a:defRPr/>
            </a:pPr>
            <a:r>
              <a:rPr kumimoji="0" lang="en-GB" sz="15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Tumour sample if available</a:t>
            </a:r>
          </a:p>
        </p:txBody>
      </p:sp>
      <p:sp>
        <p:nvSpPr>
          <p:cNvPr id="19" name="TextBox 18">
            <a:extLst>
              <a:ext uri="{FF2B5EF4-FFF2-40B4-BE49-F238E27FC236}">
                <a16:creationId xmlns:a16="http://schemas.microsoft.com/office/drawing/2014/main" id="{DE83C9E9-2341-F0EB-89CB-63FA609B9B92}"/>
              </a:ext>
            </a:extLst>
          </p:cNvPr>
          <p:cNvSpPr txBox="1"/>
          <p:nvPr/>
        </p:nvSpPr>
        <p:spPr>
          <a:xfrm>
            <a:off x="3965887" y="2163847"/>
            <a:ext cx="17921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rPr>
              <a:t>n=20 per arm, with potential to expand to n=50</a:t>
            </a:r>
            <a:endParaRPr kumimoji="0" lang="en-GB" sz="1600" b="0" i="0" u="none" strike="sng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20" name="Google Shape;165;p24">
            <a:extLst>
              <a:ext uri="{FF2B5EF4-FFF2-40B4-BE49-F238E27FC236}">
                <a16:creationId xmlns:a16="http://schemas.microsoft.com/office/drawing/2014/main" id="{EF713C74-CF26-5832-50CC-33E4A673AFA2}"/>
              </a:ext>
            </a:extLst>
          </p:cNvPr>
          <p:cNvSpPr txBox="1"/>
          <p:nvPr/>
        </p:nvSpPr>
        <p:spPr>
          <a:xfrm>
            <a:off x="755519" y="5390753"/>
            <a:ext cx="4607321" cy="584735"/>
          </a:xfrm>
          <a:prstGeom prst="rect">
            <a:avLst/>
          </a:prstGeom>
          <a:noFill/>
          <a:ln>
            <a:noFill/>
          </a:ln>
        </p:spPr>
        <p:txBody>
          <a:bodyPr spcFirstLastPara="1" wrap="non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C9483D"/>
                </a:solidFill>
                <a:effectLst/>
                <a:uLnTx/>
                <a:uFillTx/>
                <a:latin typeface="Arial" panose="020B0604020202020204" pitchFamily="34" charset="0"/>
                <a:cs typeface="Arial" panose="020B0604020202020204" pitchFamily="34" charset="0"/>
                <a:sym typeface="Arial"/>
              </a:rPr>
              <a:t>Primary efficacy endpoint: </a:t>
            </a:r>
            <a:br>
              <a:rPr kumimoji="0" lang="en-GB" sz="1600" b="1" i="0" u="none" strike="noStrike" kern="0" cap="none" spc="0" normalizeH="0" baseline="0" noProof="0" dirty="0">
                <a:ln>
                  <a:noFill/>
                </a:ln>
                <a:solidFill>
                  <a:srgbClr val="C9483D"/>
                </a:solidFill>
                <a:effectLst/>
                <a:uLnTx/>
                <a:uFillTx/>
                <a:latin typeface="Arial" panose="020B0604020202020204" pitchFamily="34" charset="0"/>
                <a:cs typeface="Arial" panose="020B0604020202020204" pitchFamily="34" charset="0"/>
                <a:sym typeface="Arial"/>
              </a:rPr>
            </a:br>
            <a:r>
              <a:rPr kumimoji="0" lang="en-GB" sz="1600" b="1" i="0" u="none" strike="noStrike" kern="0" cap="none" spc="0" normalizeH="0" baseline="0" noProof="0" dirty="0">
                <a:ln>
                  <a:noFill/>
                </a:ln>
                <a:solidFill>
                  <a:srgbClr val="C9483D"/>
                </a:solidFill>
                <a:effectLst/>
                <a:uLnTx/>
                <a:uFillTx/>
                <a:latin typeface="Arial" panose="020B0604020202020204" pitchFamily="34" charset="0"/>
                <a:cs typeface="Arial" panose="020B0604020202020204" pitchFamily="34" charset="0"/>
                <a:sym typeface="Arial"/>
              </a:rPr>
              <a:t>investigator-assessed cORR per RECIST v1.1</a:t>
            </a:r>
            <a:endPar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1" name="Google Shape;150;p24">
            <a:extLst>
              <a:ext uri="{FF2B5EF4-FFF2-40B4-BE49-F238E27FC236}">
                <a16:creationId xmlns:a16="http://schemas.microsoft.com/office/drawing/2014/main" id="{64931428-F64C-7745-FC32-18C0DAD25362}"/>
              </a:ext>
            </a:extLst>
          </p:cNvPr>
          <p:cNvSpPr/>
          <p:nvPr/>
        </p:nvSpPr>
        <p:spPr>
          <a:xfrm>
            <a:off x="5098502" y="3189616"/>
            <a:ext cx="853482" cy="1007503"/>
          </a:xfrm>
          <a:prstGeom prst="roundRect">
            <a:avLst>
              <a:gd name="adj" fmla="val 14409"/>
            </a:avLst>
          </a:prstGeom>
          <a:solidFill>
            <a:schemeClr val="accent6"/>
          </a:solidFill>
          <a:ln w="9525" cap="flat" cmpd="sng">
            <a:no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General and arm-specific screening</a:t>
            </a:r>
            <a:endParaRPr kumimoji="0" lang="en-GB"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7" name="Rectangle: Rounded Corners 38">
            <a:extLst>
              <a:ext uri="{FF2B5EF4-FFF2-40B4-BE49-F238E27FC236}">
                <a16:creationId xmlns:a16="http://schemas.microsoft.com/office/drawing/2014/main" id="{D41E5D25-F50E-CAC4-BE3B-7917F38E7150}"/>
              </a:ext>
            </a:extLst>
          </p:cNvPr>
          <p:cNvSpPr/>
          <p:nvPr/>
        </p:nvSpPr>
        <p:spPr>
          <a:xfrm>
            <a:off x="8742895" y="1940557"/>
            <a:ext cx="2808000" cy="306000"/>
          </a:xfrm>
          <a:prstGeom prst="roundRect">
            <a:avLst>
              <a:gd name="adj" fmla="val 12601"/>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noProof="0" dirty="0">
                <a:latin typeface="Arial"/>
              </a:rPr>
              <a:t>Ipatasertib + paclitaxel</a:t>
            </a:r>
            <a:endParaRPr kumimoji="0" lang="en-GB" sz="1400" i="0" u="none" strike="noStrike" kern="0" cap="none" spc="0" normalizeH="0" baseline="0" noProof="0" dirty="0">
              <a:ln>
                <a:noFill/>
              </a:ln>
              <a:effectLst/>
              <a:uLnTx/>
              <a:uFillTx/>
              <a:latin typeface="Arial"/>
              <a:ea typeface="+mn-ea"/>
              <a:cs typeface="+mn-cs"/>
            </a:endParaRPr>
          </a:p>
        </p:txBody>
      </p:sp>
      <p:sp>
        <p:nvSpPr>
          <p:cNvPr id="9" name="Rectangle: Rounded Corners 38">
            <a:extLst>
              <a:ext uri="{FF2B5EF4-FFF2-40B4-BE49-F238E27FC236}">
                <a16:creationId xmlns:a16="http://schemas.microsoft.com/office/drawing/2014/main" id="{35057729-3F6F-8392-5184-01914923F498}"/>
              </a:ext>
            </a:extLst>
          </p:cNvPr>
          <p:cNvSpPr/>
          <p:nvPr/>
        </p:nvSpPr>
        <p:spPr>
          <a:xfrm>
            <a:off x="8742895" y="2293680"/>
            <a:ext cx="2808000" cy="306000"/>
          </a:xfrm>
          <a:prstGeom prst="roundRect">
            <a:avLst>
              <a:gd name="adj" fmla="val 18002"/>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Cobimetinib</a:t>
            </a:r>
          </a:p>
        </p:txBody>
      </p:sp>
      <p:sp>
        <p:nvSpPr>
          <p:cNvPr id="10" name="Rectangle: Rounded Corners 38">
            <a:extLst>
              <a:ext uri="{FF2B5EF4-FFF2-40B4-BE49-F238E27FC236}">
                <a16:creationId xmlns:a16="http://schemas.microsoft.com/office/drawing/2014/main" id="{5EE70449-9F5C-B160-937E-1E846BD1DBD9}"/>
              </a:ext>
            </a:extLst>
          </p:cNvPr>
          <p:cNvSpPr/>
          <p:nvPr/>
        </p:nvSpPr>
        <p:spPr>
          <a:xfrm>
            <a:off x="8742895" y="2646803"/>
            <a:ext cx="2808000" cy="306000"/>
          </a:xfrm>
          <a:prstGeom prst="roundRect">
            <a:avLst>
              <a:gd name="adj" fmla="val 21602"/>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Trastuzumab emtansine</a:t>
            </a:r>
          </a:p>
        </p:txBody>
      </p:sp>
      <p:sp>
        <p:nvSpPr>
          <p:cNvPr id="13" name="Rectangle: Rounded Corners 38">
            <a:extLst>
              <a:ext uri="{FF2B5EF4-FFF2-40B4-BE49-F238E27FC236}">
                <a16:creationId xmlns:a16="http://schemas.microsoft.com/office/drawing/2014/main" id="{AFCA2026-7AD8-8AB2-9F23-C9DB8C6B318D}"/>
              </a:ext>
            </a:extLst>
          </p:cNvPr>
          <p:cNvSpPr/>
          <p:nvPr/>
        </p:nvSpPr>
        <p:spPr>
          <a:xfrm>
            <a:off x="8742895" y="2999926"/>
            <a:ext cx="2808000" cy="306000"/>
          </a:xfrm>
          <a:prstGeom prst="roundRect">
            <a:avLst>
              <a:gd name="adj" fmla="val 16201"/>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Atezolizumab + bevacizumab</a:t>
            </a:r>
          </a:p>
        </p:txBody>
      </p:sp>
      <p:sp>
        <p:nvSpPr>
          <p:cNvPr id="14" name="Rectangle: Rounded Corners 38">
            <a:extLst>
              <a:ext uri="{FF2B5EF4-FFF2-40B4-BE49-F238E27FC236}">
                <a16:creationId xmlns:a16="http://schemas.microsoft.com/office/drawing/2014/main" id="{54EDE742-5131-BE43-7618-119E223CB39C}"/>
              </a:ext>
            </a:extLst>
          </p:cNvPr>
          <p:cNvSpPr/>
          <p:nvPr/>
        </p:nvSpPr>
        <p:spPr>
          <a:xfrm>
            <a:off x="8742895" y="3353049"/>
            <a:ext cx="2808000" cy="337542"/>
          </a:xfrm>
          <a:prstGeom prst="roundRect">
            <a:avLst>
              <a:gd name="adj" fmla="val 16201"/>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Giredestrant + ademaciclib</a:t>
            </a:r>
          </a:p>
        </p:txBody>
      </p:sp>
      <p:sp>
        <p:nvSpPr>
          <p:cNvPr id="15" name="Rectangle: Rounded Corners 38">
            <a:extLst>
              <a:ext uri="{FF2B5EF4-FFF2-40B4-BE49-F238E27FC236}">
                <a16:creationId xmlns:a16="http://schemas.microsoft.com/office/drawing/2014/main" id="{9416A396-6719-DB2F-50EC-70E3C5731A57}"/>
              </a:ext>
            </a:extLst>
          </p:cNvPr>
          <p:cNvSpPr/>
          <p:nvPr/>
        </p:nvSpPr>
        <p:spPr>
          <a:xfrm>
            <a:off x="8742895" y="3737714"/>
            <a:ext cx="2808000" cy="337542"/>
          </a:xfrm>
          <a:prstGeom prst="roundRect">
            <a:avLst>
              <a:gd name="adj" fmla="val 16201"/>
            </a:avLst>
          </a:prstGeom>
          <a:solidFill>
            <a:schemeClr val="tx2">
              <a:lumMod val="20000"/>
              <a:lumOff val="80000"/>
            </a:schemeClr>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Inavolisib + palbociclib</a:t>
            </a:r>
          </a:p>
        </p:txBody>
      </p:sp>
      <p:sp>
        <p:nvSpPr>
          <p:cNvPr id="16" name="Rectangle: Rounded Corners 38">
            <a:extLst>
              <a:ext uri="{FF2B5EF4-FFF2-40B4-BE49-F238E27FC236}">
                <a16:creationId xmlns:a16="http://schemas.microsoft.com/office/drawing/2014/main" id="{46EBEB38-B9B8-95EC-5258-DB38D3B8F907}"/>
              </a:ext>
            </a:extLst>
          </p:cNvPr>
          <p:cNvSpPr/>
          <p:nvPr/>
        </p:nvSpPr>
        <p:spPr>
          <a:xfrm>
            <a:off x="8742895" y="4122379"/>
            <a:ext cx="2808000" cy="306000"/>
          </a:xfrm>
          <a:prstGeom prst="roundRect">
            <a:avLst>
              <a:gd name="adj" fmla="val 16201"/>
            </a:avLst>
          </a:prstGeom>
          <a:solidFill>
            <a:schemeClr val="tx2">
              <a:lumMod val="20000"/>
              <a:lumOff val="80000"/>
            </a:schemeClr>
          </a:solidFill>
          <a:ln w="19050" cap="flat" cmpd="sng" algn="ctr">
            <a:noFill/>
            <a:prstDash val="solid"/>
          </a:ln>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Inavolisib + palbociclib + letrozole</a:t>
            </a:r>
          </a:p>
        </p:txBody>
      </p:sp>
      <p:sp>
        <p:nvSpPr>
          <p:cNvPr id="23" name="Rectangle: Rounded Corners 38">
            <a:extLst>
              <a:ext uri="{FF2B5EF4-FFF2-40B4-BE49-F238E27FC236}">
                <a16:creationId xmlns:a16="http://schemas.microsoft.com/office/drawing/2014/main" id="{816AC0F2-777A-7A6D-8D9F-47822C8422AB}"/>
              </a:ext>
            </a:extLst>
          </p:cNvPr>
          <p:cNvSpPr/>
          <p:nvPr/>
        </p:nvSpPr>
        <p:spPr>
          <a:xfrm>
            <a:off x="8742895" y="4475502"/>
            <a:ext cx="2808000" cy="337542"/>
          </a:xfrm>
          <a:prstGeom prst="roundRect">
            <a:avLst>
              <a:gd name="adj" fmla="val 16201"/>
            </a:avLst>
          </a:prstGeom>
          <a:solidFill>
            <a:schemeClr val="tx2">
              <a:lumMod val="20000"/>
              <a:lumOff val="80000"/>
            </a:schemeClr>
          </a:solidFill>
          <a:ln w="19050" cap="flat" cmpd="sng" algn="ctr">
            <a:noFill/>
            <a:prstDash val="solid"/>
          </a:ln>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Inavolisib + olaparib</a:t>
            </a:r>
          </a:p>
        </p:txBody>
      </p:sp>
      <p:sp>
        <p:nvSpPr>
          <p:cNvPr id="24" name="Rectangle: Rounded Corners 38">
            <a:extLst>
              <a:ext uri="{FF2B5EF4-FFF2-40B4-BE49-F238E27FC236}">
                <a16:creationId xmlns:a16="http://schemas.microsoft.com/office/drawing/2014/main" id="{52B13C02-E432-6726-BDE0-54B1BF3DCD5F}"/>
              </a:ext>
            </a:extLst>
          </p:cNvPr>
          <p:cNvSpPr/>
          <p:nvPr/>
        </p:nvSpPr>
        <p:spPr>
          <a:xfrm>
            <a:off x="8742895" y="4860167"/>
            <a:ext cx="2808000" cy="337542"/>
          </a:xfrm>
          <a:prstGeom prst="roundRect">
            <a:avLst>
              <a:gd name="adj" fmla="val 16201"/>
            </a:avLst>
          </a:prstGeom>
          <a:solidFill>
            <a:schemeClr val="tx2">
              <a:lumMod val="20000"/>
              <a:lumOff val="80000"/>
            </a:schemeClr>
          </a:solidFill>
          <a:ln w="19050" cap="flat" cmpd="sng" algn="ctr">
            <a:noFill/>
            <a:prstDash val="solid"/>
          </a:ln>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Inavolisib + giredestrant</a:t>
            </a:r>
          </a:p>
        </p:txBody>
      </p:sp>
      <p:sp>
        <p:nvSpPr>
          <p:cNvPr id="25" name="Rectangle: Rounded Corners 38">
            <a:extLst>
              <a:ext uri="{FF2B5EF4-FFF2-40B4-BE49-F238E27FC236}">
                <a16:creationId xmlns:a16="http://schemas.microsoft.com/office/drawing/2014/main" id="{876D32FE-1B3A-B2E0-4A38-DA0D00A6C13A}"/>
              </a:ext>
            </a:extLst>
          </p:cNvPr>
          <p:cNvSpPr/>
          <p:nvPr/>
        </p:nvSpPr>
        <p:spPr>
          <a:xfrm>
            <a:off x="8742895" y="5244832"/>
            <a:ext cx="2808000" cy="337542"/>
          </a:xfrm>
          <a:prstGeom prst="roundRect">
            <a:avLst>
              <a:gd name="adj" fmla="val 16201"/>
            </a:avLst>
          </a:prstGeom>
          <a:solidFill>
            <a:schemeClr val="tx2">
              <a:lumMod val="20000"/>
              <a:lumOff val="80000"/>
            </a:schemeClr>
          </a:solidFill>
          <a:ln w="19050" cap="flat" cmpd="sng" algn="ctr">
            <a:noFill/>
            <a:prstDash val="solid"/>
          </a:ln>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Inavolisib + bevacizumab</a:t>
            </a:r>
          </a:p>
        </p:txBody>
      </p:sp>
      <p:sp>
        <p:nvSpPr>
          <p:cNvPr id="26" name="Rectangle: Rounded Corners 38">
            <a:extLst>
              <a:ext uri="{FF2B5EF4-FFF2-40B4-BE49-F238E27FC236}">
                <a16:creationId xmlns:a16="http://schemas.microsoft.com/office/drawing/2014/main" id="{FB933DC6-BAFD-F4B9-2875-84D79C9A682D}"/>
              </a:ext>
            </a:extLst>
          </p:cNvPr>
          <p:cNvSpPr/>
          <p:nvPr/>
        </p:nvSpPr>
        <p:spPr>
          <a:xfrm>
            <a:off x="8742895" y="5629496"/>
            <a:ext cx="2808000" cy="468000"/>
          </a:xfrm>
          <a:prstGeom prst="roundRect">
            <a:avLst>
              <a:gd name="adj" fmla="val 16201"/>
            </a:avLst>
          </a:prstGeom>
          <a:solidFill>
            <a:schemeClr val="tx2">
              <a:lumMod val="20000"/>
              <a:lumOff val="80000"/>
            </a:schemeClr>
          </a:solidFill>
          <a:ln w="19050" cap="flat" cmpd="sng" algn="ctr">
            <a:noFill/>
            <a:prstDash val="solid"/>
          </a:ln>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Arial"/>
                <a:ea typeface="+mn-ea"/>
                <a:cs typeface="+mn-cs"/>
              </a:rPr>
              <a:t>Atez</a:t>
            </a:r>
            <a:r>
              <a:rPr lang="en-GB" sz="1400" kern="0" noProof="0" dirty="0">
                <a:latin typeface="Arial"/>
              </a:rPr>
              <a:t>olizumab</a:t>
            </a:r>
            <a:r>
              <a:rPr kumimoji="0" lang="en-GB" sz="1400" i="0" u="none" strike="noStrike" kern="0" cap="none" spc="0" normalizeH="0" baseline="0" noProof="0" dirty="0">
                <a:ln>
                  <a:noFill/>
                </a:ln>
                <a:effectLst/>
                <a:uLnTx/>
                <a:uFillTx/>
                <a:latin typeface="Arial"/>
                <a:ea typeface="+mn-ea"/>
                <a:cs typeface="+mn-cs"/>
              </a:rPr>
              <a:t> + bevacizumab</a:t>
            </a:r>
            <a:br>
              <a:rPr kumimoji="0" lang="en-GB" sz="1400" i="0" u="none" strike="noStrike" kern="0" cap="none" spc="0" normalizeH="0" baseline="0" noProof="0" dirty="0">
                <a:ln>
                  <a:noFill/>
                </a:ln>
                <a:effectLst/>
                <a:uLnTx/>
                <a:uFillTx/>
                <a:latin typeface="Arial"/>
                <a:ea typeface="+mn-ea"/>
                <a:cs typeface="+mn-cs"/>
              </a:rPr>
            </a:br>
            <a:r>
              <a:rPr kumimoji="0" lang="en-GB" sz="1400" i="0" u="none" strike="noStrike" kern="0" cap="none" spc="0" normalizeH="0" baseline="0" noProof="0" dirty="0">
                <a:ln>
                  <a:noFill/>
                </a:ln>
                <a:effectLst/>
                <a:uLnTx/>
                <a:uFillTx/>
                <a:latin typeface="Arial"/>
                <a:ea typeface="+mn-ea"/>
                <a:cs typeface="+mn-cs"/>
              </a:rPr>
              <a:t>cyclophosphamide</a:t>
            </a:r>
          </a:p>
        </p:txBody>
      </p:sp>
      <p:cxnSp>
        <p:nvCxnSpPr>
          <p:cNvPr id="29" name="Straight Connector 28">
            <a:extLst>
              <a:ext uri="{FF2B5EF4-FFF2-40B4-BE49-F238E27FC236}">
                <a16:creationId xmlns:a16="http://schemas.microsoft.com/office/drawing/2014/main" id="{D6951815-EB0D-9BF3-DB30-DB1A8D9714DB}"/>
              </a:ext>
            </a:extLst>
          </p:cNvPr>
          <p:cNvCxnSpPr>
            <a:cxnSpLocks/>
          </p:cNvCxnSpPr>
          <p:nvPr/>
        </p:nvCxnSpPr>
        <p:spPr>
          <a:xfrm>
            <a:off x="6200775" y="2093557"/>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0673422-8A17-2BB4-B9E9-92B7F12908DA}"/>
              </a:ext>
            </a:extLst>
          </p:cNvPr>
          <p:cNvCxnSpPr>
            <a:cxnSpLocks/>
          </p:cNvCxnSpPr>
          <p:nvPr/>
        </p:nvCxnSpPr>
        <p:spPr>
          <a:xfrm>
            <a:off x="6200775" y="2446680"/>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6A047B5-9D1D-241B-17B8-59A823D4CE3F}"/>
              </a:ext>
            </a:extLst>
          </p:cNvPr>
          <p:cNvCxnSpPr>
            <a:cxnSpLocks/>
          </p:cNvCxnSpPr>
          <p:nvPr/>
        </p:nvCxnSpPr>
        <p:spPr>
          <a:xfrm>
            <a:off x="6200775" y="5863496"/>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FE7EA5F-1DC9-95DD-FEB1-CEBABA785E43}"/>
              </a:ext>
            </a:extLst>
          </p:cNvPr>
          <p:cNvCxnSpPr>
            <a:cxnSpLocks/>
          </p:cNvCxnSpPr>
          <p:nvPr/>
        </p:nvCxnSpPr>
        <p:spPr>
          <a:xfrm>
            <a:off x="6200775" y="5413603"/>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3840CC7-38A8-2D07-9FCE-C6442170310A}"/>
              </a:ext>
            </a:extLst>
          </p:cNvPr>
          <p:cNvCxnSpPr>
            <a:cxnSpLocks/>
          </p:cNvCxnSpPr>
          <p:nvPr/>
        </p:nvCxnSpPr>
        <p:spPr>
          <a:xfrm>
            <a:off x="6200775" y="5042735"/>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5780298-E36C-8E2C-028E-F91806A0AD10}"/>
              </a:ext>
            </a:extLst>
          </p:cNvPr>
          <p:cNvCxnSpPr>
            <a:cxnSpLocks/>
          </p:cNvCxnSpPr>
          <p:nvPr/>
        </p:nvCxnSpPr>
        <p:spPr>
          <a:xfrm>
            <a:off x="6200775" y="4671870"/>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A5A1E9F-01D3-47D4-7635-A7AC530C7B49}"/>
              </a:ext>
            </a:extLst>
          </p:cNvPr>
          <p:cNvCxnSpPr>
            <a:cxnSpLocks/>
          </p:cNvCxnSpPr>
          <p:nvPr/>
        </p:nvCxnSpPr>
        <p:spPr>
          <a:xfrm>
            <a:off x="6200775" y="4301005"/>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17791F7-1487-3E68-B64E-305D8D77191C}"/>
              </a:ext>
            </a:extLst>
          </p:cNvPr>
          <p:cNvCxnSpPr>
            <a:cxnSpLocks/>
          </p:cNvCxnSpPr>
          <p:nvPr/>
        </p:nvCxnSpPr>
        <p:spPr>
          <a:xfrm>
            <a:off x="6200775" y="3930140"/>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A15390D-D262-32A7-30E1-2150BE5E3B9B}"/>
              </a:ext>
            </a:extLst>
          </p:cNvPr>
          <p:cNvCxnSpPr>
            <a:cxnSpLocks/>
          </p:cNvCxnSpPr>
          <p:nvPr/>
        </p:nvCxnSpPr>
        <p:spPr>
          <a:xfrm>
            <a:off x="6200775" y="3559275"/>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0041F46-5E92-7670-EAFE-523E17725A36}"/>
              </a:ext>
            </a:extLst>
          </p:cNvPr>
          <p:cNvCxnSpPr>
            <a:cxnSpLocks/>
          </p:cNvCxnSpPr>
          <p:nvPr/>
        </p:nvCxnSpPr>
        <p:spPr>
          <a:xfrm>
            <a:off x="6200775" y="3188410"/>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B296E40-F13A-27A8-3E0B-E681C46DD2A3}"/>
              </a:ext>
            </a:extLst>
          </p:cNvPr>
          <p:cNvCxnSpPr>
            <a:cxnSpLocks/>
          </p:cNvCxnSpPr>
          <p:nvPr/>
        </p:nvCxnSpPr>
        <p:spPr>
          <a:xfrm>
            <a:off x="6200775" y="2817545"/>
            <a:ext cx="2527300" cy="0"/>
          </a:xfrm>
          <a:prstGeom prst="line">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CEBCD10A-14BA-6C9E-447E-E239E9F7097E}"/>
              </a:ext>
            </a:extLst>
          </p:cNvPr>
          <p:cNvSpPr txBox="1"/>
          <p:nvPr/>
        </p:nvSpPr>
        <p:spPr>
          <a:xfrm>
            <a:off x="6472903" y="2142930"/>
            <a:ext cx="1970091" cy="276999"/>
          </a:xfrm>
          <a:prstGeom prst="rect">
            <a:avLst/>
          </a:prstGeom>
          <a:noFill/>
        </p:spPr>
        <p:txBody>
          <a:bodyPr wrap="none" lIns="0" tIns="0" rIns="0" bIns="0" rtlCol="0">
            <a:spAutoFit/>
          </a:bodyPr>
          <a:lstStyle/>
          <a:p>
            <a:pPr algn="ctr">
              <a:lnSpc>
                <a:spcPct val="90000"/>
              </a:lnSpc>
            </a:pPr>
            <a:r>
              <a:rPr lang="en-GB" sz="1000" i="1" noProof="0" dirty="0">
                <a:latin typeface="Arial" panose="020B0604020202020204" pitchFamily="34" charset="0"/>
                <a:ea typeface="Aileron" charset="0"/>
                <a:cs typeface="Arial" panose="020B0604020202020204" pitchFamily="34" charset="0"/>
              </a:rPr>
              <a:t>BRAF/KRAS/</a:t>
            </a:r>
            <a:r>
              <a:rPr lang="en-GB" sz="1000" noProof="0" dirty="0">
                <a:latin typeface="Arial" panose="020B0604020202020204" pitchFamily="34" charset="0"/>
                <a:ea typeface="Aileron" charset="0"/>
                <a:cs typeface="Arial" panose="020B0604020202020204" pitchFamily="34" charset="0"/>
              </a:rPr>
              <a:t>NRAS-activating</a:t>
            </a:r>
            <a:br>
              <a:rPr lang="en-GB" sz="1000" noProof="0" dirty="0">
                <a:latin typeface="Arial" panose="020B0604020202020204" pitchFamily="34" charset="0"/>
                <a:ea typeface="Aileron" charset="0"/>
                <a:cs typeface="Arial" panose="020B0604020202020204" pitchFamily="34" charset="0"/>
              </a:rPr>
            </a:br>
            <a:r>
              <a:rPr lang="en-GB" sz="1000" noProof="0" dirty="0">
                <a:latin typeface="Arial" panose="020B0604020202020204" pitchFamily="34" charset="0"/>
                <a:ea typeface="Aileron" charset="0"/>
                <a:cs typeface="Arial" panose="020B0604020202020204" pitchFamily="34" charset="0"/>
              </a:rPr>
              <a:t>mutation and/or </a:t>
            </a:r>
            <a:r>
              <a:rPr lang="en-GB" sz="1000" i="1" noProof="0" dirty="0">
                <a:latin typeface="Arial" panose="020B0604020202020204" pitchFamily="34" charset="0"/>
                <a:ea typeface="Aileron" charset="0"/>
                <a:cs typeface="Arial" panose="020B0604020202020204" pitchFamily="34" charset="0"/>
              </a:rPr>
              <a:t>NF1</a:t>
            </a:r>
            <a:r>
              <a:rPr lang="en-GB" sz="1000" noProof="0" dirty="0">
                <a:latin typeface="Arial" panose="020B0604020202020204" pitchFamily="34" charset="0"/>
                <a:ea typeface="Aileron" charset="0"/>
                <a:cs typeface="Arial" panose="020B0604020202020204" pitchFamily="34" charset="0"/>
              </a:rPr>
              <a:t>LOF alteration</a:t>
            </a:r>
          </a:p>
        </p:txBody>
      </p:sp>
      <p:sp>
        <p:nvSpPr>
          <p:cNvPr id="43" name="TextBox 42">
            <a:extLst>
              <a:ext uri="{FF2B5EF4-FFF2-40B4-BE49-F238E27FC236}">
                <a16:creationId xmlns:a16="http://schemas.microsoft.com/office/drawing/2014/main" id="{531FE302-BA85-5EAB-27BC-2F6B83B08CCC}"/>
              </a:ext>
            </a:extLst>
          </p:cNvPr>
          <p:cNvSpPr txBox="1"/>
          <p:nvPr/>
        </p:nvSpPr>
        <p:spPr>
          <a:xfrm>
            <a:off x="7074828" y="5684302"/>
            <a:ext cx="766235" cy="1384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Non-matched</a:t>
            </a:r>
          </a:p>
        </p:txBody>
      </p:sp>
      <p:sp>
        <p:nvSpPr>
          <p:cNvPr id="44" name="TextBox 43">
            <a:extLst>
              <a:ext uri="{FF2B5EF4-FFF2-40B4-BE49-F238E27FC236}">
                <a16:creationId xmlns:a16="http://schemas.microsoft.com/office/drawing/2014/main" id="{542B19F3-6639-F4E4-27FD-5898A1DA277B}"/>
              </a:ext>
            </a:extLst>
          </p:cNvPr>
          <p:cNvSpPr txBox="1"/>
          <p:nvPr/>
        </p:nvSpPr>
        <p:spPr>
          <a:xfrm>
            <a:off x="6678088" y="5227102"/>
            <a:ext cx="1559722" cy="138499"/>
          </a:xfrm>
          <a:prstGeom prst="rect">
            <a:avLst/>
          </a:prstGeom>
          <a:noFill/>
        </p:spPr>
        <p:txBody>
          <a:bodyPr wrap="none" lIns="0" tIns="0" rIns="0" bIns="0" rtlCol="0">
            <a:spAutoFit/>
          </a:bodyPr>
          <a:lstStyle/>
          <a:p>
            <a:pPr algn="ctr">
              <a:lnSpc>
                <a:spcPct val="90000"/>
              </a:lnSpc>
            </a:pPr>
            <a:r>
              <a:rPr lang="en-GB" sz="1000" i="1" noProof="0" dirty="0">
                <a:latin typeface="Arial" panose="020B0604020202020204" pitchFamily="34" charset="0"/>
                <a:ea typeface="Aileron" charset="0"/>
                <a:cs typeface="Arial" panose="020B0604020202020204" pitchFamily="34" charset="0"/>
              </a:rPr>
              <a:t>PIK3CA</a:t>
            </a:r>
            <a:r>
              <a:rPr lang="en-GB" sz="1000" noProof="0" dirty="0">
                <a:latin typeface="Arial" panose="020B0604020202020204" pitchFamily="34" charset="0"/>
                <a:ea typeface="Aileron" charset="0"/>
                <a:cs typeface="Arial" panose="020B0604020202020204" pitchFamily="34" charset="0"/>
              </a:rPr>
              <a:t>-activating mutation</a:t>
            </a:r>
          </a:p>
        </p:txBody>
      </p:sp>
      <p:sp>
        <p:nvSpPr>
          <p:cNvPr id="45" name="TextBox 44">
            <a:extLst>
              <a:ext uri="{FF2B5EF4-FFF2-40B4-BE49-F238E27FC236}">
                <a16:creationId xmlns:a16="http://schemas.microsoft.com/office/drawing/2014/main" id="{6336AB8C-ABD4-1380-3299-76110EEEF009}"/>
              </a:ext>
            </a:extLst>
          </p:cNvPr>
          <p:cNvSpPr txBox="1"/>
          <p:nvPr/>
        </p:nvSpPr>
        <p:spPr>
          <a:xfrm>
            <a:off x="6410387" y="4856987"/>
            <a:ext cx="2095125" cy="1384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ER+ and </a:t>
            </a:r>
            <a:r>
              <a:rPr lang="en-GB" sz="1000" i="1" noProof="0" dirty="0">
                <a:latin typeface="Arial" panose="020B0604020202020204" pitchFamily="34" charset="0"/>
                <a:ea typeface="Aileron" charset="0"/>
                <a:cs typeface="Arial" panose="020B0604020202020204" pitchFamily="34" charset="0"/>
              </a:rPr>
              <a:t>PIK3CA</a:t>
            </a:r>
            <a:r>
              <a:rPr lang="en-GB" sz="1000" noProof="0" dirty="0">
                <a:latin typeface="Arial" panose="020B0604020202020204" pitchFamily="34" charset="0"/>
                <a:ea typeface="Aileron" charset="0"/>
                <a:cs typeface="Arial" panose="020B0604020202020204" pitchFamily="34" charset="0"/>
              </a:rPr>
              <a:t>-activating mutation</a:t>
            </a:r>
          </a:p>
        </p:txBody>
      </p:sp>
      <p:sp>
        <p:nvSpPr>
          <p:cNvPr id="46" name="TextBox 45">
            <a:extLst>
              <a:ext uri="{FF2B5EF4-FFF2-40B4-BE49-F238E27FC236}">
                <a16:creationId xmlns:a16="http://schemas.microsoft.com/office/drawing/2014/main" id="{26D478C1-4F54-1576-31F7-D4FFC3CE5ADB}"/>
              </a:ext>
            </a:extLst>
          </p:cNvPr>
          <p:cNvSpPr txBox="1"/>
          <p:nvPr/>
        </p:nvSpPr>
        <p:spPr>
          <a:xfrm>
            <a:off x="7074833" y="4486873"/>
            <a:ext cx="766235" cy="1384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Non-matched</a:t>
            </a:r>
          </a:p>
        </p:txBody>
      </p:sp>
      <p:sp>
        <p:nvSpPr>
          <p:cNvPr id="47" name="TextBox 46">
            <a:extLst>
              <a:ext uri="{FF2B5EF4-FFF2-40B4-BE49-F238E27FC236}">
                <a16:creationId xmlns:a16="http://schemas.microsoft.com/office/drawing/2014/main" id="{6629FA05-7795-D4AB-40B2-F3178BDB1E65}"/>
              </a:ext>
            </a:extLst>
          </p:cNvPr>
          <p:cNvSpPr txBox="1"/>
          <p:nvPr/>
        </p:nvSpPr>
        <p:spPr>
          <a:xfrm>
            <a:off x="6410387" y="4105873"/>
            <a:ext cx="2095125" cy="1384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ER+ and </a:t>
            </a:r>
            <a:r>
              <a:rPr lang="en-GB" sz="1000" i="1" noProof="0" dirty="0">
                <a:latin typeface="Arial" panose="020B0604020202020204" pitchFamily="34" charset="0"/>
                <a:ea typeface="Aileron" charset="0"/>
                <a:cs typeface="Arial" panose="020B0604020202020204" pitchFamily="34" charset="0"/>
              </a:rPr>
              <a:t>PIK3CA</a:t>
            </a:r>
            <a:r>
              <a:rPr lang="en-GB" sz="1000" noProof="0" dirty="0">
                <a:latin typeface="Arial" panose="020B0604020202020204" pitchFamily="34" charset="0"/>
                <a:ea typeface="Aileron" charset="0"/>
                <a:cs typeface="Arial" panose="020B0604020202020204" pitchFamily="34" charset="0"/>
              </a:rPr>
              <a:t>-activating mutation</a:t>
            </a:r>
          </a:p>
        </p:txBody>
      </p:sp>
      <p:sp>
        <p:nvSpPr>
          <p:cNvPr id="48" name="TextBox 47">
            <a:extLst>
              <a:ext uri="{FF2B5EF4-FFF2-40B4-BE49-F238E27FC236}">
                <a16:creationId xmlns:a16="http://schemas.microsoft.com/office/drawing/2014/main" id="{49B40CCF-FF9A-75EB-072D-CBDCFF4EBC31}"/>
              </a:ext>
            </a:extLst>
          </p:cNvPr>
          <p:cNvSpPr txBox="1"/>
          <p:nvPr/>
        </p:nvSpPr>
        <p:spPr>
          <a:xfrm>
            <a:off x="6678088" y="3735759"/>
            <a:ext cx="1559722" cy="138499"/>
          </a:xfrm>
          <a:prstGeom prst="rect">
            <a:avLst/>
          </a:prstGeom>
          <a:noFill/>
        </p:spPr>
        <p:txBody>
          <a:bodyPr wrap="none" lIns="0" tIns="0" rIns="0" bIns="0" rtlCol="0">
            <a:spAutoFit/>
          </a:bodyPr>
          <a:lstStyle/>
          <a:p>
            <a:pPr algn="ctr">
              <a:lnSpc>
                <a:spcPct val="90000"/>
              </a:lnSpc>
            </a:pPr>
            <a:r>
              <a:rPr lang="en-GB" sz="1000" i="1" noProof="0" dirty="0">
                <a:latin typeface="Arial" panose="020B0604020202020204" pitchFamily="34" charset="0"/>
                <a:ea typeface="Aileron" charset="0"/>
                <a:cs typeface="Arial" panose="020B0604020202020204" pitchFamily="34" charset="0"/>
              </a:rPr>
              <a:t>PIK3CA</a:t>
            </a:r>
            <a:r>
              <a:rPr lang="en-GB" sz="1000" noProof="0" dirty="0">
                <a:latin typeface="Arial" panose="020B0604020202020204" pitchFamily="34" charset="0"/>
                <a:ea typeface="Aileron" charset="0"/>
                <a:cs typeface="Arial" panose="020B0604020202020204" pitchFamily="34" charset="0"/>
              </a:rPr>
              <a:t>-activating mutation</a:t>
            </a:r>
          </a:p>
        </p:txBody>
      </p:sp>
      <p:sp>
        <p:nvSpPr>
          <p:cNvPr id="49" name="TextBox 48">
            <a:extLst>
              <a:ext uri="{FF2B5EF4-FFF2-40B4-BE49-F238E27FC236}">
                <a16:creationId xmlns:a16="http://schemas.microsoft.com/office/drawing/2014/main" id="{D82BC7C3-E2E8-3844-CDBA-2F7D70AC8DD9}"/>
              </a:ext>
            </a:extLst>
          </p:cNvPr>
          <p:cNvSpPr txBox="1"/>
          <p:nvPr/>
        </p:nvSpPr>
        <p:spPr>
          <a:xfrm>
            <a:off x="7331313" y="3365645"/>
            <a:ext cx="253275" cy="1384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ER+</a:t>
            </a:r>
          </a:p>
        </p:txBody>
      </p:sp>
      <p:sp>
        <p:nvSpPr>
          <p:cNvPr id="50" name="TextBox 49">
            <a:extLst>
              <a:ext uri="{FF2B5EF4-FFF2-40B4-BE49-F238E27FC236}">
                <a16:creationId xmlns:a16="http://schemas.microsoft.com/office/drawing/2014/main" id="{6BFD663F-5D40-612B-90EF-7FC729431D67}"/>
              </a:ext>
            </a:extLst>
          </p:cNvPr>
          <p:cNvSpPr txBox="1"/>
          <p:nvPr/>
        </p:nvSpPr>
        <p:spPr>
          <a:xfrm>
            <a:off x="7074833" y="2995530"/>
            <a:ext cx="766235" cy="138499"/>
          </a:xfrm>
          <a:prstGeom prst="rect">
            <a:avLst/>
          </a:prstGeom>
          <a:noFill/>
        </p:spPr>
        <p:txBody>
          <a:bodyPr wrap="non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Non-matched</a:t>
            </a:r>
          </a:p>
        </p:txBody>
      </p:sp>
      <p:sp>
        <p:nvSpPr>
          <p:cNvPr id="51" name="TextBox 50">
            <a:extLst>
              <a:ext uri="{FF2B5EF4-FFF2-40B4-BE49-F238E27FC236}">
                <a16:creationId xmlns:a16="http://schemas.microsoft.com/office/drawing/2014/main" id="{AEF3C3B8-370A-F187-956E-0F33028D4236}"/>
              </a:ext>
            </a:extLst>
          </p:cNvPr>
          <p:cNvSpPr txBox="1"/>
          <p:nvPr/>
        </p:nvSpPr>
        <p:spPr>
          <a:xfrm>
            <a:off x="6401565" y="1772816"/>
            <a:ext cx="2112759" cy="276999"/>
          </a:xfrm>
          <a:prstGeom prst="rect">
            <a:avLst/>
          </a:prstGeom>
          <a:noFill/>
        </p:spPr>
        <p:txBody>
          <a:bodyPr wrap="none" lIns="0" tIns="0" rIns="0" bIns="0" rtlCol="0">
            <a:spAutoFit/>
          </a:bodyPr>
          <a:lstStyle/>
          <a:p>
            <a:pPr algn="ctr">
              <a:lnSpc>
                <a:spcPct val="90000"/>
              </a:lnSpc>
            </a:pPr>
            <a:r>
              <a:rPr lang="en-GB" sz="1000" i="1" noProof="0" dirty="0">
                <a:latin typeface="Arial" panose="020B0604020202020204" pitchFamily="34" charset="0"/>
                <a:ea typeface="Aileron" charset="0"/>
                <a:cs typeface="Arial" panose="020B0604020202020204" pitchFamily="34" charset="0"/>
              </a:rPr>
              <a:t>PTEN</a:t>
            </a:r>
            <a:r>
              <a:rPr lang="en-GB" sz="1000" noProof="0" dirty="0">
                <a:latin typeface="Arial" panose="020B0604020202020204" pitchFamily="34" charset="0"/>
                <a:ea typeface="Aileron" charset="0"/>
                <a:cs typeface="Arial" panose="020B0604020202020204" pitchFamily="34" charset="0"/>
              </a:rPr>
              <a:t>LOF alteration and/or </a:t>
            </a:r>
            <a:r>
              <a:rPr lang="en-GB" sz="1000" i="1" noProof="0" dirty="0">
                <a:latin typeface="Arial" panose="020B0604020202020204" pitchFamily="34" charset="0"/>
                <a:ea typeface="Aileron" charset="0"/>
                <a:cs typeface="Arial" panose="020B0604020202020204" pitchFamily="34" charset="0"/>
              </a:rPr>
              <a:t>PIK3CA</a:t>
            </a:r>
            <a:r>
              <a:rPr lang="en-GB" sz="1000" noProof="0" dirty="0">
                <a:latin typeface="Arial" panose="020B0604020202020204" pitchFamily="34" charset="0"/>
                <a:ea typeface="Aileron" charset="0"/>
                <a:cs typeface="Arial" panose="020B0604020202020204" pitchFamily="34" charset="0"/>
              </a:rPr>
              <a:t>-</a:t>
            </a:r>
            <a:br>
              <a:rPr lang="en-GB" sz="1000" noProof="0" dirty="0">
                <a:latin typeface="Arial" panose="020B0604020202020204" pitchFamily="34" charset="0"/>
                <a:ea typeface="Aileron" charset="0"/>
                <a:cs typeface="Arial" panose="020B0604020202020204" pitchFamily="34" charset="0"/>
              </a:rPr>
            </a:br>
            <a:r>
              <a:rPr lang="en-GB" sz="1000" noProof="0" dirty="0">
                <a:latin typeface="Arial" panose="020B0604020202020204" pitchFamily="34" charset="0"/>
                <a:ea typeface="Aileron" charset="0"/>
                <a:cs typeface="Arial" panose="020B0604020202020204" pitchFamily="34" charset="0"/>
              </a:rPr>
              <a:t>or </a:t>
            </a:r>
            <a:r>
              <a:rPr lang="en-GB" sz="1000" i="1" noProof="0" dirty="0">
                <a:latin typeface="Arial" panose="020B0604020202020204" pitchFamily="34" charset="0"/>
                <a:ea typeface="Aileron" charset="0"/>
                <a:cs typeface="Arial" panose="020B0604020202020204" pitchFamily="34" charset="0"/>
              </a:rPr>
              <a:t>AKT1</a:t>
            </a:r>
            <a:r>
              <a:rPr lang="en-GB" sz="1000" noProof="0" dirty="0">
                <a:latin typeface="Arial" panose="020B0604020202020204" pitchFamily="34" charset="0"/>
                <a:ea typeface="Aileron" charset="0"/>
                <a:cs typeface="Arial" panose="020B0604020202020204" pitchFamily="34" charset="0"/>
              </a:rPr>
              <a:t>-activating mutation</a:t>
            </a:r>
          </a:p>
        </p:txBody>
      </p:sp>
      <p:sp>
        <p:nvSpPr>
          <p:cNvPr id="53" name="TextBox 52">
            <a:extLst>
              <a:ext uri="{FF2B5EF4-FFF2-40B4-BE49-F238E27FC236}">
                <a16:creationId xmlns:a16="http://schemas.microsoft.com/office/drawing/2014/main" id="{0B3E55C0-F972-DB1C-A82B-768CEDB573D2}"/>
              </a:ext>
            </a:extLst>
          </p:cNvPr>
          <p:cNvSpPr txBox="1"/>
          <p:nvPr/>
        </p:nvSpPr>
        <p:spPr>
          <a:xfrm>
            <a:off x="6525803" y="2636302"/>
            <a:ext cx="1864293" cy="138499"/>
          </a:xfrm>
          <a:prstGeom prst="rect">
            <a:avLst/>
          </a:prstGeom>
          <a:noFill/>
        </p:spPr>
        <p:txBody>
          <a:bodyPr wrap="none" lIns="0" tIns="0" rIns="0" bIns="0" rtlCol="0">
            <a:spAutoFit/>
          </a:bodyPr>
          <a:lstStyle/>
          <a:p>
            <a:pPr algn="ctr">
              <a:lnSpc>
                <a:spcPct val="90000"/>
              </a:lnSpc>
            </a:pPr>
            <a:r>
              <a:rPr lang="en-GB" sz="1000" i="1" noProof="0" dirty="0">
                <a:latin typeface="Arial" panose="020B0604020202020204" pitchFamily="34" charset="0"/>
                <a:ea typeface="Aileron" charset="0"/>
                <a:cs typeface="Arial" panose="020B0604020202020204" pitchFamily="34" charset="0"/>
              </a:rPr>
              <a:t>ERBB2</a:t>
            </a:r>
            <a:r>
              <a:rPr lang="en-GB" sz="1000" noProof="0" dirty="0">
                <a:latin typeface="Arial" panose="020B0604020202020204" pitchFamily="34" charset="0"/>
                <a:ea typeface="Aileron" charset="0"/>
                <a:cs typeface="Arial" panose="020B0604020202020204" pitchFamily="34" charset="0"/>
              </a:rPr>
              <a:t>-amplified and/or mutated</a:t>
            </a:r>
          </a:p>
        </p:txBody>
      </p:sp>
      <p:sp>
        <p:nvSpPr>
          <p:cNvPr id="54" name="Rounded Rectangle 53">
            <a:extLst>
              <a:ext uri="{FF2B5EF4-FFF2-40B4-BE49-F238E27FC236}">
                <a16:creationId xmlns:a16="http://schemas.microsoft.com/office/drawing/2014/main" id="{FB931490-F04C-6FE5-BC72-DEEC2034B828}"/>
              </a:ext>
            </a:extLst>
          </p:cNvPr>
          <p:cNvSpPr/>
          <p:nvPr/>
        </p:nvSpPr>
        <p:spPr>
          <a:xfrm>
            <a:off x="6128657" y="2600832"/>
            <a:ext cx="5497287" cy="381000"/>
          </a:xfrm>
          <a:prstGeom prst="roundRect">
            <a:avLst/>
          </a:prstGeom>
          <a:noFill/>
          <a:ln w="25400">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979645014"/>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18BD2-EDDE-CDD1-0766-58B08F7812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C1C6DE-A7E7-4F69-EA0D-2D284E3BEB1A}"/>
              </a:ext>
            </a:extLst>
          </p:cNvPr>
          <p:cNvSpPr>
            <a:spLocks noGrp="1"/>
          </p:cNvSpPr>
          <p:nvPr>
            <p:ph sz="quarter" idx="12"/>
          </p:nvPr>
        </p:nvSpPr>
        <p:spPr>
          <a:xfrm>
            <a:off x="620184" y="1425600"/>
            <a:ext cx="7492040" cy="4525200"/>
          </a:xfrm>
        </p:spPr>
        <p:txBody>
          <a:bodyPr/>
          <a:lstStyle/>
          <a:p>
            <a:pPr marL="0" indent="0" algn="l">
              <a:spcBef>
                <a:spcPts val="600"/>
              </a:spcBef>
              <a:buNone/>
            </a:pPr>
            <a:r>
              <a:rPr lang="en-GB" sz="1800" b="1" noProof="0" dirty="0">
                <a:solidFill>
                  <a:schemeClr val="accent1"/>
                </a:solidFill>
              </a:rPr>
              <a:t>Patient received 17 cycles of 3-weekly trastuzumab emtansine</a:t>
            </a:r>
          </a:p>
          <a:p>
            <a:pPr>
              <a:spcBef>
                <a:spcPts val="600"/>
              </a:spcBef>
            </a:pPr>
            <a:r>
              <a:rPr lang="en-GB" sz="1600" noProof="0" dirty="0">
                <a:solidFill>
                  <a:schemeClr val="tx2"/>
                </a:solidFill>
              </a:rPr>
              <a:t>Only toxicity was Grade 1 nausea</a:t>
            </a:r>
          </a:p>
          <a:p>
            <a:pPr>
              <a:spcBef>
                <a:spcPts val="600"/>
              </a:spcBef>
            </a:pPr>
            <a:r>
              <a:rPr lang="en-GB" sz="1600" noProof="0" dirty="0">
                <a:solidFill>
                  <a:schemeClr val="tx2"/>
                </a:solidFill>
              </a:rPr>
              <a:t>Ejection fraction was satisfactory throughout</a:t>
            </a:r>
          </a:p>
          <a:p>
            <a:pPr>
              <a:spcBef>
                <a:spcPts val="600"/>
              </a:spcBef>
            </a:pPr>
            <a:r>
              <a:rPr lang="en-GB" sz="1600" noProof="0" dirty="0">
                <a:solidFill>
                  <a:schemeClr val="tx2"/>
                </a:solidFill>
              </a:rPr>
              <a:t>Best response on trial was a partial response after 16 cycles</a:t>
            </a:r>
          </a:p>
          <a:p>
            <a:pPr>
              <a:spcBef>
                <a:spcPts val="600"/>
              </a:spcBef>
            </a:pPr>
            <a:r>
              <a:rPr lang="en-GB" sz="1600" noProof="0" dirty="0">
                <a:solidFill>
                  <a:schemeClr val="tx2"/>
                </a:solidFill>
              </a:rPr>
              <a:t>Tumour markers normalised</a:t>
            </a:r>
          </a:p>
          <a:p>
            <a:pPr marL="0" indent="0">
              <a:spcBef>
                <a:spcPts val="600"/>
              </a:spcBef>
              <a:buNone/>
            </a:pPr>
            <a:endParaRPr lang="en-GB" sz="1800" noProof="0" dirty="0">
              <a:solidFill>
                <a:schemeClr val="tx2"/>
              </a:solidFill>
            </a:endParaRPr>
          </a:p>
          <a:p>
            <a:pPr marL="0" indent="0">
              <a:spcBef>
                <a:spcPts val="600"/>
              </a:spcBef>
              <a:buNone/>
            </a:pPr>
            <a:r>
              <a:rPr lang="en-GB" sz="1800" b="1" noProof="0" dirty="0">
                <a:solidFill>
                  <a:schemeClr val="accent1"/>
                </a:solidFill>
              </a:rPr>
              <a:t>Unfortunately, shortly after the scan suggesting partial response suffered an acute right-sided weakness</a:t>
            </a:r>
          </a:p>
          <a:p>
            <a:pPr>
              <a:spcBef>
                <a:spcPts val="600"/>
              </a:spcBef>
            </a:pPr>
            <a:r>
              <a:rPr lang="en-GB" sz="1600" noProof="0" dirty="0">
                <a:solidFill>
                  <a:schemeClr val="tx2"/>
                </a:solidFill>
              </a:rPr>
              <a:t>Imaging and MRI showed multiple bilateral cerebral and cerebellar metastases</a:t>
            </a:r>
          </a:p>
          <a:p>
            <a:pPr>
              <a:spcBef>
                <a:spcPts val="600"/>
              </a:spcBef>
            </a:pPr>
            <a:r>
              <a:rPr lang="en-GB" sz="1600" noProof="0" dirty="0">
                <a:solidFill>
                  <a:schemeClr val="tx2"/>
                </a:solidFill>
              </a:rPr>
              <a:t>Treated with palliative whole brain radiotherapy (3000 cGy in five fractions)</a:t>
            </a:r>
          </a:p>
          <a:p>
            <a:pPr>
              <a:spcBef>
                <a:spcPts val="600"/>
              </a:spcBef>
            </a:pPr>
            <a:r>
              <a:rPr lang="en-GB" sz="1600" noProof="0" dirty="0">
                <a:solidFill>
                  <a:schemeClr val="tx2"/>
                </a:solidFill>
              </a:rPr>
              <a:t>Returned to her home country for end-of-life care</a:t>
            </a:r>
          </a:p>
          <a:p>
            <a:pPr marL="0" indent="0">
              <a:spcBef>
                <a:spcPts val="600"/>
              </a:spcBef>
              <a:buNone/>
            </a:pPr>
            <a:endParaRPr lang="en-GB" sz="1800" noProof="0" dirty="0">
              <a:solidFill>
                <a:schemeClr val="tx2"/>
              </a:solidFill>
            </a:endParaRPr>
          </a:p>
          <a:p>
            <a:pPr marL="0" indent="0">
              <a:spcBef>
                <a:spcPts val="600"/>
              </a:spcBef>
              <a:buNone/>
            </a:pPr>
            <a:endParaRPr lang="en-GB" sz="1800" noProof="0" dirty="0">
              <a:solidFill>
                <a:schemeClr val="tx2"/>
              </a:solidFill>
            </a:endParaRPr>
          </a:p>
        </p:txBody>
      </p:sp>
      <p:sp>
        <p:nvSpPr>
          <p:cNvPr id="3" name="Title 2">
            <a:extLst>
              <a:ext uri="{FF2B5EF4-FFF2-40B4-BE49-F238E27FC236}">
                <a16:creationId xmlns:a16="http://schemas.microsoft.com/office/drawing/2014/main" id="{2E3C0191-D1A0-24FD-52C5-7441DA1117AA}"/>
              </a:ext>
            </a:extLst>
          </p:cNvPr>
          <p:cNvSpPr>
            <a:spLocks noGrp="1"/>
          </p:cNvSpPr>
          <p:nvPr>
            <p:ph type="title"/>
          </p:nvPr>
        </p:nvSpPr>
        <p:spPr/>
        <p:txBody>
          <a:bodyPr/>
          <a:lstStyle/>
          <a:p>
            <a:r>
              <a:rPr lang="en-GB" noProof="0" dirty="0"/>
              <a:t>Patient case</a:t>
            </a:r>
            <a:br>
              <a:rPr lang="en-GB" noProof="0" dirty="0"/>
            </a:br>
            <a:r>
              <a:rPr lang="en-GB" sz="2000" spc="100" noProof="0" dirty="0">
                <a:solidFill>
                  <a:schemeClr val="accent1"/>
                </a:solidFill>
              </a:rPr>
              <a:t>ovarian cancer</a:t>
            </a:r>
          </a:p>
        </p:txBody>
      </p:sp>
      <p:sp>
        <p:nvSpPr>
          <p:cNvPr id="4" name="Slide Number Placeholder 3">
            <a:extLst>
              <a:ext uri="{FF2B5EF4-FFF2-40B4-BE49-F238E27FC236}">
                <a16:creationId xmlns:a16="http://schemas.microsoft.com/office/drawing/2014/main" id="{CE544D7D-48B2-1B53-6E7B-EF7B17566F3F}"/>
              </a:ext>
            </a:extLst>
          </p:cNvPr>
          <p:cNvSpPr>
            <a:spLocks noGrp="1"/>
          </p:cNvSpPr>
          <p:nvPr>
            <p:ph type="sldNum" sz="quarter" idx="4"/>
          </p:nvPr>
        </p:nvSpPr>
        <p:spPr/>
        <p:txBody>
          <a:bodyPr/>
          <a:lstStyle/>
          <a:p>
            <a:fld id="{FCE43C0F-8A7B-3A4B-9DB5-B3472E36E833}" type="slidenum">
              <a:rPr lang="en-GB" noProof="0" smtClean="0"/>
              <a:pPr/>
              <a:t>93</a:t>
            </a:fld>
            <a:endParaRPr lang="en-GB" noProof="0" dirty="0"/>
          </a:p>
        </p:txBody>
      </p:sp>
      <p:sp>
        <p:nvSpPr>
          <p:cNvPr id="11" name="Content Placeholder 10">
            <a:extLst>
              <a:ext uri="{FF2B5EF4-FFF2-40B4-BE49-F238E27FC236}">
                <a16:creationId xmlns:a16="http://schemas.microsoft.com/office/drawing/2014/main" id="{4EF205D9-F278-E1A6-4733-4818E0789B67}"/>
              </a:ext>
            </a:extLst>
          </p:cNvPr>
          <p:cNvSpPr>
            <a:spLocks noGrp="1"/>
          </p:cNvSpPr>
          <p:nvPr>
            <p:ph sz="quarter" idx="15"/>
          </p:nvPr>
        </p:nvSpPr>
        <p:spPr/>
        <p:txBody>
          <a:bodyPr/>
          <a:lstStyle/>
          <a:p>
            <a:r>
              <a:rPr lang="en-GB" noProof="0" dirty="0">
                <a:solidFill>
                  <a:schemeClr val="tx2"/>
                </a:solidFill>
              </a:rPr>
              <a:t>cGy, centigray; MRI, magnetic resonance imaging</a:t>
            </a:r>
          </a:p>
          <a:p>
            <a:r>
              <a:rPr lang="en-GB" noProof="0" dirty="0">
                <a:solidFill>
                  <a:schemeClr val="tx2"/>
                </a:solidFill>
              </a:rPr>
              <a:t>Patient case and images provided by Gourley C</a:t>
            </a:r>
          </a:p>
        </p:txBody>
      </p:sp>
      <p:pic>
        <p:nvPicPr>
          <p:cNvPr id="5" name="Picture 14">
            <a:extLst>
              <a:ext uri="{FF2B5EF4-FFF2-40B4-BE49-F238E27FC236}">
                <a16:creationId xmlns:a16="http://schemas.microsoft.com/office/drawing/2014/main" id="{F0742068-5B02-EEA7-FCC3-43D1C070C9F2}"/>
              </a:ext>
            </a:extLst>
          </p:cNvPr>
          <p:cNvPicPr>
            <a:picLocks noChangeAspect="1" noChangeArrowheads="1"/>
          </p:cNvPicPr>
          <p:nvPr/>
        </p:nvPicPr>
        <p:blipFill>
          <a:blip r:embed="rId2"/>
          <a:srcRect/>
          <a:stretch>
            <a:fillRect/>
          </a:stretch>
        </p:blipFill>
        <p:spPr bwMode="auto">
          <a:xfrm>
            <a:off x="8546094" y="436728"/>
            <a:ext cx="2528364" cy="2790601"/>
          </a:xfrm>
          <a:prstGeom prst="rect">
            <a:avLst/>
          </a:prstGeom>
          <a:noFill/>
          <a:ln w="9525">
            <a:noFill/>
            <a:miter lim="800000"/>
            <a:headEnd/>
            <a:tailEnd/>
          </a:ln>
        </p:spPr>
      </p:pic>
      <p:pic>
        <p:nvPicPr>
          <p:cNvPr id="6" name="Picture 3">
            <a:extLst>
              <a:ext uri="{FF2B5EF4-FFF2-40B4-BE49-F238E27FC236}">
                <a16:creationId xmlns:a16="http://schemas.microsoft.com/office/drawing/2014/main" id="{9C0D79F3-1D99-D7F4-4BE9-6A8CEE4C0983}"/>
              </a:ext>
            </a:extLst>
          </p:cNvPr>
          <p:cNvPicPr>
            <a:picLocks noChangeAspect="1" noChangeArrowheads="1"/>
          </p:cNvPicPr>
          <p:nvPr/>
        </p:nvPicPr>
        <p:blipFill>
          <a:blip r:embed="rId3"/>
          <a:srcRect/>
          <a:stretch>
            <a:fillRect/>
          </a:stretch>
        </p:blipFill>
        <p:spPr bwMode="auto">
          <a:xfrm>
            <a:off x="8546094" y="3551675"/>
            <a:ext cx="2574131" cy="2869597"/>
          </a:xfrm>
          <a:prstGeom prst="rect">
            <a:avLst/>
          </a:prstGeom>
          <a:noFill/>
          <a:ln w="9525">
            <a:noFill/>
            <a:miter lim="800000"/>
            <a:headEnd/>
            <a:tailEnd/>
          </a:ln>
        </p:spPr>
      </p:pic>
    </p:spTree>
    <p:extLst>
      <p:ext uri="{BB962C8B-B14F-4D97-AF65-F5344CB8AC3E}">
        <p14:creationId xmlns:p14="http://schemas.microsoft.com/office/powerpoint/2010/main" val="3687932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A9FB5-3627-86C4-6521-5AA008A74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C4629-237F-AB0E-6A4E-42181285E77F}"/>
              </a:ext>
            </a:extLst>
          </p:cNvPr>
          <p:cNvSpPr>
            <a:spLocks noGrp="1"/>
          </p:cNvSpPr>
          <p:nvPr>
            <p:ph type="title"/>
          </p:nvPr>
        </p:nvSpPr>
        <p:spPr/>
        <p:txBody>
          <a:bodyPr/>
          <a:lstStyle/>
          <a:p>
            <a:r>
              <a:rPr lang="en-GB" sz="4000" b="1" noProof="0" dirty="0"/>
              <a:t>Ovarian cancer: </a:t>
            </a:r>
            <a:br>
              <a:rPr lang="en-GB" sz="4000" b="1" noProof="0" dirty="0"/>
            </a:br>
            <a:r>
              <a:rPr lang="en-GB" sz="4000" b="1" noProof="0" dirty="0"/>
              <a:t>challenges and considerations</a:t>
            </a:r>
            <a:br>
              <a:rPr lang="en-GB" sz="4000" b="1" noProof="0" dirty="0"/>
            </a:br>
            <a:r>
              <a:rPr lang="en-GB" sz="4000" b="1" noProof="0" dirty="0"/>
              <a:t>for her2 ihc testing</a:t>
            </a:r>
            <a:br>
              <a:rPr lang="en-GB" sz="4000" b="1" noProof="0" dirty="0"/>
            </a:br>
            <a:br>
              <a:rPr lang="en-GB" sz="4000" b="1" noProof="0" dirty="0"/>
            </a:br>
            <a:r>
              <a:rPr lang="en-GB" noProof="0" dirty="0"/>
              <a:t>conclusions</a:t>
            </a:r>
          </a:p>
        </p:txBody>
      </p:sp>
      <p:sp>
        <p:nvSpPr>
          <p:cNvPr id="3" name="Slide Number Placeholder 2">
            <a:extLst>
              <a:ext uri="{FF2B5EF4-FFF2-40B4-BE49-F238E27FC236}">
                <a16:creationId xmlns:a16="http://schemas.microsoft.com/office/drawing/2014/main" id="{D130EF63-33F0-0188-EFB4-C99C1F45A5C3}"/>
              </a:ext>
            </a:extLst>
          </p:cNvPr>
          <p:cNvSpPr>
            <a:spLocks noGrp="1"/>
          </p:cNvSpPr>
          <p:nvPr>
            <p:ph type="sldNum" sz="quarter" idx="4"/>
          </p:nvPr>
        </p:nvSpPr>
        <p:spPr/>
        <p:txBody>
          <a:bodyPr/>
          <a:lstStyle/>
          <a:p>
            <a:fld id="{FCE43C0F-8A7B-3A4B-9DB5-B3472E36E833}" type="slidenum">
              <a:rPr lang="en-GB" noProof="0" smtClean="0"/>
              <a:pPr/>
              <a:t>94</a:t>
            </a:fld>
            <a:endParaRPr lang="en-GB" noProof="0" dirty="0"/>
          </a:p>
        </p:txBody>
      </p:sp>
      <p:sp>
        <p:nvSpPr>
          <p:cNvPr id="4" name="Content Placeholder 10">
            <a:extLst>
              <a:ext uri="{FF2B5EF4-FFF2-40B4-BE49-F238E27FC236}">
                <a16:creationId xmlns:a16="http://schemas.microsoft.com/office/drawing/2014/main" id="{97E48710-C3A9-F906-21E7-F3F89447EB5E}"/>
              </a:ext>
            </a:extLst>
          </p:cNvPr>
          <p:cNvSpPr txBox="1">
            <a:spLocks/>
          </p:cNvSpPr>
          <p:nvPr/>
        </p:nvSpPr>
        <p:spPr>
          <a:xfrm>
            <a:off x="620183" y="6356351"/>
            <a:ext cx="10180339" cy="365125"/>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1200" noProof="0" dirty="0">
                <a:solidFill>
                  <a:schemeClr val="bg1"/>
                </a:solidFill>
              </a:rPr>
              <a:t>IHC, immunohistochemistry</a:t>
            </a:r>
          </a:p>
        </p:txBody>
      </p:sp>
    </p:spTree>
    <p:extLst>
      <p:ext uri="{BB962C8B-B14F-4D97-AF65-F5344CB8AC3E}">
        <p14:creationId xmlns:p14="http://schemas.microsoft.com/office/powerpoint/2010/main" val="604770151"/>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7BE46-FDE1-4CFE-0849-0123A6B840B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D0F165-A114-C30D-F6C2-D3B0BF3F91DB}"/>
              </a:ext>
            </a:extLst>
          </p:cNvPr>
          <p:cNvSpPr>
            <a:spLocks noGrp="1"/>
          </p:cNvSpPr>
          <p:nvPr>
            <p:ph sz="quarter" idx="12"/>
          </p:nvPr>
        </p:nvSpPr>
        <p:spPr/>
        <p:txBody>
          <a:bodyPr/>
          <a:lstStyle/>
          <a:p>
            <a:r>
              <a:rPr lang="en-GB" b="1" noProof="0" dirty="0">
                <a:solidFill>
                  <a:schemeClr val="accent1"/>
                </a:solidFill>
              </a:rPr>
              <a:t>Initially,</a:t>
            </a:r>
            <a:r>
              <a:rPr lang="en-GB" noProof="0" dirty="0">
                <a:solidFill>
                  <a:schemeClr val="tx2"/>
                </a:solidFill>
              </a:rPr>
              <a:t> HER2-targeting therapies will be used in </a:t>
            </a:r>
            <a:r>
              <a:rPr lang="en-GB" b="1" noProof="0" dirty="0">
                <a:solidFill>
                  <a:schemeClr val="accent1"/>
                </a:solidFill>
              </a:rPr>
              <a:t>relapsed disease </a:t>
            </a:r>
            <a:r>
              <a:rPr lang="en-GB" noProof="0" dirty="0">
                <a:solidFill>
                  <a:schemeClr val="tx2"/>
                </a:solidFill>
              </a:rPr>
              <a:t>in the </a:t>
            </a:r>
            <a:r>
              <a:rPr lang="en-GB" b="1" noProof="0" dirty="0">
                <a:solidFill>
                  <a:schemeClr val="accent1"/>
                </a:solidFill>
              </a:rPr>
              <a:t>palliative setting</a:t>
            </a:r>
          </a:p>
          <a:p>
            <a:pPr lvl="1"/>
            <a:r>
              <a:rPr lang="en-GB" dirty="0">
                <a:solidFill>
                  <a:schemeClr val="tx2"/>
                </a:solidFill>
              </a:rPr>
              <a:t>T</a:t>
            </a:r>
            <a:r>
              <a:rPr lang="en-GB" noProof="0" dirty="0">
                <a:solidFill>
                  <a:schemeClr val="tx2"/>
                </a:solidFill>
              </a:rPr>
              <a:t>here is a high chance they will be </a:t>
            </a:r>
            <a:r>
              <a:rPr lang="en-GB" b="1" noProof="0" dirty="0">
                <a:solidFill>
                  <a:schemeClr val="accent1"/>
                </a:solidFill>
              </a:rPr>
              <a:t>moved earlier in the patient journey</a:t>
            </a:r>
            <a:r>
              <a:rPr lang="en-GB" b="1" noProof="0" dirty="0">
                <a:solidFill>
                  <a:schemeClr val="tx2"/>
                </a:solidFill>
              </a:rPr>
              <a:t>, </a:t>
            </a:r>
            <a:r>
              <a:rPr lang="en-GB" noProof="0" dirty="0">
                <a:solidFill>
                  <a:schemeClr val="tx2"/>
                </a:solidFill>
              </a:rPr>
              <a:t>in particular for certain ovarian cancer histological subtypes and specific molecular subgroups</a:t>
            </a:r>
          </a:p>
          <a:p>
            <a:r>
              <a:rPr lang="en-GB" b="1" noProof="0" dirty="0">
                <a:solidFill>
                  <a:schemeClr val="accent1"/>
                </a:solidFill>
              </a:rPr>
              <a:t>Uncertainty remains </a:t>
            </a:r>
            <a:r>
              <a:rPr lang="en-GB" noProof="0" dirty="0">
                <a:solidFill>
                  <a:schemeClr val="tx2"/>
                </a:solidFill>
              </a:rPr>
              <a:t>regarding whether </a:t>
            </a:r>
            <a:r>
              <a:rPr lang="en-GB" b="1" noProof="0" dirty="0">
                <a:solidFill>
                  <a:schemeClr val="accent1"/>
                </a:solidFill>
              </a:rPr>
              <a:t>sensitivity</a:t>
            </a:r>
            <a:r>
              <a:rPr lang="en-GB" noProof="0" dirty="0">
                <a:solidFill>
                  <a:schemeClr val="tx2"/>
                </a:solidFill>
              </a:rPr>
              <a:t> to these agents will differ between </a:t>
            </a:r>
            <a:r>
              <a:rPr lang="en-GB" b="1" noProof="0" dirty="0">
                <a:solidFill>
                  <a:schemeClr val="accent1"/>
                </a:solidFill>
              </a:rPr>
              <a:t>ovarian cancer histological subtypes </a:t>
            </a:r>
            <a:r>
              <a:rPr lang="en-GB" noProof="0" dirty="0">
                <a:solidFill>
                  <a:schemeClr val="tx2"/>
                </a:solidFill>
              </a:rPr>
              <a:t>for a given level of HER2 expression</a:t>
            </a:r>
          </a:p>
          <a:p>
            <a:r>
              <a:rPr lang="en-GB" noProof="0" dirty="0">
                <a:solidFill>
                  <a:schemeClr val="tx2"/>
                </a:solidFill>
              </a:rPr>
              <a:t>For ovarian cancer, uncertainties remain regarding:</a:t>
            </a:r>
          </a:p>
          <a:p>
            <a:pPr lvl="1"/>
            <a:r>
              <a:rPr lang="en-GB" noProof="0" dirty="0">
                <a:solidFill>
                  <a:schemeClr val="tx2"/>
                </a:solidFill>
              </a:rPr>
              <a:t>Intra-tumoral heterogeneity of HER2 expression</a:t>
            </a:r>
          </a:p>
          <a:p>
            <a:pPr lvl="1"/>
            <a:r>
              <a:rPr lang="en-GB" dirty="0">
                <a:solidFill>
                  <a:schemeClr val="tx2"/>
                </a:solidFill>
              </a:rPr>
              <a:t>H</a:t>
            </a:r>
            <a:r>
              <a:rPr lang="en-GB" noProof="0" dirty="0">
                <a:solidFill>
                  <a:schemeClr val="tx2"/>
                </a:solidFill>
              </a:rPr>
              <a:t>ow expression changes during the patient journey</a:t>
            </a:r>
          </a:p>
          <a:p>
            <a:pPr lvl="1"/>
            <a:r>
              <a:rPr lang="en-GB" dirty="0">
                <a:solidFill>
                  <a:schemeClr val="tx2"/>
                </a:solidFill>
              </a:rPr>
              <a:t>T</a:t>
            </a:r>
            <a:r>
              <a:rPr lang="en-GB" noProof="0" dirty="0">
                <a:solidFill>
                  <a:schemeClr val="tx2"/>
                </a:solidFill>
              </a:rPr>
              <a:t>he extent to which this is impacted by previous therapy</a:t>
            </a:r>
          </a:p>
          <a:p>
            <a:endParaRPr lang="en-GB" noProof="0" dirty="0">
              <a:solidFill>
                <a:schemeClr val="tx2"/>
              </a:solidFill>
            </a:endParaRPr>
          </a:p>
          <a:p>
            <a:endParaRPr lang="en-GB" noProof="0" dirty="0">
              <a:solidFill>
                <a:schemeClr val="tx2"/>
              </a:solidFill>
            </a:endParaRPr>
          </a:p>
        </p:txBody>
      </p:sp>
      <p:sp>
        <p:nvSpPr>
          <p:cNvPr id="3" name="Title 2">
            <a:extLst>
              <a:ext uri="{FF2B5EF4-FFF2-40B4-BE49-F238E27FC236}">
                <a16:creationId xmlns:a16="http://schemas.microsoft.com/office/drawing/2014/main" id="{922A2445-3F88-416F-62B6-9E048391EFF0}"/>
              </a:ext>
            </a:extLst>
          </p:cNvPr>
          <p:cNvSpPr>
            <a:spLocks noGrp="1"/>
          </p:cNvSpPr>
          <p:nvPr>
            <p:ph type="title"/>
          </p:nvPr>
        </p:nvSpPr>
        <p:spPr/>
        <p:txBody>
          <a:bodyPr>
            <a:normAutofit/>
          </a:bodyPr>
          <a:lstStyle/>
          <a:p>
            <a:r>
              <a:rPr lang="en-GB" noProof="0" dirty="0"/>
              <a:t>Conclusions</a:t>
            </a:r>
            <a:br>
              <a:rPr lang="en-GB" noProof="0" dirty="0"/>
            </a:br>
            <a:r>
              <a:rPr lang="en-GB" sz="2000" spc="100" noProof="0" dirty="0">
                <a:solidFill>
                  <a:schemeClr val="accent1"/>
                </a:solidFill>
              </a:rPr>
              <a:t>her2-targeting therapies for ovarian cancer are on the horizon</a:t>
            </a:r>
          </a:p>
        </p:txBody>
      </p:sp>
      <p:sp>
        <p:nvSpPr>
          <p:cNvPr id="4" name="Slide Number Placeholder 3">
            <a:extLst>
              <a:ext uri="{FF2B5EF4-FFF2-40B4-BE49-F238E27FC236}">
                <a16:creationId xmlns:a16="http://schemas.microsoft.com/office/drawing/2014/main" id="{3C522849-07AD-4CA2-B483-7A7EEEE7A03C}"/>
              </a:ext>
            </a:extLst>
          </p:cNvPr>
          <p:cNvSpPr>
            <a:spLocks noGrp="1"/>
          </p:cNvSpPr>
          <p:nvPr>
            <p:ph type="sldNum" sz="quarter" idx="4"/>
          </p:nvPr>
        </p:nvSpPr>
        <p:spPr/>
        <p:txBody>
          <a:bodyPr/>
          <a:lstStyle/>
          <a:p>
            <a:fld id="{FCE43C0F-8A7B-3A4B-9DB5-B3472E36E833}" type="slidenum">
              <a:rPr lang="en-GB" noProof="0" smtClean="0"/>
              <a:pPr/>
              <a:t>95</a:t>
            </a:fld>
            <a:endParaRPr lang="en-GB" noProof="0" dirty="0"/>
          </a:p>
        </p:txBody>
      </p:sp>
      <p:sp>
        <p:nvSpPr>
          <p:cNvPr id="11" name="Content Placeholder 10">
            <a:extLst>
              <a:ext uri="{FF2B5EF4-FFF2-40B4-BE49-F238E27FC236}">
                <a16:creationId xmlns:a16="http://schemas.microsoft.com/office/drawing/2014/main" id="{DC018391-1B89-4420-E04B-68D4949D02C6}"/>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1306870952"/>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DCB90-21D5-804D-67B4-39064F309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129B9-082E-A22D-60F0-5D2767107B14}"/>
              </a:ext>
            </a:extLst>
          </p:cNvPr>
          <p:cNvSpPr>
            <a:spLocks noGrp="1"/>
          </p:cNvSpPr>
          <p:nvPr>
            <p:ph type="title"/>
          </p:nvPr>
        </p:nvSpPr>
        <p:spPr/>
        <p:txBody>
          <a:bodyPr/>
          <a:lstStyle/>
          <a:p>
            <a:r>
              <a:rPr lang="en-GB" sz="4000" b="1" noProof="0" dirty="0"/>
              <a:t>Ovarian cancer: </a:t>
            </a:r>
            <a:br>
              <a:rPr lang="en-GB" sz="4000" b="1" noProof="0" dirty="0"/>
            </a:br>
            <a:r>
              <a:rPr lang="en-GB" sz="4000" b="1" noProof="0" dirty="0"/>
              <a:t>challenges and considerations</a:t>
            </a:r>
            <a:br>
              <a:rPr lang="en-GB" sz="4000" b="1" noProof="0" dirty="0"/>
            </a:br>
            <a:r>
              <a:rPr lang="en-GB" sz="4000" b="1" noProof="0" dirty="0"/>
              <a:t>for her2 ihc testing</a:t>
            </a:r>
            <a:br>
              <a:rPr lang="en-GB" sz="4000" b="1" noProof="0" dirty="0"/>
            </a:br>
            <a:br>
              <a:rPr lang="en-GB" sz="4000" b="1" noProof="0" dirty="0"/>
            </a:br>
            <a:r>
              <a:rPr lang="en-GB" noProof="0" dirty="0"/>
              <a:t>Q&amp;A Session</a:t>
            </a:r>
          </a:p>
        </p:txBody>
      </p:sp>
      <p:sp>
        <p:nvSpPr>
          <p:cNvPr id="3" name="Slide Number Placeholder 2">
            <a:extLst>
              <a:ext uri="{FF2B5EF4-FFF2-40B4-BE49-F238E27FC236}">
                <a16:creationId xmlns:a16="http://schemas.microsoft.com/office/drawing/2014/main" id="{1BA9E25F-F595-00D9-5C2F-7D58160E1555}"/>
              </a:ext>
            </a:extLst>
          </p:cNvPr>
          <p:cNvSpPr>
            <a:spLocks noGrp="1"/>
          </p:cNvSpPr>
          <p:nvPr>
            <p:ph type="sldNum" sz="quarter" idx="4"/>
          </p:nvPr>
        </p:nvSpPr>
        <p:spPr/>
        <p:txBody>
          <a:bodyPr/>
          <a:lstStyle/>
          <a:p>
            <a:fld id="{FCE43C0F-8A7B-3A4B-9DB5-B3472E36E833}" type="slidenum">
              <a:rPr lang="en-GB" noProof="0" smtClean="0"/>
              <a:pPr/>
              <a:t>96</a:t>
            </a:fld>
            <a:endParaRPr lang="en-GB" noProof="0" dirty="0"/>
          </a:p>
        </p:txBody>
      </p:sp>
      <p:sp>
        <p:nvSpPr>
          <p:cNvPr id="4" name="Content Placeholder 10">
            <a:extLst>
              <a:ext uri="{FF2B5EF4-FFF2-40B4-BE49-F238E27FC236}">
                <a16:creationId xmlns:a16="http://schemas.microsoft.com/office/drawing/2014/main" id="{124A18AB-0198-15B0-19CC-5CDF528E40A3}"/>
              </a:ext>
            </a:extLst>
          </p:cNvPr>
          <p:cNvSpPr txBox="1">
            <a:spLocks/>
          </p:cNvSpPr>
          <p:nvPr/>
        </p:nvSpPr>
        <p:spPr>
          <a:xfrm>
            <a:off x="620183" y="6356351"/>
            <a:ext cx="10180339" cy="365125"/>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GB" sz="1200" noProof="0" dirty="0">
                <a:solidFill>
                  <a:schemeClr val="bg1"/>
                </a:solidFill>
              </a:rPr>
              <a:t>IHC, immunohistochemistry</a:t>
            </a:r>
          </a:p>
        </p:txBody>
      </p:sp>
    </p:spTree>
    <p:extLst>
      <p:ext uri="{BB962C8B-B14F-4D97-AF65-F5344CB8AC3E}">
        <p14:creationId xmlns:p14="http://schemas.microsoft.com/office/powerpoint/2010/main" val="3174151824"/>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45B7-F034-6197-44DE-9E9730675190}"/>
              </a:ext>
            </a:extLst>
          </p:cNvPr>
          <p:cNvSpPr>
            <a:spLocks noGrp="1"/>
          </p:cNvSpPr>
          <p:nvPr>
            <p:ph type="title"/>
          </p:nvPr>
        </p:nvSpPr>
        <p:spPr/>
        <p:txBody>
          <a:bodyPr/>
          <a:lstStyle/>
          <a:p>
            <a:r>
              <a:rPr lang="en-GB" noProof="0" dirty="0"/>
              <a:t>Panel discussion </a:t>
            </a:r>
            <a:br>
              <a:rPr lang="en-GB" noProof="0" dirty="0"/>
            </a:br>
            <a:r>
              <a:rPr lang="en-GB" noProof="0" dirty="0"/>
              <a:t>and </a:t>
            </a:r>
            <a:br>
              <a:rPr lang="en-GB" noProof="0" dirty="0"/>
            </a:br>
            <a:r>
              <a:rPr lang="en-GB" noProof="0" dirty="0"/>
              <a:t>audience questions</a:t>
            </a:r>
          </a:p>
        </p:txBody>
      </p:sp>
      <p:sp>
        <p:nvSpPr>
          <p:cNvPr id="3" name="Slide Number Placeholder 2">
            <a:extLst>
              <a:ext uri="{FF2B5EF4-FFF2-40B4-BE49-F238E27FC236}">
                <a16:creationId xmlns:a16="http://schemas.microsoft.com/office/drawing/2014/main" id="{15287CB0-3DAA-2247-6EC3-2CDD4126C8E4}"/>
              </a:ext>
            </a:extLst>
          </p:cNvPr>
          <p:cNvSpPr>
            <a:spLocks noGrp="1"/>
          </p:cNvSpPr>
          <p:nvPr>
            <p:ph type="sldNum" sz="quarter" idx="4"/>
          </p:nvPr>
        </p:nvSpPr>
        <p:spPr/>
        <p:txBody>
          <a:bodyPr/>
          <a:lstStyle/>
          <a:p>
            <a:fld id="{FCE43C0F-8A7B-3A4B-9DB5-B3472E36E833}" type="slidenum">
              <a:rPr lang="en-GB" noProof="0" smtClean="0"/>
              <a:pPr/>
              <a:t>97</a:t>
            </a:fld>
            <a:endParaRPr lang="en-GB" noProof="0" dirty="0"/>
          </a:p>
        </p:txBody>
      </p:sp>
    </p:spTree>
    <p:extLst>
      <p:ext uri="{BB962C8B-B14F-4D97-AF65-F5344CB8AC3E}">
        <p14:creationId xmlns:p14="http://schemas.microsoft.com/office/powerpoint/2010/main" val="3602963134"/>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417E-721B-DE6D-B718-7CBA25FCA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A3F58-6A93-F2B9-F020-E551CBDC535C}"/>
              </a:ext>
            </a:extLst>
          </p:cNvPr>
          <p:cNvSpPr>
            <a:spLocks noGrp="1"/>
          </p:cNvSpPr>
          <p:nvPr>
            <p:ph type="title"/>
          </p:nvPr>
        </p:nvSpPr>
        <p:spPr>
          <a:xfrm>
            <a:off x="609600" y="274638"/>
            <a:ext cx="10972800" cy="1642194"/>
          </a:xfrm>
        </p:spPr>
        <p:txBody>
          <a:bodyPr>
            <a:normAutofit/>
          </a:bodyPr>
          <a:lstStyle/>
          <a:p>
            <a:r>
              <a:rPr lang="en-GB" sz="4000" b="1" noProof="0" dirty="0"/>
              <a:t>Future perspectives and key clinical takeaways</a:t>
            </a:r>
            <a:endParaRPr lang="en-GB" noProof="0" dirty="0"/>
          </a:p>
        </p:txBody>
      </p:sp>
      <p:sp>
        <p:nvSpPr>
          <p:cNvPr id="7" name="Subtitle 6">
            <a:extLst>
              <a:ext uri="{FF2B5EF4-FFF2-40B4-BE49-F238E27FC236}">
                <a16:creationId xmlns:a16="http://schemas.microsoft.com/office/drawing/2014/main" id="{F6BB89B9-A025-11F5-AEAD-0F6FFF606FAF}"/>
              </a:ext>
            </a:extLst>
          </p:cNvPr>
          <p:cNvSpPr>
            <a:spLocks noGrp="1"/>
          </p:cNvSpPr>
          <p:nvPr>
            <p:ph type="subTitle" idx="1"/>
          </p:nvPr>
        </p:nvSpPr>
        <p:spPr>
          <a:xfrm>
            <a:off x="608400" y="4680000"/>
            <a:ext cx="10972800" cy="1655762"/>
          </a:xfrm>
        </p:spPr>
        <p:txBody>
          <a:bodyPr>
            <a:noAutofit/>
          </a:bodyPr>
          <a:lstStyle/>
          <a:p>
            <a:pPr eaLnBrk="1" hangingPunct="1">
              <a:lnSpc>
                <a:spcPct val="100000"/>
              </a:lnSpc>
              <a:spcBef>
                <a:spcPts val="0"/>
              </a:spcBef>
              <a:spcAft>
                <a:spcPts val="600"/>
              </a:spcAft>
              <a:buClrTx/>
              <a:buFontTx/>
              <a:buNone/>
            </a:pPr>
            <a:r>
              <a:rPr lang="en-GB" sz="3200" b="1" noProof="0" dirty="0"/>
              <a:t>Fernando </a:t>
            </a:r>
            <a:r>
              <a:rPr lang="en-GB" sz="3200" b="1" i="0" noProof="0" dirty="0">
                <a:solidFill>
                  <a:schemeClr val="bg1"/>
                </a:solidFill>
                <a:effectLst/>
              </a:rPr>
              <a:t>López-Ríos</a:t>
            </a:r>
            <a:r>
              <a:rPr lang="en-GB" sz="3200" b="1" noProof="0" dirty="0"/>
              <a:t> MD, PhD</a:t>
            </a:r>
          </a:p>
          <a:p>
            <a:pPr eaLnBrk="1" hangingPunct="1">
              <a:lnSpc>
                <a:spcPct val="100000"/>
              </a:lnSpc>
              <a:spcBef>
                <a:spcPts val="0"/>
              </a:spcBef>
              <a:spcAft>
                <a:spcPct val="0"/>
              </a:spcAft>
              <a:buClrTx/>
              <a:buFontTx/>
              <a:buNone/>
            </a:pPr>
            <a:r>
              <a:rPr lang="en-GB" sz="2200" b="1" noProof="0" dirty="0"/>
              <a:t>Pathologist</a:t>
            </a:r>
          </a:p>
          <a:p>
            <a:pPr eaLnBrk="1" hangingPunct="1">
              <a:lnSpc>
                <a:spcPct val="100000"/>
              </a:lnSpc>
              <a:spcBef>
                <a:spcPts val="0"/>
              </a:spcBef>
              <a:spcAft>
                <a:spcPct val="0"/>
              </a:spcAft>
              <a:buClrTx/>
              <a:buFontTx/>
              <a:buNone/>
            </a:pPr>
            <a:r>
              <a:rPr lang="en-GB" sz="2200" b="1" noProof="0" dirty="0"/>
              <a:t>12 de </a:t>
            </a:r>
            <a:r>
              <a:rPr lang="en-GB" sz="2200" b="1" noProof="0" dirty="0" err="1"/>
              <a:t>Octubre</a:t>
            </a:r>
            <a:r>
              <a:rPr lang="en-GB" sz="2200" b="1" noProof="0" dirty="0"/>
              <a:t> University Hospital</a:t>
            </a:r>
          </a:p>
          <a:p>
            <a:pPr eaLnBrk="1" hangingPunct="1">
              <a:lnSpc>
                <a:spcPct val="100000"/>
              </a:lnSpc>
              <a:spcBef>
                <a:spcPts val="0"/>
              </a:spcBef>
              <a:spcAft>
                <a:spcPct val="0"/>
              </a:spcAft>
              <a:buClrTx/>
              <a:buFontTx/>
              <a:buNone/>
            </a:pPr>
            <a:r>
              <a:rPr lang="en-GB" sz="2200" b="1" noProof="0" dirty="0"/>
              <a:t>Madrid, Spain</a:t>
            </a:r>
          </a:p>
        </p:txBody>
      </p:sp>
      <p:sp>
        <p:nvSpPr>
          <p:cNvPr id="5" name="Slide Number Placeholder 4">
            <a:extLst>
              <a:ext uri="{FF2B5EF4-FFF2-40B4-BE49-F238E27FC236}">
                <a16:creationId xmlns:a16="http://schemas.microsoft.com/office/drawing/2014/main" id="{70453335-2A91-C07D-FE18-B6AC3573D8D1}"/>
              </a:ext>
            </a:extLst>
          </p:cNvPr>
          <p:cNvSpPr>
            <a:spLocks noGrp="1"/>
          </p:cNvSpPr>
          <p:nvPr>
            <p:ph type="sldNum" sz="quarter" idx="4"/>
          </p:nvPr>
        </p:nvSpPr>
        <p:spPr/>
        <p:txBody>
          <a:bodyPr/>
          <a:lstStyle/>
          <a:p>
            <a:fld id="{FCE43C0F-8A7B-3A4B-9DB5-B3472E36E833}" type="slidenum">
              <a:rPr lang="en-GB" noProof="0" smtClean="0"/>
              <a:pPr/>
              <a:t>98</a:t>
            </a:fld>
            <a:endParaRPr lang="en-GB" noProof="0" dirty="0"/>
          </a:p>
        </p:txBody>
      </p:sp>
      <p:pic>
        <p:nvPicPr>
          <p:cNvPr id="10" name="Picture 4" descr="Diagnosing and Treating TRK Fusion-Positive Lung Cancer">
            <a:extLst>
              <a:ext uri="{FF2B5EF4-FFF2-40B4-BE49-F238E27FC236}">
                <a16:creationId xmlns:a16="http://schemas.microsoft.com/office/drawing/2014/main" id="{12625087-0E96-C21D-A13C-F285BD3B1D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1229"/>
          <a:stretch/>
        </p:blipFill>
        <p:spPr bwMode="auto">
          <a:xfrm>
            <a:off x="5031017" y="1940848"/>
            <a:ext cx="2129966" cy="252028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20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4C7C8-D2AD-945D-E55D-88029E09D0B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65A9CA-0820-F9B4-5910-859EEB627693}"/>
              </a:ext>
            </a:extLst>
          </p:cNvPr>
          <p:cNvSpPr>
            <a:spLocks noGrp="1"/>
          </p:cNvSpPr>
          <p:nvPr>
            <p:ph sz="quarter" idx="12"/>
          </p:nvPr>
        </p:nvSpPr>
        <p:spPr/>
        <p:txBody>
          <a:bodyPr/>
          <a:lstStyle/>
          <a:p>
            <a:r>
              <a:rPr lang="en-US" b="1" dirty="0"/>
              <a:t>Comprehensive genomic profiling and HER2 IHC for all patients with lung and ovarian carcinomas</a:t>
            </a:r>
            <a:r>
              <a:rPr lang="en-US" dirty="0"/>
              <a:t> to better understand HER2 alterations and guide personalized treatment strategies</a:t>
            </a:r>
          </a:p>
          <a:p>
            <a:pPr lvl="1"/>
            <a:r>
              <a:rPr lang="en-US" dirty="0"/>
              <a:t>Integration of ultrafast NGS and AI-powered HER2 scoring</a:t>
            </a:r>
          </a:p>
          <a:p>
            <a:pPr lvl="1"/>
            <a:r>
              <a:rPr lang="en-US" dirty="0"/>
              <a:t>AI algorithms: a new member of the clinical/ molecular tumor board</a:t>
            </a:r>
          </a:p>
          <a:p>
            <a:pPr lvl="1"/>
            <a:endParaRPr lang="en-US" b="1" noProof="0" dirty="0">
              <a:solidFill>
                <a:schemeClr val="tx2"/>
              </a:solidFill>
            </a:endParaRPr>
          </a:p>
        </p:txBody>
      </p:sp>
      <p:sp>
        <p:nvSpPr>
          <p:cNvPr id="3" name="Title 2">
            <a:extLst>
              <a:ext uri="{FF2B5EF4-FFF2-40B4-BE49-F238E27FC236}">
                <a16:creationId xmlns:a16="http://schemas.microsoft.com/office/drawing/2014/main" id="{B2F85FE6-7A77-79E7-5B31-9DEDF02DFD3A}"/>
              </a:ext>
            </a:extLst>
          </p:cNvPr>
          <p:cNvSpPr>
            <a:spLocks noGrp="1"/>
          </p:cNvSpPr>
          <p:nvPr>
            <p:ph type="title"/>
          </p:nvPr>
        </p:nvSpPr>
        <p:spPr/>
        <p:txBody>
          <a:bodyPr>
            <a:normAutofit fontScale="90000"/>
          </a:bodyPr>
          <a:lstStyle/>
          <a:p>
            <a:r>
              <a:rPr lang="en-GB" noProof="0" dirty="0"/>
              <a:t>future perspectives</a:t>
            </a:r>
            <a:br>
              <a:rPr lang="en-GB" noProof="0" dirty="0"/>
            </a:br>
            <a:r>
              <a:rPr lang="en-GB" sz="2400" b="1" noProof="0" dirty="0">
                <a:solidFill>
                  <a:schemeClr val="accent1"/>
                </a:solidFill>
                <a:latin typeface="Arial" panose="020B0604020202020204" pitchFamily="34" charset="0"/>
              </a:rPr>
              <a:t>her2 testing: the evolving role of IHC in lung and ovarian cancer</a:t>
            </a:r>
            <a:endParaRPr lang="en-GB" noProof="0" dirty="0">
              <a:solidFill>
                <a:schemeClr val="accent1"/>
              </a:solidFill>
            </a:endParaRPr>
          </a:p>
        </p:txBody>
      </p:sp>
      <p:sp>
        <p:nvSpPr>
          <p:cNvPr id="4" name="Slide Number Placeholder 3">
            <a:extLst>
              <a:ext uri="{FF2B5EF4-FFF2-40B4-BE49-F238E27FC236}">
                <a16:creationId xmlns:a16="http://schemas.microsoft.com/office/drawing/2014/main" id="{94AEAC70-04C4-A360-036F-F5CEE8F25D80}"/>
              </a:ext>
            </a:extLst>
          </p:cNvPr>
          <p:cNvSpPr>
            <a:spLocks noGrp="1"/>
          </p:cNvSpPr>
          <p:nvPr>
            <p:ph type="sldNum" sz="quarter" idx="4"/>
          </p:nvPr>
        </p:nvSpPr>
        <p:spPr/>
        <p:txBody>
          <a:bodyPr/>
          <a:lstStyle/>
          <a:p>
            <a:fld id="{FCE43C0F-8A7B-3A4B-9DB5-B3472E36E833}" type="slidenum">
              <a:rPr lang="en-GB" noProof="0" smtClean="0"/>
              <a:pPr/>
              <a:t>99</a:t>
            </a:fld>
            <a:endParaRPr lang="en-GB" noProof="0" dirty="0"/>
          </a:p>
        </p:txBody>
      </p:sp>
    </p:spTree>
    <p:extLst>
      <p:ext uri="{BB962C8B-B14F-4D97-AF65-F5344CB8AC3E}">
        <p14:creationId xmlns:p14="http://schemas.microsoft.com/office/powerpoint/2010/main" val="4089949594"/>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0</TotalTime>
  <Words>13840</Words>
  <Application>Microsoft Office PowerPoint</Application>
  <PresentationFormat>Widescreen</PresentationFormat>
  <Paragraphs>2690</Paragraphs>
  <Slides>101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101</vt:i4>
      </vt:variant>
    </vt:vector>
  </HeadingPairs>
  <TitlesOfParts>
    <vt:vector size="112" baseType="lpstr">
      <vt:lpstr>Aileron</vt:lpstr>
      <vt:lpstr>Arial</vt:lpstr>
      <vt:lpstr>Arial Narrow</vt:lpstr>
      <vt:lpstr>Calibri</vt:lpstr>
      <vt:lpstr>Helvetica</vt:lpstr>
      <vt:lpstr>Helvetica Neue</vt:lpstr>
      <vt:lpstr>Lucida Grande</vt:lpstr>
      <vt:lpstr>PT Sans Narrow</vt:lpstr>
      <vt:lpstr>System Font Regular</vt:lpstr>
      <vt:lpstr>Thème Office</vt:lpstr>
      <vt:lpstr>1_Thème Office</vt:lpstr>
      <vt:lpstr>PowerPoint Presentation</vt:lpstr>
      <vt:lpstr>Virtual experts knowledge share   HER2 testing: The evolving role of IHC - best practices and interpretation of results in lung and ovarian cancer   </vt:lpstr>
      <vt:lpstr>Developed by PRECISION ONCOLOGY COnnect</vt:lpstr>
      <vt:lpstr>MEETING OBJECTIVES</vt:lpstr>
      <vt:lpstr>Agenda: Tuesday 11th March 2025</vt:lpstr>
      <vt:lpstr>Introducing the scientific committee</vt:lpstr>
      <vt:lpstr>An overview of challenges related to  HER2 immunohistochemistry</vt:lpstr>
      <vt:lpstr>POLLING question </vt:lpstr>
      <vt:lpstr>Contents</vt:lpstr>
      <vt:lpstr>Contents</vt:lpstr>
      <vt:lpstr>The challenge: a her2 (r)evolution</vt:lpstr>
      <vt:lpstr>Contents</vt:lpstr>
      <vt:lpstr>The tool</vt:lpstr>
      <vt:lpstr>Contents</vt:lpstr>
      <vt:lpstr>The workflow</vt:lpstr>
      <vt:lpstr>A patient-centred universal workflow for predictive biomarker testing</vt:lpstr>
      <vt:lpstr>Top SIX Pre-analytical factors for tissue quality</vt:lpstr>
      <vt:lpstr>Pre-analytical phase</vt:lpstr>
      <vt:lpstr>Pre-analytical phase</vt:lpstr>
      <vt:lpstr>analytical phase</vt:lpstr>
      <vt:lpstr>analytical phase</vt:lpstr>
      <vt:lpstr>interpretation</vt:lpstr>
      <vt:lpstr>interpretation</vt:lpstr>
      <vt:lpstr>interpretation</vt:lpstr>
      <vt:lpstr>interpretation</vt:lpstr>
      <vt:lpstr>interpretation</vt:lpstr>
      <vt:lpstr>interpretation</vt:lpstr>
      <vt:lpstr>Contents</vt:lpstr>
      <vt:lpstr>Further reading</vt:lpstr>
      <vt:lpstr>An overview of challenges related to HER2 immunohistochemistry  Q&amp;A Session</vt:lpstr>
      <vt:lpstr>Targeting her2 in lung cancer: where does THE Ihc TESTING fit in?   </vt:lpstr>
      <vt:lpstr>Her2 family and targets</vt:lpstr>
      <vt:lpstr>Actionable HER2 mutations in NSCLC</vt:lpstr>
      <vt:lpstr>Types of HER2 alterations in NSCLC1-5</vt:lpstr>
      <vt:lpstr>HER2 mutations in NSCLC methodology for detection</vt:lpstr>
      <vt:lpstr>HER2 amplification in NSCLC Diagnostic</vt:lpstr>
      <vt:lpstr>HER2 overexpression in NSCLC using IHC Diagnostic</vt:lpstr>
      <vt:lpstr>evaluation of HER2 protein expression by IHC assay an algorithm1</vt:lpstr>
      <vt:lpstr>ASCO/CAP HER2 scoring and interpretation guidelines gastric cancer has specific cut-offs to determine each IHC score</vt:lpstr>
      <vt:lpstr>breast and gastric cancer interpretation guidelines  HER2 IHC scores were concordant for 87% samples</vt:lpstr>
      <vt:lpstr>ASCO/CAP BC vs Gastric/gastroesophageal ADK guidelines HER2 IHC scoring discrepancies</vt:lpstr>
      <vt:lpstr>Asco/cap her2 ihc guidelines for gastric/gej cancer HER2 IHC differences in staining in nsclc xenograft models</vt:lpstr>
      <vt:lpstr>her2-positive ncslc  treatment approaches</vt:lpstr>
      <vt:lpstr>POLLING QUESTION  </vt:lpstr>
      <vt:lpstr>HER2-positive lung cancer treated with anti-HER2 drugs </vt:lpstr>
      <vt:lpstr>Can ADCs be the turning point for HER2 treatment in NSCLC? ADC Characteristic differences between T-DXd and T-DM1</vt:lpstr>
      <vt:lpstr>DESTINY-Lung01 - phase 2 – her2 mutant  trial design</vt:lpstr>
      <vt:lpstr>DESTINY-Lung01 – phase 2 – her2 mutant trastuzumab deruxtecan showed durable anticancer activity in patients with previously treated HER2-mutated NSCLC</vt:lpstr>
      <vt:lpstr>DESTINY-Lung01 – phase 2 – her2 mutant  pfs and os</vt:lpstr>
      <vt:lpstr>HER2-mutant and HER2‑Overexpression:  same disease but different results</vt:lpstr>
      <vt:lpstr>DESTINY-Lung01 – phase 2 – her2-overexpressing study design</vt:lpstr>
      <vt:lpstr>DESTINY-Lung01 – phase 2 – her2-overexpressing results</vt:lpstr>
      <vt:lpstr>DESTINY-Lung01 - phase 2 - her2-overexpressing results – Progression free survival</vt:lpstr>
      <vt:lpstr>DESTINY-Lung02 – phase 2 study design</vt:lpstr>
      <vt:lpstr>DESTINY-Lung02 – phase 2 T-DXd also demonstrated an ORR of 50% (5.4 mg/kg) and 56% (6.4 mg/kg) in 2L+ HER2-mutated NSCLC </vt:lpstr>
      <vt:lpstr>Safety profile of T-DXd Results from Destiny-lung01 and destiny-lung02</vt:lpstr>
      <vt:lpstr>DESTINY-Lung03 – phase 1B – multicentre, open label,  dose escalation IHC her2 3+/2+</vt:lpstr>
      <vt:lpstr>DESTINY-Lung03 - phase 1B  Best percentage change from baseline in target lesion size and TTP</vt:lpstr>
      <vt:lpstr>DESTINY-Lung03 – phase 1B  orr: Overall and by HER2 IHC status and prior EFGR TKI exposure</vt:lpstr>
      <vt:lpstr>Exploratory pooled brain metastases analyses  Study designs DESTINY-Lung01 and DESTINY-Lung02</vt:lpstr>
      <vt:lpstr>Exploratory pooled brain metastases analyses  DESTINY-Lung01 and DESTINY-Lung02: ORR and Best overall response</vt:lpstr>
      <vt:lpstr>Her2 targeted therapy in lung cancer approvals AND UPCOMING TRIAL</vt:lpstr>
      <vt:lpstr>Conclusions</vt:lpstr>
      <vt:lpstr>Targeting her2 in lung cancer: where does THE Ihc TESTING fit in?   Q&amp;A Session</vt:lpstr>
      <vt:lpstr>Panel discussion  and  audience questions</vt:lpstr>
      <vt:lpstr>Ovarian cancer: challenges and considerations for her2 ihc testing</vt:lpstr>
      <vt:lpstr>Her2 testing in ovarian cancer key challenges</vt:lpstr>
      <vt:lpstr>Her2 testing in ovarian cancer key challenges</vt:lpstr>
      <vt:lpstr>Her2 targeted therapy in ovarian cancer approvals1,2</vt:lpstr>
      <vt:lpstr>Her2-targeted therapy on the horizon for ovarian cancer Destiny-pantumor02 phase 2 trial of trastuzumab deruxtecan</vt:lpstr>
      <vt:lpstr>Her2-targeted therapy on the horizon for ovarian cancer Destiny-pantumor02 phase 2 trial of trastuzumab deruxtecan</vt:lpstr>
      <vt:lpstr>Her2-targeted therapy on the horizon for ovarian cancer IBI354 phase 1 study – study design1 trastuzumab conjugated to NT3, a topoisomerase1 inhibitor</vt:lpstr>
      <vt:lpstr>Her2-targeted therapy on the horizon for ovarian cancer IBI354 phase 1 study – safety trastuzumab conjugated to NT3, a topoisomerase1 inhibitor</vt:lpstr>
      <vt:lpstr>Her2-targeted therapy on the horizon for ovarian cancer IBI354 phase 1 study - efficacy trastuzumab conjugated to NT3, a topoisomerase1 inhibitor</vt:lpstr>
      <vt:lpstr>Her2-targeted therapy on the horizon for ovarian cancer IBI354 phase 1 study - durability of clinical benefit trastuzumab conjugated to NT3, a topoisomerase1 inhibitor</vt:lpstr>
      <vt:lpstr>Her2 testing in ovarian cancer key challenges</vt:lpstr>
      <vt:lpstr>intra-tumoral heterogeneity of HER2 expression underexplored</vt:lpstr>
      <vt:lpstr>Her2 testing in ovarian cancer key challenges</vt:lpstr>
      <vt:lpstr>stability of HER2 expression through the patient journey poorly characterised1</vt:lpstr>
      <vt:lpstr>stability of HER2 expression through the patient journey impact of neoadjuvant chemotherapy unknown in ovarian</vt:lpstr>
      <vt:lpstr>Ovarian cancer:  challenges and considerations for her2 ihc testing  patient case</vt:lpstr>
      <vt:lpstr>Patient case ovarian cancer</vt:lpstr>
      <vt:lpstr>POLLING QUESTION  </vt:lpstr>
      <vt:lpstr>Risk of relapse of expansile mucinous ovarian cancer is low</vt:lpstr>
      <vt:lpstr>POLLING QUESTION  </vt:lpstr>
      <vt:lpstr>Adjuvant chemotherapy for patients with early-stage mucinous ovarian cancer (Stage I-IIA) ESMO–ESGO consensus conference recommendations</vt:lpstr>
      <vt:lpstr>Patient case ovarian cancer</vt:lpstr>
      <vt:lpstr>Patient case ovarian cancer</vt:lpstr>
      <vt:lpstr>POLLING QUESTION </vt:lpstr>
      <vt:lpstr>Patient case ovarian cancer</vt:lpstr>
      <vt:lpstr>Patient case ovarian cancer</vt:lpstr>
      <vt:lpstr>Patient case – ovarian cancer bouquet study discussed with patient</vt:lpstr>
      <vt:lpstr>Patient case ovarian cancer</vt:lpstr>
      <vt:lpstr>Ovarian cancer:  challenges and considerations for her2 ihc testing  conclusions</vt:lpstr>
      <vt:lpstr>Conclusions her2-targeting therapies for ovarian cancer are on the horizon</vt:lpstr>
      <vt:lpstr>Ovarian cancer:  challenges and considerations for her2 ihc testing  Q&amp;A Session</vt:lpstr>
      <vt:lpstr>Panel discussion  and  audience questions</vt:lpstr>
      <vt:lpstr>Future perspectives and key clinical takeaways</vt:lpstr>
      <vt:lpstr>future perspectives her2 testing: the evolving role of IHC in lung and ovarian cancer</vt:lpstr>
      <vt:lpstr>Key clinical takeaways her2 testing: the evolving role of IHC in lung and ovarian cancer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Tonke de Jong</cp:lastModifiedBy>
  <cp:revision>722</cp:revision>
  <cp:lastPrinted>2025-02-04T08:41:34Z</cp:lastPrinted>
  <dcterms:created xsi:type="dcterms:W3CDTF">2016-10-14T09:38:18Z</dcterms:created>
  <dcterms:modified xsi:type="dcterms:W3CDTF">2025-03-17T14:42:05Z</dcterms:modified>
</cp:coreProperties>
</file>