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06" r:id="rId2"/>
  </p:sldMasterIdLst>
  <p:notesMasterIdLst>
    <p:notesMasterId r:id="rId34"/>
  </p:notesMasterIdLst>
  <p:handoutMasterIdLst>
    <p:handoutMasterId r:id="rId35"/>
  </p:handoutMasterIdLst>
  <p:sldIdLst>
    <p:sldId id="12541" r:id="rId3"/>
    <p:sldId id="2147470935" r:id="rId4"/>
    <p:sldId id="262" r:id="rId5"/>
    <p:sldId id="267" r:id="rId6"/>
    <p:sldId id="256" r:id="rId7"/>
    <p:sldId id="268" r:id="rId8"/>
    <p:sldId id="2147483647" r:id="rId9"/>
    <p:sldId id="2147483646" r:id="rId10"/>
    <p:sldId id="261" r:id="rId11"/>
    <p:sldId id="266" r:id="rId12"/>
    <p:sldId id="257" r:id="rId13"/>
    <p:sldId id="2147483632" r:id="rId14"/>
    <p:sldId id="2147483628" r:id="rId15"/>
    <p:sldId id="264" r:id="rId16"/>
    <p:sldId id="273" r:id="rId17"/>
    <p:sldId id="272" r:id="rId18"/>
    <p:sldId id="269" r:id="rId19"/>
    <p:sldId id="2147483613" r:id="rId20"/>
    <p:sldId id="2147483633" r:id="rId21"/>
    <p:sldId id="2147483634" r:id="rId22"/>
    <p:sldId id="2147483640" r:id="rId23"/>
    <p:sldId id="2147483641" r:id="rId24"/>
    <p:sldId id="2147483635" r:id="rId25"/>
    <p:sldId id="2147483636" r:id="rId26"/>
    <p:sldId id="2147483637" r:id="rId27"/>
    <p:sldId id="259" r:id="rId28"/>
    <p:sldId id="260" r:id="rId29"/>
    <p:sldId id="258" r:id="rId30"/>
    <p:sldId id="263" r:id="rId31"/>
    <p:sldId id="265" r:id="rId32"/>
    <p:sldId id="12542" r:id="rId33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906" userDrawn="1">
          <p15:clr>
            <a:srgbClr val="A4A3A4"/>
          </p15:clr>
        </p15:guide>
        <p15:guide id="4" orient="horz" pos="3475" userDrawn="1">
          <p15:clr>
            <a:srgbClr val="A4A3A4"/>
          </p15:clr>
        </p15:guide>
        <p15:guide id="5" orient="horz" pos="3706" userDrawn="1">
          <p15:clr>
            <a:srgbClr val="A4A3A4"/>
          </p15:clr>
        </p15:guide>
        <p15:guide id="6" orient="horz" pos="3803" userDrawn="1">
          <p15:clr>
            <a:srgbClr val="A4A3A4"/>
          </p15:clr>
        </p15:guide>
        <p15:guide id="7" orient="horz" pos="4037" userDrawn="1">
          <p15:clr>
            <a:srgbClr val="A4A3A4"/>
          </p15:clr>
        </p15:guide>
        <p15:guide id="8" orient="horz" pos="828" userDrawn="1">
          <p15:clr>
            <a:srgbClr val="A4A3A4"/>
          </p15:clr>
        </p15:guide>
        <p15:guide id="9" orient="horz" pos="13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13FE9D-EF59-FC93-CB86-33805B90D06E}" name="donohue" initials="HD" userId="donohue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RON Michal" initials="YM" lastIdx="36" clrIdx="0">
    <p:extLst>
      <p:ext uri="{19B8F6BF-5375-455C-9EA6-DF929625EA0E}">
        <p15:presenceInfo xmlns:p15="http://schemas.microsoft.com/office/powerpoint/2012/main" userId="S-1-5-21-1292428093-1123561945-1801674531-38465" providerId="AD"/>
      </p:ext>
    </p:extLst>
  </p:cmAuthor>
  <p:cmAuthor id="2" name="Patty Cason" initials="PC" lastIdx="23" clrIdx="1">
    <p:extLst>
      <p:ext uri="{19B8F6BF-5375-455C-9EA6-DF929625EA0E}">
        <p15:presenceInfo xmlns:p15="http://schemas.microsoft.com/office/powerpoint/2012/main" userId="24469888d1861777" providerId="Windows Live"/>
      </p:ext>
    </p:extLst>
  </p:cmAuthor>
  <p:cmAuthor id="3" name="Kim Grootscholten" initials="KG" lastIdx="1" clrIdx="2">
    <p:extLst>
      <p:ext uri="{19B8F6BF-5375-455C-9EA6-DF929625EA0E}">
        <p15:presenceInfo xmlns:p15="http://schemas.microsoft.com/office/powerpoint/2012/main" userId="e7084306cf78657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03C750"/>
    <a:srgbClr val="FF85FF"/>
    <a:srgbClr val="C6573B"/>
    <a:srgbClr val="5D8298"/>
    <a:srgbClr val="C7573C"/>
    <a:srgbClr val="FFA402"/>
    <a:srgbClr val="505050"/>
    <a:srgbClr val="FF3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A52D40-3FBB-46FF-8B3B-4AD565D4E14B}" v="22" dt="2026-02-26T15:48:30.925"/>
    <p1510:client id="{51006F75-936C-4D40-A613-47CFA0357A52}" v="1" dt="2026-02-26T12:58:00.354"/>
    <p1510:client id="{B76B1865-F343-483F-9153-719E4F432261}" v="114" dt="2026-02-24T18:02:36.129"/>
    <p1510:client id="{BBF07D88-5587-4796-84C5-03A340471226}" v="480" dt="2026-02-26T15:44:47.5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1"/>
    <p:restoredTop sz="94694"/>
  </p:normalViewPr>
  <p:slideViewPr>
    <p:cSldViewPr snapToGrid="0">
      <p:cViewPr varScale="1">
        <p:scale>
          <a:sx n="121" d="100"/>
          <a:sy n="121" d="100"/>
        </p:scale>
        <p:origin x="656" y="176"/>
      </p:cViewPr>
      <p:guideLst>
        <p:guide orient="horz" pos="2160"/>
        <p:guide pos="3840"/>
        <p:guide pos="1906"/>
        <p:guide orient="horz" pos="3475"/>
        <p:guide orient="horz" pos="3706"/>
        <p:guide orient="horz" pos="3803"/>
        <p:guide orient="horz" pos="4037"/>
        <p:guide orient="horz" pos="828"/>
        <p:guide orient="horz" pos="13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microsoft.com/office/2018/10/relationships/authors" Target="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798624153380768E-2"/>
          <c:y val="7.3896581751275753E-2"/>
          <c:w val="0.94466408318354644"/>
          <c:h val="0.887468653237413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50.0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C46-8944-B192-3C8D759C2D7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45.0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C46-8944-B192-3C8D759C2D7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39.0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C46-8944-B192-3C8D759C2D7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30.0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C46-8944-B192-3C8D759C2D7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22.0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1C46-8944-B192-3C8D759C2D7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4.0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1C46-8944-B192-3C8D759C2D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57.5</c:v>
                </c:pt>
                <c:pt idx="1">
                  <c:v>50</c:v>
                </c:pt>
                <c:pt idx="2">
                  <c:v>45</c:v>
                </c:pt>
                <c:pt idx="3">
                  <c:v>39</c:v>
                </c:pt>
                <c:pt idx="4">
                  <c:v>30</c:v>
                </c:pt>
                <c:pt idx="5">
                  <c:v>22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46-8944-B192-3C8D759C2D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IHC 3+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75.0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C46-8944-B192-3C8D759C2D7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0.0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1C46-8944-B192-3C8D759C2D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84.6</c:v>
                </c:pt>
                <c:pt idx="1">
                  <c:v>75</c:v>
                </c:pt>
                <c:pt idx="2">
                  <c:v>63.6</c:v>
                </c:pt>
                <c:pt idx="3">
                  <c:v>56.3</c:v>
                </c:pt>
                <c:pt idx="4">
                  <c:v>44.4</c:v>
                </c:pt>
                <c:pt idx="5">
                  <c:v>56.3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46-8944-B192-3C8D759C2D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IHC 2+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40.0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C46-8944-B192-3C8D759C2D7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AF09107-CB45-FF49-8DB1-74E8DBE21EF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1C46-8944-B192-3C8D759C2D7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0.0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1C46-8944-B192-3C8D759C2D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47.1</c:v>
                </c:pt>
                <c:pt idx="1">
                  <c:v>40</c:v>
                </c:pt>
                <c:pt idx="2">
                  <c:v>36.799999999999997</c:v>
                </c:pt>
                <c:pt idx="3">
                  <c:v>35</c:v>
                </c:pt>
                <c:pt idx="4">
                  <c:v>18.8</c:v>
                </c:pt>
                <c:pt idx="5">
                  <c:v>0</c:v>
                </c:pt>
                <c:pt idx="6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46-8944-B192-3C8D759C2D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9"/>
        <c:overlap val="-13"/>
        <c:axId val="896291472"/>
        <c:axId val="900970832"/>
      </c:barChart>
      <c:catAx>
        <c:axId val="89629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0970832"/>
        <c:crosses val="autoZero"/>
        <c:auto val="1"/>
        <c:lblAlgn val="ctr"/>
        <c:lblOffset val="100"/>
        <c:noMultiLvlLbl val="0"/>
      </c:catAx>
      <c:valAx>
        <c:axId val="90097083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96291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2861025862168844"/>
          <c:y val="0.24975105885291055"/>
          <c:w val="6.4438256629659282E-2"/>
          <c:h val="0.2555887123407291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2/26/26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2/26/26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4305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9038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28c17512033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 dirty="0"/>
          </a:p>
        </p:txBody>
      </p:sp>
      <p:sp>
        <p:nvSpPr>
          <p:cNvPr id="716" name="Google Shape;716;g28c17512033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717" name="Google Shape;717;g28c17512033_0_23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g28c17512033_0_2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089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5276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71120313" TargetMode="External"/><Relationship Id="rId13" Type="http://schemas.openxmlformats.org/officeDocument/2006/relationships/hyperlink" Target="https://twitter.com/OBGynConnect" TargetMode="External"/><Relationship Id="rId18" Type="http://schemas.openxmlformats.org/officeDocument/2006/relationships/image" Target="../media/image13.svg"/><Relationship Id="rId26" Type="http://schemas.openxmlformats.org/officeDocument/2006/relationships/image" Target="../media/image20.png"/><Relationship Id="rId3" Type="http://schemas.openxmlformats.org/officeDocument/2006/relationships/image" Target="../media/image4.svg"/><Relationship Id="rId21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image" Target="../media/image9.svg"/><Relationship Id="rId17" Type="http://schemas.openxmlformats.org/officeDocument/2006/relationships/image" Target="../media/image12.png"/><Relationship Id="rId25" Type="http://schemas.openxmlformats.org/officeDocument/2006/relationships/hyperlink" Target="https://cor2ed.com/connects/obstetrics-gynecology-connect/" TargetMode="External"/><Relationship Id="rId2" Type="http://schemas.openxmlformats.org/officeDocument/2006/relationships/image" Target="../media/image3.png"/><Relationship Id="rId16" Type="http://schemas.openxmlformats.org/officeDocument/2006/relationships/image" Target="../media/image11.svg"/><Relationship Id="rId20" Type="http://schemas.openxmlformats.org/officeDocument/2006/relationships/image" Target="../media/image15.svg"/><Relationship Id="rId29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24" Type="http://schemas.openxmlformats.org/officeDocument/2006/relationships/image" Target="../media/image19.svg"/><Relationship Id="rId5" Type="http://schemas.openxmlformats.org/officeDocument/2006/relationships/image" Target="../media/image6.svg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28" Type="http://schemas.openxmlformats.org/officeDocument/2006/relationships/image" Target="../media/image22.svg"/><Relationship Id="rId10" Type="http://schemas.openxmlformats.org/officeDocument/2006/relationships/hyperlink" Target="https://cor2ed.com/" TargetMode="External"/><Relationship Id="rId19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hyperlink" Target="https://youtu.be/-frXH01_UXY" TargetMode="External"/><Relationship Id="rId14" Type="http://schemas.openxmlformats.org/officeDocument/2006/relationships/hyperlink" Target="mailto:info@cor2ed" TargetMode="External"/><Relationship Id="rId22" Type="http://schemas.openxmlformats.org/officeDocument/2006/relationships/image" Target="../media/image17.svg"/><Relationship Id="rId27" Type="http://schemas.openxmlformats.org/officeDocument/2006/relationships/image" Target="../media/image2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openxmlformats.org/officeDocument/2006/relationships/hyperlink" Target="mailto:info@cor2ed" TargetMode="External"/><Relationship Id="rId26" Type="http://schemas.openxmlformats.org/officeDocument/2006/relationships/image" Target="../media/image24.jpg"/><Relationship Id="rId3" Type="http://schemas.openxmlformats.org/officeDocument/2006/relationships/image" Target="../media/image17.svg"/><Relationship Id="rId21" Type="http://schemas.openxmlformats.org/officeDocument/2006/relationships/image" Target="../media/image12.png"/><Relationship Id="rId7" Type="http://schemas.openxmlformats.org/officeDocument/2006/relationships/image" Target="../media/image6.svg"/><Relationship Id="rId12" Type="http://schemas.openxmlformats.org/officeDocument/2006/relationships/hyperlink" Target="https://cor2ed.com/" TargetMode="External"/><Relationship Id="rId17" Type="http://schemas.openxmlformats.org/officeDocument/2006/relationships/image" Target="../media/image19.svg"/><Relationship Id="rId25" Type="http://schemas.openxmlformats.org/officeDocument/2006/relationships/hyperlink" Target="https://cor2ed.com/connects/ntrk-connect/" TargetMode="External"/><Relationship Id="rId2" Type="http://schemas.openxmlformats.org/officeDocument/2006/relationships/image" Target="../media/image16.png"/><Relationship Id="rId16" Type="http://schemas.openxmlformats.org/officeDocument/2006/relationships/image" Target="../media/image18.png"/><Relationship Id="rId20" Type="http://schemas.openxmlformats.org/officeDocument/2006/relationships/image" Target="../media/image11.svg"/><Relationship Id="rId29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hyperlink" Target="https://youtu.be/-frXH01_UXY" TargetMode="External"/><Relationship Id="rId24" Type="http://schemas.openxmlformats.org/officeDocument/2006/relationships/image" Target="../media/image15.svg"/><Relationship Id="rId5" Type="http://schemas.openxmlformats.org/officeDocument/2006/relationships/image" Target="../media/image4.svg"/><Relationship Id="rId15" Type="http://schemas.openxmlformats.org/officeDocument/2006/relationships/hyperlink" Target="https://twitter.com/ntrkconnectinfo" TargetMode="External"/><Relationship Id="rId23" Type="http://schemas.openxmlformats.org/officeDocument/2006/relationships/image" Target="../media/image14.png"/><Relationship Id="rId28" Type="http://schemas.openxmlformats.org/officeDocument/2006/relationships/image" Target="../media/image22.svg"/><Relationship Id="rId10" Type="http://schemas.openxmlformats.org/officeDocument/2006/relationships/hyperlink" Target="https://www.linkedin.com/company/28472044" TargetMode="External"/><Relationship Id="rId19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9.svg"/><Relationship Id="rId22" Type="http://schemas.openxmlformats.org/officeDocument/2006/relationships/image" Target="../media/image13.svg"/><Relationship Id="rId27" Type="http://schemas.openxmlformats.org/officeDocument/2006/relationships/image" Target="../media/image2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57E139-C270-754F-B59D-15903DDAF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4661" y="2758363"/>
            <a:ext cx="5042678" cy="1341275"/>
          </a:xfrm>
          <a:prstGeom prst="rect">
            <a:avLst/>
          </a:prstGeom>
        </p:spPr>
      </p:pic>
      <p:pic>
        <p:nvPicPr>
          <p:cNvPr id="2" name="Image 4">
            <a:extLst>
              <a:ext uri="{FF2B5EF4-FFF2-40B4-BE49-F238E27FC236}">
                <a16:creationId xmlns:a16="http://schemas.microsoft.com/office/drawing/2014/main" id="{8C666966-35D0-CFC9-E410-E3F27DC738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822295" y="-1012043"/>
            <a:ext cx="4833937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i="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and add text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8F82FB2-1400-8B4D-AF68-7358C7D763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1825833C-42EB-0B94-3369-EC59466A9D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Click and add text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228609"/>
            <a:ext cx="5181600" cy="4657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7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  <a:ea typeface="Calibri" charset="0"/>
                <a:cs typeface="Calibri" charset="0"/>
              </a:defRPr>
            </a:lvl5pPr>
          </a:lstStyle>
          <a:p>
            <a:r>
              <a:rPr lang="en-GB" noProof="0"/>
              <a:t>Add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A6F5460-BA6D-C940-BFC5-F19A378019C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608C3F91-DBE4-CC98-A15C-AF599D0B80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6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n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n-lt"/>
                <a:ea typeface="Calibri" charset="0"/>
                <a:cs typeface="Calibri" charset="0"/>
              </a:defRPr>
            </a:lvl5pPr>
          </a:lstStyle>
          <a:p>
            <a:r>
              <a:rPr lang="en-GB" noProof="0"/>
              <a:t>Add text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1270565"/>
            <a:ext cx="518675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</a:defRPr>
            </a:lvl5pPr>
          </a:lstStyle>
          <a:p>
            <a:r>
              <a:rPr lang="en-GB" noProof="0"/>
              <a:t>Add text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Click and add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4C57E3B-0ABB-774B-B376-C8D0F23077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6C674E8E-334B-9435-9C7F-590E7A86F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4" y="1403491"/>
            <a:ext cx="5186755" cy="71520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Click and add text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2348880"/>
            <a:ext cx="542398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r>
              <a:rPr lang="en-GB" noProof="0"/>
              <a:t>Add text</a:t>
            </a:r>
          </a:p>
          <a:p>
            <a:endParaRPr lang="en-GB" noProof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2348880"/>
            <a:ext cx="518675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</a:defRPr>
            </a:lvl3pPr>
            <a:lvl4pPr marL="1714500" indent="-342900">
              <a:buFont typeface="Arial" charset="0"/>
              <a:buChar char="•"/>
              <a:defRPr sz="2000"/>
            </a:lvl4pPr>
            <a:lvl5pPr marL="2171700" indent="-342900">
              <a:buFont typeface="Arial" charset="0"/>
              <a:buChar char="•"/>
              <a:defRPr/>
            </a:lvl5pPr>
          </a:lstStyle>
          <a:p>
            <a:r>
              <a:rPr lang="en-GB" noProof="0"/>
              <a:t>Add text</a:t>
            </a:r>
          </a:p>
        </p:txBody>
      </p:sp>
      <p:sp>
        <p:nvSpPr>
          <p:cNvPr id="12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621215" y="260350"/>
            <a:ext cx="10961184" cy="865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 cap="all" spc="1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ADD TEXT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4" hasCustomPrompt="1"/>
          </p:nvPr>
        </p:nvSpPr>
        <p:spPr>
          <a:xfrm>
            <a:off x="6158414" y="1408029"/>
            <a:ext cx="542398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ADD TEXT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E3E2C06-97AD-9943-860F-21FF17408A8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65B26A3E-54BD-E5EE-2F41-9C8D54490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35662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re 1">
            <a:extLst>
              <a:ext uri="{FF2B5EF4-FFF2-40B4-BE49-F238E27FC236}">
                <a16:creationId xmlns:a16="http://schemas.microsoft.com/office/drawing/2014/main" id="{F09C896A-B4EB-0F4C-96F4-8F31B99B4C0A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Antoine Lacombe </a:t>
            </a:r>
            <a:r>
              <a:rPr lang="en-GB" sz="11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A8E7D5AF-6FD1-7040-B008-F83A2A24EA4D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id="{73745878-0F7C-304D-845D-4B21028F25EB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COR2ED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SWITZERLAND</a:t>
            </a: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F7C54033-9E09-284F-8683-746A9AA872EC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Froukje Sosef </a:t>
            </a:r>
            <a:r>
              <a:rPr lang="en-GB" sz="11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84FD7633-899B-3848-83B9-1E3BDDF4FDEE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79F12A3-F14C-5840-B136-EC73E318C109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E4F17C8-19D7-C040-A304-FDDCE818C189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Graphic 47" descr="Speaker Phone">
              <a:extLst>
                <a:ext uri="{FF2B5EF4-FFF2-40B4-BE49-F238E27FC236}">
                  <a16:creationId xmlns:a16="http://schemas.microsoft.com/office/drawing/2014/main" id="{751B5200-FBC9-5C4E-8A34-90C2075D5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FE71A723-9BA9-F044-A53D-ADF05AFC5AA2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Graphic 49" descr="Envelope">
            <a:extLst>
              <a:ext uri="{FF2B5EF4-FFF2-40B4-BE49-F238E27FC236}">
                <a16:creationId xmlns:a16="http://schemas.microsoft.com/office/drawing/2014/main" id="{F8C200D7-7974-0049-910F-515EB075DE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3A2C2405-5B2D-6F40-8BBF-34FEF76A5D69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89D4FEE-DF12-7C4D-B567-B229BFAFD4AE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Graphic 52" descr="Speaker Phone">
              <a:extLst>
                <a:ext uri="{FF2B5EF4-FFF2-40B4-BE49-F238E27FC236}">
                  <a16:creationId xmlns:a16="http://schemas.microsoft.com/office/drawing/2014/main" id="{650C6CBF-1D07-FD40-84AC-64417780D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64B298E5-A30A-CC47-9E10-2137C71F83BA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Graphic 54" descr="Envelope">
            <a:extLst>
              <a:ext uri="{FF2B5EF4-FFF2-40B4-BE49-F238E27FC236}">
                <a16:creationId xmlns:a16="http://schemas.microsoft.com/office/drawing/2014/main" id="{DBF0C6DA-DD89-E246-9F87-ECB01B87D4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56" name="Titre 1">
            <a:extLst>
              <a:ext uri="{FF2B5EF4-FFF2-40B4-BE49-F238E27FC236}">
                <a16:creationId xmlns:a16="http://schemas.microsoft.com/office/drawing/2014/main" id="{C9664B77-FEC8-A64D-9402-16DF0F5288C1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57" name="Titre 1">
            <a:extLst>
              <a:ext uri="{FF2B5EF4-FFF2-40B4-BE49-F238E27FC236}">
                <a16:creationId xmlns:a16="http://schemas.microsoft.com/office/drawing/2014/main" id="{C72A4E22-E601-2041-8DFB-7B91BDD401EB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F2175B-6FCA-AB4B-BB07-12AFD9A7158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9164" y="951062"/>
            <a:ext cx="1914541" cy="509238"/>
          </a:xfrm>
          <a:prstGeom prst="rect">
            <a:avLst/>
          </a:prstGeom>
        </p:spPr>
      </p:pic>
      <p:sp>
        <p:nvSpPr>
          <p:cNvPr id="23" name="Titre 1">
            <a:extLst>
              <a:ext uri="{FF2B5EF4-FFF2-40B4-BE49-F238E27FC236}">
                <a16:creationId xmlns:a16="http://schemas.microsoft.com/office/drawing/2014/main" id="{C320DC0B-ABBC-0A49-B4AE-127E4E3B626C}"/>
              </a:ext>
            </a:extLst>
          </p:cNvPr>
          <p:cNvSpPr txBox="1">
            <a:spLocks/>
          </p:cNvSpPr>
          <p:nvPr userDrawn="1"/>
        </p:nvSpPr>
        <p:spPr>
          <a:xfrm>
            <a:off x="5087888" y="6404238"/>
            <a:ext cx="6959903" cy="453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spc="-30" baseline="0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Heading to the heart of Independent Medical Education since 2012</a:t>
            </a:r>
            <a:endParaRPr kumimoji="0" lang="en-GB" sz="1600" b="1" i="0" u="sng" strike="noStrike" kern="1200" cap="none" spc="-3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F79982A-8AC7-B74E-9EA1-C749F493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65695"/>
          <a:stretch/>
        </p:blipFill>
        <p:spPr>
          <a:xfrm>
            <a:off x="300854" y="1562275"/>
            <a:ext cx="3012116" cy="37567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27872BE-4EBB-BA49-A46A-FC3A5E900913}"/>
              </a:ext>
            </a:extLst>
          </p:cNvPr>
          <p:cNvSpPr txBox="1"/>
          <p:nvPr userDrawn="1"/>
        </p:nvSpPr>
        <p:spPr>
          <a:xfrm>
            <a:off x="787049" y="5497848"/>
            <a:ext cx="305524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Connect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LinkedIn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8"/>
              </a:rPr>
              <a:t>@OBGYN CONNECT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444874-C0B0-C74D-BD78-708C15438149}"/>
              </a:ext>
            </a:extLst>
          </p:cNvPr>
          <p:cNvSpPr txBox="1"/>
          <p:nvPr userDrawn="1"/>
        </p:nvSpPr>
        <p:spPr>
          <a:xfrm>
            <a:off x="4323985" y="5497848"/>
            <a:ext cx="1862964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YouTube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9"/>
              </a:rPr>
              <a:t>@COR2ED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99807B1-5B76-A64B-B52A-94C02C13D7AB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8A156A-6630-CA4A-B512-E1F50F476DD1}"/>
              </a:ext>
            </a:extLst>
          </p:cNvPr>
          <p:cNvSpPr txBox="1"/>
          <p:nvPr userDrawn="1"/>
        </p:nvSpPr>
        <p:spPr>
          <a:xfrm>
            <a:off x="805458" y="6013567"/>
            <a:ext cx="17566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Visit us at</a:t>
            </a:r>
          </a:p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https://cor2ed.com/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hlinkClick r:id="rId10"/>
            <a:extLst>
              <a:ext uri="{FF2B5EF4-FFF2-40B4-BE49-F238E27FC236}">
                <a16:creationId xmlns:a16="http://schemas.microsoft.com/office/drawing/2014/main" id="{F02AE768-D7AB-A94B-80FA-A6650544CC9B}"/>
              </a:ext>
            </a:extLst>
          </p:cNvPr>
          <p:cNvSpPr/>
          <p:nvPr userDrawn="1"/>
        </p:nvSpPr>
        <p:spPr>
          <a:xfrm>
            <a:off x="391317" y="6016204"/>
            <a:ext cx="2170834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Graphic 28" descr="World">
            <a:extLst>
              <a:ext uri="{FF2B5EF4-FFF2-40B4-BE49-F238E27FC236}">
                <a16:creationId xmlns:a16="http://schemas.microsoft.com/office/drawing/2014/main" id="{06F46356-6D1C-1A49-AFB9-876266891BA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5C03111-CAAB-3D43-A9E6-ADA046B67BBD}"/>
              </a:ext>
            </a:extLst>
          </p:cNvPr>
          <p:cNvSpPr txBox="1"/>
          <p:nvPr userDrawn="1"/>
        </p:nvSpPr>
        <p:spPr>
          <a:xfrm>
            <a:off x="4333943" y="6033094"/>
            <a:ext cx="256651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X </a:t>
            </a:r>
            <a:r>
              <a:rPr lang="en-GB" sz="1400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@OBGynConnect</a:t>
            </a:r>
            <a:endParaRPr lang="en-GB" sz="1400" u="sng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hlinkClick r:id="rId13"/>
            <a:extLst>
              <a:ext uri="{FF2B5EF4-FFF2-40B4-BE49-F238E27FC236}">
                <a16:creationId xmlns:a16="http://schemas.microsoft.com/office/drawing/2014/main" id="{9A0346C0-EC87-3C4C-A17B-08C8B6C59587}"/>
              </a:ext>
            </a:extLst>
          </p:cNvPr>
          <p:cNvSpPr/>
          <p:nvPr userDrawn="1"/>
        </p:nvSpPr>
        <p:spPr>
          <a:xfrm>
            <a:off x="5349058" y="6013567"/>
            <a:ext cx="2750045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0B0601-CB6B-5749-B122-5A714818F535}"/>
              </a:ext>
            </a:extLst>
          </p:cNvPr>
          <p:cNvSpPr txBox="1"/>
          <p:nvPr userDrawn="1"/>
        </p:nvSpPr>
        <p:spPr>
          <a:xfrm>
            <a:off x="327026" y="4149080"/>
            <a:ext cx="2351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For more information visit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D6AD5DF-CDEC-4D4F-96AF-0D0CB3B81506}"/>
              </a:ext>
            </a:extLst>
          </p:cNvPr>
          <p:cNvSpPr txBox="1"/>
          <p:nvPr userDrawn="1"/>
        </p:nvSpPr>
        <p:spPr>
          <a:xfrm>
            <a:off x="6785547" y="5495567"/>
            <a:ext cx="138852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Email</a:t>
            </a:r>
          </a:p>
          <a:p>
            <a:r>
              <a:rPr lang="en-GB" sz="12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4"/>
              </a:rPr>
              <a:t>info@cor2ed</a:t>
            </a:r>
            <a:r>
              <a:rPr lang="en-GB" sz="1200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.com</a:t>
            </a: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9DA24A0E-A7B5-0F43-9CEB-3AB37F65AB3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415992" y="5510213"/>
            <a:ext cx="371377" cy="371377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199899B4-83C2-3F41-8722-47C88C99BFC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975824" y="5510213"/>
            <a:ext cx="373380" cy="37338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21E4A76C-336D-8543-93D3-D9B76F4C208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16331" y="5510213"/>
            <a:ext cx="373380" cy="373380"/>
          </a:xfrm>
          <a:prstGeom prst="rect">
            <a:avLst/>
          </a:prstGeom>
        </p:spPr>
      </p:pic>
      <p:sp>
        <p:nvSpPr>
          <p:cNvPr id="99" name="Rectangle 98">
            <a:hlinkClick r:id="rId14"/>
            <a:extLst>
              <a:ext uri="{FF2B5EF4-FFF2-40B4-BE49-F238E27FC236}">
                <a16:creationId xmlns:a16="http://schemas.microsoft.com/office/drawing/2014/main" id="{2A6480F3-532C-6543-85E7-0BC80B7701C0}"/>
              </a:ext>
            </a:extLst>
          </p:cNvPr>
          <p:cNvSpPr/>
          <p:nvPr userDrawn="1"/>
        </p:nvSpPr>
        <p:spPr>
          <a:xfrm>
            <a:off x="6391370" y="5464311"/>
            <a:ext cx="1862964" cy="4529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hlinkClick r:id="rId8"/>
            <a:extLst>
              <a:ext uri="{FF2B5EF4-FFF2-40B4-BE49-F238E27FC236}">
                <a16:creationId xmlns:a16="http://schemas.microsoft.com/office/drawing/2014/main" id="{271C9EA2-037E-9447-9A8A-CC48EEAF6E57}"/>
              </a:ext>
            </a:extLst>
          </p:cNvPr>
          <p:cNvSpPr/>
          <p:nvPr userDrawn="1"/>
        </p:nvSpPr>
        <p:spPr>
          <a:xfrm>
            <a:off x="358737" y="5479468"/>
            <a:ext cx="3412665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Rectangle 101">
            <a:hlinkClick r:id="rId9"/>
            <a:extLst>
              <a:ext uri="{FF2B5EF4-FFF2-40B4-BE49-F238E27FC236}">
                <a16:creationId xmlns:a16="http://schemas.microsoft.com/office/drawing/2014/main" id="{6F45FC3A-EC6D-074D-B1BD-EB183B8127E8}"/>
              </a:ext>
            </a:extLst>
          </p:cNvPr>
          <p:cNvSpPr/>
          <p:nvPr userDrawn="1"/>
        </p:nvSpPr>
        <p:spPr>
          <a:xfrm>
            <a:off x="3915562" y="5484635"/>
            <a:ext cx="227138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Graphic 99">
            <a:extLst>
              <a:ext uri="{FF2B5EF4-FFF2-40B4-BE49-F238E27FC236}">
                <a16:creationId xmlns:a16="http://schemas.microsoft.com/office/drawing/2014/main" id="{6F8CE332-494C-AF4C-91D8-AC18AB3E73F5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837204" y="810930"/>
            <a:ext cx="9306370" cy="4471395"/>
          </a:xfrm>
          <a:prstGeom prst="rect">
            <a:avLst/>
          </a:prstGeom>
        </p:spPr>
      </p:pic>
      <p:pic>
        <p:nvPicPr>
          <p:cNvPr id="104" name="Graphic 103" descr="Marker with solid fill">
            <a:extLst>
              <a:ext uri="{FF2B5EF4-FFF2-40B4-BE49-F238E27FC236}">
                <a16:creationId xmlns:a16="http://schemas.microsoft.com/office/drawing/2014/main" id="{8E6A2141-F573-1A4A-841E-2D98D3223819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389006" y="1949574"/>
            <a:ext cx="313184" cy="313184"/>
          </a:xfrm>
          <a:prstGeom prst="rect">
            <a:avLst/>
          </a:prstGeom>
        </p:spPr>
      </p:pic>
      <p:pic>
        <p:nvPicPr>
          <p:cNvPr id="105" name="Graphic 104" descr="Marker with solid fill">
            <a:extLst>
              <a:ext uri="{FF2B5EF4-FFF2-40B4-BE49-F238E27FC236}">
                <a16:creationId xmlns:a16="http://schemas.microsoft.com/office/drawing/2014/main" id="{43B45D61-8E40-BF44-8121-DB17039D3E09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149789" y="2084249"/>
            <a:ext cx="313184" cy="313184"/>
          </a:xfrm>
          <a:prstGeom prst="rect">
            <a:avLst/>
          </a:prstGeom>
        </p:spPr>
      </p:pic>
      <p:pic>
        <p:nvPicPr>
          <p:cNvPr id="106" name="Graphic 105" descr="Marker with solid fill">
            <a:extLst>
              <a:ext uri="{FF2B5EF4-FFF2-40B4-BE49-F238E27FC236}">
                <a16:creationId xmlns:a16="http://schemas.microsoft.com/office/drawing/2014/main" id="{670F950B-B5DC-CE48-8906-C48D28B09276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787336" y="1753300"/>
            <a:ext cx="313184" cy="313184"/>
          </a:xfrm>
          <a:prstGeom prst="rect">
            <a:avLst/>
          </a:prstGeom>
        </p:spPr>
      </p:pic>
      <p:pic>
        <p:nvPicPr>
          <p:cNvPr id="107" name="Graphic 106" descr="Marker with solid fill">
            <a:extLst>
              <a:ext uri="{FF2B5EF4-FFF2-40B4-BE49-F238E27FC236}">
                <a16:creationId xmlns:a16="http://schemas.microsoft.com/office/drawing/2014/main" id="{02116C3A-7677-5743-9FCE-029DF42E67A6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900460" y="1561745"/>
            <a:ext cx="313184" cy="313184"/>
          </a:xfrm>
          <a:prstGeom prst="rect">
            <a:avLst/>
          </a:prstGeom>
        </p:spPr>
      </p:pic>
      <p:pic>
        <p:nvPicPr>
          <p:cNvPr id="108" name="Graphic 107" descr="Marker with solid fill">
            <a:extLst>
              <a:ext uri="{FF2B5EF4-FFF2-40B4-BE49-F238E27FC236}">
                <a16:creationId xmlns:a16="http://schemas.microsoft.com/office/drawing/2014/main" id="{E16EB1D3-4A06-8F4B-ABE6-3F8E76A10E2B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665606" y="1405153"/>
            <a:ext cx="313184" cy="313184"/>
          </a:xfrm>
          <a:prstGeom prst="rect">
            <a:avLst/>
          </a:prstGeom>
        </p:spPr>
      </p:pic>
      <p:pic>
        <p:nvPicPr>
          <p:cNvPr id="109" name="Graphic 108" descr="Marker with solid fill">
            <a:extLst>
              <a:ext uri="{FF2B5EF4-FFF2-40B4-BE49-F238E27FC236}">
                <a16:creationId xmlns:a16="http://schemas.microsoft.com/office/drawing/2014/main" id="{B6F9FA1C-4564-CE40-85C7-C418923C19DC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688933" y="1753300"/>
            <a:ext cx="313184" cy="313184"/>
          </a:xfrm>
          <a:prstGeom prst="rect">
            <a:avLst/>
          </a:prstGeom>
        </p:spPr>
      </p:pic>
      <p:pic>
        <p:nvPicPr>
          <p:cNvPr id="110" name="Graphic 109" descr="Marker with solid fill">
            <a:extLst>
              <a:ext uri="{FF2B5EF4-FFF2-40B4-BE49-F238E27FC236}">
                <a16:creationId xmlns:a16="http://schemas.microsoft.com/office/drawing/2014/main" id="{936E4946-B589-9541-92A7-049C4FAF4907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535322" y="1877944"/>
            <a:ext cx="313184" cy="313184"/>
          </a:xfrm>
          <a:prstGeom prst="rect">
            <a:avLst/>
          </a:prstGeom>
        </p:spPr>
      </p:pic>
      <p:pic>
        <p:nvPicPr>
          <p:cNvPr id="111" name="Graphic 110" descr="Marker with solid fill">
            <a:extLst>
              <a:ext uri="{FF2B5EF4-FFF2-40B4-BE49-F238E27FC236}">
                <a16:creationId xmlns:a16="http://schemas.microsoft.com/office/drawing/2014/main" id="{E6D295B3-AFD8-5642-816F-C2DE7023D665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662927" y="1796720"/>
            <a:ext cx="313184" cy="313184"/>
          </a:xfrm>
          <a:prstGeom prst="rect">
            <a:avLst/>
          </a:prstGeom>
        </p:spPr>
      </p:pic>
      <p:pic>
        <p:nvPicPr>
          <p:cNvPr id="112" name="Graphic 111" descr="Marker with solid fill">
            <a:extLst>
              <a:ext uri="{FF2B5EF4-FFF2-40B4-BE49-F238E27FC236}">
                <a16:creationId xmlns:a16="http://schemas.microsoft.com/office/drawing/2014/main" id="{595CA8D3-C34A-3C4D-8FEC-8CA9C4FEA05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010495" y="1154147"/>
            <a:ext cx="313184" cy="313184"/>
          </a:xfrm>
          <a:prstGeom prst="rect">
            <a:avLst/>
          </a:prstGeom>
        </p:spPr>
      </p:pic>
      <p:pic>
        <p:nvPicPr>
          <p:cNvPr id="113" name="Graphic 112" descr="Marker with solid fill">
            <a:extLst>
              <a:ext uri="{FF2B5EF4-FFF2-40B4-BE49-F238E27FC236}">
                <a16:creationId xmlns:a16="http://schemas.microsoft.com/office/drawing/2014/main" id="{A5DF2E78-59FD-004B-8E5E-FA2A7F8C61D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275599" y="1962644"/>
            <a:ext cx="313184" cy="313184"/>
          </a:xfrm>
          <a:prstGeom prst="rect">
            <a:avLst/>
          </a:prstGeom>
        </p:spPr>
      </p:pic>
      <p:pic>
        <p:nvPicPr>
          <p:cNvPr id="114" name="Graphic 113" descr="Marker with solid fill">
            <a:extLst>
              <a:ext uri="{FF2B5EF4-FFF2-40B4-BE49-F238E27FC236}">
                <a16:creationId xmlns:a16="http://schemas.microsoft.com/office/drawing/2014/main" id="{C60A8331-0A69-554D-B52B-5F07F8847EE4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147911" y="1824071"/>
            <a:ext cx="313184" cy="313184"/>
          </a:xfrm>
          <a:prstGeom prst="rect">
            <a:avLst/>
          </a:prstGeom>
        </p:spPr>
      </p:pic>
      <p:pic>
        <p:nvPicPr>
          <p:cNvPr id="115" name="Graphic 114" descr="Marker with solid fill">
            <a:extLst>
              <a:ext uri="{FF2B5EF4-FFF2-40B4-BE49-F238E27FC236}">
                <a16:creationId xmlns:a16="http://schemas.microsoft.com/office/drawing/2014/main" id="{9EA6B858-B1AD-1848-BAA8-86A755A52414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723932" y="3054706"/>
            <a:ext cx="313184" cy="313184"/>
          </a:xfrm>
          <a:prstGeom prst="rect">
            <a:avLst/>
          </a:prstGeom>
        </p:spPr>
      </p:pic>
      <p:pic>
        <p:nvPicPr>
          <p:cNvPr id="116" name="Graphic 115" descr="Marker with solid fill">
            <a:extLst>
              <a:ext uri="{FF2B5EF4-FFF2-40B4-BE49-F238E27FC236}">
                <a16:creationId xmlns:a16="http://schemas.microsoft.com/office/drawing/2014/main" id="{53618ADC-894F-6043-96F9-D9F16A8ACF2B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966693" y="2391159"/>
            <a:ext cx="313184" cy="313184"/>
          </a:xfrm>
          <a:prstGeom prst="rect">
            <a:avLst/>
          </a:prstGeom>
        </p:spPr>
      </p:pic>
      <p:pic>
        <p:nvPicPr>
          <p:cNvPr id="117" name="Graphic 116" descr="Marker with solid fill">
            <a:extLst>
              <a:ext uri="{FF2B5EF4-FFF2-40B4-BE49-F238E27FC236}">
                <a16:creationId xmlns:a16="http://schemas.microsoft.com/office/drawing/2014/main" id="{DDFFBE72-4D7D-584C-9FB7-3FCBC978C21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960009" y="1792711"/>
            <a:ext cx="313184" cy="313184"/>
          </a:xfrm>
          <a:prstGeom prst="rect">
            <a:avLst/>
          </a:prstGeom>
        </p:spPr>
      </p:pic>
      <p:pic>
        <p:nvPicPr>
          <p:cNvPr id="118" name="Graphic 117" descr="Marker with solid fill">
            <a:extLst>
              <a:ext uri="{FF2B5EF4-FFF2-40B4-BE49-F238E27FC236}">
                <a16:creationId xmlns:a16="http://schemas.microsoft.com/office/drawing/2014/main" id="{D135A437-0889-F24F-99AE-0825BBF0F20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575004" y="1970736"/>
            <a:ext cx="313184" cy="313184"/>
          </a:xfrm>
          <a:prstGeom prst="rect">
            <a:avLst/>
          </a:prstGeom>
        </p:spPr>
      </p:pic>
      <p:pic>
        <p:nvPicPr>
          <p:cNvPr id="119" name="Graphic 118" descr="Marker with solid fill">
            <a:extLst>
              <a:ext uri="{FF2B5EF4-FFF2-40B4-BE49-F238E27FC236}">
                <a16:creationId xmlns:a16="http://schemas.microsoft.com/office/drawing/2014/main" id="{578DCD33-8A47-5D4B-B253-015697DE319C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676647" y="2164582"/>
            <a:ext cx="313184" cy="313184"/>
          </a:xfrm>
          <a:prstGeom prst="rect">
            <a:avLst/>
          </a:prstGeom>
        </p:spPr>
      </p:pic>
      <p:pic>
        <p:nvPicPr>
          <p:cNvPr id="120" name="Graphic 119" descr="Marker with solid fill">
            <a:extLst>
              <a:ext uri="{FF2B5EF4-FFF2-40B4-BE49-F238E27FC236}">
                <a16:creationId xmlns:a16="http://schemas.microsoft.com/office/drawing/2014/main" id="{F65B7642-7E17-9841-B162-88F61B08226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961794" y="1306180"/>
            <a:ext cx="313184" cy="313184"/>
          </a:xfrm>
          <a:prstGeom prst="rect">
            <a:avLst/>
          </a:prstGeom>
        </p:spPr>
      </p:pic>
      <p:pic>
        <p:nvPicPr>
          <p:cNvPr id="121" name="Graphic 120" descr="Marker with solid fill">
            <a:extLst>
              <a:ext uri="{FF2B5EF4-FFF2-40B4-BE49-F238E27FC236}">
                <a16:creationId xmlns:a16="http://schemas.microsoft.com/office/drawing/2014/main" id="{D24491DD-EFFD-4D40-921B-1C56E84BA3A2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498622" y="1897545"/>
            <a:ext cx="313184" cy="313184"/>
          </a:xfrm>
          <a:prstGeom prst="rect">
            <a:avLst/>
          </a:prstGeom>
        </p:spPr>
      </p:pic>
      <p:pic>
        <p:nvPicPr>
          <p:cNvPr id="122" name="Graphic 121" descr="Marker with solid fill">
            <a:extLst>
              <a:ext uri="{FF2B5EF4-FFF2-40B4-BE49-F238E27FC236}">
                <a16:creationId xmlns:a16="http://schemas.microsoft.com/office/drawing/2014/main" id="{F61C4D22-AB26-854E-9D5C-BBC54D3EA8DF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484975" y="3540815"/>
            <a:ext cx="313184" cy="313184"/>
          </a:xfrm>
          <a:prstGeom prst="rect">
            <a:avLst/>
          </a:prstGeom>
        </p:spPr>
      </p:pic>
      <p:pic>
        <p:nvPicPr>
          <p:cNvPr id="123" name="Graphic 122" descr="Marker with solid fill">
            <a:extLst>
              <a:ext uri="{FF2B5EF4-FFF2-40B4-BE49-F238E27FC236}">
                <a16:creationId xmlns:a16="http://schemas.microsoft.com/office/drawing/2014/main" id="{BD237E5D-373B-B049-BE60-6DC6D61EAF72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289497" y="3912462"/>
            <a:ext cx="313184" cy="313184"/>
          </a:xfrm>
          <a:prstGeom prst="rect">
            <a:avLst/>
          </a:prstGeom>
        </p:spPr>
      </p:pic>
      <p:pic>
        <p:nvPicPr>
          <p:cNvPr id="124" name="Graphic 123" descr="Marker with solid fill">
            <a:extLst>
              <a:ext uri="{FF2B5EF4-FFF2-40B4-BE49-F238E27FC236}">
                <a16:creationId xmlns:a16="http://schemas.microsoft.com/office/drawing/2014/main" id="{8E576291-6B4D-1142-962C-B5D12A96C1CA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982000" y="4300880"/>
            <a:ext cx="313184" cy="313184"/>
          </a:xfrm>
          <a:prstGeom prst="rect">
            <a:avLst/>
          </a:prstGeom>
        </p:spPr>
      </p:pic>
      <p:pic>
        <p:nvPicPr>
          <p:cNvPr id="125" name="Graphic 124" descr="Marker with solid fill">
            <a:extLst>
              <a:ext uri="{FF2B5EF4-FFF2-40B4-BE49-F238E27FC236}">
                <a16:creationId xmlns:a16="http://schemas.microsoft.com/office/drawing/2014/main" id="{DD9DC287-A896-9444-B65D-87F363790AB0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545030" y="3200363"/>
            <a:ext cx="313184" cy="313184"/>
          </a:xfrm>
          <a:prstGeom prst="rect">
            <a:avLst/>
          </a:prstGeom>
        </p:spPr>
      </p:pic>
      <p:pic>
        <p:nvPicPr>
          <p:cNvPr id="126" name="Graphic 125" descr="Marker with solid fill">
            <a:extLst>
              <a:ext uri="{FF2B5EF4-FFF2-40B4-BE49-F238E27FC236}">
                <a16:creationId xmlns:a16="http://schemas.microsoft.com/office/drawing/2014/main" id="{59508A1B-29BD-D044-88EA-80D74D900A67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687274" y="2439712"/>
            <a:ext cx="313184" cy="313184"/>
          </a:xfrm>
          <a:prstGeom prst="rect">
            <a:avLst/>
          </a:prstGeom>
        </p:spPr>
      </p:pic>
      <p:pic>
        <p:nvPicPr>
          <p:cNvPr id="127" name="Graphic 126" descr="Marker with solid fill">
            <a:extLst>
              <a:ext uri="{FF2B5EF4-FFF2-40B4-BE49-F238E27FC236}">
                <a16:creationId xmlns:a16="http://schemas.microsoft.com/office/drawing/2014/main" id="{A2350BA7-DEE5-6D4A-94D6-3982B6B29A14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319722" y="2262274"/>
            <a:ext cx="313184" cy="313184"/>
          </a:xfrm>
          <a:prstGeom prst="rect">
            <a:avLst/>
          </a:prstGeom>
        </p:spPr>
      </p:pic>
      <p:pic>
        <p:nvPicPr>
          <p:cNvPr id="128" name="Graphic 127" descr="Marker with solid fill">
            <a:extLst>
              <a:ext uri="{FF2B5EF4-FFF2-40B4-BE49-F238E27FC236}">
                <a16:creationId xmlns:a16="http://schemas.microsoft.com/office/drawing/2014/main" id="{C1C0A417-0646-1943-91C9-0D1ED162E524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458162" y="1573864"/>
            <a:ext cx="313184" cy="313184"/>
          </a:xfrm>
          <a:prstGeom prst="rect">
            <a:avLst/>
          </a:prstGeom>
        </p:spPr>
      </p:pic>
      <p:pic>
        <p:nvPicPr>
          <p:cNvPr id="129" name="Graphic 128" descr="Marker with solid fill">
            <a:extLst>
              <a:ext uri="{FF2B5EF4-FFF2-40B4-BE49-F238E27FC236}">
                <a16:creationId xmlns:a16="http://schemas.microsoft.com/office/drawing/2014/main" id="{C8C8BA7A-3DBB-2B42-9E78-70194B02D07A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328690" y="1598140"/>
            <a:ext cx="313184" cy="313184"/>
          </a:xfrm>
          <a:prstGeom prst="rect">
            <a:avLst/>
          </a:prstGeom>
        </p:spPr>
      </p:pic>
      <p:pic>
        <p:nvPicPr>
          <p:cNvPr id="130" name="Graphic 129" descr="Marker with solid fill">
            <a:extLst>
              <a:ext uri="{FF2B5EF4-FFF2-40B4-BE49-F238E27FC236}">
                <a16:creationId xmlns:a16="http://schemas.microsoft.com/office/drawing/2014/main" id="{5E100AC0-5969-A745-A61F-1AA35242ACEB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385334" y="1679060"/>
            <a:ext cx="313184" cy="313184"/>
          </a:xfrm>
          <a:prstGeom prst="rect">
            <a:avLst/>
          </a:prstGeom>
        </p:spPr>
      </p:pic>
      <p:pic>
        <p:nvPicPr>
          <p:cNvPr id="131" name="Graphic 130" descr="Marker with solid fill">
            <a:extLst>
              <a:ext uri="{FF2B5EF4-FFF2-40B4-BE49-F238E27FC236}">
                <a16:creationId xmlns:a16="http://schemas.microsoft.com/office/drawing/2014/main" id="{2764DE04-F20E-144D-9EFC-E465D04F85D2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875536" y="1670968"/>
            <a:ext cx="313184" cy="313184"/>
          </a:xfrm>
          <a:prstGeom prst="rect">
            <a:avLst/>
          </a:prstGeom>
        </p:spPr>
      </p:pic>
      <p:pic>
        <p:nvPicPr>
          <p:cNvPr id="132" name="Graphic 131" descr="Marker with solid fill">
            <a:extLst>
              <a:ext uri="{FF2B5EF4-FFF2-40B4-BE49-F238E27FC236}">
                <a16:creationId xmlns:a16="http://schemas.microsoft.com/office/drawing/2014/main" id="{07838B81-DC6E-D746-AE26-9D853A801497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094021" y="1565772"/>
            <a:ext cx="313184" cy="313184"/>
          </a:xfrm>
          <a:prstGeom prst="rect">
            <a:avLst/>
          </a:prstGeom>
        </p:spPr>
      </p:pic>
      <p:pic>
        <p:nvPicPr>
          <p:cNvPr id="133" name="Graphic 132" descr="Marker with solid fill">
            <a:extLst>
              <a:ext uri="{FF2B5EF4-FFF2-40B4-BE49-F238E27FC236}">
                <a16:creationId xmlns:a16="http://schemas.microsoft.com/office/drawing/2014/main" id="{57C26B25-174E-054C-A57A-EB4901034C36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215401" y="1598140"/>
            <a:ext cx="313184" cy="313184"/>
          </a:xfrm>
          <a:prstGeom prst="rect">
            <a:avLst/>
          </a:prstGeom>
        </p:spPr>
      </p:pic>
      <p:pic>
        <p:nvPicPr>
          <p:cNvPr id="134" name="Graphic 133" descr="Marker with solid fill">
            <a:extLst>
              <a:ext uri="{FF2B5EF4-FFF2-40B4-BE49-F238E27FC236}">
                <a16:creationId xmlns:a16="http://schemas.microsoft.com/office/drawing/2014/main" id="{79A454FD-82B3-984F-954A-3F79B25D2505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481562" y="1987144"/>
            <a:ext cx="313184" cy="313184"/>
          </a:xfrm>
          <a:prstGeom prst="rect">
            <a:avLst/>
          </a:prstGeom>
        </p:spPr>
      </p:pic>
      <p:pic>
        <p:nvPicPr>
          <p:cNvPr id="135" name="Graphic 134" descr="Marker with solid fill">
            <a:extLst>
              <a:ext uri="{FF2B5EF4-FFF2-40B4-BE49-F238E27FC236}">
                <a16:creationId xmlns:a16="http://schemas.microsoft.com/office/drawing/2014/main" id="{E87BF36B-6474-0D48-ACD8-5FAD65BCDA41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376366" y="1946684"/>
            <a:ext cx="313184" cy="313184"/>
          </a:xfrm>
          <a:prstGeom prst="rect">
            <a:avLst/>
          </a:prstGeom>
        </p:spPr>
      </p:pic>
      <p:pic>
        <p:nvPicPr>
          <p:cNvPr id="136" name="Graphic 135" descr="Marker with solid fill">
            <a:extLst>
              <a:ext uri="{FF2B5EF4-FFF2-40B4-BE49-F238E27FC236}">
                <a16:creationId xmlns:a16="http://schemas.microsoft.com/office/drawing/2014/main" id="{7C26A7D9-BBF0-1A4B-BCD5-9F879D836C1F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085053" y="1623003"/>
            <a:ext cx="313184" cy="313184"/>
          </a:xfrm>
          <a:prstGeom prst="rect">
            <a:avLst/>
          </a:prstGeom>
        </p:spPr>
      </p:pic>
      <p:pic>
        <p:nvPicPr>
          <p:cNvPr id="137" name="Graphic 136" descr="Marker with solid fill">
            <a:extLst>
              <a:ext uri="{FF2B5EF4-FFF2-40B4-BE49-F238E27FC236}">
                <a16:creationId xmlns:a16="http://schemas.microsoft.com/office/drawing/2014/main" id="{48A9CFF0-56EA-A144-BF1C-E5214D2C992E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182157" y="1720107"/>
            <a:ext cx="313184" cy="313184"/>
          </a:xfrm>
          <a:prstGeom prst="rect">
            <a:avLst/>
          </a:prstGeom>
        </p:spPr>
      </p:pic>
      <p:pic>
        <p:nvPicPr>
          <p:cNvPr id="138" name="Graphic 137" descr="Marker with solid fill">
            <a:extLst>
              <a:ext uri="{FF2B5EF4-FFF2-40B4-BE49-F238E27FC236}">
                <a16:creationId xmlns:a16="http://schemas.microsoft.com/office/drawing/2014/main" id="{8A25CD5A-B7D0-B04B-BBFB-8A5BA72581D7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165973" y="1792935"/>
            <a:ext cx="313184" cy="313184"/>
          </a:xfrm>
          <a:prstGeom prst="rect">
            <a:avLst/>
          </a:prstGeom>
        </p:spPr>
      </p:pic>
      <p:pic>
        <p:nvPicPr>
          <p:cNvPr id="139" name="Graphic 138" descr="Marker with solid fill">
            <a:extLst>
              <a:ext uri="{FF2B5EF4-FFF2-40B4-BE49-F238E27FC236}">
                <a16:creationId xmlns:a16="http://schemas.microsoft.com/office/drawing/2014/main" id="{415A82C9-6411-0A4D-A09A-797206F2164C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712820" y="1703922"/>
            <a:ext cx="313184" cy="313184"/>
          </a:xfrm>
          <a:prstGeom prst="rect">
            <a:avLst/>
          </a:prstGeom>
        </p:spPr>
      </p:pic>
      <p:pic>
        <p:nvPicPr>
          <p:cNvPr id="140" name="Graphic 139" descr="Marker with solid fill">
            <a:extLst>
              <a:ext uri="{FF2B5EF4-FFF2-40B4-BE49-F238E27FC236}">
                <a16:creationId xmlns:a16="http://schemas.microsoft.com/office/drawing/2014/main" id="{108C2677-26F5-9E49-AAD2-3EA47949FBBA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777555" y="1970961"/>
            <a:ext cx="313184" cy="313184"/>
          </a:xfrm>
          <a:prstGeom prst="rect">
            <a:avLst/>
          </a:prstGeom>
        </p:spPr>
      </p:pic>
      <p:pic>
        <p:nvPicPr>
          <p:cNvPr id="141" name="Graphic 140" descr="Marker with solid fill">
            <a:extLst>
              <a:ext uri="{FF2B5EF4-FFF2-40B4-BE49-F238E27FC236}">
                <a16:creationId xmlns:a16="http://schemas.microsoft.com/office/drawing/2014/main" id="{20EDB075-9745-864B-99B0-31C1D47AC801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842291" y="2084249"/>
            <a:ext cx="313184" cy="313184"/>
          </a:xfrm>
          <a:prstGeom prst="rect">
            <a:avLst/>
          </a:prstGeom>
        </p:spPr>
      </p:pic>
      <p:pic>
        <p:nvPicPr>
          <p:cNvPr id="142" name="Graphic 141" descr="Marker with solid fill">
            <a:extLst>
              <a:ext uri="{FF2B5EF4-FFF2-40B4-BE49-F238E27FC236}">
                <a16:creationId xmlns:a16="http://schemas.microsoft.com/office/drawing/2014/main" id="{E5754A78-AEC7-D84E-9235-240A474B59D2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389137" y="2148985"/>
            <a:ext cx="313184" cy="313184"/>
          </a:xfrm>
          <a:prstGeom prst="rect">
            <a:avLst/>
          </a:prstGeom>
        </p:spPr>
      </p:pic>
      <p:pic>
        <p:nvPicPr>
          <p:cNvPr id="143" name="Graphic 142" descr="Marker with solid fill">
            <a:extLst>
              <a:ext uri="{FF2B5EF4-FFF2-40B4-BE49-F238E27FC236}">
                <a16:creationId xmlns:a16="http://schemas.microsoft.com/office/drawing/2014/main" id="{1C141C8C-D46F-3947-82CA-DA250B1FFCD0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324401" y="1987144"/>
            <a:ext cx="313184" cy="313184"/>
          </a:xfrm>
          <a:prstGeom prst="rect">
            <a:avLst/>
          </a:prstGeom>
        </p:spPr>
      </p:pic>
      <p:pic>
        <p:nvPicPr>
          <p:cNvPr id="5" name="Picture 4" descr="A picture containing text, sign&#10;&#10;Description automatically generated">
            <a:hlinkClick r:id="rId25"/>
            <a:extLst>
              <a:ext uri="{FF2B5EF4-FFF2-40B4-BE49-F238E27FC236}">
                <a16:creationId xmlns:a16="http://schemas.microsoft.com/office/drawing/2014/main" id="{087D7E39-3A8A-7352-D117-971FAEC3074E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300895" y="4517223"/>
            <a:ext cx="1978494" cy="936878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866E419-9B4F-17E2-C6BE-04F859310D11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986902" y="6058770"/>
            <a:ext cx="373380" cy="373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8FEDE1-22D2-D905-1DEC-B369FF71AE4F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rcRect/>
          <a:stretch/>
        </p:blipFill>
        <p:spPr>
          <a:xfrm>
            <a:off x="4032448" y="6107184"/>
            <a:ext cx="255950" cy="2614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74" userDrawn="1">
          <p15:clr>
            <a:srgbClr val="FBAE40"/>
          </p15:clr>
        </p15:guide>
        <p15:guide id="2" orient="horz" pos="548" userDrawn="1">
          <p15:clr>
            <a:srgbClr val="FBAE40"/>
          </p15:clr>
        </p15:guide>
        <p15:guide id="3" pos="1471" userDrawn="1">
          <p15:clr>
            <a:srgbClr val="FBAE40"/>
          </p15:clr>
        </p15:guide>
        <p15:guide id="4" orient="horz" pos="2976" userDrawn="1">
          <p15:clr>
            <a:srgbClr val="FBAE40"/>
          </p15:clr>
        </p15:guide>
        <p15:guide id="5" orient="horz" pos="2832" userDrawn="1">
          <p15:clr>
            <a:srgbClr val="FBAE40"/>
          </p15:clr>
        </p15:guide>
        <p15:guide id="6" orient="horz" pos="274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B8AF02-8DFA-0F48-AD52-63D63C30E8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B24BC-BC56-FD4E-B9E0-A07C7B8EBB54}"/>
              </a:ext>
            </a:extLst>
          </p:cNvPr>
          <p:cNvSpPr/>
          <p:nvPr userDrawn="1"/>
        </p:nvSpPr>
        <p:spPr>
          <a:xfrm>
            <a:off x="9984432" y="259200"/>
            <a:ext cx="1872208" cy="649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79610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85224C6-17B3-89B1-AF2A-F85520A87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501" y="0"/>
            <a:ext cx="11209899" cy="1325526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DF25B45-C276-A510-646D-3816AA3D9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01" y="1436914"/>
            <a:ext cx="11209899" cy="3892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7D5A6E7-DE08-D988-4613-A44A8D94DC4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79501" y="5421084"/>
            <a:ext cx="11209899" cy="8527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accent6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/>
              <a:t>Footnotes and references go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21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50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B8AF02-8DFA-0F48-AD52-63D63C30E8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311803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57E139-C270-754F-B59D-15903DDAF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4661" y="2758363"/>
            <a:ext cx="5042678" cy="1341275"/>
          </a:xfrm>
          <a:prstGeom prst="rect">
            <a:avLst/>
          </a:prstGeom>
        </p:spPr>
      </p:pic>
      <p:pic>
        <p:nvPicPr>
          <p:cNvPr id="2" name="Image 4">
            <a:extLst>
              <a:ext uri="{FF2B5EF4-FFF2-40B4-BE49-F238E27FC236}">
                <a16:creationId xmlns:a16="http://schemas.microsoft.com/office/drawing/2014/main" id="{A7CD98BE-591D-7F02-8272-52F7F93E39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834907" y="-1012042"/>
            <a:ext cx="4833937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82184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7F3DB38C-06DF-D5F1-69EA-28B3F4D73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27057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Click and Modify 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F73E935D-FA6A-2487-5E68-B87898213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Disposition personnalisé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7F3DB38C-06DF-D5F1-69EA-28B3F4D73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3845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 spc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Click and </a:t>
            </a:r>
            <a:r>
              <a:rPr lang="fr-FR" dirty="0" err="1"/>
              <a:t>Modify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E10039EE-0CDB-289D-555F-C15119038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A24544EF-9462-A8D9-B04B-5333B800A8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123133" y="-1381666"/>
            <a:ext cx="8240288" cy="132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49433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B0892A3-AA32-4643-922B-907261114EE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07826307-9C41-F0BA-D66F-850E45A2C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34088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86629B-70FD-5844-A852-AA84E9AB0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52832"/>
            <a:ext cx="11247039" cy="647976"/>
          </a:xfrm>
        </p:spPr>
        <p:txBody>
          <a:bodyPr>
            <a:noAutofit/>
          </a:bodyPr>
          <a:lstStyle>
            <a:lvl1pPr algn="ctr">
              <a:defRPr sz="4000" spc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AND MODIFY THE TEXT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9E1BEE5-34CE-E34C-BCFB-D7083C34B8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8499" y="2580900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E89AE6E-09E9-A04C-9CFE-768FC41305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542" y="3877044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EC0F67F-0294-3044-9A92-E4F9BE8451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7542" y="5125192"/>
            <a:ext cx="8255959" cy="536057"/>
          </a:xfrm>
        </p:spPr>
        <p:txBody>
          <a:bodyPr>
            <a:noAutofit/>
          </a:bodyPr>
          <a:lstStyle>
            <a:lvl1pPr marL="0" indent="0" algn="ctr">
              <a:buNone/>
              <a:defRPr sz="32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DAE90F2-0D99-4E4A-B2F6-79682983F6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35AB751E-7A11-39BA-B970-3360490AC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7410656F-A160-31A9-012C-04F9061381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123133" y="-1381666"/>
            <a:ext cx="8240288" cy="132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76876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B17DF4BA-E97C-1CF7-120B-F6808F4B5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2749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spi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B17DF4BA-E97C-1CF7-120B-F6808F4B5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3D6136-ABF3-8686-26B2-76FE390590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85332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4362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9200" y="1987200"/>
            <a:ext cx="10963200" cy="396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E9715FD-800D-EC4B-B5EC-4EF7DCBD08D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34054343-BE11-AE6F-B86E-BC2DB7BDB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97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i="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8F82FB2-1400-8B4D-AF68-7358C7D763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C3057109-6C7D-A82F-E6A7-336469078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67826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228609"/>
            <a:ext cx="5181600" cy="4657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7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A6F5460-BA6D-C940-BFC5-F19A378019C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D012B304-72EA-8666-217E-74AFFDC6B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93652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6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n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n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1270565"/>
            <a:ext cx="518675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4C57E3B-0ABB-774B-B376-C8D0F23077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C62BAD7A-4C1B-EC85-6780-B2045B28B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06985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Disposition personnalisé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Click and Modify 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F73E935D-FA6A-2487-5E68-B87898213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29948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4" y="1403491"/>
            <a:ext cx="5186755" cy="71520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2348880"/>
            <a:ext cx="542398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  <a:p>
            <a:endParaRPr lang="en-GB" noProof="0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2348880"/>
            <a:ext cx="518675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</a:defRPr>
            </a:lvl3pPr>
            <a:lvl4pPr marL="1714500" indent="-342900">
              <a:buFont typeface="Arial" charset="0"/>
              <a:buChar char="•"/>
              <a:defRPr sz="2000"/>
            </a:lvl4pPr>
            <a:lvl5pPr marL="2171700" indent="-342900">
              <a:buFont typeface="Arial" charset="0"/>
              <a:buChar char="•"/>
              <a:defRPr/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2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621215" y="260350"/>
            <a:ext cx="10961184" cy="865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 cap="all" spc="1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4" hasCustomPrompt="1"/>
          </p:nvPr>
        </p:nvSpPr>
        <p:spPr>
          <a:xfrm>
            <a:off x="6158414" y="1408029"/>
            <a:ext cx="542398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E3E2C06-97AD-9943-860F-21FF17408A8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223ADA9F-04B6-A26D-5838-95448B908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93251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raphic 105">
            <a:extLst>
              <a:ext uri="{FF2B5EF4-FFF2-40B4-BE49-F238E27FC236}">
                <a16:creationId xmlns:a16="http://schemas.microsoft.com/office/drawing/2014/main" id="{A7615075-57AA-C649-B52E-A01CFD8680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7204" y="810930"/>
            <a:ext cx="9306370" cy="4471395"/>
          </a:xfrm>
          <a:prstGeom prst="rect">
            <a:avLst/>
          </a:prstGeom>
        </p:spPr>
      </p:pic>
      <p:sp>
        <p:nvSpPr>
          <p:cNvPr id="39" name="Titre 1">
            <a:extLst>
              <a:ext uri="{FF2B5EF4-FFF2-40B4-BE49-F238E27FC236}">
                <a16:creationId xmlns:a16="http://schemas.microsoft.com/office/drawing/2014/main" id="{F09C896A-B4EB-0F4C-96F4-8F31B99B4C0A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Antoine Lacombe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A8E7D5AF-6FD1-7040-B008-F83A2A24EA4D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id="{73745878-0F7C-304D-845D-4B21028F25EB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COR2ED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SWITZERLAND</a:t>
            </a: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F7C54033-9E09-284F-8683-746A9AA872EC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Froukje Sosef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84FD7633-899B-3848-83B9-1E3BDDF4FDEE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79F12A3-F14C-5840-B136-EC73E318C109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E4F17C8-19D7-C040-A304-FDDCE818C189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48" name="Graphic 47" descr="Speaker Phone">
              <a:extLst>
                <a:ext uri="{FF2B5EF4-FFF2-40B4-BE49-F238E27FC236}">
                  <a16:creationId xmlns:a16="http://schemas.microsoft.com/office/drawing/2014/main" id="{751B5200-FBC9-5C4E-8A34-90C2075D5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FE71A723-9BA9-F044-A53D-ADF05AFC5AA2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0" name="Graphic 49" descr="Envelope">
            <a:extLst>
              <a:ext uri="{FF2B5EF4-FFF2-40B4-BE49-F238E27FC236}">
                <a16:creationId xmlns:a16="http://schemas.microsoft.com/office/drawing/2014/main" id="{F8C200D7-7974-0049-910F-515EB075DE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3A2C2405-5B2D-6F40-8BBF-34FEF76A5D69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89D4FEE-DF12-7C4D-B567-B229BFAFD4AE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53" name="Graphic 52" descr="Speaker Phone">
              <a:extLst>
                <a:ext uri="{FF2B5EF4-FFF2-40B4-BE49-F238E27FC236}">
                  <a16:creationId xmlns:a16="http://schemas.microsoft.com/office/drawing/2014/main" id="{650C6CBF-1D07-FD40-84AC-64417780D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64B298E5-A30A-CC47-9E10-2137C71F83BA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5" name="Graphic 54" descr="Envelope">
            <a:extLst>
              <a:ext uri="{FF2B5EF4-FFF2-40B4-BE49-F238E27FC236}">
                <a16:creationId xmlns:a16="http://schemas.microsoft.com/office/drawing/2014/main" id="{DBF0C6DA-DD89-E246-9F87-ECB01B87D4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56" name="Titre 1">
            <a:extLst>
              <a:ext uri="{FF2B5EF4-FFF2-40B4-BE49-F238E27FC236}">
                <a16:creationId xmlns:a16="http://schemas.microsoft.com/office/drawing/2014/main" id="{C9664B77-FEC8-A64D-9402-16DF0F5288C1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57" name="Titre 1">
            <a:extLst>
              <a:ext uri="{FF2B5EF4-FFF2-40B4-BE49-F238E27FC236}">
                <a16:creationId xmlns:a16="http://schemas.microsoft.com/office/drawing/2014/main" id="{C72A4E22-E601-2041-8DFB-7B91BDD401EB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F2175B-6FCA-AB4B-BB07-12AFD9A7158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9164" y="951062"/>
            <a:ext cx="1914541" cy="509238"/>
          </a:xfrm>
          <a:prstGeom prst="rect">
            <a:avLst/>
          </a:prstGeom>
        </p:spPr>
      </p:pic>
      <p:sp>
        <p:nvSpPr>
          <p:cNvPr id="23" name="Titre 1">
            <a:extLst>
              <a:ext uri="{FF2B5EF4-FFF2-40B4-BE49-F238E27FC236}">
                <a16:creationId xmlns:a16="http://schemas.microsoft.com/office/drawing/2014/main" id="{C320DC0B-ABBC-0A49-B4AE-127E4E3B626C}"/>
              </a:ext>
            </a:extLst>
          </p:cNvPr>
          <p:cNvSpPr txBox="1">
            <a:spLocks/>
          </p:cNvSpPr>
          <p:nvPr userDrawn="1"/>
        </p:nvSpPr>
        <p:spPr>
          <a:xfrm>
            <a:off x="5087888" y="6404238"/>
            <a:ext cx="6959903" cy="453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-30" normalizeH="0" baseline="0" noProof="0" dirty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Heading to the heart of Independent Medical Education since 2012</a:t>
            </a:r>
            <a:endParaRPr kumimoji="0" lang="en-GB" sz="1600" b="1" i="0" u="sng" strike="noStrike" kern="1200" cap="none" spc="-3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F79982A-8AC7-B74E-9EA1-C749F493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65695"/>
          <a:stretch/>
        </p:blipFill>
        <p:spPr>
          <a:xfrm>
            <a:off x="300854" y="1562275"/>
            <a:ext cx="3012116" cy="37567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27872BE-4EBB-BA49-A46A-FC3A5E900913}"/>
              </a:ext>
            </a:extLst>
          </p:cNvPr>
          <p:cNvSpPr txBox="1"/>
          <p:nvPr userDrawn="1"/>
        </p:nvSpPr>
        <p:spPr>
          <a:xfrm>
            <a:off x="735219" y="5484754"/>
            <a:ext cx="252592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Connect on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LinkedIn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0"/>
              </a:rPr>
              <a:t>@POCONNECT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444874-C0B0-C74D-BD78-708C15438149}"/>
              </a:ext>
            </a:extLst>
          </p:cNvPr>
          <p:cNvSpPr txBox="1"/>
          <p:nvPr userDrawn="1"/>
        </p:nvSpPr>
        <p:spPr>
          <a:xfrm>
            <a:off x="3749827" y="5497848"/>
            <a:ext cx="1862964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on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YouTube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1"/>
              </a:rPr>
              <a:t>@COR2ED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99807B1-5B76-A64B-B52A-94C02C13D7AB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8A156A-6630-CA4A-B512-E1F50F476DD1}"/>
              </a:ext>
            </a:extLst>
          </p:cNvPr>
          <p:cNvSpPr txBox="1"/>
          <p:nvPr userDrawn="1"/>
        </p:nvSpPr>
        <p:spPr>
          <a:xfrm>
            <a:off x="805458" y="6013567"/>
            <a:ext cx="17566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Visit us at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2"/>
              </a:rPr>
              <a:t>https://cor2ed.com/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 27">
            <a:hlinkClick r:id="rId12"/>
            <a:extLst>
              <a:ext uri="{FF2B5EF4-FFF2-40B4-BE49-F238E27FC236}">
                <a16:creationId xmlns:a16="http://schemas.microsoft.com/office/drawing/2014/main" id="{F02AE768-D7AB-A94B-80FA-A6650544CC9B}"/>
              </a:ext>
            </a:extLst>
          </p:cNvPr>
          <p:cNvSpPr/>
          <p:nvPr userDrawn="1"/>
        </p:nvSpPr>
        <p:spPr>
          <a:xfrm>
            <a:off x="391317" y="6016204"/>
            <a:ext cx="2170834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Graphic 28" descr="World">
            <a:extLst>
              <a:ext uri="{FF2B5EF4-FFF2-40B4-BE49-F238E27FC236}">
                <a16:creationId xmlns:a16="http://schemas.microsoft.com/office/drawing/2014/main" id="{06F46356-6D1C-1A49-AFB9-876266891BA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5C03111-CAAB-3D43-A9E6-ADA046B67BBD}"/>
              </a:ext>
            </a:extLst>
          </p:cNvPr>
          <p:cNvSpPr txBox="1"/>
          <p:nvPr userDrawn="1"/>
        </p:nvSpPr>
        <p:spPr>
          <a:xfrm>
            <a:off x="3759785" y="6033094"/>
            <a:ext cx="233621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X 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5"/>
              </a:rPr>
              <a:t>@presonc_connect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hlinkClick r:id="rId15"/>
            <a:extLst>
              <a:ext uri="{FF2B5EF4-FFF2-40B4-BE49-F238E27FC236}">
                <a16:creationId xmlns:a16="http://schemas.microsoft.com/office/drawing/2014/main" id="{9A0346C0-EC87-3C4C-A17B-08C8B6C59587}"/>
              </a:ext>
            </a:extLst>
          </p:cNvPr>
          <p:cNvSpPr/>
          <p:nvPr userDrawn="1"/>
        </p:nvSpPr>
        <p:spPr>
          <a:xfrm>
            <a:off x="4479157" y="6013567"/>
            <a:ext cx="2610581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3" name="Graphic 32" descr="Marker with solid fill">
            <a:extLst>
              <a:ext uri="{FF2B5EF4-FFF2-40B4-BE49-F238E27FC236}">
                <a16:creationId xmlns:a16="http://schemas.microsoft.com/office/drawing/2014/main" id="{53807611-342D-8C4A-A14C-80E0271B440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89006" y="1949574"/>
            <a:ext cx="313184" cy="313184"/>
          </a:xfrm>
          <a:prstGeom prst="rect">
            <a:avLst/>
          </a:prstGeom>
        </p:spPr>
      </p:pic>
      <p:pic>
        <p:nvPicPr>
          <p:cNvPr id="34" name="Graphic 33" descr="Marker with solid fill">
            <a:extLst>
              <a:ext uri="{FF2B5EF4-FFF2-40B4-BE49-F238E27FC236}">
                <a16:creationId xmlns:a16="http://schemas.microsoft.com/office/drawing/2014/main" id="{6FBCB460-E274-5A4F-BEBD-A1EDEA7DDE7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49789" y="2084249"/>
            <a:ext cx="313184" cy="313184"/>
          </a:xfrm>
          <a:prstGeom prst="rect">
            <a:avLst/>
          </a:prstGeom>
        </p:spPr>
      </p:pic>
      <p:pic>
        <p:nvPicPr>
          <p:cNvPr id="35" name="Graphic 34" descr="Marker with solid fill">
            <a:extLst>
              <a:ext uri="{FF2B5EF4-FFF2-40B4-BE49-F238E27FC236}">
                <a16:creationId xmlns:a16="http://schemas.microsoft.com/office/drawing/2014/main" id="{BE7BD657-C4E9-D14E-9C9B-7066503C4FA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87336" y="1753300"/>
            <a:ext cx="313184" cy="313184"/>
          </a:xfrm>
          <a:prstGeom prst="rect">
            <a:avLst/>
          </a:prstGeom>
        </p:spPr>
      </p:pic>
      <p:pic>
        <p:nvPicPr>
          <p:cNvPr id="36" name="Graphic 35" descr="Marker with solid fill">
            <a:extLst>
              <a:ext uri="{FF2B5EF4-FFF2-40B4-BE49-F238E27FC236}">
                <a16:creationId xmlns:a16="http://schemas.microsoft.com/office/drawing/2014/main" id="{BDEFE239-A452-7F45-96CC-738EA07C4E2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00460" y="1561745"/>
            <a:ext cx="313184" cy="313184"/>
          </a:xfrm>
          <a:prstGeom prst="rect">
            <a:avLst/>
          </a:prstGeom>
        </p:spPr>
      </p:pic>
      <p:pic>
        <p:nvPicPr>
          <p:cNvPr id="37" name="Graphic 36" descr="Marker with solid fill">
            <a:extLst>
              <a:ext uri="{FF2B5EF4-FFF2-40B4-BE49-F238E27FC236}">
                <a16:creationId xmlns:a16="http://schemas.microsoft.com/office/drawing/2014/main" id="{70D4C4DD-9DED-FD4E-9EC5-1439CD310DD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65606" y="1405153"/>
            <a:ext cx="313184" cy="313184"/>
          </a:xfrm>
          <a:prstGeom prst="rect">
            <a:avLst/>
          </a:prstGeom>
        </p:spPr>
      </p:pic>
      <p:pic>
        <p:nvPicPr>
          <p:cNvPr id="38" name="Graphic 37" descr="Marker with solid fill">
            <a:extLst>
              <a:ext uri="{FF2B5EF4-FFF2-40B4-BE49-F238E27FC236}">
                <a16:creationId xmlns:a16="http://schemas.microsoft.com/office/drawing/2014/main" id="{C70E79C7-0DD0-0649-B7D7-16788D73085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88933" y="1753300"/>
            <a:ext cx="313184" cy="313184"/>
          </a:xfrm>
          <a:prstGeom prst="rect">
            <a:avLst/>
          </a:prstGeom>
        </p:spPr>
      </p:pic>
      <p:pic>
        <p:nvPicPr>
          <p:cNvPr id="42" name="Graphic 41" descr="Marker with solid fill">
            <a:extLst>
              <a:ext uri="{FF2B5EF4-FFF2-40B4-BE49-F238E27FC236}">
                <a16:creationId xmlns:a16="http://schemas.microsoft.com/office/drawing/2014/main" id="{5F338712-0256-3043-9E4D-B5213DEBD34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535322" y="1877944"/>
            <a:ext cx="313184" cy="313184"/>
          </a:xfrm>
          <a:prstGeom prst="rect">
            <a:avLst/>
          </a:prstGeom>
        </p:spPr>
      </p:pic>
      <p:pic>
        <p:nvPicPr>
          <p:cNvPr id="43" name="Graphic 42" descr="Marker with solid fill">
            <a:extLst>
              <a:ext uri="{FF2B5EF4-FFF2-40B4-BE49-F238E27FC236}">
                <a16:creationId xmlns:a16="http://schemas.microsoft.com/office/drawing/2014/main" id="{4C8C9780-47C8-6444-9F3C-9763F8B6A4B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62927" y="1796720"/>
            <a:ext cx="313184" cy="313184"/>
          </a:xfrm>
          <a:prstGeom prst="rect">
            <a:avLst/>
          </a:prstGeom>
        </p:spPr>
      </p:pic>
      <p:pic>
        <p:nvPicPr>
          <p:cNvPr id="58" name="Graphic 57" descr="Marker with solid fill">
            <a:extLst>
              <a:ext uri="{FF2B5EF4-FFF2-40B4-BE49-F238E27FC236}">
                <a16:creationId xmlns:a16="http://schemas.microsoft.com/office/drawing/2014/main" id="{5A7CCE59-0164-7446-8E77-FB9851A146F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10495" y="1154147"/>
            <a:ext cx="313184" cy="313184"/>
          </a:xfrm>
          <a:prstGeom prst="rect">
            <a:avLst/>
          </a:prstGeom>
        </p:spPr>
      </p:pic>
      <p:pic>
        <p:nvPicPr>
          <p:cNvPr id="59" name="Graphic 58" descr="Marker with solid fill">
            <a:extLst>
              <a:ext uri="{FF2B5EF4-FFF2-40B4-BE49-F238E27FC236}">
                <a16:creationId xmlns:a16="http://schemas.microsoft.com/office/drawing/2014/main" id="{CFF3714E-FE18-FC41-A7DE-211879EBE7B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275599" y="1962644"/>
            <a:ext cx="313184" cy="313184"/>
          </a:xfrm>
          <a:prstGeom prst="rect">
            <a:avLst/>
          </a:prstGeom>
        </p:spPr>
      </p:pic>
      <p:pic>
        <p:nvPicPr>
          <p:cNvPr id="60" name="Graphic 59" descr="Marker with solid fill">
            <a:extLst>
              <a:ext uri="{FF2B5EF4-FFF2-40B4-BE49-F238E27FC236}">
                <a16:creationId xmlns:a16="http://schemas.microsoft.com/office/drawing/2014/main" id="{EFAC734C-8D96-0F4A-ACC0-45B8EFDEE93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147911" y="1824071"/>
            <a:ext cx="313184" cy="313184"/>
          </a:xfrm>
          <a:prstGeom prst="rect">
            <a:avLst/>
          </a:prstGeom>
        </p:spPr>
      </p:pic>
      <p:pic>
        <p:nvPicPr>
          <p:cNvPr id="61" name="Graphic 60" descr="Marker with solid fill">
            <a:extLst>
              <a:ext uri="{FF2B5EF4-FFF2-40B4-BE49-F238E27FC236}">
                <a16:creationId xmlns:a16="http://schemas.microsoft.com/office/drawing/2014/main" id="{DCC46285-97AF-2C41-A4D0-0F4EBC8FFEE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723932" y="3054706"/>
            <a:ext cx="313184" cy="313184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5D6AD5DF-CDEC-4D4F-96AF-0D0CB3B81506}"/>
              </a:ext>
            </a:extLst>
          </p:cNvPr>
          <p:cNvSpPr txBox="1"/>
          <p:nvPr userDrawn="1"/>
        </p:nvSpPr>
        <p:spPr>
          <a:xfrm>
            <a:off x="6211389" y="5495567"/>
            <a:ext cx="138852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Email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8"/>
              </a:rPr>
              <a:t>info@cor2ed</a:t>
            </a: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.com</a:t>
            </a: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9DA24A0E-A7B5-0F43-9CEB-3AB37F65AB3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841834" y="5510213"/>
            <a:ext cx="371377" cy="371377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199899B4-83C2-3F41-8722-47C88C99BFC3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401666" y="5510213"/>
            <a:ext cx="373380" cy="37338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21E4A76C-336D-8543-93D3-D9B76F4C2087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16331" y="5510213"/>
            <a:ext cx="373380" cy="373380"/>
          </a:xfrm>
          <a:prstGeom prst="rect">
            <a:avLst/>
          </a:prstGeom>
        </p:spPr>
      </p:pic>
      <p:pic>
        <p:nvPicPr>
          <p:cNvPr id="71" name="Graphic 70" descr="Marker with solid fill">
            <a:extLst>
              <a:ext uri="{FF2B5EF4-FFF2-40B4-BE49-F238E27FC236}">
                <a16:creationId xmlns:a16="http://schemas.microsoft.com/office/drawing/2014/main" id="{8B0E120F-318A-8F48-A635-416307D2FCC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966693" y="2391159"/>
            <a:ext cx="313184" cy="313184"/>
          </a:xfrm>
          <a:prstGeom prst="rect">
            <a:avLst/>
          </a:prstGeom>
        </p:spPr>
      </p:pic>
      <p:pic>
        <p:nvPicPr>
          <p:cNvPr id="72" name="Graphic 71" descr="Marker with solid fill">
            <a:extLst>
              <a:ext uri="{FF2B5EF4-FFF2-40B4-BE49-F238E27FC236}">
                <a16:creationId xmlns:a16="http://schemas.microsoft.com/office/drawing/2014/main" id="{F77A31C7-37D0-4C4E-8D6D-8858270DD3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960009" y="1792711"/>
            <a:ext cx="313184" cy="313184"/>
          </a:xfrm>
          <a:prstGeom prst="rect">
            <a:avLst/>
          </a:prstGeom>
        </p:spPr>
      </p:pic>
      <p:pic>
        <p:nvPicPr>
          <p:cNvPr id="73" name="Graphic 72" descr="Marker with solid fill">
            <a:extLst>
              <a:ext uri="{FF2B5EF4-FFF2-40B4-BE49-F238E27FC236}">
                <a16:creationId xmlns:a16="http://schemas.microsoft.com/office/drawing/2014/main" id="{FA88A190-D239-A34C-9D1C-33E408F399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575004" y="1970736"/>
            <a:ext cx="313184" cy="313184"/>
          </a:xfrm>
          <a:prstGeom prst="rect">
            <a:avLst/>
          </a:prstGeom>
        </p:spPr>
      </p:pic>
      <p:pic>
        <p:nvPicPr>
          <p:cNvPr id="74" name="Graphic 73" descr="Marker with solid fill">
            <a:extLst>
              <a:ext uri="{FF2B5EF4-FFF2-40B4-BE49-F238E27FC236}">
                <a16:creationId xmlns:a16="http://schemas.microsoft.com/office/drawing/2014/main" id="{762A8524-C9D8-4044-B5CF-732D93973EB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76647" y="2164582"/>
            <a:ext cx="313184" cy="313184"/>
          </a:xfrm>
          <a:prstGeom prst="rect">
            <a:avLst/>
          </a:prstGeom>
        </p:spPr>
      </p:pic>
      <p:pic>
        <p:nvPicPr>
          <p:cNvPr id="75" name="Graphic 74" descr="Marker with solid fill">
            <a:extLst>
              <a:ext uri="{FF2B5EF4-FFF2-40B4-BE49-F238E27FC236}">
                <a16:creationId xmlns:a16="http://schemas.microsoft.com/office/drawing/2014/main" id="{47185421-2870-3548-A12E-0BDC8DA4BC7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61794" y="1306180"/>
            <a:ext cx="313184" cy="313184"/>
          </a:xfrm>
          <a:prstGeom prst="rect">
            <a:avLst/>
          </a:prstGeom>
        </p:spPr>
      </p:pic>
      <p:pic>
        <p:nvPicPr>
          <p:cNvPr id="76" name="Graphic 75" descr="Marker with solid fill">
            <a:extLst>
              <a:ext uri="{FF2B5EF4-FFF2-40B4-BE49-F238E27FC236}">
                <a16:creationId xmlns:a16="http://schemas.microsoft.com/office/drawing/2014/main" id="{313D09C2-EF20-2145-B8BE-FB08ACB1F36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98622" y="1897545"/>
            <a:ext cx="313184" cy="313184"/>
          </a:xfrm>
          <a:prstGeom prst="rect">
            <a:avLst/>
          </a:prstGeom>
        </p:spPr>
      </p:pic>
      <p:pic>
        <p:nvPicPr>
          <p:cNvPr id="77" name="Graphic 76" descr="Marker with solid fill">
            <a:extLst>
              <a:ext uri="{FF2B5EF4-FFF2-40B4-BE49-F238E27FC236}">
                <a16:creationId xmlns:a16="http://schemas.microsoft.com/office/drawing/2014/main" id="{F0A2E466-2A1B-144F-AE56-4946394E7FF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84975" y="3540815"/>
            <a:ext cx="313184" cy="313184"/>
          </a:xfrm>
          <a:prstGeom prst="rect">
            <a:avLst/>
          </a:prstGeom>
        </p:spPr>
      </p:pic>
      <p:pic>
        <p:nvPicPr>
          <p:cNvPr id="78" name="Graphic 77" descr="Marker with solid fill">
            <a:extLst>
              <a:ext uri="{FF2B5EF4-FFF2-40B4-BE49-F238E27FC236}">
                <a16:creationId xmlns:a16="http://schemas.microsoft.com/office/drawing/2014/main" id="{CCA7587C-5F96-3B41-A33E-7EE2DD0033A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89497" y="3912462"/>
            <a:ext cx="313184" cy="313184"/>
          </a:xfrm>
          <a:prstGeom prst="rect">
            <a:avLst/>
          </a:prstGeom>
        </p:spPr>
      </p:pic>
      <p:pic>
        <p:nvPicPr>
          <p:cNvPr id="79" name="Graphic 78" descr="Marker with solid fill">
            <a:extLst>
              <a:ext uri="{FF2B5EF4-FFF2-40B4-BE49-F238E27FC236}">
                <a16:creationId xmlns:a16="http://schemas.microsoft.com/office/drawing/2014/main" id="{48E62363-E642-804D-9BEF-D71E76830B3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982000" y="4300880"/>
            <a:ext cx="313184" cy="313184"/>
          </a:xfrm>
          <a:prstGeom prst="rect">
            <a:avLst/>
          </a:prstGeom>
        </p:spPr>
      </p:pic>
      <p:pic>
        <p:nvPicPr>
          <p:cNvPr id="80" name="Graphic 79" descr="Marker with solid fill">
            <a:extLst>
              <a:ext uri="{FF2B5EF4-FFF2-40B4-BE49-F238E27FC236}">
                <a16:creationId xmlns:a16="http://schemas.microsoft.com/office/drawing/2014/main" id="{3006D2C4-8855-514E-AD29-8CFB220EE88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45030" y="3200363"/>
            <a:ext cx="313184" cy="313184"/>
          </a:xfrm>
          <a:prstGeom prst="rect">
            <a:avLst/>
          </a:prstGeom>
        </p:spPr>
      </p:pic>
      <p:pic>
        <p:nvPicPr>
          <p:cNvPr id="81" name="Graphic 80" descr="Marker with solid fill">
            <a:extLst>
              <a:ext uri="{FF2B5EF4-FFF2-40B4-BE49-F238E27FC236}">
                <a16:creationId xmlns:a16="http://schemas.microsoft.com/office/drawing/2014/main" id="{D75F734C-D443-4B46-93DA-AF0CF31FBF3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687274" y="2439712"/>
            <a:ext cx="313184" cy="313184"/>
          </a:xfrm>
          <a:prstGeom prst="rect">
            <a:avLst/>
          </a:prstGeom>
        </p:spPr>
      </p:pic>
      <p:pic>
        <p:nvPicPr>
          <p:cNvPr id="82" name="Graphic 81" descr="Marker with solid fill">
            <a:extLst>
              <a:ext uri="{FF2B5EF4-FFF2-40B4-BE49-F238E27FC236}">
                <a16:creationId xmlns:a16="http://schemas.microsoft.com/office/drawing/2014/main" id="{C7AE84ED-8422-DC4E-B175-CC5C8F704B8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319722" y="2262274"/>
            <a:ext cx="313184" cy="313184"/>
          </a:xfrm>
          <a:prstGeom prst="rect">
            <a:avLst/>
          </a:prstGeom>
        </p:spPr>
      </p:pic>
      <p:pic>
        <p:nvPicPr>
          <p:cNvPr id="83" name="Graphic 82" descr="Marker with solid fill">
            <a:extLst>
              <a:ext uri="{FF2B5EF4-FFF2-40B4-BE49-F238E27FC236}">
                <a16:creationId xmlns:a16="http://schemas.microsoft.com/office/drawing/2014/main" id="{2532B885-263B-9047-A78D-9A81683C9B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58162" y="1573864"/>
            <a:ext cx="313184" cy="313184"/>
          </a:xfrm>
          <a:prstGeom prst="rect">
            <a:avLst/>
          </a:prstGeom>
        </p:spPr>
      </p:pic>
      <p:pic>
        <p:nvPicPr>
          <p:cNvPr id="84" name="Graphic 83" descr="Marker with solid fill">
            <a:extLst>
              <a:ext uri="{FF2B5EF4-FFF2-40B4-BE49-F238E27FC236}">
                <a16:creationId xmlns:a16="http://schemas.microsoft.com/office/drawing/2014/main" id="{34D460A1-4807-2542-A643-4A069172EFB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328690" y="1598140"/>
            <a:ext cx="313184" cy="313184"/>
          </a:xfrm>
          <a:prstGeom prst="rect">
            <a:avLst/>
          </a:prstGeom>
        </p:spPr>
      </p:pic>
      <p:pic>
        <p:nvPicPr>
          <p:cNvPr id="85" name="Graphic 84" descr="Marker with solid fill">
            <a:extLst>
              <a:ext uri="{FF2B5EF4-FFF2-40B4-BE49-F238E27FC236}">
                <a16:creationId xmlns:a16="http://schemas.microsoft.com/office/drawing/2014/main" id="{A74ED9DC-6688-634F-A250-243C66A93ED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385334" y="1679060"/>
            <a:ext cx="313184" cy="313184"/>
          </a:xfrm>
          <a:prstGeom prst="rect">
            <a:avLst/>
          </a:prstGeom>
        </p:spPr>
      </p:pic>
      <p:pic>
        <p:nvPicPr>
          <p:cNvPr id="86" name="Graphic 85" descr="Marker with solid fill">
            <a:extLst>
              <a:ext uri="{FF2B5EF4-FFF2-40B4-BE49-F238E27FC236}">
                <a16:creationId xmlns:a16="http://schemas.microsoft.com/office/drawing/2014/main" id="{AEE635D7-DEC7-0148-A210-028FEA359B3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75536" y="1670968"/>
            <a:ext cx="313184" cy="313184"/>
          </a:xfrm>
          <a:prstGeom prst="rect">
            <a:avLst/>
          </a:prstGeom>
        </p:spPr>
      </p:pic>
      <p:pic>
        <p:nvPicPr>
          <p:cNvPr id="87" name="Graphic 86" descr="Marker with solid fill">
            <a:extLst>
              <a:ext uri="{FF2B5EF4-FFF2-40B4-BE49-F238E27FC236}">
                <a16:creationId xmlns:a16="http://schemas.microsoft.com/office/drawing/2014/main" id="{7554E447-FE87-C54B-8B21-57EF933B125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94021" y="1565772"/>
            <a:ext cx="313184" cy="313184"/>
          </a:xfrm>
          <a:prstGeom prst="rect">
            <a:avLst/>
          </a:prstGeom>
        </p:spPr>
      </p:pic>
      <p:pic>
        <p:nvPicPr>
          <p:cNvPr id="88" name="Graphic 87" descr="Marker with solid fill">
            <a:extLst>
              <a:ext uri="{FF2B5EF4-FFF2-40B4-BE49-F238E27FC236}">
                <a16:creationId xmlns:a16="http://schemas.microsoft.com/office/drawing/2014/main" id="{443C4B3F-A327-814A-838B-1304A4D2BD7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215401" y="1598140"/>
            <a:ext cx="313184" cy="313184"/>
          </a:xfrm>
          <a:prstGeom prst="rect">
            <a:avLst/>
          </a:prstGeom>
        </p:spPr>
      </p:pic>
      <p:pic>
        <p:nvPicPr>
          <p:cNvPr id="89" name="Graphic 88" descr="Marker with solid fill">
            <a:extLst>
              <a:ext uri="{FF2B5EF4-FFF2-40B4-BE49-F238E27FC236}">
                <a16:creationId xmlns:a16="http://schemas.microsoft.com/office/drawing/2014/main" id="{0DC73A53-C4DE-4445-B167-0D121CD5272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481562" y="1987144"/>
            <a:ext cx="313184" cy="313184"/>
          </a:xfrm>
          <a:prstGeom prst="rect">
            <a:avLst/>
          </a:prstGeom>
        </p:spPr>
      </p:pic>
      <p:pic>
        <p:nvPicPr>
          <p:cNvPr id="90" name="Graphic 89" descr="Marker with solid fill">
            <a:extLst>
              <a:ext uri="{FF2B5EF4-FFF2-40B4-BE49-F238E27FC236}">
                <a16:creationId xmlns:a16="http://schemas.microsoft.com/office/drawing/2014/main" id="{AF39396C-6A5A-FA42-986E-C13F19F631D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376366" y="1946684"/>
            <a:ext cx="313184" cy="313184"/>
          </a:xfrm>
          <a:prstGeom prst="rect">
            <a:avLst/>
          </a:prstGeom>
        </p:spPr>
      </p:pic>
      <p:pic>
        <p:nvPicPr>
          <p:cNvPr id="91" name="Graphic 90" descr="Marker with solid fill">
            <a:extLst>
              <a:ext uri="{FF2B5EF4-FFF2-40B4-BE49-F238E27FC236}">
                <a16:creationId xmlns:a16="http://schemas.microsoft.com/office/drawing/2014/main" id="{ADA742A8-F8A3-C34A-B42B-1DC158290AF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085053" y="1623003"/>
            <a:ext cx="313184" cy="313184"/>
          </a:xfrm>
          <a:prstGeom prst="rect">
            <a:avLst/>
          </a:prstGeom>
        </p:spPr>
      </p:pic>
      <p:pic>
        <p:nvPicPr>
          <p:cNvPr id="92" name="Graphic 91" descr="Marker with solid fill">
            <a:extLst>
              <a:ext uri="{FF2B5EF4-FFF2-40B4-BE49-F238E27FC236}">
                <a16:creationId xmlns:a16="http://schemas.microsoft.com/office/drawing/2014/main" id="{461D264F-BF20-1F41-8FCE-E4D7FA9A13E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82157" y="1720107"/>
            <a:ext cx="313184" cy="313184"/>
          </a:xfrm>
          <a:prstGeom prst="rect">
            <a:avLst/>
          </a:prstGeom>
        </p:spPr>
      </p:pic>
      <p:pic>
        <p:nvPicPr>
          <p:cNvPr id="93" name="Graphic 92" descr="Marker with solid fill">
            <a:extLst>
              <a:ext uri="{FF2B5EF4-FFF2-40B4-BE49-F238E27FC236}">
                <a16:creationId xmlns:a16="http://schemas.microsoft.com/office/drawing/2014/main" id="{01505620-15B1-1A4D-A195-EB87809CBA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65973" y="1792935"/>
            <a:ext cx="313184" cy="313184"/>
          </a:xfrm>
          <a:prstGeom prst="rect">
            <a:avLst/>
          </a:prstGeom>
        </p:spPr>
      </p:pic>
      <p:pic>
        <p:nvPicPr>
          <p:cNvPr id="94" name="Graphic 93" descr="Marker with solid fill">
            <a:extLst>
              <a:ext uri="{FF2B5EF4-FFF2-40B4-BE49-F238E27FC236}">
                <a16:creationId xmlns:a16="http://schemas.microsoft.com/office/drawing/2014/main" id="{BD6E3A08-1566-B845-979E-76E658A5C7D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12820" y="1703922"/>
            <a:ext cx="313184" cy="313184"/>
          </a:xfrm>
          <a:prstGeom prst="rect">
            <a:avLst/>
          </a:prstGeom>
        </p:spPr>
      </p:pic>
      <p:pic>
        <p:nvPicPr>
          <p:cNvPr id="95" name="Graphic 94" descr="Marker with solid fill">
            <a:extLst>
              <a:ext uri="{FF2B5EF4-FFF2-40B4-BE49-F238E27FC236}">
                <a16:creationId xmlns:a16="http://schemas.microsoft.com/office/drawing/2014/main" id="{A2C3FACD-9BE7-DD4C-8D35-EB2BEAD9FBD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77555" y="1970961"/>
            <a:ext cx="313184" cy="313184"/>
          </a:xfrm>
          <a:prstGeom prst="rect">
            <a:avLst/>
          </a:prstGeom>
        </p:spPr>
      </p:pic>
      <p:pic>
        <p:nvPicPr>
          <p:cNvPr id="96" name="Graphic 95" descr="Marker with solid fill">
            <a:extLst>
              <a:ext uri="{FF2B5EF4-FFF2-40B4-BE49-F238E27FC236}">
                <a16:creationId xmlns:a16="http://schemas.microsoft.com/office/drawing/2014/main" id="{46E87B89-E78F-A14C-99F2-0421570F16B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42291" y="2084249"/>
            <a:ext cx="313184" cy="313184"/>
          </a:xfrm>
          <a:prstGeom prst="rect">
            <a:avLst/>
          </a:prstGeom>
        </p:spPr>
      </p:pic>
      <p:pic>
        <p:nvPicPr>
          <p:cNvPr id="97" name="Graphic 96" descr="Marker with solid fill">
            <a:extLst>
              <a:ext uri="{FF2B5EF4-FFF2-40B4-BE49-F238E27FC236}">
                <a16:creationId xmlns:a16="http://schemas.microsoft.com/office/drawing/2014/main" id="{21971F66-27DB-C94C-A121-37F50845B81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89137" y="2148985"/>
            <a:ext cx="313184" cy="313184"/>
          </a:xfrm>
          <a:prstGeom prst="rect">
            <a:avLst/>
          </a:prstGeom>
        </p:spPr>
      </p:pic>
      <p:pic>
        <p:nvPicPr>
          <p:cNvPr id="98" name="Graphic 97" descr="Marker with solid fill">
            <a:extLst>
              <a:ext uri="{FF2B5EF4-FFF2-40B4-BE49-F238E27FC236}">
                <a16:creationId xmlns:a16="http://schemas.microsoft.com/office/drawing/2014/main" id="{F9EF303E-5F8A-5841-B5FB-7215092D719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24401" y="1987144"/>
            <a:ext cx="313184" cy="313184"/>
          </a:xfrm>
          <a:prstGeom prst="rect">
            <a:avLst/>
          </a:prstGeom>
        </p:spPr>
      </p:pic>
      <p:sp>
        <p:nvSpPr>
          <p:cNvPr id="99" name="Rectangle 98">
            <a:hlinkClick r:id="rId18"/>
            <a:extLst>
              <a:ext uri="{FF2B5EF4-FFF2-40B4-BE49-F238E27FC236}">
                <a16:creationId xmlns:a16="http://schemas.microsoft.com/office/drawing/2014/main" id="{2A6480F3-532C-6543-85E7-0BC80B7701C0}"/>
              </a:ext>
            </a:extLst>
          </p:cNvPr>
          <p:cNvSpPr/>
          <p:nvPr userDrawn="1"/>
        </p:nvSpPr>
        <p:spPr>
          <a:xfrm>
            <a:off x="5817212" y="5464311"/>
            <a:ext cx="1862964" cy="4529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Rectangle 100">
            <a:hlinkClick r:id="rId10"/>
            <a:extLst>
              <a:ext uri="{FF2B5EF4-FFF2-40B4-BE49-F238E27FC236}">
                <a16:creationId xmlns:a16="http://schemas.microsoft.com/office/drawing/2014/main" id="{271C9EA2-037E-9447-9A8A-CC48EEAF6E57}"/>
              </a:ext>
            </a:extLst>
          </p:cNvPr>
          <p:cNvSpPr/>
          <p:nvPr userDrawn="1"/>
        </p:nvSpPr>
        <p:spPr>
          <a:xfrm>
            <a:off x="612422" y="5247723"/>
            <a:ext cx="2890655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Rectangle 102">
            <a:hlinkClick r:id="rId11"/>
            <a:extLst>
              <a:ext uri="{FF2B5EF4-FFF2-40B4-BE49-F238E27FC236}">
                <a16:creationId xmlns:a16="http://schemas.microsoft.com/office/drawing/2014/main" id="{F9B80F2A-9AF6-7C46-83DC-D13BDFBA94F0}"/>
              </a:ext>
            </a:extLst>
          </p:cNvPr>
          <p:cNvSpPr/>
          <p:nvPr userDrawn="1"/>
        </p:nvSpPr>
        <p:spPr>
          <a:xfrm>
            <a:off x="3341404" y="5480236"/>
            <a:ext cx="227138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252FFC7-612C-4E4B-9164-B9925A5E0ED4}"/>
              </a:ext>
            </a:extLst>
          </p:cNvPr>
          <p:cNvSpPr txBox="1"/>
          <p:nvPr userDrawn="1"/>
        </p:nvSpPr>
        <p:spPr>
          <a:xfrm>
            <a:off x="323528" y="4130089"/>
            <a:ext cx="2351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For more information visit</a:t>
            </a:r>
          </a:p>
        </p:txBody>
      </p:sp>
      <p:pic>
        <p:nvPicPr>
          <p:cNvPr id="2" name="Picture 1" descr="A picture containing text, font, logo, graphics&#10;&#10;Description automatically generated">
            <a:hlinkClick r:id="rId25"/>
            <a:extLst>
              <a:ext uri="{FF2B5EF4-FFF2-40B4-BE49-F238E27FC236}">
                <a16:creationId xmlns:a16="http://schemas.microsoft.com/office/drawing/2014/main" id="{F400ABA1-C4CC-C41A-596B-25D4EF19730E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373968" y="4472140"/>
            <a:ext cx="1833600" cy="94569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835E5DE-250F-B0ED-F16E-C73965220E0B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397805" y="6070903"/>
            <a:ext cx="373380" cy="3733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69DFA1-B385-FE68-902E-2E17A92649BC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rcRect/>
          <a:stretch/>
        </p:blipFill>
        <p:spPr>
          <a:xfrm>
            <a:off x="3451861" y="6144527"/>
            <a:ext cx="255950" cy="261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98984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74">
          <p15:clr>
            <a:srgbClr val="FBAE40"/>
          </p15:clr>
        </p15:guide>
        <p15:guide id="2" orient="horz" pos="548">
          <p15:clr>
            <a:srgbClr val="FBAE40"/>
          </p15:clr>
        </p15:guide>
        <p15:guide id="3" pos="1471">
          <p15:clr>
            <a:srgbClr val="FBAE40"/>
          </p15:clr>
        </p15:guide>
        <p15:guide id="4" pos="1317">
          <p15:clr>
            <a:srgbClr val="FBAE40"/>
          </p15:clr>
        </p15:guide>
        <p15:guide id="5" orient="horz" pos="2909">
          <p15:clr>
            <a:srgbClr val="FBAE40"/>
          </p15:clr>
        </p15:guide>
        <p15:guide id="6" orient="horz" pos="335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B8AF02-8DFA-0F48-AD52-63D63C30E8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668021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B8AF02-8DFA-0F48-AD52-63D63C30E8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B24BC-BC56-FD4E-B9E0-A07C7B8EBB54}"/>
              </a:ext>
            </a:extLst>
          </p:cNvPr>
          <p:cNvSpPr/>
          <p:nvPr userDrawn="1"/>
        </p:nvSpPr>
        <p:spPr>
          <a:xfrm>
            <a:off x="9984432" y="259200"/>
            <a:ext cx="1872208" cy="649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92325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 spc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Click and </a:t>
            </a:r>
            <a:r>
              <a:rPr lang="fr-FR" err="1"/>
              <a:t>Modify</a:t>
            </a:r>
            <a:r>
              <a:rPr lang="fr-FR"/>
              <a:t> </a:t>
            </a:r>
            <a:br>
              <a:rPr lang="fr-FR"/>
            </a:br>
            <a:r>
              <a:rPr lang="fr-FR"/>
              <a:t>the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932D9A5D-6DC2-CE53-16C9-B18ACA77D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B407CB37-7D0F-EFA4-81CE-3AFBCA6CBB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123133" y="-1381666"/>
            <a:ext cx="8240288" cy="132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Click and Modify the text</a:t>
            </a:r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B0892A3-AA32-4643-922B-907261114EE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AAA0D075-1670-DE58-9176-2FED69C3C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86629B-70FD-5844-A852-AA84E9AB0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52832"/>
            <a:ext cx="11247039" cy="647976"/>
          </a:xfrm>
        </p:spPr>
        <p:txBody>
          <a:bodyPr>
            <a:noAutofit/>
          </a:bodyPr>
          <a:lstStyle>
            <a:lvl1pPr algn="ctr">
              <a:defRPr sz="4000" spc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AND MODIFY THE TEXT</a:t>
            </a: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9E1BEE5-34CE-E34C-BCFB-D7083C34B8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8499" y="2580900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AND MODIFY THE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E89AE6E-09E9-A04C-9CFE-768FC41305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542" y="3877044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AND MODIFY THE 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EC0F67F-0294-3044-9A92-E4F9BE8451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7542" y="5125192"/>
            <a:ext cx="8255959" cy="536057"/>
          </a:xfrm>
        </p:spPr>
        <p:txBody>
          <a:bodyPr>
            <a:noAutofit/>
          </a:bodyPr>
          <a:lstStyle>
            <a:lvl1pPr marL="0" indent="0" algn="ctr">
              <a:buNone/>
              <a:defRPr sz="32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AND MODIFY THE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DAE90F2-0D99-4E4A-B2F6-79682983F6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79054A46-4AB1-400E-2895-92BB70B29E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65335AE5-CE10-543A-F301-261AE189B7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123133" y="-1381666"/>
            <a:ext cx="8240288" cy="132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D25588DE-2DA9-0ACA-B8DD-1AD47B692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spi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3D9F9D-A634-5627-8824-A67783EA7C2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74F145F8-7A5C-CE6D-26E9-5003885DA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59802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4362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AND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9200" y="1987200"/>
            <a:ext cx="10963200" cy="396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E9715FD-800D-EC4B-B5EC-4EF7DCBD08D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377B5EB6-1129-F0EA-BFBA-A258F7F5C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B06122ED-7609-7991-C233-7A3DAEA028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10198888" y="1234248"/>
            <a:ext cx="6445249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1" r:id="rId3"/>
    <p:sldLayoutId id="2147483662" r:id="rId4"/>
    <p:sldLayoutId id="2147483661" r:id="rId5"/>
    <p:sldLayoutId id="2147483658" r:id="rId6"/>
    <p:sldLayoutId id="2147483652" r:id="rId7"/>
    <p:sldLayoutId id="2147483680" r:id="rId8"/>
    <p:sldLayoutId id="2147483657" r:id="rId9"/>
    <p:sldLayoutId id="2147483654" r:id="rId10"/>
    <p:sldLayoutId id="2147483655" r:id="rId11"/>
    <p:sldLayoutId id="2147483675" r:id="rId12"/>
    <p:sldLayoutId id="2147483676" r:id="rId13"/>
    <p:sldLayoutId id="2147483656" r:id="rId14"/>
    <p:sldLayoutId id="2147483679" r:id="rId15"/>
    <p:sldLayoutId id="2147483683" r:id="rId16"/>
    <p:sldLayoutId id="2147483684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0" baseline="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357188" indent="-357188" algn="l" defTabSz="457200" rtl="0" eaLnBrk="1" latinLnBrk="0" hangingPunct="1">
        <a:spcBef>
          <a:spcPts val="1200"/>
        </a:spcBef>
        <a:buClr>
          <a:schemeClr val="accent2"/>
        </a:buClr>
        <a:buFont typeface="Arial"/>
        <a:buChar char="•"/>
        <a:defRPr sz="20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714375" indent="-257175" algn="l" defTabSz="457200" rtl="0" eaLnBrk="1" latinLnBrk="0" hangingPunct="1">
        <a:spcBef>
          <a:spcPts val="400"/>
        </a:spcBef>
        <a:buClr>
          <a:schemeClr val="accent2"/>
        </a:buClr>
        <a:buFont typeface="Lucida Grande"/>
        <a:buChar char="–"/>
        <a:defRPr sz="18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2573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7145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1717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9787A3AD-99A1-0B3D-9416-299AECA632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10198888" y="1234248"/>
            <a:ext cx="6445249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1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0" baseline="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357188" indent="-357188" algn="l" defTabSz="457200" rtl="0" eaLnBrk="1" latinLnBrk="0" hangingPunct="1">
        <a:spcBef>
          <a:spcPts val="1200"/>
        </a:spcBef>
        <a:buClr>
          <a:schemeClr val="accent2"/>
        </a:buClr>
        <a:buFont typeface="Arial"/>
        <a:buChar char="•"/>
        <a:defRPr sz="20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714375" indent="-257175" algn="l" defTabSz="457200" rtl="0" eaLnBrk="1" latinLnBrk="0" hangingPunct="1">
        <a:spcBef>
          <a:spcPts val="400"/>
        </a:spcBef>
        <a:buClr>
          <a:schemeClr val="accent2"/>
        </a:buClr>
        <a:buFont typeface="Lucida Grande"/>
        <a:buChar char="–"/>
        <a:defRPr sz="18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2573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7145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1717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uments.cap.org/protocols/Gynecologic.Bmk_1.3.0.0.REL_CAPCP.pdf?_gl=1*1wiw6ng*_ga*MTA5OTA0NzA1OC4xNzY4ODQyMDE5*_ga_97ZFJSQQ0X*czE3Njg5MjMwNTMkbzIkZzEkdDE3Njg5MjMxNzkkajIkbDAkaDA.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uments.cap.org/protocols/Gynecologic.Bmk_1.3.0.0.REL_CAPCP.pdf?_gl=1*1wiw6ng*_ga*MTA5OTA0NzA1OC4xNzY4ODQyMDE5*_ga_97ZFJSQQ0X*czE3Njg5MjMwNTMkbzIkZzEkdDE3Njg5MjMxNzkkajIkbDAkaDA.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hyperlink" Target="https://cor2ed.com/connects/obstetrics-gynecology-connect/" TargetMode="External"/><Relationship Id="rId4" Type="http://schemas.openxmlformats.org/officeDocument/2006/relationships/image" Target="../media/image2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da.gov/drugs/resources-information-approved-drugs/fda-grants-accelerated-approval-fam-trastuzumab-deruxtecan-nxki-unresectable-or-metastatic-her2" TargetMode="Externa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cn.org/guidelines/guidelines-detail?category=1&amp;id=1426" TargetMode="External"/><Relationship Id="rId2" Type="http://schemas.openxmlformats.org/officeDocument/2006/relationships/hyperlink" Target="https://www.nccn.org/guidelines/guidelines-detail?category=1&amp;id=1473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ccn.org/guidelines/guidelines-detail?category=1&amp;id=1453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documents.cap.org/protocols/Gynecologic.Bmk_1.3.0.0.REL_CAPCP.pdf?_gl=1*1wiw6ng*_ga*MTA5OTA0NzA1OC4xNzY4ODQyMDE5*_ga_97ZFJSQQ0X*czE3Njg5MjMwNTMkbzIkZzEkdDE3Njg5MjMxNzkkajIkbDAkaDA.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64016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C7775-0EB4-3CA2-4783-8BDD66F47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10B26E1-426A-0B97-F414-4F751F859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756000"/>
            <a:ext cx="10972800" cy="702470"/>
          </a:xfrm>
        </p:spPr>
        <p:txBody>
          <a:bodyPr/>
          <a:lstStyle/>
          <a:p>
            <a:r>
              <a:rPr lang="en-GB" noProof="0" dirty="0"/>
              <a:t>HER2 Status for Trastuzumab Use  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29C26C-E60A-EDA0-38D8-65B809435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258763"/>
            <a:ext cx="10963275" cy="505941"/>
          </a:xfrm>
        </p:spPr>
        <p:txBody>
          <a:bodyPr>
            <a:normAutofit/>
          </a:bodyPr>
          <a:lstStyle/>
          <a:p>
            <a:r>
              <a:rPr lang="en-GB" noProof="0" dirty="0"/>
              <a:t>GYNECOLOGIC CANCERS CAP REPORTING TEMPLATE: </a:t>
            </a:r>
          </a:p>
          <a:p>
            <a:endParaRPr lang="en-GB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45A423-0E29-59B4-B03E-DB7E4D20BAE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200" y="1196752"/>
            <a:ext cx="10963200" cy="576064"/>
          </a:xfrm>
        </p:spPr>
        <p:txBody>
          <a:bodyPr vert="horz" lIns="0" tIns="0" rIns="0" bIns="0" rtlCol="0" anchor="t">
            <a:normAutofit/>
          </a:bodyPr>
          <a:lstStyle/>
          <a:p>
            <a:pPr marL="356870" indent="-356870"/>
            <a:r>
              <a:rPr lang="en-GB" sz="1800" noProof="0" dirty="0">
                <a:latin typeface="Arial"/>
                <a:cs typeface="Arial"/>
              </a:rPr>
              <a:t>Based on the enrolment criteria f</a:t>
            </a:r>
            <a:r>
              <a:rPr lang="en-GB" sz="1800" noProof="0" dirty="0">
                <a:solidFill>
                  <a:schemeClr val="tx2"/>
                </a:solidFill>
                <a:latin typeface="Arial"/>
                <a:cs typeface="Arial"/>
              </a:rPr>
              <a:t>or trastuzumab in the randomised phase 2 cl</a:t>
            </a:r>
            <a:r>
              <a:rPr lang="en-GB" sz="1800" noProof="0" dirty="0">
                <a:latin typeface="Arial"/>
                <a:cs typeface="Arial"/>
              </a:rPr>
              <a:t>inical trial NCT01367002</a:t>
            </a:r>
            <a:r>
              <a:rPr lang="en-GB" sz="1800" b="1" noProof="0" dirty="0">
                <a:latin typeface="Arial"/>
                <a:cs typeface="Arial"/>
              </a:rPr>
              <a:t> </a:t>
            </a:r>
            <a:r>
              <a:rPr lang="en-GB" sz="1800" b="1" u="sng" noProof="0" dirty="0">
                <a:solidFill>
                  <a:schemeClr val="accent1"/>
                </a:solidFill>
                <a:latin typeface="Arial"/>
                <a:cs typeface="Arial"/>
              </a:rPr>
              <a:t>for endometrial carcinoma </a:t>
            </a:r>
            <a:endParaRPr lang="en-GB" sz="1800" u="sng" noProof="0" dirty="0">
              <a:solidFill>
                <a:schemeClr val="accent1"/>
              </a:solidFill>
              <a:ea typeface="Calibri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8ED96-544D-CFB0-3277-00E34D4F54E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GB" noProof="0" dirty="0">
                <a:solidFill>
                  <a:schemeClr val="tx2"/>
                </a:solidFill>
                <a:latin typeface="Arial"/>
                <a:cs typeface="Arial"/>
              </a:rPr>
              <a:t>CAP, College of American Pathologists; CEP17, chromosome enumeration probe 17; IHC, immunohistochemistry</a:t>
            </a:r>
          </a:p>
          <a:p>
            <a:r>
              <a:rPr lang="en-GB" noProof="0" dirty="0">
                <a:solidFill>
                  <a:schemeClr val="tx2"/>
                </a:solidFill>
                <a:latin typeface="Arial"/>
                <a:cs typeface="Arial"/>
              </a:rPr>
              <a:t>1. CAP. Template for Reporting Results of Biomarker Testing of Specimens From Patients With Carcinoma of Gynecologic Origin. Version 1.3.0.0. Available </a:t>
            </a:r>
            <a:r>
              <a:rPr lang="en-GB" noProof="0" dirty="0">
                <a:solidFill>
                  <a:schemeClr val="tx2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noProof="0" dirty="0">
                <a:solidFill>
                  <a:schemeClr val="tx2"/>
                </a:solidFill>
                <a:latin typeface="Arial"/>
                <a:cs typeface="Arial"/>
              </a:rPr>
              <a:t> (accessed Jan 20, 2024)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6AD94-9AE5-295D-B355-F84792D99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noProof="0" smtClean="0"/>
              <a:pPr/>
              <a:t>10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5BE527-9AC4-3E70-5C66-CF323923D3CD}"/>
              </a:ext>
            </a:extLst>
          </p:cNvPr>
          <p:cNvSpPr txBox="1"/>
          <p:nvPr/>
        </p:nvSpPr>
        <p:spPr>
          <a:xfrm>
            <a:off x="619125" y="4263139"/>
            <a:ext cx="60960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ISH (FISH) results</a:t>
            </a:r>
            <a:endParaRPr lang="en-GB" b="1" noProof="0" dirty="0">
              <a:solidFill>
                <a:schemeClr val="accen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endParaRPr lang="en-GB" sz="2400" noProof="0" dirty="0">
              <a:solidFill>
                <a:srgbClr val="505050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BF4029B8-3631-B20A-412D-4F9CBCBFA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651291"/>
              </p:ext>
            </p:extLst>
          </p:nvPr>
        </p:nvGraphicFramePr>
        <p:xfrm>
          <a:off x="619125" y="1819275"/>
          <a:ext cx="10966643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467">
                  <a:extLst>
                    <a:ext uri="{9D8B030D-6E8A-4147-A177-3AD203B41FA5}">
                      <a16:colId xmlns:a16="http://schemas.microsoft.com/office/drawing/2014/main" val="3355080224"/>
                    </a:ext>
                  </a:extLst>
                </a:gridCol>
                <a:gridCol w="5506628">
                  <a:extLst>
                    <a:ext uri="{9D8B030D-6E8A-4147-A177-3AD203B41FA5}">
                      <a16:colId xmlns:a16="http://schemas.microsoft.com/office/drawing/2014/main" val="3550838740"/>
                    </a:ext>
                  </a:extLst>
                </a:gridCol>
                <a:gridCol w="3655548">
                  <a:extLst>
                    <a:ext uri="{9D8B030D-6E8A-4147-A177-3AD203B41FA5}">
                      <a16:colId xmlns:a16="http://schemas.microsoft.com/office/drawing/2014/main" val="2126024996"/>
                    </a:ext>
                  </a:extLst>
                </a:gridCol>
              </a:tblGrid>
              <a:tr h="188655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IHC Score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HER2 test interpretation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HER2 status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3041018"/>
                  </a:ext>
                </a:extLst>
              </a:tr>
              <a:tr h="188655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staining in tumour cells  </a:t>
                      </a:r>
                      <a:endParaRPr lang="en-GB" sz="16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2932789"/>
                  </a:ext>
                </a:extLst>
              </a:tr>
              <a:tr h="384049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1" u="none" strike="noStrike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Faint and incomplete membrane staining, or weak complete staining in &lt;10% of tumour cells</a:t>
                      </a:r>
                      <a:endParaRPr lang="en-GB" sz="16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4703722"/>
                  </a:ext>
                </a:extLst>
              </a:tr>
              <a:tr h="458164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600" b="0" i="0" u="none" strike="noStrike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 complete or basolateral/lateral staining in ≤30%, or weak–moderate staining in ≥10% of tumour cells</a:t>
                      </a:r>
                      <a:endParaRPr lang="en-GB" sz="16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Arial"/>
                          <a:cs typeface="Arial"/>
                        </a:rPr>
                        <a:t>ISH amplification?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1855264"/>
                  </a:ext>
                </a:extLst>
              </a:tr>
              <a:tr h="38404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1" u="none" strike="noStrike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 complete or basolateral/lateral membrane staining in &gt;30% of tumour cells</a:t>
                      </a:r>
                      <a:endParaRPr lang="en-GB" sz="16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144062"/>
                  </a:ext>
                </a:extLst>
              </a:tr>
            </a:tbl>
          </a:graphicData>
        </a:graphic>
      </p:graphicFrame>
      <p:sp>
        <p:nvSpPr>
          <p:cNvPr id="8" name="Arrow: Up 7">
            <a:extLst>
              <a:ext uri="{FF2B5EF4-FFF2-40B4-BE49-F238E27FC236}">
                <a16:creationId xmlns:a16="http://schemas.microsoft.com/office/drawing/2014/main" id="{184FCBCE-7692-B595-2399-891FC34FC9E5}"/>
              </a:ext>
            </a:extLst>
          </p:cNvPr>
          <p:cNvSpPr/>
          <p:nvPr/>
        </p:nvSpPr>
        <p:spPr>
          <a:xfrm>
            <a:off x="10501884" y="2749296"/>
            <a:ext cx="1065656" cy="502158"/>
          </a:xfrm>
          <a:prstGeom prst="up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C04F31E6-3818-E0BC-4E4A-50156F343C2F}"/>
              </a:ext>
            </a:extLst>
          </p:cNvPr>
          <p:cNvSpPr/>
          <p:nvPr/>
        </p:nvSpPr>
        <p:spPr>
          <a:xfrm>
            <a:off x="10511409" y="3291080"/>
            <a:ext cx="1056131" cy="464058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Yes</a:t>
            </a:r>
            <a:endParaRPr lang="en-GB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4A732243-A0EA-7E2F-A7AE-26B66990F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993140"/>
              </p:ext>
            </p:extLst>
          </p:nvPr>
        </p:nvGraphicFramePr>
        <p:xfrm>
          <a:off x="619125" y="4680168"/>
          <a:ext cx="10949483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395">
                  <a:extLst>
                    <a:ext uri="{9D8B030D-6E8A-4147-A177-3AD203B41FA5}">
                      <a16:colId xmlns:a16="http://schemas.microsoft.com/office/drawing/2014/main" val="3355080224"/>
                    </a:ext>
                  </a:extLst>
                </a:gridCol>
                <a:gridCol w="9793088">
                  <a:extLst>
                    <a:ext uri="{9D8B030D-6E8A-4147-A177-3AD203B41FA5}">
                      <a16:colId xmlns:a16="http://schemas.microsoft.com/office/drawing/2014/main" val="3550838740"/>
                    </a:ext>
                  </a:extLst>
                </a:gridCol>
              </a:tblGrid>
              <a:tr h="188655"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Criteria (dual-probe assay)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3041018"/>
                  </a:ext>
                </a:extLst>
              </a:tr>
              <a:tr h="188655"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FISH HER2/CEP17 ratio less than 2.0, </a:t>
                      </a:r>
                      <a:r>
                        <a:rPr lang="en-GB" sz="1400" b="1" i="1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HER2 copy number less than 6 per nucleus</a:t>
                      </a:r>
                      <a:endParaRPr lang="en-GB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2932789"/>
                  </a:ext>
                </a:extLst>
              </a:tr>
              <a:tr h="384049"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FISH HER2/CEP17 ratio greater or equal to 2.0, </a:t>
                      </a:r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FISH HER2/CEP17 ratio less than 2.0 with average </a:t>
                      </a:r>
                      <a:r>
                        <a:rPr lang="en-GB" sz="1400" b="0" i="1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HER2,</a:t>
                      </a: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copy number equal to or greater than 6 per nucleus</a:t>
                      </a:r>
                      <a:endParaRPr lang="en-GB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4703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722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08AD5-0F15-B8B6-4605-09BD33ED3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B8D9E-F1E1-AE25-31AC-F970114F9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756000"/>
            <a:ext cx="10972800" cy="701675"/>
          </a:xfrm>
        </p:spPr>
        <p:txBody>
          <a:bodyPr/>
          <a:lstStyle/>
          <a:p>
            <a:r>
              <a:rPr lang="en-GB" noProof="0" dirty="0"/>
              <a:t>HER2 Status for T-DX</a:t>
            </a:r>
            <a:r>
              <a:rPr lang="en-GB" cap="none" noProof="0" dirty="0"/>
              <a:t>d</a:t>
            </a:r>
            <a:r>
              <a:rPr lang="en-GB" noProof="0" dirty="0"/>
              <a:t> Use  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BB8B9-A696-2275-7912-F1AA36D8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/>
          </a:bodyPr>
          <a:lstStyle/>
          <a:p>
            <a:r>
              <a:rPr lang="en-GB" noProof="0" dirty="0"/>
              <a:t>GYNECOLOGIC CANCERS CAP REPORTING TEMPLATE: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B5F566-FF0B-193E-4090-B8B4A238B6F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125" y="1195201"/>
            <a:ext cx="10963275" cy="721632"/>
          </a:xfrm>
        </p:spPr>
        <p:txBody>
          <a:bodyPr/>
          <a:lstStyle/>
          <a:p>
            <a:r>
              <a:rPr lang="en-GB" sz="1800" noProof="0" dirty="0">
                <a:solidFill>
                  <a:schemeClr val="tx2"/>
                </a:solidFill>
              </a:rPr>
              <a:t>Based on the enrolment criteria for T-DXd in the DESTINY-PanTumor02 phase 2 clinical trial (NCT04482309) </a:t>
            </a:r>
            <a:r>
              <a:rPr lang="en-GB" sz="1800" b="1" u="sng" noProof="0" dirty="0">
                <a:solidFill>
                  <a:schemeClr val="accent1"/>
                </a:solidFill>
              </a:rPr>
              <a:t>for endometrial, cervical or ovarian carcinoma</a:t>
            </a:r>
            <a:r>
              <a:rPr lang="en-GB" sz="1800" b="1" noProof="0" dirty="0">
                <a:solidFill>
                  <a:schemeClr val="accent1"/>
                </a:solidFill>
              </a:rPr>
              <a:t>   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2F215D-5EC5-812E-77EC-461DDFC3425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GB" noProof="0" dirty="0">
                <a:solidFill>
                  <a:schemeClr val="tx2"/>
                </a:solidFill>
              </a:rPr>
              <a:t>IHC, immunohistochemistry; T-DXd, trastuzumab deruxtecan</a:t>
            </a:r>
          </a:p>
          <a:p>
            <a:r>
              <a:rPr lang="en-GB" noProof="0" dirty="0">
                <a:solidFill>
                  <a:schemeClr val="tx2"/>
                </a:solidFill>
              </a:rPr>
              <a:t>1. CAP. Template for Reporting Results of Biomarker Testing of Specimens From Patients With Carcinoma of Gynecologic Origin. Version 1.3.0.0. Available </a:t>
            </a:r>
            <a:r>
              <a:rPr lang="en-GB" noProof="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noProof="0" dirty="0">
                <a:solidFill>
                  <a:schemeClr val="tx2"/>
                </a:solidFill>
              </a:rPr>
              <a:t> (accessed Jan 20, 2024)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13777-333F-FEF4-DBC7-A60FE61CF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noProof="0" smtClean="0"/>
              <a:pPr/>
              <a:t>11</a:t>
            </a:fld>
            <a:endParaRPr lang="en-GB" noProof="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0E77189-69EC-3316-70BE-BB3C14CC5F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584001"/>
              </p:ext>
            </p:extLst>
          </p:nvPr>
        </p:nvGraphicFramePr>
        <p:xfrm>
          <a:off x="619125" y="1819275"/>
          <a:ext cx="10966643" cy="4217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467">
                  <a:extLst>
                    <a:ext uri="{9D8B030D-6E8A-4147-A177-3AD203B41FA5}">
                      <a16:colId xmlns:a16="http://schemas.microsoft.com/office/drawing/2014/main" val="3355080224"/>
                    </a:ext>
                  </a:extLst>
                </a:gridCol>
                <a:gridCol w="5506628">
                  <a:extLst>
                    <a:ext uri="{9D8B030D-6E8A-4147-A177-3AD203B41FA5}">
                      <a16:colId xmlns:a16="http://schemas.microsoft.com/office/drawing/2014/main" val="3550838740"/>
                    </a:ext>
                  </a:extLst>
                </a:gridCol>
                <a:gridCol w="3655548">
                  <a:extLst>
                    <a:ext uri="{9D8B030D-6E8A-4147-A177-3AD203B41FA5}">
                      <a16:colId xmlns:a16="http://schemas.microsoft.com/office/drawing/2014/main" val="2126024996"/>
                    </a:ext>
                  </a:extLst>
                </a:gridCol>
              </a:tblGrid>
              <a:tr h="328066">
                <a:tc>
                  <a:txBody>
                    <a:bodyPr/>
                    <a:lstStyle/>
                    <a:p>
                      <a:pPr algn="ctr"/>
                      <a:r>
                        <a:rPr lang="en-GB" sz="15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IHC Score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HER2 test interpretation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HER2 status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3041018"/>
                  </a:ext>
                </a:extLst>
              </a:tr>
              <a:tr h="796731">
                <a:tc>
                  <a:txBody>
                    <a:bodyPr/>
                    <a:lstStyle/>
                    <a:p>
                      <a:pPr algn="ctr"/>
                      <a:r>
                        <a:rPr lang="en-GB" sz="15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500" b="1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Biopsy:</a:t>
                      </a:r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 tumour cell staining</a:t>
                      </a:r>
                      <a:b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500" b="1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Surgical specimen:</a:t>
                      </a:r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 staining or membrane staining in &lt;10% of tumour cells</a:t>
                      </a:r>
                      <a:endParaRPr lang="en-GB" sz="15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2932789"/>
                  </a:ext>
                </a:extLst>
              </a:tr>
              <a:tr h="1031064">
                <a:tc>
                  <a:txBody>
                    <a:bodyPr/>
                    <a:lstStyle/>
                    <a:p>
                      <a:pPr algn="ctr"/>
                      <a:r>
                        <a:rPr lang="en-GB" sz="15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 i="0" u="none" strike="noStrike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Biopsy:</a:t>
                      </a:r>
                      <a:r>
                        <a:rPr lang="en-GB" sz="1500" b="0" i="0" u="none" strike="noStrike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≥5 tumour cells with faint/barely perceptible membrane staining (any %)</a:t>
                      </a:r>
                      <a:br>
                        <a:rPr lang="en-GB" sz="1500" b="0" i="0" u="none" strike="noStrike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500" b="0" i="0" u="none" strike="noStrike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500" b="1" i="0" u="none" strike="noStrike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Surgical specimen:</a:t>
                      </a:r>
                      <a:r>
                        <a:rPr lang="en-GB" sz="1500" b="0" i="0" u="none" strike="noStrike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Faint, incomplete membrane staining in ≥10% of tumour cells</a:t>
                      </a:r>
                      <a:endParaRPr lang="en-GB" sz="15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4703722"/>
                  </a:ext>
                </a:extLst>
              </a:tr>
              <a:tr h="1031064">
                <a:tc>
                  <a:txBody>
                    <a:bodyPr/>
                    <a:lstStyle/>
                    <a:p>
                      <a:pPr algn="ctr"/>
                      <a:r>
                        <a:rPr lang="en-GB" sz="15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500" b="1" i="0" u="none" strike="noStrike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Biopsy:</a:t>
                      </a:r>
                      <a:r>
                        <a:rPr lang="en-GB" sz="1500" b="0" i="0" u="none" strike="noStrike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≥5 tumour cells with weak–moderate complete or basolateral/lateral staining (any %)</a:t>
                      </a:r>
                      <a:br>
                        <a:rPr lang="en-GB" sz="1500" b="0" i="0" u="none" strike="noStrike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500" b="0" i="0" u="none" strike="noStrike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500" b="1" i="0" u="none" strike="noStrike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Surgical specimen:</a:t>
                      </a:r>
                      <a:r>
                        <a:rPr lang="en-GB" sz="1500" b="0" i="0" u="none" strike="noStrike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Weak–moderate complete or basolateral/lateral staining in ≥10% of tumour cells</a:t>
                      </a:r>
                      <a:endParaRPr lang="en-GB" sz="15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5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Equivocal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1855264"/>
                  </a:ext>
                </a:extLst>
              </a:tr>
              <a:tr h="103106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5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 i="0" u="none" strike="noStrike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Biopsy:</a:t>
                      </a:r>
                      <a:r>
                        <a:rPr lang="en-GB" sz="1500" b="0" i="0" u="none" strike="noStrike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≥5 tumour cells with strong complete or basolateral/lateral staining (any %)</a:t>
                      </a:r>
                      <a:br>
                        <a:rPr lang="en-GB" sz="1500" b="0" i="0" u="none" strike="noStrike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500" b="0" i="0" u="none" strike="noStrike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500" b="1" i="0" u="none" strike="noStrike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Surgical specimen:</a:t>
                      </a:r>
                      <a:r>
                        <a:rPr lang="en-GB" sz="1500" b="0" i="0" u="none" strike="noStrike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Strong complete or basolateral/lateral staining in ≥10% of tumour cells</a:t>
                      </a:r>
                      <a:endParaRPr lang="en-GB" sz="1500" i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5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144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599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3D004-E0DB-6E6D-D1AD-6AA3A2929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84A7C-3F71-F7EF-F09C-61DD85183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latin typeface="Arial"/>
                <a:cs typeface="Arial"/>
              </a:rPr>
              <a:t>HER2 Testing: </a:t>
            </a:r>
            <a:br>
              <a:rPr lang="en-GB" noProof="0" dirty="0">
                <a:latin typeface="Arial"/>
                <a:cs typeface="Arial"/>
              </a:rPr>
            </a:br>
            <a:r>
              <a:rPr lang="en-GB" noProof="0" dirty="0">
                <a:latin typeface="Arial"/>
                <a:cs typeface="Arial"/>
              </a:rPr>
              <a:t>PROCESS AND considerations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82B96C-6F79-41A2-99FB-77600E326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noProof="0" smtClean="0"/>
              <a:pPr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4602485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">
            <a:extLst>
              <a:ext uri="{FF2B5EF4-FFF2-40B4-BE49-F238E27FC236}">
                <a16:creationId xmlns:a16="http://schemas.microsoft.com/office/drawing/2014/main" id="{92C56BB9-B4DD-A5E4-6B2D-8682BAAB9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/>
          </a:bodyPr>
          <a:lstStyle/>
          <a:p>
            <a:r>
              <a:rPr lang="en-US" dirty="0"/>
              <a:t>Evolution of HER2 scoring guidelines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7A04B1-1A5A-2FDF-634F-9B0A10ABB3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372361" cy="365125"/>
          </a:xfrm>
        </p:spPr>
        <p:txBody>
          <a:bodyPr anchor="b" anchorCtr="0"/>
          <a:lstStyle/>
          <a:p>
            <a:r>
              <a:rPr lang="en-GB" noProof="0" dirty="0">
                <a:solidFill>
                  <a:schemeClr val="tx2"/>
                </a:solidFill>
              </a:rPr>
              <a:t>ASCO, American Society of Clinical Oncology; ASCP, American Society for Clinical Pathology; CAP, College of American Pathologists; CRC, colorectal cancer; ESC, endometrial serous carcinoma</a:t>
            </a:r>
          </a:p>
          <a:p>
            <a:r>
              <a:rPr lang="en-GB" noProof="0" dirty="0">
                <a:solidFill>
                  <a:schemeClr val="tx2"/>
                </a:solidFill>
              </a:rPr>
              <a:t>1. Wolff AC, et al. J Clin Oncol. 2007;25(1):118-45; 2. Wolff AC, et al. J Clin Oncol. 2023;41:3867-72; 3. Valtorta E, et al. Mod Pathol. 2015;28:1481-91; 4. Bartley AN, et al. J Clin Oncol. 2017;35(4):446-64; 5. Fader AN, et al. J Clin Oncol. 2018;36(20):2044-51; 6. Buza N, et al. Mod Pathol. 2021;34:1194-202; 7. Wolff AC, et al. Arch Pathol Lab Med. 2023;147(9):993-1000; 8. Lee EK, et al. Gynecol Oncol. 2025;195:152-64; 9. Ismail A, et al. Oncologist. 2025;30:oyaf258</a:t>
            </a:r>
          </a:p>
        </p:txBody>
      </p: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B9779C7C-BC4D-EB57-00A4-CB5AC7CB4E4B}"/>
              </a:ext>
            </a:extLst>
          </p:cNvPr>
          <p:cNvSpPr/>
          <p:nvPr/>
        </p:nvSpPr>
        <p:spPr>
          <a:xfrm>
            <a:off x="619125" y="5034728"/>
            <a:ext cx="10963275" cy="5387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 noProof="0" dirty="0">
                <a:solidFill>
                  <a:schemeClr val="bg1"/>
                </a:solidFill>
                <a:latin typeface="Arial"/>
                <a:cs typeface="Helvetica"/>
              </a:rPr>
              <a:t>There are only ASCO-CAP guidelines for two tumour types,</a:t>
            </a:r>
            <a:r>
              <a:rPr lang="en-GB" sz="1600" b="1" baseline="30000" noProof="0" dirty="0">
                <a:solidFill>
                  <a:schemeClr val="bg1"/>
                </a:solidFill>
                <a:latin typeface="Arial"/>
                <a:cs typeface="Helvetica"/>
              </a:rPr>
              <a:t>8</a:t>
            </a:r>
            <a:r>
              <a:rPr lang="en-GB" sz="1600" b="1" noProof="0" dirty="0">
                <a:solidFill>
                  <a:schemeClr val="bg1"/>
                </a:solidFill>
                <a:latin typeface="Arial"/>
                <a:cs typeface="Helvetica"/>
              </a:rPr>
              <a:t> but many other types require HER2 testing</a:t>
            </a:r>
            <a:r>
              <a:rPr lang="en-GB" sz="1600" b="1" baseline="30000" noProof="0" dirty="0">
                <a:solidFill>
                  <a:schemeClr val="bg1"/>
                </a:solidFill>
                <a:latin typeface="Arial"/>
                <a:cs typeface="Helvetica"/>
              </a:rPr>
              <a:t>9</a:t>
            </a:r>
            <a:endParaRPr lang="en-GB" sz="1600" b="1" baseline="30000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89970A-7C92-8DB3-504F-B97863AFD533}"/>
              </a:ext>
            </a:extLst>
          </p:cNvPr>
          <p:cNvSpPr txBox="1"/>
          <p:nvPr/>
        </p:nvSpPr>
        <p:spPr>
          <a:xfrm>
            <a:off x="3719736" y="1484784"/>
            <a:ext cx="2122376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b="1" noProof="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2015</a:t>
            </a:r>
            <a:br>
              <a:rPr lang="en-GB" sz="1400" b="1" noProof="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HERACLES Trial</a:t>
            </a:r>
            <a:b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CRC Criteria</a:t>
            </a:r>
          </a:p>
          <a:p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Developed to enrol patients for</a:t>
            </a:r>
            <a:b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the H</a:t>
            </a:r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ERACLES</a:t>
            </a:r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trial</a:t>
            </a:r>
            <a:r>
              <a:rPr lang="en-GB" sz="1200" baseline="30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663A91-4A87-A98F-46BE-4260CDD0E00C}"/>
              </a:ext>
            </a:extLst>
          </p:cNvPr>
          <p:cNvSpPr txBox="1"/>
          <p:nvPr/>
        </p:nvSpPr>
        <p:spPr>
          <a:xfrm>
            <a:off x="1487488" y="3356992"/>
            <a:ext cx="1947200" cy="12003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b="1" noProof="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2007</a:t>
            </a:r>
            <a:br>
              <a:rPr lang="en-GB" sz="1400" b="1" noProof="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ASCO-CAP</a:t>
            </a:r>
            <a:b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Breast Criteria</a:t>
            </a:r>
          </a:p>
          <a:p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First guidelines for HER2</a:t>
            </a:r>
            <a:b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testing by a joint ASCO-CAP</a:t>
            </a:r>
            <a:b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committee</a:t>
            </a:r>
            <a:r>
              <a:rPr lang="en-GB" sz="1200" baseline="30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1,2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3C63FE-17BC-B964-E764-4ADDE252B51E}"/>
              </a:ext>
            </a:extLst>
          </p:cNvPr>
          <p:cNvSpPr txBox="1"/>
          <p:nvPr/>
        </p:nvSpPr>
        <p:spPr>
          <a:xfrm>
            <a:off x="5591944" y="3356992"/>
            <a:ext cx="2376496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noProof="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2016</a:t>
            </a:r>
            <a:br>
              <a:rPr lang="en-GB" sz="1400" b="1" noProof="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ASCO-ASCP-CAP</a:t>
            </a:r>
            <a:b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Gastric Criteria</a:t>
            </a:r>
          </a:p>
          <a:p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HER2 testing guidelines by</a:t>
            </a:r>
            <a:b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the ASCO-CAP joint committee</a:t>
            </a:r>
            <a:r>
              <a:rPr lang="en-GB" sz="1200" baseline="30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38382A-07DC-02CD-3258-BC7CE1D9902D}"/>
              </a:ext>
            </a:extLst>
          </p:cNvPr>
          <p:cNvSpPr txBox="1"/>
          <p:nvPr/>
        </p:nvSpPr>
        <p:spPr>
          <a:xfrm>
            <a:off x="7968440" y="1124744"/>
            <a:ext cx="2592056" cy="13849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b="1" noProof="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2018</a:t>
            </a:r>
          </a:p>
          <a:p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Fader Trial</a:t>
            </a:r>
            <a:b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ESC Criteria</a:t>
            </a:r>
          </a:p>
          <a:p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Modified version of ASCO-CAP breast</a:t>
            </a:r>
            <a:b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criteria developed to enrol patients</a:t>
            </a:r>
            <a:b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with </a:t>
            </a:r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endometrial serous </a:t>
            </a:r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cancer for</a:t>
            </a:r>
            <a:b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the </a:t>
            </a:r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Fader trial</a:t>
            </a:r>
            <a:r>
              <a:rPr lang="en-GB" sz="1200" b="1" baseline="30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5,6</a:t>
            </a:r>
            <a:endParaRPr lang="en-GB" sz="12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C6D9C0-714D-83EF-50C9-DF16438355A9}"/>
              </a:ext>
            </a:extLst>
          </p:cNvPr>
          <p:cNvSpPr txBox="1"/>
          <p:nvPr/>
        </p:nvSpPr>
        <p:spPr>
          <a:xfrm>
            <a:off x="9192344" y="3356992"/>
            <a:ext cx="2440220" cy="120032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GB" b="1" noProof="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2023</a:t>
            </a:r>
            <a:br>
              <a:rPr lang="en-GB" sz="1400" b="1" noProof="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ASCO-CAP</a:t>
            </a:r>
            <a:b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Breast Criteria</a:t>
            </a:r>
          </a:p>
          <a:p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Following updates in 2013 and</a:t>
            </a:r>
            <a:b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2018, the latest </a:t>
            </a:r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breast </a:t>
            </a:r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ASCO-CAP </a:t>
            </a:r>
          </a:p>
          <a:p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guideline update was in 2023</a:t>
            </a:r>
            <a:r>
              <a:rPr lang="en-GB" sz="1200" baseline="30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173189-2AFE-4DF9-5DB3-7A6052A0ADDA}"/>
              </a:ext>
            </a:extLst>
          </p:cNvPr>
          <p:cNvCxnSpPr>
            <a:cxnSpLocks/>
          </p:cNvCxnSpPr>
          <p:nvPr/>
        </p:nvCxnSpPr>
        <p:spPr>
          <a:xfrm flipH="1">
            <a:off x="2464904" y="2636912"/>
            <a:ext cx="462744" cy="1159836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4F77AB9-1319-9960-0446-28A09BA44BC0}"/>
              </a:ext>
            </a:extLst>
          </p:cNvPr>
          <p:cNvCxnSpPr>
            <a:cxnSpLocks/>
          </p:cNvCxnSpPr>
          <p:nvPr/>
        </p:nvCxnSpPr>
        <p:spPr>
          <a:xfrm>
            <a:off x="4865778" y="2587217"/>
            <a:ext cx="660379" cy="782148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37FBF52-5BE0-5419-DDD0-932E730638D6}"/>
              </a:ext>
            </a:extLst>
          </p:cNvPr>
          <p:cNvCxnSpPr>
            <a:cxnSpLocks/>
          </p:cNvCxnSpPr>
          <p:nvPr/>
        </p:nvCxnSpPr>
        <p:spPr>
          <a:xfrm flipH="1">
            <a:off x="6957391" y="2537521"/>
            <a:ext cx="850370" cy="1100201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7495831-8EA2-6881-D170-919BBA6D12CA}"/>
              </a:ext>
            </a:extLst>
          </p:cNvPr>
          <p:cNvCxnSpPr>
            <a:cxnSpLocks/>
          </p:cNvCxnSpPr>
          <p:nvPr/>
        </p:nvCxnSpPr>
        <p:spPr>
          <a:xfrm>
            <a:off x="8751979" y="2597156"/>
            <a:ext cx="511291" cy="682757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Graphic 28">
            <a:extLst>
              <a:ext uri="{FF2B5EF4-FFF2-40B4-BE49-F238E27FC236}">
                <a16:creationId xmlns:a16="http://schemas.microsoft.com/office/drawing/2014/main" id="{8DA476DC-A33D-C314-D1EB-58DEE6CBB08E}"/>
              </a:ext>
            </a:extLst>
          </p:cNvPr>
          <p:cNvSpPr/>
          <p:nvPr/>
        </p:nvSpPr>
        <p:spPr>
          <a:xfrm>
            <a:off x="6960096" y="1772816"/>
            <a:ext cx="864105" cy="659528"/>
          </a:xfrm>
          <a:custGeom>
            <a:avLst/>
            <a:gdLst>
              <a:gd name="connsiteX0" fmla="*/ 47930 w 665306"/>
              <a:gd name="connsiteY0" fmla="*/ 160606 h 507795"/>
              <a:gd name="connsiteX1" fmla="*/ 95471 w 665306"/>
              <a:gd name="connsiteY1" fmla="*/ 113305 h 507795"/>
              <a:gd name="connsiteX2" fmla="*/ 47930 w 665306"/>
              <a:gd name="connsiteY2" fmla="*/ 66004 h 507795"/>
              <a:gd name="connsiteX3" fmla="*/ 35569 w 665306"/>
              <a:gd name="connsiteY3" fmla="*/ 67896 h 507795"/>
              <a:gd name="connsiteX4" fmla="*/ 62192 w 665306"/>
              <a:gd name="connsiteY4" fmla="*/ 38570 h 507795"/>
              <a:gd name="connsiteX5" fmla="*/ 159176 w 665306"/>
              <a:gd name="connsiteY5" fmla="*/ 54652 h 507795"/>
              <a:gd name="connsiteX6" fmla="*/ 244750 w 665306"/>
              <a:gd name="connsiteY6" fmla="*/ 240072 h 507795"/>
              <a:gd name="connsiteX7" fmla="*/ 258061 w 665306"/>
              <a:gd name="connsiteY7" fmla="*/ 286427 h 507795"/>
              <a:gd name="connsiteX8" fmla="*/ 273274 w 665306"/>
              <a:gd name="connsiteY8" fmla="*/ 382921 h 507795"/>
              <a:gd name="connsiteX9" fmla="*/ 286586 w 665306"/>
              <a:gd name="connsiteY9" fmla="*/ 439682 h 507795"/>
              <a:gd name="connsiteX10" fmla="*/ 286586 w 665306"/>
              <a:gd name="connsiteY10" fmla="*/ 494551 h 507795"/>
              <a:gd name="connsiteX11" fmla="*/ 299897 w 665306"/>
              <a:gd name="connsiteY11" fmla="*/ 507796 h 507795"/>
              <a:gd name="connsiteX12" fmla="*/ 365504 w 665306"/>
              <a:gd name="connsiteY12" fmla="*/ 507796 h 507795"/>
              <a:gd name="connsiteX13" fmla="*/ 378815 w 665306"/>
              <a:gd name="connsiteY13" fmla="*/ 494551 h 507795"/>
              <a:gd name="connsiteX14" fmla="*/ 378815 w 665306"/>
              <a:gd name="connsiteY14" fmla="*/ 439682 h 507795"/>
              <a:gd name="connsiteX15" fmla="*/ 392127 w 665306"/>
              <a:gd name="connsiteY15" fmla="*/ 382921 h 507795"/>
              <a:gd name="connsiteX16" fmla="*/ 407340 w 665306"/>
              <a:gd name="connsiteY16" fmla="*/ 286427 h 507795"/>
              <a:gd name="connsiteX17" fmla="*/ 420651 w 665306"/>
              <a:gd name="connsiteY17" fmla="*/ 240072 h 507795"/>
              <a:gd name="connsiteX18" fmla="*/ 506225 w 665306"/>
              <a:gd name="connsiteY18" fmla="*/ 54652 h 507795"/>
              <a:gd name="connsiteX19" fmla="*/ 603209 w 665306"/>
              <a:gd name="connsiteY19" fmla="*/ 38570 h 507795"/>
              <a:gd name="connsiteX20" fmla="*/ 629832 w 665306"/>
              <a:gd name="connsiteY20" fmla="*/ 67896 h 507795"/>
              <a:gd name="connsiteX21" fmla="*/ 617471 w 665306"/>
              <a:gd name="connsiteY21" fmla="*/ 66004 h 507795"/>
              <a:gd name="connsiteX22" fmla="*/ 569930 w 665306"/>
              <a:gd name="connsiteY22" fmla="*/ 113305 h 507795"/>
              <a:gd name="connsiteX23" fmla="*/ 617471 w 665306"/>
              <a:gd name="connsiteY23" fmla="*/ 160606 h 507795"/>
              <a:gd name="connsiteX24" fmla="*/ 665012 w 665306"/>
              <a:gd name="connsiteY24" fmla="*/ 113305 h 507795"/>
              <a:gd name="connsiteX25" fmla="*/ 665012 w 665306"/>
              <a:gd name="connsiteY25" fmla="*/ 108575 h 507795"/>
              <a:gd name="connsiteX26" fmla="*/ 617471 w 665306"/>
              <a:gd name="connsiteY26" fmla="*/ 15865 h 507795"/>
              <a:gd name="connsiteX27" fmla="*/ 490061 w 665306"/>
              <a:gd name="connsiteY27" fmla="*/ 31947 h 507795"/>
              <a:gd name="connsiteX28" fmla="*/ 175340 w 665306"/>
              <a:gd name="connsiteY28" fmla="*/ 31947 h 507795"/>
              <a:gd name="connsiteX29" fmla="*/ 47930 w 665306"/>
              <a:gd name="connsiteY29" fmla="*/ 15865 h 507795"/>
              <a:gd name="connsiteX30" fmla="*/ 294 w 665306"/>
              <a:gd name="connsiteY30" fmla="*/ 109521 h 507795"/>
              <a:gd name="connsiteX31" fmla="*/ 294 w 665306"/>
              <a:gd name="connsiteY31" fmla="*/ 114251 h 507795"/>
              <a:gd name="connsiteX32" fmla="*/ 47930 w 665306"/>
              <a:gd name="connsiteY32" fmla="*/ 160606 h 507795"/>
              <a:gd name="connsiteX33" fmla="*/ 47930 w 665306"/>
              <a:gd name="connsiteY33" fmla="*/ 160606 h 50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65306" h="507795">
                <a:moveTo>
                  <a:pt x="47930" y="160606"/>
                </a:moveTo>
                <a:cubicBezTo>
                  <a:pt x="74553" y="160606"/>
                  <a:pt x="95471" y="138848"/>
                  <a:pt x="95471" y="113305"/>
                </a:cubicBezTo>
                <a:cubicBezTo>
                  <a:pt x="95471" y="87763"/>
                  <a:pt x="73602" y="66004"/>
                  <a:pt x="47930" y="66004"/>
                </a:cubicBezTo>
                <a:cubicBezTo>
                  <a:pt x="43176" y="66004"/>
                  <a:pt x="39373" y="66950"/>
                  <a:pt x="35569" y="67896"/>
                </a:cubicBezTo>
                <a:cubicBezTo>
                  <a:pt x="41274" y="56544"/>
                  <a:pt x="50782" y="46138"/>
                  <a:pt x="62192" y="38570"/>
                </a:cubicBezTo>
                <a:cubicBezTo>
                  <a:pt x="94520" y="18703"/>
                  <a:pt x="135405" y="25325"/>
                  <a:pt x="159176" y="54652"/>
                </a:cubicBezTo>
                <a:cubicBezTo>
                  <a:pt x="171537" y="118035"/>
                  <a:pt x="200061" y="180473"/>
                  <a:pt x="244750" y="240072"/>
                </a:cubicBezTo>
                <a:cubicBezTo>
                  <a:pt x="255209" y="254262"/>
                  <a:pt x="259963" y="270345"/>
                  <a:pt x="258061" y="286427"/>
                </a:cubicBezTo>
                <a:cubicBezTo>
                  <a:pt x="254258" y="319538"/>
                  <a:pt x="259963" y="352648"/>
                  <a:pt x="273274" y="382921"/>
                </a:cubicBezTo>
                <a:cubicBezTo>
                  <a:pt x="281832" y="401841"/>
                  <a:pt x="286586" y="420762"/>
                  <a:pt x="286586" y="439682"/>
                </a:cubicBezTo>
                <a:lnTo>
                  <a:pt x="286586" y="494551"/>
                </a:lnTo>
                <a:cubicBezTo>
                  <a:pt x="286586" y="502120"/>
                  <a:pt x="293242" y="507796"/>
                  <a:pt x="299897" y="507796"/>
                </a:cubicBezTo>
                <a:lnTo>
                  <a:pt x="365504" y="507796"/>
                </a:lnTo>
                <a:cubicBezTo>
                  <a:pt x="373110" y="507796"/>
                  <a:pt x="378815" y="501174"/>
                  <a:pt x="378815" y="494551"/>
                </a:cubicBezTo>
                <a:lnTo>
                  <a:pt x="378815" y="439682"/>
                </a:lnTo>
                <a:cubicBezTo>
                  <a:pt x="378815" y="420762"/>
                  <a:pt x="383569" y="401841"/>
                  <a:pt x="392127" y="382921"/>
                </a:cubicBezTo>
                <a:cubicBezTo>
                  <a:pt x="406389" y="352648"/>
                  <a:pt x="412094" y="319538"/>
                  <a:pt x="407340" y="286427"/>
                </a:cubicBezTo>
                <a:cubicBezTo>
                  <a:pt x="405438" y="270345"/>
                  <a:pt x="410192" y="254262"/>
                  <a:pt x="420651" y="240072"/>
                </a:cubicBezTo>
                <a:cubicBezTo>
                  <a:pt x="465340" y="180473"/>
                  <a:pt x="493865" y="118035"/>
                  <a:pt x="506225" y="54652"/>
                </a:cubicBezTo>
                <a:cubicBezTo>
                  <a:pt x="529996" y="25325"/>
                  <a:pt x="570881" y="18703"/>
                  <a:pt x="603209" y="38570"/>
                </a:cubicBezTo>
                <a:cubicBezTo>
                  <a:pt x="614619" y="46138"/>
                  <a:pt x="624127" y="56544"/>
                  <a:pt x="629832" y="67896"/>
                </a:cubicBezTo>
                <a:cubicBezTo>
                  <a:pt x="626029" y="66950"/>
                  <a:pt x="621274" y="66004"/>
                  <a:pt x="617471" y="66004"/>
                </a:cubicBezTo>
                <a:cubicBezTo>
                  <a:pt x="590848" y="66004"/>
                  <a:pt x="569930" y="87763"/>
                  <a:pt x="569930" y="113305"/>
                </a:cubicBezTo>
                <a:cubicBezTo>
                  <a:pt x="569930" y="138848"/>
                  <a:pt x="591799" y="160606"/>
                  <a:pt x="617471" y="160606"/>
                </a:cubicBezTo>
                <a:cubicBezTo>
                  <a:pt x="643143" y="160606"/>
                  <a:pt x="665012" y="138848"/>
                  <a:pt x="665012" y="113305"/>
                </a:cubicBezTo>
                <a:lnTo>
                  <a:pt x="665012" y="108575"/>
                </a:lnTo>
                <a:cubicBezTo>
                  <a:pt x="667865" y="70734"/>
                  <a:pt x="649799" y="35731"/>
                  <a:pt x="617471" y="15865"/>
                </a:cubicBezTo>
                <a:cubicBezTo>
                  <a:pt x="575635" y="-9677"/>
                  <a:pt x="522389" y="-2109"/>
                  <a:pt x="490061" y="31947"/>
                </a:cubicBezTo>
                <a:cubicBezTo>
                  <a:pt x="385471" y="-4001"/>
                  <a:pt x="279930" y="-4001"/>
                  <a:pt x="175340" y="31947"/>
                </a:cubicBezTo>
                <a:cubicBezTo>
                  <a:pt x="142061" y="-3055"/>
                  <a:pt x="89766" y="-10624"/>
                  <a:pt x="47930" y="15865"/>
                </a:cubicBezTo>
                <a:cubicBezTo>
                  <a:pt x="15507" y="35731"/>
                  <a:pt x="-2559" y="71680"/>
                  <a:pt x="294" y="109521"/>
                </a:cubicBezTo>
                <a:lnTo>
                  <a:pt x="294" y="114251"/>
                </a:lnTo>
                <a:cubicBezTo>
                  <a:pt x="294" y="139794"/>
                  <a:pt x="22258" y="160606"/>
                  <a:pt x="47930" y="160606"/>
                </a:cubicBezTo>
                <a:lnTo>
                  <a:pt x="47930" y="160606"/>
                </a:lnTo>
                <a:close/>
              </a:path>
            </a:pathLst>
          </a:custGeom>
          <a:solidFill>
            <a:schemeClr val="accent1"/>
          </a:solidFill>
          <a:ln w="95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7" name="Graphic 30">
            <a:extLst>
              <a:ext uri="{FF2B5EF4-FFF2-40B4-BE49-F238E27FC236}">
                <a16:creationId xmlns:a16="http://schemas.microsoft.com/office/drawing/2014/main" id="{294A148B-105C-2E59-FC4A-51525DE1B6F8}"/>
              </a:ext>
            </a:extLst>
          </p:cNvPr>
          <p:cNvSpPr/>
          <p:nvPr/>
        </p:nvSpPr>
        <p:spPr>
          <a:xfrm>
            <a:off x="4439816" y="3645024"/>
            <a:ext cx="774186" cy="930430"/>
          </a:xfrm>
          <a:custGeom>
            <a:avLst/>
            <a:gdLst>
              <a:gd name="connsiteX0" fmla="*/ 773256 w 774186"/>
              <a:gd name="connsiteY0" fmla="*/ 371456 h 930430"/>
              <a:gd name="connsiteX1" fmla="*/ 759374 w 774186"/>
              <a:gd name="connsiteY1" fmla="*/ 299274 h 930430"/>
              <a:gd name="connsiteX2" fmla="*/ 682358 w 774186"/>
              <a:gd name="connsiteY2" fmla="*/ 189536 h 930430"/>
              <a:gd name="connsiteX3" fmla="*/ 652122 w 774186"/>
              <a:gd name="connsiteY3" fmla="*/ 172035 h 930430"/>
              <a:gd name="connsiteX4" fmla="*/ 558086 w 774186"/>
              <a:gd name="connsiteY4" fmla="*/ 159074 h 930430"/>
              <a:gd name="connsiteX5" fmla="*/ 497138 w 774186"/>
              <a:gd name="connsiteY5" fmla="*/ 182819 h 930430"/>
              <a:gd name="connsiteX6" fmla="*/ 466046 w 774186"/>
              <a:gd name="connsiteY6" fmla="*/ 203348 h 930430"/>
              <a:gd name="connsiteX7" fmla="*/ 466046 w 774186"/>
              <a:gd name="connsiteY7" fmla="*/ 203348 h 930430"/>
              <a:gd name="connsiteX8" fmla="*/ 434765 w 774186"/>
              <a:gd name="connsiteY8" fmla="*/ 202307 h 930430"/>
              <a:gd name="connsiteX9" fmla="*/ 404338 w 774186"/>
              <a:gd name="connsiteY9" fmla="*/ 158412 h 930430"/>
              <a:gd name="connsiteX10" fmla="*/ 401391 w 774186"/>
              <a:gd name="connsiteY10" fmla="*/ 116503 h 930430"/>
              <a:gd name="connsiteX11" fmla="*/ 401105 w 774186"/>
              <a:gd name="connsiteY11" fmla="*/ 18685 h 930430"/>
              <a:gd name="connsiteX12" fmla="*/ 383990 w 774186"/>
              <a:gd name="connsiteY12" fmla="*/ 143 h 930430"/>
              <a:gd name="connsiteX13" fmla="*/ 329604 w 774186"/>
              <a:gd name="connsiteY13" fmla="*/ 48 h 930430"/>
              <a:gd name="connsiteX14" fmla="*/ 329604 w 774186"/>
              <a:gd name="connsiteY14" fmla="*/ 48 h 930430"/>
              <a:gd name="connsiteX15" fmla="*/ 322092 w 774186"/>
              <a:gd name="connsiteY15" fmla="*/ 994 h 930430"/>
              <a:gd name="connsiteX16" fmla="*/ 309827 w 774186"/>
              <a:gd name="connsiteY16" fmla="*/ 18779 h 930430"/>
              <a:gd name="connsiteX17" fmla="*/ 310017 w 774186"/>
              <a:gd name="connsiteY17" fmla="*/ 112719 h 930430"/>
              <a:gd name="connsiteX18" fmla="*/ 310017 w 774186"/>
              <a:gd name="connsiteY18" fmla="*/ 112719 h 930430"/>
              <a:gd name="connsiteX19" fmla="*/ 313250 w 774186"/>
              <a:gd name="connsiteY19" fmla="*/ 169670 h 930430"/>
              <a:gd name="connsiteX20" fmla="*/ 340348 w 774186"/>
              <a:gd name="connsiteY20" fmla="*/ 235323 h 930430"/>
              <a:gd name="connsiteX21" fmla="*/ 387889 w 774186"/>
              <a:gd name="connsiteY21" fmla="*/ 293598 h 930430"/>
              <a:gd name="connsiteX22" fmla="*/ 422689 w 774186"/>
              <a:gd name="connsiteY22" fmla="*/ 360766 h 930430"/>
              <a:gd name="connsiteX23" fmla="*/ 391122 w 774186"/>
              <a:gd name="connsiteY23" fmla="*/ 496236 h 930430"/>
              <a:gd name="connsiteX24" fmla="*/ 326561 w 774186"/>
              <a:gd name="connsiteY24" fmla="*/ 538807 h 930430"/>
              <a:gd name="connsiteX25" fmla="*/ 242223 w 774186"/>
              <a:gd name="connsiteY25" fmla="*/ 544199 h 930430"/>
              <a:gd name="connsiteX26" fmla="*/ 175761 w 774186"/>
              <a:gd name="connsiteY26" fmla="*/ 532942 h 930430"/>
              <a:gd name="connsiteX27" fmla="*/ 78302 w 774186"/>
              <a:gd name="connsiteY27" fmla="*/ 556497 h 930430"/>
              <a:gd name="connsiteX28" fmla="*/ 13266 w 774186"/>
              <a:gd name="connsiteY28" fmla="*/ 632463 h 930430"/>
              <a:gd name="connsiteX29" fmla="*/ 6515 w 774186"/>
              <a:gd name="connsiteY29" fmla="*/ 759040 h 930430"/>
              <a:gd name="connsiteX30" fmla="*/ 72882 w 774186"/>
              <a:gd name="connsiteY30" fmla="*/ 867265 h 930430"/>
              <a:gd name="connsiteX31" fmla="*/ 198105 w 774186"/>
              <a:gd name="connsiteY31" fmla="*/ 928567 h 930430"/>
              <a:gd name="connsiteX32" fmla="*/ 235663 w 774186"/>
              <a:gd name="connsiteY32" fmla="*/ 926581 h 930430"/>
              <a:gd name="connsiteX33" fmla="*/ 265233 w 774186"/>
              <a:gd name="connsiteY33" fmla="*/ 890253 h 930430"/>
              <a:gd name="connsiteX34" fmla="*/ 258102 w 774186"/>
              <a:gd name="connsiteY34" fmla="*/ 854588 h 930430"/>
              <a:gd name="connsiteX35" fmla="*/ 228912 w 774186"/>
              <a:gd name="connsiteY35" fmla="*/ 833208 h 930430"/>
              <a:gd name="connsiteX36" fmla="*/ 187646 w 774186"/>
              <a:gd name="connsiteY36" fmla="*/ 821951 h 930430"/>
              <a:gd name="connsiteX37" fmla="*/ 147331 w 774186"/>
              <a:gd name="connsiteY37" fmla="*/ 802463 h 930430"/>
              <a:gd name="connsiteX38" fmla="*/ 106256 w 774186"/>
              <a:gd name="connsiteY38" fmla="*/ 754973 h 930430"/>
              <a:gd name="connsiteX39" fmla="*/ 97318 w 774186"/>
              <a:gd name="connsiteY39" fmla="*/ 694900 h 930430"/>
              <a:gd name="connsiteX40" fmla="*/ 132594 w 774186"/>
              <a:gd name="connsiteY40" fmla="*/ 642869 h 930430"/>
              <a:gd name="connsiteX41" fmla="*/ 180040 w 774186"/>
              <a:gd name="connsiteY41" fmla="*/ 639369 h 930430"/>
              <a:gd name="connsiteX42" fmla="*/ 208374 w 774186"/>
              <a:gd name="connsiteY42" fmla="*/ 661222 h 930430"/>
              <a:gd name="connsiteX43" fmla="*/ 276833 w 774186"/>
              <a:gd name="connsiteY43" fmla="*/ 713253 h 930430"/>
              <a:gd name="connsiteX44" fmla="*/ 422499 w 774186"/>
              <a:gd name="connsiteY44" fmla="*/ 754973 h 930430"/>
              <a:gd name="connsiteX45" fmla="*/ 627781 w 774186"/>
              <a:gd name="connsiteY45" fmla="*/ 685345 h 930430"/>
              <a:gd name="connsiteX46" fmla="*/ 714971 w 774186"/>
              <a:gd name="connsiteY46" fmla="*/ 592541 h 930430"/>
              <a:gd name="connsiteX47" fmla="*/ 766791 w 774186"/>
              <a:gd name="connsiteY47" fmla="*/ 468612 h 930430"/>
              <a:gd name="connsiteX48" fmla="*/ 773256 w 774186"/>
              <a:gd name="connsiteY48" fmla="*/ 371550 h 930430"/>
              <a:gd name="connsiteX49" fmla="*/ 773256 w 774186"/>
              <a:gd name="connsiteY49" fmla="*/ 371550 h 930430"/>
              <a:gd name="connsiteX50" fmla="*/ 682928 w 774186"/>
              <a:gd name="connsiteY50" fmla="*/ 331912 h 930430"/>
              <a:gd name="connsiteX51" fmla="*/ 682928 w 774186"/>
              <a:gd name="connsiteY51" fmla="*/ 331912 h 930430"/>
              <a:gd name="connsiteX52" fmla="*/ 668761 w 774186"/>
              <a:gd name="connsiteY52" fmla="*/ 348089 h 930430"/>
              <a:gd name="connsiteX53" fmla="*/ 649364 w 774186"/>
              <a:gd name="connsiteY53" fmla="*/ 344021 h 930430"/>
              <a:gd name="connsiteX54" fmla="*/ 637860 w 774186"/>
              <a:gd name="connsiteY54" fmla="*/ 324912 h 930430"/>
              <a:gd name="connsiteX55" fmla="*/ 604391 w 774186"/>
              <a:gd name="connsiteY55" fmla="*/ 287165 h 930430"/>
              <a:gd name="connsiteX56" fmla="*/ 576532 w 774186"/>
              <a:gd name="connsiteY56" fmla="*/ 275056 h 930430"/>
              <a:gd name="connsiteX57" fmla="*/ 563505 w 774186"/>
              <a:gd name="connsiteY57" fmla="*/ 269664 h 930430"/>
              <a:gd name="connsiteX58" fmla="*/ 559607 w 774186"/>
              <a:gd name="connsiteY58" fmla="*/ 241283 h 930430"/>
              <a:gd name="connsiteX59" fmla="*/ 571968 w 774186"/>
              <a:gd name="connsiteY59" fmla="*/ 232580 h 930430"/>
              <a:gd name="connsiteX60" fmla="*/ 600588 w 774186"/>
              <a:gd name="connsiteY60" fmla="*/ 236459 h 930430"/>
              <a:gd name="connsiteX61" fmla="*/ 661250 w 774186"/>
              <a:gd name="connsiteY61" fmla="*/ 279503 h 930430"/>
              <a:gd name="connsiteX62" fmla="*/ 678935 w 774186"/>
              <a:gd name="connsiteY62" fmla="*/ 309397 h 930430"/>
              <a:gd name="connsiteX63" fmla="*/ 683024 w 774186"/>
              <a:gd name="connsiteY63" fmla="*/ 332007 h 930430"/>
              <a:gd name="connsiteX64" fmla="*/ 683024 w 774186"/>
              <a:gd name="connsiteY64" fmla="*/ 332007 h 930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774186" h="930430">
                <a:moveTo>
                  <a:pt x="773256" y="371456"/>
                </a:moveTo>
                <a:cubicBezTo>
                  <a:pt x="771830" y="346859"/>
                  <a:pt x="767171" y="322641"/>
                  <a:pt x="759374" y="299274"/>
                </a:cubicBezTo>
                <a:cubicBezTo>
                  <a:pt x="745302" y="255852"/>
                  <a:pt x="718489" y="217633"/>
                  <a:pt x="682358" y="189536"/>
                </a:cubicBezTo>
                <a:cubicBezTo>
                  <a:pt x="672850" y="182819"/>
                  <a:pt x="662676" y="176954"/>
                  <a:pt x="652122" y="172035"/>
                </a:cubicBezTo>
                <a:cubicBezTo>
                  <a:pt x="622742" y="158696"/>
                  <a:pt x="590033" y="154250"/>
                  <a:pt x="558086" y="159074"/>
                </a:cubicBezTo>
                <a:cubicBezTo>
                  <a:pt x="536312" y="162858"/>
                  <a:pt x="515679" y="170900"/>
                  <a:pt x="497138" y="182819"/>
                </a:cubicBezTo>
                <a:cubicBezTo>
                  <a:pt x="486489" y="189252"/>
                  <a:pt x="476981" y="197388"/>
                  <a:pt x="466046" y="203348"/>
                </a:cubicBezTo>
                <a:lnTo>
                  <a:pt x="466046" y="203348"/>
                </a:lnTo>
                <a:cubicBezTo>
                  <a:pt x="456253" y="208740"/>
                  <a:pt x="444273" y="208362"/>
                  <a:pt x="434765" y="202307"/>
                </a:cubicBezTo>
                <a:cubicBezTo>
                  <a:pt x="419741" y="191712"/>
                  <a:pt x="408997" y="176197"/>
                  <a:pt x="404338" y="158412"/>
                </a:cubicBezTo>
                <a:cubicBezTo>
                  <a:pt x="401486" y="144695"/>
                  <a:pt x="400440" y="130504"/>
                  <a:pt x="401391" y="116503"/>
                </a:cubicBezTo>
                <a:cubicBezTo>
                  <a:pt x="401201" y="83866"/>
                  <a:pt x="401676" y="51323"/>
                  <a:pt x="401105" y="18685"/>
                </a:cubicBezTo>
                <a:cubicBezTo>
                  <a:pt x="401105" y="8941"/>
                  <a:pt x="393689" y="900"/>
                  <a:pt x="383990" y="143"/>
                </a:cubicBezTo>
                <a:cubicBezTo>
                  <a:pt x="365830" y="-46"/>
                  <a:pt x="347764" y="143"/>
                  <a:pt x="329604" y="48"/>
                </a:cubicBezTo>
                <a:lnTo>
                  <a:pt x="329604" y="48"/>
                </a:lnTo>
                <a:cubicBezTo>
                  <a:pt x="327036" y="-141"/>
                  <a:pt x="324469" y="237"/>
                  <a:pt x="322092" y="994"/>
                </a:cubicBezTo>
                <a:cubicBezTo>
                  <a:pt x="314581" y="3738"/>
                  <a:pt x="309637" y="10833"/>
                  <a:pt x="309827" y="18779"/>
                </a:cubicBezTo>
                <a:cubicBezTo>
                  <a:pt x="309827" y="50093"/>
                  <a:pt x="309827" y="81406"/>
                  <a:pt x="310017" y="112719"/>
                </a:cubicBezTo>
                <a:lnTo>
                  <a:pt x="310017" y="112719"/>
                </a:lnTo>
                <a:cubicBezTo>
                  <a:pt x="309161" y="131734"/>
                  <a:pt x="310207" y="150844"/>
                  <a:pt x="313250" y="169670"/>
                </a:cubicBezTo>
                <a:cubicBezTo>
                  <a:pt x="318004" y="193036"/>
                  <a:pt x="327227" y="215268"/>
                  <a:pt x="340348" y="235323"/>
                </a:cubicBezTo>
                <a:cubicBezTo>
                  <a:pt x="354895" y="255758"/>
                  <a:pt x="370774" y="275246"/>
                  <a:pt x="387889" y="293598"/>
                </a:cubicBezTo>
                <a:cubicBezTo>
                  <a:pt x="403863" y="313465"/>
                  <a:pt x="415748" y="336264"/>
                  <a:pt x="422689" y="360766"/>
                </a:cubicBezTo>
                <a:cubicBezTo>
                  <a:pt x="435240" y="408351"/>
                  <a:pt x="423355" y="459057"/>
                  <a:pt x="391122" y="496236"/>
                </a:cubicBezTo>
                <a:cubicBezTo>
                  <a:pt x="373912" y="516008"/>
                  <a:pt x="351568" y="530671"/>
                  <a:pt x="326561" y="538807"/>
                </a:cubicBezTo>
                <a:cubicBezTo>
                  <a:pt x="299368" y="547605"/>
                  <a:pt x="270368" y="549497"/>
                  <a:pt x="242223" y="544199"/>
                </a:cubicBezTo>
                <a:cubicBezTo>
                  <a:pt x="219974" y="541077"/>
                  <a:pt x="198200" y="534928"/>
                  <a:pt x="175761" y="532942"/>
                </a:cubicBezTo>
                <a:cubicBezTo>
                  <a:pt x="141627" y="530387"/>
                  <a:pt x="107492" y="538712"/>
                  <a:pt x="78302" y="556497"/>
                </a:cubicBezTo>
                <a:cubicBezTo>
                  <a:pt x="49112" y="574377"/>
                  <a:pt x="26387" y="600960"/>
                  <a:pt x="13266" y="632463"/>
                </a:cubicBezTo>
                <a:cubicBezTo>
                  <a:pt x="-1757" y="673047"/>
                  <a:pt x="-4039" y="717132"/>
                  <a:pt x="6515" y="759040"/>
                </a:cubicBezTo>
                <a:cubicBezTo>
                  <a:pt x="17164" y="800949"/>
                  <a:pt x="40269" y="838601"/>
                  <a:pt x="72882" y="867265"/>
                </a:cubicBezTo>
                <a:cubicBezTo>
                  <a:pt x="108443" y="898295"/>
                  <a:pt x="151705" y="919485"/>
                  <a:pt x="198105" y="928567"/>
                </a:cubicBezTo>
                <a:cubicBezTo>
                  <a:pt x="210561" y="931595"/>
                  <a:pt x="223682" y="930932"/>
                  <a:pt x="235663" y="926581"/>
                </a:cubicBezTo>
                <a:cubicBezTo>
                  <a:pt x="251161" y="920337"/>
                  <a:pt x="262286" y="906620"/>
                  <a:pt x="265233" y="890253"/>
                </a:cubicBezTo>
                <a:cubicBezTo>
                  <a:pt x="267325" y="877955"/>
                  <a:pt x="264853" y="865184"/>
                  <a:pt x="258102" y="854588"/>
                </a:cubicBezTo>
                <a:cubicBezTo>
                  <a:pt x="251066" y="844466"/>
                  <a:pt x="240797" y="836898"/>
                  <a:pt x="228912" y="833208"/>
                </a:cubicBezTo>
                <a:cubicBezTo>
                  <a:pt x="215315" y="828857"/>
                  <a:pt x="201148" y="826586"/>
                  <a:pt x="187646" y="821951"/>
                </a:cubicBezTo>
                <a:cubicBezTo>
                  <a:pt x="173384" y="817315"/>
                  <a:pt x="159787" y="810693"/>
                  <a:pt x="147331" y="802463"/>
                </a:cubicBezTo>
                <a:cubicBezTo>
                  <a:pt x="129741" y="790448"/>
                  <a:pt x="115574" y="774082"/>
                  <a:pt x="106256" y="754973"/>
                </a:cubicBezTo>
                <a:cubicBezTo>
                  <a:pt x="97128" y="736336"/>
                  <a:pt x="93990" y="715334"/>
                  <a:pt x="97318" y="694900"/>
                </a:cubicBezTo>
                <a:cubicBezTo>
                  <a:pt x="100741" y="673236"/>
                  <a:pt x="113672" y="654221"/>
                  <a:pt x="132594" y="642869"/>
                </a:cubicBezTo>
                <a:cubicBezTo>
                  <a:pt x="147236" y="635301"/>
                  <a:pt x="164446" y="633976"/>
                  <a:pt x="180040" y="639369"/>
                </a:cubicBezTo>
                <a:cubicBezTo>
                  <a:pt x="191069" y="644477"/>
                  <a:pt x="200768" y="651951"/>
                  <a:pt x="208374" y="661222"/>
                </a:cubicBezTo>
                <a:cubicBezTo>
                  <a:pt x="228817" y="681467"/>
                  <a:pt x="251827" y="699063"/>
                  <a:pt x="276833" y="713253"/>
                </a:cubicBezTo>
                <a:cubicBezTo>
                  <a:pt x="321331" y="738606"/>
                  <a:pt x="371250" y="752891"/>
                  <a:pt x="422499" y="754973"/>
                </a:cubicBezTo>
                <a:cubicBezTo>
                  <a:pt x="496758" y="754973"/>
                  <a:pt x="569020" y="730565"/>
                  <a:pt x="627781" y="685345"/>
                </a:cubicBezTo>
                <a:cubicBezTo>
                  <a:pt x="661725" y="659330"/>
                  <a:pt x="691106" y="627922"/>
                  <a:pt x="714971" y="592541"/>
                </a:cubicBezTo>
                <a:cubicBezTo>
                  <a:pt x="739787" y="554700"/>
                  <a:pt x="757378" y="512697"/>
                  <a:pt x="766791" y="468612"/>
                </a:cubicBezTo>
                <a:cubicBezTo>
                  <a:pt x="773447" y="436731"/>
                  <a:pt x="775633" y="404094"/>
                  <a:pt x="773256" y="371550"/>
                </a:cubicBezTo>
                <a:lnTo>
                  <a:pt x="773256" y="371550"/>
                </a:lnTo>
                <a:close/>
                <a:moveTo>
                  <a:pt x="682928" y="331912"/>
                </a:moveTo>
                <a:lnTo>
                  <a:pt x="682928" y="331912"/>
                </a:lnTo>
                <a:cubicBezTo>
                  <a:pt x="681312" y="339386"/>
                  <a:pt x="675988" y="345440"/>
                  <a:pt x="668761" y="348089"/>
                </a:cubicBezTo>
                <a:cubicBezTo>
                  <a:pt x="662010" y="350076"/>
                  <a:pt x="654689" y="348562"/>
                  <a:pt x="649364" y="344021"/>
                </a:cubicBezTo>
                <a:cubicBezTo>
                  <a:pt x="644230" y="338440"/>
                  <a:pt x="640332" y="332007"/>
                  <a:pt x="637860" y="324912"/>
                </a:cubicBezTo>
                <a:cubicBezTo>
                  <a:pt x="630443" y="309492"/>
                  <a:pt x="618843" y="296436"/>
                  <a:pt x="604391" y="287165"/>
                </a:cubicBezTo>
                <a:cubicBezTo>
                  <a:pt x="595738" y="281868"/>
                  <a:pt x="586325" y="277800"/>
                  <a:pt x="576532" y="275056"/>
                </a:cubicBezTo>
                <a:cubicBezTo>
                  <a:pt x="571777" y="274205"/>
                  <a:pt x="567404" y="272313"/>
                  <a:pt x="563505" y="269664"/>
                </a:cubicBezTo>
                <a:cubicBezTo>
                  <a:pt x="555424" y="262380"/>
                  <a:pt x="553712" y="250365"/>
                  <a:pt x="559607" y="241283"/>
                </a:cubicBezTo>
                <a:cubicBezTo>
                  <a:pt x="562460" y="237026"/>
                  <a:pt x="566928" y="233904"/>
                  <a:pt x="571968" y="232580"/>
                </a:cubicBezTo>
                <a:cubicBezTo>
                  <a:pt x="581666" y="231445"/>
                  <a:pt x="591459" y="232769"/>
                  <a:pt x="600588" y="236459"/>
                </a:cubicBezTo>
                <a:cubicBezTo>
                  <a:pt x="624453" y="244878"/>
                  <a:pt x="645371" y="259825"/>
                  <a:pt x="661250" y="279503"/>
                </a:cubicBezTo>
                <a:cubicBezTo>
                  <a:pt x="668096" y="288868"/>
                  <a:pt x="673991" y="298896"/>
                  <a:pt x="678935" y="309397"/>
                </a:cubicBezTo>
                <a:cubicBezTo>
                  <a:pt x="682548" y="316303"/>
                  <a:pt x="683974" y="324249"/>
                  <a:pt x="683024" y="332007"/>
                </a:cubicBezTo>
                <a:lnTo>
                  <a:pt x="683024" y="332007"/>
                </a:lnTo>
                <a:close/>
              </a:path>
            </a:pathLst>
          </a:custGeom>
          <a:solidFill>
            <a:schemeClr val="accent1"/>
          </a:solidFill>
          <a:ln w="95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8" name="Graphic 32">
            <a:extLst>
              <a:ext uri="{FF2B5EF4-FFF2-40B4-BE49-F238E27FC236}">
                <a16:creationId xmlns:a16="http://schemas.microsoft.com/office/drawing/2014/main" id="{12C043BA-950E-A54A-6B27-F7DF105DD77B}"/>
              </a:ext>
            </a:extLst>
          </p:cNvPr>
          <p:cNvSpPr/>
          <p:nvPr/>
        </p:nvSpPr>
        <p:spPr>
          <a:xfrm>
            <a:off x="2783632" y="1772816"/>
            <a:ext cx="701515" cy="798435"/>
          </a:xfrm>
          <a:custGeom>
            <a:avLst/>
            <a:gdLst>
              <a:gd name="connsiteX0" fmla="*/ 700754 w 701515"/>
              <a:gd name="connsiteY0" fmla="*/ 265264 h 798435"/>
              <a:gd name="connsiteX1" fmla="*/ 694859 w 701515"/>
              <a:gd name="connsiteY1" fmla="*/ 298753 h 798435"/>
              <a:gd name="connsiteX2" fmla="*/ 700754 w 701515"/>
              <a:gd name="connsiteY2" fmla="*/ 332148 h 798435"/>
              <a:gd name="connsiteX3" fmla="*/ 680597 w 701515"/>
              <a:gd name="connsiteY3" fmla="*/ 391274 h 798435"/>
              <a:gd name="connsiteX4" fmla="*/ 684020 w 701515"/>
              <a:gd name="connsiteY4" fmla="*/ 415776 h 798435"/>
              <a:gd name="connsiteX5" fmla="*/ 680597 w 701515"/>
              <a:gd name="connsiteY5" fmla="*/ 440278 h 798435"/>
              <a:gd name="connsiteX6" fmla="*/ 700754 w 701515"/>
              <a:gd name="connsiteY6" fmla="*/ 499404 h 798435"/>
              <a:gd name="connsiteX7" fmla="*/ 666905 w 701515"/>
              <a:gd name="connsiteY7" fmla="*/ 573194 h 798435"/>
              <a:gd name="connsiteX8" fmla="*/ 638380 w 701515"/>
              <a:gd name="connsiteY8" fmla="*/ 635631 h 798435"/>
              <a:gd name="connsiteX9" fmla="*/ 531984 w 701515"/>
              <a:gd name="connsiteY9" fmla="*/ 657390 h 798435"/>
              <a:gd name="connsiteX10" fmla="*/ 425682 w 701515"/>
              <a:gd name="connsiteY10" fmla="*/ 671769 h 798435"/>
              <a:gd name="connsiteX11" fmla="*/ 413417 w 701515"/>
              <a:gd name="connsiteY11" fmla="*/ 676688 h 798435"/>
              <a:gd name="connsiteX12" fmla="*/ 397823 w 701515"/>
              <a:gd name="connsiteY12" fmla="*/ 788319 h 798435"/>
              <a:gd name="connsiteX13" fmla="*/ 379092 w 701515"/>
              <a:gd name="connsiteY13" fmla="*/ 797684 h 798435"/>
              <a:gd name="connsiteX14" fmla="*/ 369679 w 701515"/>
              <a:gd name="connsiteY14" fmla="*/ 779048 h 798435"/>
              <a:gd name="connsiteX15" fmla="*/ 383561 w 701515"/>
              <a:gd name="connsiteY15" fmla="*/ 678391 h 798435"/>
              <a:gd name="connsiteX16" fmla="*/ 322898 w 701515"/>
              <a:gd name="connsiteY16" fmla="*/ 643767 h 798435"/>
              <a:gd name="connsiteX17" fmla="*/ 322898 w 701515"/>
              <a:gd name="connsiteY17" fmla="*/ 622860 h 798435"/>
              <a:gd name="connsiteX18" fmla="*/ 343912 w 701515"/>
              <a:gd name="connsiteY18" fmla="*/ 622860 h 798435"/>
              <a:gd name="connsiteX19" fmla="*/ 396492 w 701515"/>
              <a:gd name="connsiteY19" fmla="*/ 650673 h 798435"/>
              <a:gd name="connsiteX20" fmla="*/ 418361 w 701515"/>
              <a:gd name="connsiteY20" fmla="*/ 642442 h 798435"/>
              <a:gd name="connsiteX21" fmla="*/ 433289 w 701515"/>
              <a:gd name="connsiteY21" fmla="*/ 642442 h 798435"/>
              <a:gd name="connsiteX22" fmla="*/ 518482 w 701515"/>
              <a:gd name="connsiteY22" fmla="*/ 629766 h 798435"/>
              <a:gd name="connsiteX23" fmla="*/ 536453 w 701515"/>
              <a:gd name="connsiteY23" fmla="*/ 626928 h 798435"/>
              <a:gd name="connsiteX24" fmla="*/ 617653 w 701515"/>
              <a:gd name="connsiteY24" fmla="*/ 615102 h 798435"/>
              <a:gd name="connsiteX25" fmla="*/ 637810 w 701515"/>
              <a:gd name="connsiteY25" fmla="*/ 566288 h 798435"/>
              <a:gd name="connsiteX26" fmla="*/ 643705 w 701515"/>
              <a:gd name="connsiteY26" fmla="*/ 554463 h 798435"/>
              <a:gd name="connsiteX27" fmla="*/ 671374 w 701515"/>
              <a:gd name="connsiteY27" fmla="*/ 499783 h 798435"/>
              <a:gd name="connsiteX28" fmla="*/ 653404 w 701515"/>
              <a:gd name="connsiteY28" fmla="*/ 453806 h 798435"/>
              <a:gd name="connsiteX29" fmla="*/ 650456 w 701515"/>
              <a:gd name="connsiteY29" fmla="*/ 439048 h 798435"/>
              <a:gd name="connsiteX30" fmla="*/ 654735 w 701515"/>
              <a:gd name="connsiteY30" fmla="*/ 416154 h 798435"/>
              <a:gd name="connsiteX31" fmla="*/ 650456 w 701515"/>
              <a:gd name="connsiteY31" fmla="*/ 393261 h 798435"/>
              <a:gd name="connsiteX32" fmla="*/ 653404 w 701515"/>
              <a:gd name="connsiteY32" fmla="*/ 378503 h 798435"/>
              <a:gd name="connsiteX33" fmla="*/ 671374 w 701515"/>
              <a:gd name="connsiteY33" fmla="*/ 332526 h 798435"/>
              <a:gd name="connsiteX34" fmla="*/ 665574 w 701515"/>
              <a:gd name="connsiteY34" fmla="*/ 305092 h 798435"/>
              <a:gd name="connsiteX35" fmla="*/ 665574 w 701515"/>
              <a:gd name="connsiteY35" fmla="*/ 293077 h 798435"/>
              <a:gd name="connsiteX36" fmla="*/ 671374 w 701515"/>
              <a:gd name="connsiteY36" fmla="*/ 265643 h 798435"/>
              <a:gd name="connsiteX37" fmla="*/ 657207 w 701515"/>
              <a:gd name="connsiteY37" fmla="*/ 224396 h 798435"/>
              <a:gd name="connsiteX38" fmla="*/ 657207 w 701515"/>
              <a:gd name="connsiteY38" fmla="*/ 206611 h 798435"/>
              <a:gd name="connsiteX39" fmla="*/ 671374 w 701515"/>
              <a:gd name="connsiteY39" fmla="*/ 165364 h 798435"/>
              <a:gd name="connsiteX40" fmla="*/ 656256 w 701515"/>
              <a:gd name="connsiteY40" fmla="*/ 123077 h 798435"/>
              <a:gd name="connsiteX41" fmla="*/ 653308 w 701515"/>
              <a:gd name="connsiteY41" fmla="*/ 111536 h 798435"/>
              <a:gd name="connsiteX42" fmla="*/ 654640 w 701515"/>
              <a:gd name="connsiteY42" fmla="*/ 98575 h 798435"/>
              <a:gd name="connsiteX43" fmla="*/ 585515 w 701515"/>
              <a:gd name="connsiteY43" fmla="*/ 29800 h 798435"/>
              <a:gd name="connsiteX44" fmla="*/ 534931 w 701515"/>
              <a:gd name="connsiteY44" fmla="*/ 52031 h 798435"/>
              <a:gd name="connsiteX45" fmla="*/ 516961 w 701515"/>
              <a:gd name="connsiteY45" fmla="*/ 54869 h 798435"/>
              <a:gd name="connsiteX46" fmla="*/ 434144 w 701515"/>
              <a:gd name="connsiteY46" fmla="*/ 68681 h 798435"/>
              <a:gd name="connsiteX47" fmla="*/ 416269 w 701515"/>
              <a:gd name="connsiteY47" fmla="*/ 71519 h 798435"/>
              <a:gd name="connsiteX48" fmla="*/ 342580 w 701515"/>
              <a:gd name="connsiteY48" fmla="*/ 77195 h 798435"/>
              <a:gd name="connsiteX49" fmla="*/ 324705 w 701515"/>
              <a:gd name="connsiteY49" fmla="*/ 77195 h 798435"/>
              <a:gd name="connsiteX50" fmla="*/ 270413 w 701515"/>
              <a:gd name="connsiteY50" fmla="*/ 64519 h 798435"/>
              <a:gd name="connsiteX51" fmla="*/ 255390 w 701515"/>
              <a:gd name="connsiteY51" fmla="*/ 58653 h 798435"/>
              <a:gd name="connsiteX52" fmla="*/ 199292 w 701515"/>
              <a:gd name="connsiteY52" fmla="*/ 29705 h 798435"/>
              <a:gd name="connsiteX53" fmla="*/ 143193 w 701515"/>
              <a:gd name="connsiteY53" fmla="*/ 58653 h 798435"/>
              <a:gd name="connsiteX54" fmla="*/ 128171 w 701515"/>
              <a:gd name="connsiteY54" fmla="*/ 64519 h 798435"/>
              <a:gd name="connsiteX55" fmla="*/ 115334 w 701515"/>
              <a:gd name="connsiteY55" fmla="*/ 63100 h 798435"/>
              <a:gd name="connsiteX56" fmla="*/ 46210 w 701515"/>
              <a:gd name="connsiteY56" fmla="*/ 131875 h 798435"/>
              <a:gd name="connsiteX57" fmla="*/ 66082 w 701515"/>
              <a:gd name="connsiteY57" fmla="*/ 179933 h 798435"/>
              <a:gd name="connsiteX58" fmla="*/ 66082 w 701515"/>
              <a:gd name="connsiteY58" fmla="*/ 200746 h 798435"/>
              <a:gd name="connsiteX59" fmla="*/ 46210 w 701515"/>
              <a:gd name="connsiteY59" fmla="*/ 248898 h 798435"/>
              <a:gd name="connsiteX60" fmla="*/ 54672 w 701515"/>
              <a:gd name="connsiteY60" fmla="*/ 280968 h 798435"/>
              <a:gd name="connsiteX61" fmla="*/ 51820 w 701515"/>
              <a:gd name="connsiteY61" fmla="*/ 298753 h 798435"/>
              <a:gd name="connsiteX62" fmla="*/ 29475 w 701515"/>
              <a:gd name="connsiteY62" fmla="*/ 349082 h 798435"/>
              <a:gd name="connsiteX63" fmla="*/ 43643 w 701515"/>
              <a:gd name="connsiteY63" fmla="*/ 390328 h 798435"/>
              <a:gd name="connsiteX64" fmla="*/ 43643 w 701515"/>
              <a:gd name="connsiteY64" fmla="*/ 408113 h 798435"/>
              <a:gd name="connsiteX65" fmla="*/ 29475 w 701515"/>
              <a:gd name="connsiteY65" fmla="*/ 449360 h 798435"/>
              <a:gd name="connsiteX66" fmla="*/ 61898 w 701515"/>
              <a:gd name="connsiteY66" fmla="*/ 507445 h 798435"/>
              <a:gd name="connsiteX67" fmla="*/ 67793 w 701515"/>
              <a:gd name="connsiteY67" fmla="*/ 525231 h 798435"/>
              <a:gd name="connsiteX68" fmla="*/ 63039 w 701515"/>
              <a:gd name="connsiteY68" fmla="*/ 549733 h 798435"/>
              <a:gd name="connsiteX69" fmla="*/ 73403 w 701515"/>
              <a:gd name="connsiteY69" fmla="*/ 586154 h 798435"/>
              <a:gd name="connsiteX70" fmla="*/ 126459 w 701515"/>
              <a:gd name="connsiteY70" fmla="*/ 609616 h 798435"/>
              <a:gd name="connsiteX71" fmla="*/ 165157 w 701515"/>
              <a:gd name="connsiteY71" fmla="*/ 573951 h 798435"/>
              <a:gd name="connsiteX72" fmla="*/ 167629 w 701515"/>
              <a:gd name="connsiteY72" fmla="*/ 549733 h 798435"/>
              <a:gd name="connsiteX73" fmla="*/ 153748 w 701515"/>
              <a:gd name="connsiteY73" fmla="*/ 508675 h 798435"/>
              <a:gd name="connsiteX74" fmla="*/ 150895 w 701515"/>
              <a:gd name="connsiteY74" fmla="*/ 499877 h 798435"/>
              <a:gd name="connsiteX75" fmla="*/ 136728 w 701515"/>
              <a:gd name="connsiteY75" fmla="*/ 458252 h 798435"/>
              <a:gd name="connsiteX76" fmla="*/ 136728 w 701515"/>
              <a:gd name="connsiteY76" fmla="*/ 440467 h 798435"/>
              <a:gd name="connsiteX77" fmla="*/ 150895 w 701515"/>
              <a:gd name="connsiteY77" fmla="*/ 399221 h 798435"/>
              <a:gd name="connsiteX78" fmla="*/ 136728 w 701515"/>
              <a:gd name="connsiteY78" fmla="*/ 357974 h 798435"/>
              <a:gd name="connsiteX79" fmla="*/ 136728 w 701515"/>
              <a:gd name="connsiteY79" fmla="*/ 340189 h 798435"/>
              <a:gd name="connsiteX80" fmla="*/ 150895 w 701515"/>
              <a:gd name="connsiteY80" fmla="*/ 298942 h 798435"/>
              <a:gd name="connsiteX81" fmla="*/ 140721 w 701515"/>
              <a:gd name="connsiteY81" fmla="*/ 263656 h 798435"/>
              <a:gd name="connsiteX82" fmla="*/ 139200 w 701515"/>
              <a:gd name="connsiteY82" fmla="*/ 252020 h 798435"/>
              <a:gd name="connsiteX83" fmla="*/ 146711 w 701515"/>
              <a:gd name="connsiteY83" fmla="*/ 242938 h 798435"/>
              <a:gd name="connsiteX84" fmla="*/ 183603 w 701515"/>
              <a:gd name="connsiteY84" fmla="*/ 190434 h 798435"/>
              <a:gd name="connsiteX85" fmla="*/ 192541 w 701515"/>
              <a:gd name="connsiteY85" fmla="*/ 178703 h 798435"/>
              <a:gd name="connsiteX86" fmla="*/ 226010 w 701515"/>
              <a:gd name="connsiteY86" fmla="*/ 148336 h 798435"/>
              <a:gd name="connsiteX87" fmla="*/ 237230 w 701515"/>
              <a:gd name="connsiteY87" fmla="*/ 140862 h 798435"/>
              <a:gd name="connsiteX88" fmla="*/ 249876 w 701515"/>
              <a:gd name="connsiteY88" fmla="*/ 145403 h 798435"/>
              <a:gd name="connsiteX89" fmla="*/ 313200 w 701515"/>
              <a:gd name="connsiteY89" fmla="*/ 166027 h 798435"/>
              <a:gd name="connsiteX90" fmla="*/ 324895 w 701515"/>
              <a:gd name="connsiteY90" fmla="*/ 168959 h 798435"/>
              <a:gd name="connsiteX91" fmla="*/ 401912 w 701515"/>
              <a:gd name="connsiteY91" fmla="*/ 174446 h 798435"/>
              <a:gd name="connsiteX92" fmla="*/ 416840 w 701515"/>
              <a:gd name="connsiteY92" fmla="*/ 174446 h 798435"/>
              <a:gd name="connsiteX93" fmla="*/ 499656 w 701515"/>
              <a:gd name="connsiteY93" fmla="*/ 164135 h 798435"/>
              <a:gd name="connsiteX94" fmla="*/ 520574 w 701515"/>
              <a:gd name="connsiteY94" fmla="*/ 164135 h 798435"/>
              <a:gd name="connsiteX95" fmla="*/ 561269 w 701515"/>
              <a:gd name="connsiteY95" fmla="*/ 183055 h 798435"/>
              <a:gd name="connsiteX96" fmla="*/ 572584 w 701515"/>
              <a:gd name="connsiteY96" fmla="*/ 190339 h 798435"/>
              <a:gd name="connsiteX97" fmla="*/ 573249 w 701515"/>
              <a:gd name="connsiteY97" fmla="*/ 203678 h 798435"/>
              <a:gd name="connsiteX98" fmla="*/ 566974 w 701515"/>
              <a:gd name="connsiteY98" fmla="*/ 232059 h 798435"/>
              <a:gd name="connsiteX99" fmla="*/ 581141 w 701515"/>
              <a:gd name="connsiteY99" fmla="*/ 273305 h 798435"/>
              <a:gd name="connsiteX100" fmla="*/ 581141 w 701515"/>
              <a:gd name="connsiteY100" fmla="*/ 291091 h 798435"/>
              <a:gd name="connsiteX101" fmla="*/ 566974 w 701515"/>
              <a:gd name="connsiteY101" fmla="*/ 332337 h 798435"/>
              <a:gd name="connsiteX102" fmla="*/ 576577 w 701515"/>
              <a:gd name="connsiteY102" fmla="*/ 366678 h 798435"/>
              <a:gd name="connsiteX103" fmla="*/ 576577 w 701515"/>
              <a:gd name="connsiteY103" fmla="*/ 381530 h 798435"/>
              <a:gd name="connsiteX104" fmla="*/ 566974 w 701515"/>
              <a:gd name="connsiteY104" fmla="*/ 415871 h 798435"/>
              <a:gd name="connsiteX105" fmla="*/ 581141 w 701515"/>
              <a:gd name="connsiteY105" fmla="*/ 457117 h 798435"/>
              <a:gd name="connsiteX106" fmla="*/ 583994 w 701515"/>
              <a:gd name="connsiteY106" fmla="*/ 468091 h 798435"/>
              <a:gd name="connsiteX107" fmla="*/ 578194 w 701515"/>
              <a:gd name="connsiteY107" fmla="*/ 477835 h 798435"/>
              <a:gd name="connsiteX108" fmla="*/ 550240 w 701515"/>
              <a:gd name="connsiteY108" fmla="*/ 532799 h 798435"/>
              <a:gd name="connsiteX109" fmla="*/ 535407 w 701515"/>
              <a:gd name="connsiteY109" fmla="*/ 547557 h 798435"/>
              <a:gd name="connsiteX110" fmla="*/ 487105 w 701515"/>
              <a:gd name="connsiteY110" fmla="*/ 567328 h 798435"/>
              <a:gd name="connsiteX111" fmla="*/ 466187 w 701515"/>
              <a:gd name="connsiteY111" fmla="*/ 567328 h 798435"/>
              <a:gd name="connsiteX112" fmla="*/ 383371 w 701515"/>
              <a:gd name="connsiteY112" fmla="*/ 557017 h 798435"/>
              <a:gd name="connsiteX113" fmla="*/ 368443 w 701515"/>
              <a:gd name="connsiteY113" fmla="*/ 557017 h 798435"/>
              <a:gd name="connsiteX114" fmla="*/ 364830 w 701515"/>
              <a:gd name="connsiteY114" fmla="*/ 554936 h 798435"/>
              <a:gd name="connsiteX115" fmla="*/ 306925 w 701515"/>
              <a:gd name="connsiteY115" fmla="*/ 545948 h 798435"/>
              <a:gd name="connsiteX116" fmla="*/ 290475 w 701515"/>
              <a:gd name="connsiteY116" fmla="*/ 738369 h 798435"/>
              <a:gd name="connsiteX117" fmla="*/ 298177 w 701515"/>
              <a:gd name="connsiteY117" fmla="*/ 780940 h 798435"/>
              <a:gd name="connsiteX118" fmla="*/ 285912 w 701515"/>
              <a:gd name="connsiteY118" fmla="*/ 797968 h 798435"/>
              <a:gd name="connsiteX119" fmla="*/ 283439 w 701515"/>
              <a:gd name="connsiteY119" fmla="*/ 798157 h 798435"/>
              <a:gd name="connsiteX120" fmla="*/ 268797 w 701515"/>
              <a:gd name="connsiteY120" fmla="*/ 785859 h 798435"/>
              <a:gd name="connsiteX121" fmla="*/ 261190 w 701515"/>
              <a:gd name="connsiteY121" fmla="*/ 743856 h 798435"/>
              <a:gd name="connsiteX122" fmla="*/ 293518 w 701515"/>
              <a:gd name="connsiteY122" fmla="*/ 519554 h 798435"/>
              <a:gd name="connsiteX123" fmla="*/ 376239 w 701515"/>
              <a:gd name="connsiteY123" fmla="*/ 527312 h 798435"/>
              <a:gd name="connsiteX124" fmla="*/ 476551 w 701515"/>
              <a:gd name="connsiteY124" fmla="*/ 537340 h 798435"/>
              <a:gd name="connsiteX125" fmla="*/ 521430 w 701515"/>
              <a:gd name="connsiteY125" fmla="*/ 518892 h 798435"/>
              <a:gd name="connsiteX126" fmla="*/ 549764 w 701515"/>
              <a:gd name="connsiteY126" fmla="*/ 463077 h 798435"/>
              <a:gd name="connsiteX127" fmla="*/ 537308 w 701515"/>
              <a:gd name="connsiteY127" fmla="*/ 415776 h 798435"/>
              <a:gd name="connsiteX128" fmla="*/ 547007 w 701515"/>
              <a:gd name="connsiteY128" fmla="*/ 374056 h 798435"/>
              <a:gd name="connsiteX129" fmla="*/ 537308 w 701515"/>
              <a:gd name="connsiteY129" fmla="*/ 332337 h 798435"/>
              <a:gd name="connsiteX130" fmla="*/ 551381 w 701515"/>
              <a:gd name="connsiteY130" fmla="*/ 282198 h 798435"/>
              <a:gd name="connsiteX131" fmla="*/ 537308 w 701515"/>
              <a:gd name="connsiteY131" fmla="*/ 232059 h 798435"/>
              <a:gd name="connsiteX132" fmla="*/ 540161 w 701515"/>
              <a:gd name="connsiteY132" fmla="*/ 208787 h 798435"/>
              <a:gd name="connsiteX133" fmla="*/ 510210 w 701515"/>
              <a:gd name="connsiteY133" fmla="*/ 194029 h 798435"/>
              <a:gd name="connsiteX134" fmla="*/ 409423 w 701515"/>
              <a:gd name="connsiteY134" fmla="*/ 203867 h 798435"/>
              <a:gd name="connsiteX135" fmla="*/ 311774 w 701515"/>
              <a:gd name="connsiteY135" fmla="*/ 196015 h 798435"/>
              <a:gd name="connsiteX136" fmla="*/ 241889 w 701515"/>
              <a:gd name="connsiteY136" fmla="*/ 177568 h 798435"/>
              <a:gd name="connsiteX137" fmla="*/ 211843 w 701515"/>
              <a:gd name="connsiteY137" fmla="*/ 202259 h 798435"/>
              <a:gd name="connsiteX138" fmla="*/ 173049 w 701515"/>
              <a:gd name="connsiteY138" fmla="*/ 261575 h 798435"/>
              <a:gd name="connsiteX139" fmla="*/ 180751 w 701515"/>
              <a:gd name="connsiteY139" fmla="*/ 299037 h 798435"/>
              <a:gd name="connsiteX140" fmla="*/ 166679 w 701515"/>
              <a:gd name="connsiteY140" fmla="*/ 349176 h 798435"/>
              <a:gd name="connsiteX141" fmla="*/ 180751 w 701515"/>
              <a:gd name="connsiteY141" fmla="*/ 399315 h 798435"/>
              <a:gd name="connsiteX142" fmla="*/ 166679 w 701515"/>
              <a:gd name="connsiteY142" fmla="*/ 449454 h 798435"/>
              <a:gd name="connsiteX143" fmla="*/ 180656 w 701515"/>
              <a:gd name="connsiteY143" fmla="*/ 495052 h 798435"/>
              <a:gd name="connsiteX144" fmla="*/ 197580 w 701515"/>
              <a:gd name="connsiteY144" fmla="*/ 549638 h 798435"/>
              <a:gd name="connsiteX145" fmla="*/ 194348 w 701515"/>
              <a:gd name="connsiteY145" fmla="*/ 580478 h 798435"/>
              <a:gd name="connsiteX146" fmla="*/ 131593 w 701515"/>
              <a:gd name="connsiteY146" fmla="*/ 638564 h 798435"/>
              <a:gd name="connsiteX147" fmla="*/ 48397 w 701515"/>
              <a:gd name="connsiteY147" fmla="*/ 601574 h 798435"/>
              <a:gd name="connsiteX148" fmla="*/ 33564 w 701515"/>
              <a:gd name="connsiteY148" fmla="*/ 549638 h 798435"/>
              <a:gd name="connsiteX149" fmla="*/ 36702 w 701515"/>
              <a:gd name="connsiteY149" fmla="*/ 525609 h 798435"/>
              <a:gd name="connsiteX150" fmla="*/ 0 w 701515"/>
              <a:gd name="connsiteY150" fmla="*/ 449360 h 798435"/>
              <a:gd name="connsiteX151" fmla="*/ 14072 w 701515"/>
              <a:gd name="connsiteY151" fmla="*/ 399221 h 798435"/>
              <a:gd name="connsiteX152" fmla="*/ 0 w 701515"/>
              <a:gd name="connsiteY152" fmla="*/ 349082 h 798435"/>
              <a:gd name="connsiteX153" fmla="*/ 24056 w 701515"/>
              <a:gd name="connsiteY153" fmla="*/ 285036 h 798435"/>
              <a:gd name="connsiteX154" fmla="*/ 16734 w 701515"/>
              <a:gd name="connsiteY154" fmla="*/ 248803 h 798435"/>
              <a:gd name="connsiteX155" fmla="*/ 36226 w 701515"/>
              <a:gd name="connsiteY155" fmla="*/ 190339 h 798435"/>
              <a:gd name="connsiteX156" fmla="*/ 16734 w 701515"/>
              <a:gd name="connsiteY156" fmla="*/ 131875 h 798435"/>
              <a:gd name="connsiteX157" fmla="*/ 115620 w 701515"/>
              <a:gd name="connsiteY157" fmla="*/ 33489 h 798435"/>
              <a:gd name="connsiteX158" fmla="*/ 125128 w 701515"/>
              <a:gd name="connsiteY158" fmla="*/ 33962 h 798435"/>
              <a:gd name="connsiteX159" fmla="*/ 199577 w 701515"/>
              <a:gd name="connsiteY159" fmla="*/ 0 h 798435"/>
              <a:gd name="connsiteX160" fmla="*/ 274026 w 701515"/>
              <a:gd name="connsiteY160" fmla="*/ 33962 h 798435"/>
              <a:gd name="connsiteX161" fmla="*/ 333928 w 701515"/>
              <a:gd name="connsiteY161" fmla="*/ 47490 h 798435"/>
              <a:gd name="connsiteX162" fmla="*/ 420738 w 701515"/>
              <a:gd name="connsiteY162" fmla="*/ 40773 h 798435"/>
              <a:gd name="connsiteX163" fmla="*/ 521525 w 701515"/>
              <a:gd name="connsiteY163" fmla="*/ 24029 h 798435"/>
              <a:gd name="connsiteX164" fmla="*/ 585895 w 701515"/>
              <a:gd name="connsiteY164" fmla="*/ 95 h 798435"/>
              <a:gd name="connsiteX165" fmla="*/ 684685 w 701515"/>
              <a:gd name="connsiteY165" fmla="*/ 98481 h 798435"/>
              <a:gd name="connsiteX166" fmla="*/ 683925 w 701515"/>
              <a:gd name="connsiteY166" fmla="*/ 109928 h 798435"/>
              <a:gd name="connsiteX167" fmla="*/ 701515 w 701515"/>
              <a:gd name="connsiteY167" fmla="*/ 165270 h 798435"/>
              <a:gd name="connsiteX168" fmla="*/ 687443 w 701515"/>
              <a:gd name="connsiteY168" fmla="*/ 215409 h 798435"/>
              <a:gd name="connsiteX169" fmla="*/ 701515 w 701515"/>
              <a:gd name="connsiteY169" fmla="*/ 265548 h 798435"/>
              <a:gd name="connsiteX170" fmla="*/ 701515 w 701515"/>
              <a:gd name="connsiteY170" fmla="*/ 265548 h 798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701515" h="798435">
                <a:moveTo>
                  <a:pt x="700754" y="265264"/>
                </a:moveTo>
                <a:cubicBezTo>
                  <a:pt x="700754" y="276806"/>
                  <a:pt x="698758" y="288063"/>
                  <a:pt x="694859" y="298753"/>
                </a:cubicBezTo>
                <a:cubicBezTo>
                  <a:pt x="698758" y="309349"/>
                  <a:pt x="700754" y="320606"/>
                  <a:pt x="700754" y="332148"/>
                </a:cubicBezTo>
                <a:cubicBezTo>
                  <a:pt x="700754" y="353433"/>
                  <a:pt x="693623" y="374056"/>
                  <a:pt x="680597" y="391274"/>
                </a:cubicBezTo>
                <a:cubicBezTo>
                  <a:pt x="682784" y="399599"/>
                  <a:pt x="684020" y="407829"/>
                  <a:pt x="684020" y="415776"/>
                </a:cubicBezTo>
                <a:cubicBezTo>
                  <a:pt x="684020" y="423723"/>
                  <a:pt x="682879" y="431858"/>
                  <a:pt x="680597" y="440278"/>
                </a:cubicBezTo>
                <a:cubicBezTo>
                  <a:pt x="693623" y="457401"/>
                  <a:pt x="700754" y="478119"/>
                  <a:pt x="700754" y="499404"/>
                </a:cubicBezTo>
                <a:cubicBezTo>
                  <a:pt x="700754" y="527974"/>
                  <a:pt x="688489" y="554463"/>
                  <a:pt x="666905" y="573194"/>
                </a:cubicBezTo>
                <a:cubicBezTo>
                  <a:pt x="665289" y="596750"/>
                  <a:pt x="655305" y="618697"/>
                  <a:pt x="638380" y="635631"/>
                </a:cubicBezTo>
                <a:cubicBezTo>
                  <a:pt x="610902" y="663066"/>
                  <a:pt x="568495" y="672337"/>
                  <a:pt x="531984" y="657390"/>
                </a:cubicBezTo>
                <a:cubicBezTo>
                  <a:pt x="502889" y="682365"/>
                  <a:pt x="460863" y="688514"/>
                  <a:pt x="425682" y="671769"/>
                </a:cubicBezTo>
                <a:cubicBezTo>
                  <a:pt x="421689" y="673661"/>
                  <a:pt x="417505" y="675364"/>
                  <a:pt x="413417" y="676688"/>
                </a:cubicBezTo>
                <a:cubicBezTo>
                  <a:pt x="413607" y="740545"/>
                  <a:pt x="398489" y="786238"/>
                  <a:pt x="397823" y="788319"/>
                </a:cubicBezTo>
                <a:cubicBezTo>
                  <a:pt x="395256" y="796076"/>
                  <a:pt x="386794" y="800239"/>
                  <a:pt x="379092" y="797684"/>
                </a:cubicBezTo>
                <a:cubicBezTo>
                  <a:pt x="371295" y="795130"/>
                  <a:pt x="367112" y="786711"/>
                  <a:pt x="369679" y="779048"/>
                </a:cubicBezTo>
                <a:cubicBezTo>
                  <a:pt x="369869" y="778575"/>
                  <a:pt x="383371" y="736288"/>
                  <a:pt x="383561" y="678391"/>
                </a:cubicBezTo>
                <a:cubicBezTo>
                  <a:pt x="369013" y="675364"/>
                  <a:pt x="346289" y="667039"/>
                  <a:pt x="322898" y="643767"/>
                </a:cubicBezTo>
                <a:cubicBezTo>
                  <a:pt x="317098" y="637996"/>
                  <a:pt x="317098" y="628631"/>
                  <a:pt x="322898" y="622860"/>
                </a:cubicBezTo>
                <a:cubicBezTo>
                  <a:pt x="328698" y="617089"/>
                  <a:pt x="338112" y="617089"/>
                  <a:pt x="343912" y="622860"/>
                </a:cubicBezTo>
                <a:cubicBezTo>
                  <a:pt x="368633" y="647456"/>
                  <a:pt x="390597" y="650484"/>
                  <a:pt x="396492" y="650673"/>
                </a:cubicBezTo>
                <a:cubicBezTo>
                  <a:pt x="404099" y="649159"/>
                  <a:pt x="411325" y="646510"/>
                  <a:pt x="418361" y="642442"/>
                </a:cubicBezTo>
                <a:cubicBezTo>
                  <a:pt x="422925" y="639794"/>
                  <a:pt x="428630" y="639794"/>
                  <a:pt x="433289" y="642442"/>
                </a:cubicBezTo>
                <a:cubicBezTo>
                  <a:pt x="461718" y="658903"/>
                  <a:pt x="496423" y="653038"/>
                  <a:pt x="518482" y="629766"/>
                </a:cubicBezTo>
                <a:cubicBezTo>
                  <a:pt x="523046" y="624846"/>
                  <a:pt x="530463" y="623711"/>
                  <a:pt x="536453" y="626928"/>
                </a:cubicBezTo>
                <a:cubicBezTo>
                  <a:pt x="563931" y="641780"/>
                  <a:pt x="596735" y="635915"/>
                  <a:pt x="617653" y="615102"/>
                </a:cubicBezTo>
                <a:cubicBezTo>
                  <a:pt x="630774" y="602047"/>
                  <a:pt x="637810" y="584735"/>
                  <a:pt x="637810" y="566288"/>
                </a:cubicBezTo>
                <a:cubicBezTo>
                  <a:pt x="637810" y="561652"/>
                  <a:pt x="639997" y="557206"/>
                  <a:pt x="643705" y="554463"/>
                </a:cubicBezTo>
                <a:cubicBezTo>
                  <a:pt x="661295" y="541313"/>
                  <a:pt x="671374" y="521352"/>
                  <a:pt x="671374" y="499783"/>
                </a:cubicBezTo>
                <a:cubicBezTo>
                  <a:pt x="671374" y="482754"/>
                  <a:pt x="665099" y="466861"/>
                  <a:pt x="653404" y="453806"/>
                </a:cubicBezTo>
                <a:cubicBezTo>
                  <a:pt x="649790" y="449833"/>
                  <a:pt x="648650" y="444157"/>
                  <a:pt x="650456" y="439048"/>
                </a:cubicBezTo>
                <a:cubicBezTo>
                  <a:pt x="653213" y="431007"/>
                  <a:pt x="654735" y="423344"/>
                  <a:pt x="654735" y="416154"/>
                </a:cubicBezTo>
                <a:cubicBezTo>
                  <a:pt x="654735" y="408965"/>
                  <a:pt x="653308" y="401302"/>
                  <a:pt x="650456" y="393261"/>
                </a:cubicBezTo>
                <a:cubicBezTo>
                  <a:pt x="648650" y="388152"/>
                  <a:pt x="649790" y="382476"/>
                  <a:pt x="653404" y="378503"/>
                </a:cubicBezTo>
                <a:cubicBezTo>
                  <a:pt x="665194" y="365448"/>
                  <a:pt x="671374" y="349649"/>
                  <a:pt x="671374" y="332526"/>
                </a:cubicBezTo>
                <a:cubicBezTo>
                  <a:pt x="671374" y="322877"/>
                  <a:pt x="669473" y="313700"/>
                  <a:pt x="665574" y="305092"/>
                </a:cubicBezTo>
                <a:cubicBezTo>
                  <a:pt x="663863" y="301308"/>
                  <a:pt x="663863" y="296956"/>
                  <a:pt x="665574" y="293077"/>
                </a:cubicBezTo>
                <a:cubicBezTo>
                  <a:pt x="669377" y="284468"/>
                  <a:pt x="671374" y="275292"/>
                  <a:pt x="671374" y="265643"/>
                </a:cubicBezTo>
                <a:cubicBezTo>
                  <a:pt x="671374" y="250979"/>
                  <a:pt x="666430" y="236694"/>
                  <a:pt x="657207" y="224396"/>
                </a:cubicBezTo>
                <a:cubicBezTo>
                  <a:pt x="653213" y="219193"/>
                  <a:pt x="653213" y="211909"/>
                  <a:pt x="657207" y="206611"/>
                </a:cubicBezTo>
                <a:cubicBezTo>
                  <a:pt x="666525" y="194313"/>
                  <a:pt x="671374" y="180028"/>
                  <a:pt x="671374" y="165364"/>
                </a:cubicBezTo>
                <a:cubicBezTo>
                  <a:pt x="671374" y="150701"/>
                  <a:pt x="666145" y="135565"/>
                  <a:pt x="656256" y="123077"/>
                </a:cubicBezTo>
                <a:cubicBezTo>
                  <a:pt x="653689" y="119861"/>
                  <a:pt x="652548" y="115604"/>
                  <a:pt x="653308" y="111536"/>
                </a:cubicBezTo>
                <a:cubicBezTo>
                  <a:pt x="653974" y="107279"/>
                  <a:pt x="654640" y="102927"/>
                  <a:pt x="654640" y="98575"/>
                </a:cubicBezTo>
                <a:cubicBezTo>
                  <a:pt x="654640" y="60640"/>
                  <a:pt x="623643" y="29800"/>
                  <a:pt x="585515" y="29800"/>
                </a:cubicBezTo>
                <a:cubicBezTo>
                  <a:pt x="566403" y="29800"/>
                  <a:pt x="548433" y="37746"/>
                  <a:pt x="534931" y="52031"/>
                </a:cubicBezTo>
                <a:cubicBezTo>
                  <a:pt x="530272" y="56950"/>
                  <a:pt x="522951" y="58086"/>
                  <a:pt x="516961" y="54869"/>
                </a:cubicBezTo>
                <a:cubicBezTo>
                  <a:pt x="488817" y="39638"/>
                  <a:pt x="455443" y="46071"/>
                  <a:pt x="434144" y="68681"/>
                </a:cubicBezTo>
                <a:cubicBezTo>
                  <a:pt x="429580" y="73600"/>
                  <a:pt x="422164" y="74736"/>
                  <a:pt x="416269" y="71519"/>
                </a:cubicBezTo>
                <a:cubicBezTo>
                  <a:pt x="392213" y="58464"/>
                  <a:pt x="364259" y="61113"/>
                  <a:pt x="342580" y="77195"/>
                </a:cubicBezTo>
                <a:cubicBezTo>
                  <a:pt x="337351" y="81074"/>
                  <a:pt x="330030" y="81169"/>
                  <a:pt x="324705" y="77195"/>
                </a:cubicBezTo>
                <a:cubicBezTo>
                  <a:pt x="308731" y="65275"/>
                  <a:pt x="288384" y="60924"/>
                  <a:pt x="270413" y="64519"/>
                </a:cubicBezTo>
                <a:cubicBezTo>
                  <a:pt x="264708" y="65654"/>
                  <a:pt x="258813" y="63383"/>
                  <a:pt x="255390" y="58653"/>
                </a:cubicBezTo>
                <a:cubicBezTo>
                  <a:pt x="242269" y="40584"/>
                  <a:pt x="221351" y="29705"/>
                  <a:pt x="199292" y="29705"/>
                </a:cubicBezTo>
                <a:cubicBezTo>
                  <a:pt x="177233" y="29705"/>
                  <a:pt x="156220" y="40490"/>
                  <a:pt x="143193" y="58653"/>
                </a:cubicBezTo>
                <a:cubicBezTo>
                  <a:pt x="139771" y="63383"/>
                  <a:pt x="133875" y="65654"/>
                  <a:pt x="128171" y="64519"/>
                </a:cubicBezTo>
                <a:cubicBezTo>
                  <a:pt x="124082" y="63667"/>
                  <a:pt x="119708" y="63100"/>
                  <a:pt x="115334" y="63100"/>
                </a:cubicBezTo>
                <a:cubicBezTo>
                  <a:pt x="77207" y="63100"/>
                  <a:pt x="46210" y="93940"/>
                  <a:pt x="46210" y="131875"/>
                </a:cubicBezTo>
                <a:cubicBezTo>
                  <a:pt x="46210" y="149944"/>
                  <a:pt x="53246" y="167067"/>
                  <a:pt x="66082" y="179933"/>
                </a:cubicBezTo>
                <a:cubicBezTo>
                  <a:pt x="71787" y="185704"/>
                  <a:pt x="71787" y="194975"/>
                  <a:pt x="66082" y="200746"/>
                </a:cubicBezTo>
                <a:cubicBezTo>
                  <a:pt x="53246" y="213611"/>
                  <a:pt x="46210" y="230734"/>
                  <a:pt x="46210" y="248898"/>
                </a:cubicBezTo>
                <a:cubicBezTo>
                  <a:pt x="46210" y="259872"/>
                  <a:pt x="49062" y="270656"/>
                  <a:pt x="54672" y="280968"/>
                </a:cubicBezTo>
                <a:cubicBezTo>
                  <a:pt x="57905" y="286833"/>
                  <a:pt x="56669" y="294212"/>
                  <a:pt x="51820" y="298753"/>
                </a:cubicBezTo>
                <a:cubicBezTo>
                  <a:pt x="37367" y="312187"/>
                  <a:pt x="29475" y="330067"/>
                  <a:pt x="29475" y="349082"/>
                </a:cubicBezTo>
                <a:cubicBezTo>
                  <a:pt x="29475" y="363745"/>
                  <a:pt x="34420" y="378030"/>
                  <a:pt x="43643" y="390328"/>
                </a:cubicBezTo>
                <a:cubicBezTo>
                  <a:pt x="47636" y="395531"/>
                  <a:pt x="47636" y="402816"/>
                  <a:pt x="43643" y="408113"/>
                </a:cubicBezTo>
                <a:cubicBezTo>
                  <a:pt x="34420" y="420411"/>
                  <a:pt x="29475" y="434696"/>
                  <a:pt x="29475" y="449360"/>
                </a:cubicBezTo>
                <a:cubicBezTo>
                  <a:pt x="29475" y="472821"/>
                  <a:pt x="41551" y="494579"/>
                  <a:pt x="61898" y="507445"/>
                </a:cubicBezTo>
                <a:cubicBezTo>
                  <a:pt x="67793" y="511229"/>
                  <a:pt x="70361" y="518608"/>
                  <a:pt x="67793" y="525231"/>
                </a:cubicBezTo>
                <a:cubicBezTo>
                  <a:pt x="64656" y="533366"/>
                  <a:pt x="63039" y="541597"/>
                  <a:pt x="63039" y="549733"/>
                </a:cubicBezTo>
                <a:cubicBezTo>
                  <a:pt x="63039" y="562409"/>
                  <a:pt x="66652" y="575086"/>
                  <a:pt x="73403" y="586154"/>
                </a:cubicBezTo>
                <a:cubicBezTo>
                  <a:pt x="86905" y="607629"/>
                  <a:pt x="109725" y="612264"/>
                  <a:pt x="126459" y="609616"/>
                </a:cubicBezTo>
                <a:cubicBezTo>
                  <a:pt x="146236" y="606304"/>
                  <a:pt x="160689" y="592966"/>
                  <a:pt x="165157" y="573951"/>
                </a:cubicBezTo>
                <a:cubicBezTo>
                  <a:pt x="166774" y="566855"/>
                  <a:pt x="167629" y="558720"/>
                  <a:pt x="167629" y="549733"/>
                </a:cubicBezTo>
                <a:cubicBezTo>
                  <a:pt x="167629" y="535164"/>
                  <a:pt x="162875" y="520973"/>
                  <a:pt x="153748" y="508675"/>
                </a:cubicBezTo>
                <a:cubicBezTo>
                  <a:pt x="151846" y="506121"/>
                  <a:pt x="150895" y="503094"/>
                  <a:pt x="150895" y="499877"/>
                </a:cubicBezTo>
                <a:cubicBezTo>
                  <a:pt x="150895" y="484835"/>
                  <a:pt x="145951" y="470551"/>
                  <a:pt x="136728" y="458252"/>
                </a:cubicBezTo>
                <a:cubicBezTo>
                  <a:pt x="132734" y="453049"/>
                  <a:pt x="132734" y="445765"/>
                  <a:pt x="136728" y="440467"/>
                </a:cubicBezTo>
                <a:cubicBezTo>
                  <a:pt x="145951" y="428169"/>
                  <a:pt x="150895" y="413884"/>
                  <a:pt x="150895" y="399221"/>
                </a:cubicBezTo>
                <a:cubicBezTo>
                  <a:pt x="150895" y="384557"/>
                  <a:pt x="145951" y="370272"/>
                  <a:pt x="136728" y="357974"/>
                </a:cubicBezTo>
                <a:cubicBezTo>
                  <a:pt x="132734" y="352771"/>
                  <a:pt x="132734" y="345487"/>
                  <a:pt x="136728" y="340189"/>
                </a:cubicBezTo>
                <a:cubicBezTo>
                  <a:pt x="145951" y="327891"/>
                  <a:pt x="150895" y="313606"/>
                  <a:pt x="150895" y="298942"/>
                </a:cubicBezTo>
                <a:cubicBezTo>
                  <a:pt x="150895" y="286833"/>
                  <a:pt x="147377" y="274630"/>
                  <a:pt x="140721" y="263656"/>
                </a:cubicBezTo>
                <a:cubicBezTo>
                  <a:pt x="138629" y="260156"/>
                  <a:pt x="138059" y="255899"/>
                  <a:pt x="139200" y="252020"/>
                </a:cubicBezTo>
                <a:cubicBezTo>
                  <a:pt x="140341" y="248141"/>
                  <a:pt x="143098" y="244830"/>
                  <a:pt x="146711" y="242938"/>
                </a:cubicBezTo>
                <a:cubicBezTo>
                  <a:pt x="166964" y="232626"/>
                  <a:pt x="180751" y="212949"/>
                  <a:pt x="183603" y="190434"/>
                </a:cubicBezTo>
                <a:cubicBezTo>
                  <a:pt x="184269" y="185231"/>
                  <a:pt x="187692" y="180690"/>
                  <a:pt x="192541" y="178703"/>
                </a:cubicBezTo>
                <a:cubicBezTo>
                  <a:pt x="206423" y="172838"/>
                  <a:pt x="218308" y="162053"/>
                  <a:pt x="226010" y="148336"/>
                </a:cubicBezTo>
                <a:cubicBezTo>
                  <a:pt x="228292" y="144174"/>
                  <a:pt x="232475" y="141430"/>
                  <a:pt x="237230" y="140862"/>
                </a:cubicBezTo>
                <a:cubicBezTo>
                  <a:pt x="241889" y="140295"/>
                  <a:pt x="246643" y="141998"/>
                  <a:pt x="249876" y="145403"/>
                </a:cubicBezTo>
                <a:cubicBezTo>
                  <a:pt x="266230" y="162810"/>
                  <a:pt x="290475" y="169811"/>
                  <a:pt x="313200" y="166027"/>
                </a:cubicBezTo>
                <a:cubicBezTo>
                  <a:pt x="317289" y="165364"/>
                  <a:pt x="321567" y="166405"/>
                  <a:pt x="324895" y="168959"/>
                </a:cubicBezTo>
                <a:cubicBezTo>
                  <a:pt x="347239" y="186555"/>
                  <a:pt x="377000" y="188826"/>
                  <a:pt x="401912" y="174446"/>
                </a:cubicBezTo>
                <a:cubicBezTo>
                  <a:pt x="406476" y="171703"/>
                  <a:pt x="412276" y="171703"/>
                  <a:pt x="416840" y="174446"/>
                </a:cubicBezTo>
                <a:cubicBezTo>
                  <a:pt x="444508" y="190434"/>
                  <a:pt x="478262" y="185325"/>
                  <a:pt x="499656" y="164135"/>
                </a:cubicBezTo>
                <a:cubicBezTo>
                  <a:pt x="505456" y="158458"/>
                  <a:pt x="514774" y="158364"/>
                  <a:pt x="520574" y="164135"/>
                </a:cubicBezTo>
                <a:cubicBezTo>
                  <a:pt x="531413" y="174825"/>
                  <a:pt x="545485" y="181352"/>
                  <a:pt x="561269" y="183055"/>
                </a:cubicBezTo>
                <a:cubicBezTo>
                  <a:pt x="566023" y="183528"/>
                  <a:pt x="570207" y="186271"/>
                  <a:pt x="572584" y="190339"/>
                </a:cubicBezTo>
                <a:cubicBezTo>
                  <a:pt x="574961" y="194407"/>
                  <a:pt x="575246" y="199421"/>
                  <a:pt x="573249" y="203678"/>
                </a:cubicBezTo>
                <a:cubicBezTo>
                  <a:pt x="569066" y="212949"/>
                  <a:pt x="566974" y="222599"/>
                  <a:pt x="566974" y="232059"/>
                </a:cubicBezTo>
                <a:cubicBezTo>
                  <a:pt x="566974" y="246722"/>
                  <a:pt x="571918" y="261007"/>
                  <a:pt x="581141" y="273305"/>
                </a:cubicBezTo>
                <a:cubicBezTo>
                  <a:pt x="585135" y="278508"/>
                  <a:pt x="585135" y="285793"/>
                  <a:pt x="581141" y="291091"/>
                </a:cubicBezTo>
                <a:cubicBezTo>
                  <a:pt x="571823" y="303389"/>
                  <a:pt x="566974" y="317579"/>
                  <a:pt x="566974" y="332337"/>
                </a:cubicBezTo>
                <a:cubicBezTo>
                  <a:pt x="566974" y="344257"/>
                  <a:pt x="570207" y="355798"/>
                  <a:pt x="576577" y="366678"/>
                </a:cubicBezTo>
                <a:cubicBezTo>
                  <a:pt x="579240" y="371218"/>
                  <a:pt x="579240" y="376989"/>
                  <a:pt x="576577" y="381530"/>
                </a:cubicBezTo>
                <a:cubicBezTo>
                  <a:pt x="570207" y="392409"/>
                  <a:pt x="566974" y="403951"/>
                  <a:pt x="566974" y="415871"/>
                </a:cubicBezTo>
                <a:cubicBezTo>
                  <a:pt x="566974" y="430534"/>
                  <a:pt x="571918" y="444819"/>
                  <a:pt x="581141" y="457117"/>
                </a:cubicBezTo>
                <a:cubicBezTo>
                  <a:pt x="583518" y="460239"/>
                  <a:pt x="584564" y="464212"/>
                  <a:pt x="583994" y="468091"/>
                </a:cubicBezTo>
                <a:cubicBezTo>
                  <a:pt x="583423" y="471970"/>
                  <a:pt x="581331" y="475470"/>
                  <a:pt x="578194" y="477835"/>
                </a:cubicBezTo>
                <a:cubicBezTo>
                  <a:pt x="560413" y="490985"/>
                  <a:pt x="550240" y="511040"/>
                  <a:pt x="550240" y="532799"/>
                </a:cubicBezTo>
                <a:cubicBezTo>
                  <a:pt x="550240" y="540935"/>
                  <a:pt x="543584" y="547557"/>
                  <a:pt x="535407" y="547557"/>
                </a:cubicBezTo>
                <a:cubicBezTo>
                  <a:pt x="517246" y="547557"/>
                  <a:pt x="500036" y="554557"/>
                  <a:pt x="487105" y="567328"/>
                </a:cubicBezTo>
                <a:cubicBezTo>
                  <a:pt x="481305" y="573005"/>
                  <a:pt x="471987" y="573005"/>
                  <a:pt x="466187" y="567328"/>
                </a:cubicBezTo>
                <a:cubicBezTo>
                  <a:pt x="444698" y="546232"/>
                  <a:pt x="410849" y="541124"/>
                  <a:pt x="383371" y="557017"/>
                </a:cubicBezTo>
                <a:cubicBezTo>
                  <a:pt x="378807" y="559760"/>
                  <a:pt x="373007" y="559760"/>
                  <a:pt x="368443" y="557017"/>
                </a:cubicBezTo>
                <a:lnTo>
                  <a:pt x="364830" y="554936"/>
                </a:lnTo>
                <a:cubicBezTo>
                  <a:pt x="348190" y="545002"/>
                  <a:pt x="328698" y="535164"/>
                  <a:pt x="306925" y="545948"/>
                </a:cubicBezTo>
                <a:cubicBezTo>
                  <a:pt x="259003" y="569788"/>
                  <a:pt x="274977" y="655498"/>
                  <a:pt x="290475" y="738369"/>
                </a:cubicBezTo>
                <a:cubicBezTo>
                  <a:pt x="293138" y="752748"/>
                  <a:pt x="295800" y="766939"/>
                  <a:pt x="298177" y="780940"/>
                </a:cubicBezTo>
                <a:cubicBezTo>
                  <a:pt x="299508" y="788981"/>
                  <a:pt x="294089" y="796644"/>
                  <a:pt x="285912" y="797968"/>
                </a:cubicBezTo>
                <a:cubicBezTo>
                  <a:pt x="285056" y="798157"/>
                  <a:pt x="284295" y="798157"/>
                  <a:pt x="283439" y="798157"/>
                </a:cubicBezTo>
                <a:cubicBezTo>
                  <a:pt x="276308" y="798157"/>
                  <a:pt x="270033" y="793049"/>
                  <a:pt x="268797" y="785859"/>
                </a:cubicBezTo>
                <a:cubicBezTo>
                  <a:pt x="266515" y="772047"/>
                  <a:pt x="263853" y="757952"/>
                  <a:pt x="261190" y="743856"/>
                </a:cubicBezTo>
                <a:cubicBezTo>
                  <a:pt x="243695" y="650200"/>
                  <a:pt x="225725" y="553327"/>
                  <a:pt x="293518" y="519554"/>
                </a:cubicBezTo>
                <a:cubicBezTo>
                  <a:pt x="328698" y="502053"/>
                  <a:pt x="360076" y="517852"/>
                  <a:pt x="376239" y="527312"/>
                </a:cubicBezTo>
                <a:cubicBezTo>
                  <a:pt x="409138" y="511892"/>
                  <a:pt x="448217" y="516338"/>
                  <a:pt x="476551" y="537340"/>
                </a:cubicBezTo>
                <a:cubicBezTo>
                  <a:pt x="489767" y="527501"/>
                  <a:pt x="505076" y="521257"/>
                  <a:pt x="521430" y="518892"/>
                </a:cubicBezTo>
                <a:cubicBezTo>
                  <a:pt x="524377" y="497701"/>
                  <a:pt x="534266" y="478213"/>
                  <a:pt x="549764" y="463077"/>
                </a:cubicBezTo>
                <a:cubicBezTo>
                  <a:pt x="541587" y="448508"/>
                  <a:pt x="537308" y="432331"/>
                  <a:pt x="537308" y="415776"/>
                </a:cubicBezTo>
                <a:cubicBezTo>
                  <a:pt x="537308" y="401302"/>
                  <a:pt x="540541" y="387301"/>
                  <a:pt x="547007" y="374056"/>
                </a:cubicBezTo>
                <a:cubicBezTo>
                  <a:pt x="540541" y="360718"/>
                  <a:pt x="537308" y="346716"/>
                  <a:pt x="537308" y="332337"/>
                </a:cubicBezTo>
                <a:cubicBezTo>
                  <a:pt x="537308" y="314646"/>
                  <a:pt x="542158" y="297523"/>
                  <a:pt x="551381" y="282198"/>
                </a:cubicBezTo>
                <a:cubicBezTo>
                  <a:pt x="542158" y="266872"/>
                  <a:pt x="537308" y="249749"/>
                  <a:pt x="537308" y="232059"/>
                </a:cubicBezTo>
                <a:cubicBezTo>
                  <a:pt x="537308" y="224301"/>
                  <a:pt x="538259" y="216449"/>
                  <a:pt x="540161" y="208787"/>
                </a:cubicBezTo>
                <a:cubicBezTo>
                  <a:pt x="529322" y="205570"/>
                  <a:pt x="519243" y="200556"/>
                  <a:pt x="510210" y="194029"/>
                </a:cubicBezTo>
                <a:cubicBezTo>
                  <a:pt x="481876" y="215220"/>
                  <a:pt x="442512" y="219666"/>
                  <a:pt x="409423" y="203867"/>
                </a:cubicBezTo>
                <a:cubicBezTo>
                  <a:pt x="377856" y="218909"/>
                  <a:pt x="340679" y="215787"/>
                  <a:pt x="311774" y="196015"/>
                </a:cubicBezTo>
                <a:cubicBezTo>
                  <a:pt x="287338" y="199043"/>
                  <a:pt x="261856" y="192231"/>
                  <a:pt x="241889" y="177568"/>
                </a:cubicBezTo>
                <a:cubicBezTo>
                  <a:pt x="233521" y="187690"/>
                  <a:pt x="223253" y="196110"/>
                  <a:pt x="211843" y="202259"/>
                </a:cubicBezTo>
                <a:cubicBezTo>
                  <a:pt x="206708" y="226193"/>
                  <a:pt x="192826" y="247290"/>
                  <a:pt x="173049" y="261575"/>
                </a:cubicBezTo>
                <a:cubicBezTo>
                  <a:pt x="178184" y="273589"/>
                  <a:pt x="180751" y="286360"/>
                  <a:pt x="180751" y="299037"/>
                </a:cubicBezTo>
                <a:cubicBezTo>
                  <a:pt x="180751" y="316728"/>
                  <a:pt x="175902" y="333851"/>
                  <a:pt x="166679" y="349176"/>
                </a:cubicBezTo>
                <a:cubicBezTo>
                  <a:pt x="175902" y="364502"/>
                  <a:pt x="180751" y="381625"/>
                  <a:pt x="180751" y="399315"/>
                </a:cubicBezTo>
                <a:cubicBezTo>
                  <a:pt x="180751" y="417006"/>
                  <a:pt x="175902" y="434129"/>
                  <a:pt x="166679" y="449454"/>
                </a:cubicBezTo>
                <a:cubicBezTo>
                  <a:pt x="175141" y="463455"/>
                  <a:pt x="179895" y="478970"/>
                  <a:pt x="180656" y="495052"/>
                </a:cubicBezTo>
                <a:cubicBezTo>
                  <a:pt x="191685" y="511513"/>
                  <a:pt x="197580" y="530339"/>
                  <a:pt x="197580" y="549638"/>
                </a:cubicBezTo>
                <a:cubicBezTo>
                  <a:pt x="197580" y="560801"/>
                  <a:pt x="196535" y="571207"/>
                  <a:pt x="194348" y="580478"/>
                </a:cubicBezTo>
                <a:cubicBezTo>
                  <a:pt x="187216" y="611129"/>
                  <a:pt x="163161" y="633361"/>
                  <a:pt x="131593" y="638564"/>
                </a:cubicBezTo>
                <a:cubicBezTo>
                  <a:pt x="98695" y="643956"/>
                  <a:pt x="65987" y="629482"/>
                  <a:pt x="48397" y="601574"/>
                </a:cubicBezTo>
                <a:cubicBezTo>
                  <a:pt x="38698" y="585681"/>
                  <a:pt x="33564" y="567801"/>
                  <a:pt x="33564" y="549638"/>
                </a:cubicBezTo>
                <a:cubicBezTo>
                  <a:pt x="33564" y="541691"/>
                  <a:pt x="34610" y="533556"/>
                  <a:pt x="36702" y="525609"/>
                </a:cubicBezTo>
                <a:cubicBezTo>
                  <a:pt x="13502" y="506972"/>
                  <a:pt x="0" y="479159"/>
                  <a:pt x="0" y="449360"/>
                </a:cubicBezTo>
                <a:cubicBezTo>
                  <a:pt x="0" y="431669"/>
                  <a:pt x="4849" y="414546"/>
                  <a:pt x="14072" y="399221"/>
                </a:cubicBezTo>
                <a:cubicBezTo>
                  <a:pt x="4849" y="383895"/>
                  <a:pt x="0" y="366772"/>
                  <a:pt x="0" y="349082"/>
                </a:cubicBezTo>
                <a:cubicBezTo>
                  <a:pt x="0" y="325431"/>
                  <a:pt x="8462" y="303105"/>
                  <a:pt x="24056" y="285036"/>
                </a:cubicBezTo>
                <a:cubicBezTo>
                  <a:pt x="19206" y="273400"/>
                  <a:pt x="16734" y="261196"/>
                  <a:pt x="16734" y="248803"/>
                </a:cubicBezTo>
                <a:cubicBezTo>
                  <a:pt x="16734" y="227518"/>
                  <a:pt x="23580" y="207178"/>
                  <a:pt x="36226" y="190339"/>
                </a:cubicBezTo>
                <a:cubicBezTo>
                  <a:pt x="23580" y="173500"/>
                  <a:pt x="16734" y="153161"/>
                  <a:pt x="16734" y="131875"/>
                </a:cubicBezTo>
                <a:cubicBezTo>
                  <a:pt x="16734" y="77668"/>
                  <a:pt x="61043" y="33489"/>
                  <a:pt x="115620" y="33489"/>
                </a:cubicBezTo>
                <a:cubicBezTo>
                  <a:pt x="118853" y="33489"/>
                  <a:pt x="121990" y="33678"/>
                  <a:pt x="125128" y="33962"/>
                </a:cubicBezTo>
                <a:cubicBezTo>
                  <a:pt x="143859" y="12582"/>
                  <a:pt x="171052" y="0"/>
                  <a:pt x="199577" y="0"/>
                </a:cubicBezTo>
                <a:cubicBezTo>
                  <a:pt x="228102" y="0"/>
                  <a:pt x="255295" y="12487"/>
                  <a:pt x="274026" y="33962"/>
                </a:cubicBezTo>
                <a:cubicBezTo>
                  <a:pt x="294564" y="31692"/>
                  <a:pt x="315767" y="36611"/>
                  <a:pt x="333928" y="47490"/>
                </a:cubicBezTo>
                <a:cubicBezTo>
                  <a:pt x="360266" y="31786"/>
                  <a:pt x="392403" y="29043"/>
                  <a:pt x="420738" y="40773"/>
                </a:cubicBezTo>
                <a:cubicBezTo>
                  <a:pt x="448312" y="17123"/>
                  <a:pt x="487485" y="10122"/>
                  <a:pt x="521525" y="24029"/>
                </a:cubicBezTo>
                <a:cubicBezTo>
                  <a:pt x="539590" y="8514"/>
                  <a:pt x="562125" y="95"/>
                  <a:pt x="585895" y="95"/>
                </a:cubicBezTo>
                <a:cubicBezTo>
                  <a:pt x="640377" y="95"/>
                  <a:pt x="684685" y="44179"/>
                  <a:pt x="684685" y="98481"/>
                </a:cubicBezTo>
                <a:cubicBezTo>
                  <a:pt x="684685" y="102359"/>
                  <a:pt x="684400" y="106144"/>
                  <a:pt x="683925" y="109928"/>
                </a:cubicBezTo>
                <a:cubicBezTo>
                  <a:pt x="695430" y="126483"/>
                  <a:pt x="701515" y="145498"/>
                  <a:pt x="701515" y="165270"/>
                </a:cubicBezTo>
                <a:cubicBezTo>
                  <a:pt x="701515" y="182960"/>
                  <a:pt x="696666" y="200083"/>
                  <a:pt x="687443" y="215409"/>
                </a:cubicBezTo>
                <a:cubicBezTo>
                  <a:pt x="696666" y="230734"/>
                  <a:pt x="701515" y="247857"/>
                  <a:pt x="701515" y="265548"/>
                </a:cubicBezTo>
                <a:lnTo>
                  <a:pt x="701515" y="265548"/>
                </a:lnTo>
                <a:close/>
              </a:path>
            </a:pathLst>
          </a:custGeom>
          <a:solidFill>
            <a:schemeClr val="accent1"/>
          </a:solidFill>
          <a:ln w="95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9" name="Graphic 34">
            <a:extLst>
              <a:ext uri="{FF2B5EF4-FFF2-40B4-BE49-F238E27FC236}">
                <a16:creationId xmlns:a16="http://schemas.microsoft.com/office/drawing/2014/main" id="{032F4D31-3E36-3B01-C093-98686D905238}"/>
              </a:ext>
            </a:extLst>
          </p:cNvPr>
          <p:cNvSpPr/>
          <p:nvPr/>
        </p:nvSpPr>
        <p:spPr>
          <a:xfrm>
            <a:off x="623392" y="3429000"/>
            <a:ext cx="636318" cy="1119855"/>
          </a:xfrm>
          <a:custGeom>
            <a:avLst/>
            <a:gdLst>
              <a:gd name="connsiteX0" fmla="*/ 378600 w 429944"/>
              <a:gd name="connsiteY0" fmla="*/ 470677 h 756658"/>
              <a:gd name="connsiteX1" fmla="*/ 429944 w 429944"/>
              <a:gd name="connsiteY1" fmla="*/ 418835 h 756658"/>
              <a:gd name="connsiteX2" fmla="*/ 378600 w 429944"/>
              <a:gd name="connsiteY2" fmla="*/ 367088 h 756658"/>
              <a:gd name="connsiteX3" fmla="*/ 366239 w 429944"/>
              <a:gd name="connsiteY3" fmla="*/ 367088 h 756658"/>
              <a:gd name="connsiteX4" fmla="*/ 351597 w 429944"/>
              <a:gd name="connsiteY4" fmla="*/ 324517 h 756658"/>
              <a:gd name="connsiteX5" fmla="*/ 202603 w 429944"/>
              <a:gd name="connsiteY5" fmla="*/ 162842 h 756658"/>
              <a:gd name="connsiteX6" fmla="*/ 54275 w 429944"/>
              <a:gd name="connsiteY6" fmla="*/ 6086 h 756658"/>
              <a:gd name="connsiteX7" fmla="*/ 42010 w 429944"/>
              <a:gd name="connsiteY7" fmla="*/ 599 h 756658"/>
              <a:gd name="connsiteX8" fmla="*/ 36495 w 429944"/>
              <a:gd name="connsiteY8" fmla="*/ 12803 h 756658"/>
              <a:gd name="connsiteX9" fmla="*/ 191384 w 429944"/>
              <a:gd name="connsiteY9" fmla="*/ 178073 h 756658"/>
              <a:gd name="connsiteX10" fmla="*/ 330869 w 429944"/>
              <a:gd name="connsiteY10" fmla="*/ 323192 h 756658"/>
              <a:gd name="connsiteX11" fmla="*/ 300253 w 429944"/>
              <a:gd name="connsiteY11" fmla="*/ 356776 h 756658"/>
              <a:gd name="connsiteX12" fmla="*/ 246341 w 429944"/>
              <a:gd name="connsiteY12" fmla="*/ 325179 h 756658"/>
              <a:gd name="connsiteX13" fmla="*/ 225993 w 429944"/>
              <a:gd name="connsiteY13" fmla="*/ 279108 h 756658"/>
              <a:gd name="connsiteX14" fmla="*/ 167518 w 429944"/>
              <a:gd name="connsiteY14" fmla="*/ 268702 h 756658"/>
              <a:gd name="connsiteX15" fmla="*/ 152590 w 429944"/>
              <a:gd name="connsiteY15" fmla="*/ 281568 h 756658"/>
              <a:gd name="connsiteX16" fmla="*/ 193761 w 429944"/>
              <a:gd name="connsiteY16" fmla="*/ 348357 h 756658"/>
              <a:gd name="connsiteX17" fmla="*/ 215439 w 429944"/>
              <a:gd name="connsiteY17" fmla="*/ 355168 h 756658"/>
              <a:gd name="connsiteX18" fmla="*/ 223711 w 429944"/>
              <a:gd name="connsiteY18" fmla="*/ 353843 h 756658"/>
              <a:gd name="connsiteX19" fmla="*/ 238259 w 429944"/>
              <a:gd name="connsiteY19" fmla="*/ 342302 h 756658"/>
              <a:gd name="connsiteX20" fmla="*/ 292931 w 429944"/>
              <a:gd name="connsiteY20" fmla="*/ 374372 h 756658"/>
              <a:gd name="connsiteX21" fmla="*/ 285990 w 429944"/>
              <a:gd name="connsiteY21" fmla="*/ 410699 h 756658"/>
              <a:gd name="connsiteX22" fmla="*/ 228656 w 429944"/>
              <a:gd name="connsiteY22" fmla="*/ 410699 h 756658"/>
              <a:gd name="connsiteX23" fmla="*/ 191574 w 429944"/>
              <a:gd name="connsiteY23" fmla="*/ 381089 h 756658"/>
              <a:gd name="connsiteX24" fmla="*/ 127774 w 429944"/>
              <a:gd name="connsiteY24" fmla="*/ 420159 h 756658"/>
              <a:gd name="connsiteX25" fmla="*/ 191574 w 429944"/>
              <a:gd name="connsiteY25" fmla="*/ 459230 h 756658"/>
              <a:gd name="connsiteX26" fmla="*/ 228656 w 429944"/>
              <a:gd name="connsiteY26" fmla="*/ 429620 h 756658"/>
              <a:gd name="connsiteX27" fmla="*/ 285990 w 429944"/>
              <a:gd name="connsiteY27" fmla="*/ 429620 h 756658"/>
              <a:gd name="connsiteX28" fmla="*/ 292836 w 429944"/>
              <a:gd name="connsiteY28" fmla="*/ 466136 h 756658"/>
              <a:gd name="connsiteX29" fmla="*/ 238259 w 429944"/>
              <a:gd name="connsiteY29" fmla="*/ 498112 h 756658"/>
              <a:gd name="connsiteX30" fmla="*/ 223711 w 429944"/>
              <a:gd name="connsiteY30" fmla="*/ 486476 h 756658"/>
              <a:gd name="connsiteX31" fmla="*/ 193856 w 429944"/>
              <a:gd name="connsiteY31" fmla="*/ 492057 h 756658"/>
              <a:gd name="connsiteX32" fmla="*/ 152685 w 429944"/>
              <a:gd name="connsiteY32" fmla="*/ 558846 h 756658"/>
              <a:gd name="connsiteX33" fmla="*/ 167613 w 429944"/>
              <a:gd name="connsiteY33" fmla="*/ 571712 h 756658"/>
              <a:gd name="connsiteX34" fmla="*/ 181780 w 429944"/>
              <a:gd name="connsiteY34" fmla="*/ 573699 h 756658"/>
              <a:gd name="connsiteX35" fmla="*/ 226088 w 429944"/>
              <a:gd name="connsiteY35" fmla="*/ 561306 h 756658"/>
              <a:gd name="connsiteX36" fmla="*/ 246436 w 429944"/>
              <a:gd name="connsiteY36" fmla="*/ 515329 h 756658"/>
              <a:gd name="connsiteX37" fmla="*/ 300062 w 429944"/>
              <a:gd name="connsiteY37" fmla="*/ 483827 h 756658"/>
              <a:gd name="connsiteX38" fmla="*/ 328492 w 429944"/>
              <a:gd name="connsiteY38" fmla="*/ 516464 h 756658"/>
              <a:gd name="connsiteX39" fmla="*/ 294167 w 429944"/>
              <a:gd name="connsiteY39" fmla="*/ 562725 h 756658"/>
              <a:gd name="connsiteX40" fmla="*/ 15957 w 429944"/>
              <a:gd name="connsiteY40" fmla="*/ 569252 h 756658"/>
              <a:gd name="connsiteX41" fmla="*/ 2551 w 429944"/>
              <a:gd name="connsiteY41" fmla="*/ 569725 h 756658"/>
              <a:gd name="connsiteX42" fmla="*/ 3026 w 429944"/>
              <a:gd name="connsiteY42" fmla="*/ 583064 h 756658"/>
              <a:gd name="connsiteX43" fmla="*/ 109138 w 429944"/>
              <a:gd name="connsiteY43" fmla="*/ 637082 h 756658"/>
              <a:gd name="connsiteX44" fmla="*/ 109138 w 429944"/>
              <a:gd name="connsiteY44" fmla="*/ 747199 h 756658"/>
              <a:gd name="connsiteX45" fmla="*/ 118646 w 429944"/>
              <a:gd name="connsiteY45" fmla="*/ 756659 h 756658"/>
              <a:gd name="connsiteX46" fmla="*/ 128154 w 429944"/>
              <a:gd name="connsiteY46" fmla="*/ 747199 h 756658"/>
              <a:gd name="connsiteX47" fmla="*/ 128154 w 429944"/>
              <a:gd name="connsiteY47" fmla="*/ 639920 h 756658"/>
              <a:gd name="connsiteX48" fmla="*/ 151639 w 429944"/>
              <a:gd name="connsiteY48" fmla="*/ 641339 h 756658"/>
              <a:gd name="connsiteX49" fmla="*/ 307764 w 429944"/>
              <a:gd name="connsiteY49" fmla="*/ 575969 h 756658"/>
              <a:gd name="connsiteX50" fmla="*/ 366049 w 429944"/>
              <a:gd name="connsiteY50" fmla="*/ 470582 h 756658"/>
              <a:gd name="connsiteX51" fmla="*/ 378600 w 429944"/>
              <a:gd name="connsiteY51" fmla="*/ 470582 h 756658"/>
              <a:gd name="connsiteX52" fmla="*/ 217721 w 429944"/>
              <a:gd name="connsiteY52" fmla="*/ 335964 h 756658"/>
              <a:gd name="connsiteX53" fmla="*/ 203459 w 429944"/>
              <a:gd name="connsiteY53" fmla="*/ 332085 h 756658"/>
              <a:gd name="connsiteX54" fmla="*/ 170180 w 429944"/>
              <a:gd name="connsiteY54" fmla="*/ 288946 h 756658"/>
              <a:gd name="connsiteX55" fmla="*/ 173603 w 429944"/>
              <a:gd name="connsiteY55" fmla="*/ 286676 h 756658"/>
              <a:gd name="connsiteX56" fmla="*/ 181875 w 429944"/>
              <a:gd name="connsiteY56" fmla="*/ 285541 h 756658"/>
              <a:gd name="connsiteX57" fmla="*/ 216485 w 429944"/>
              <a:gd name="connsiteY57" fmla="*/ 295379 h 756658"/>
              <a:gd name="connsiteX58" fmla="*/ 229321 w 429944"/>
              <a:gd name="connsiteY58" fmla="*/ 315057 h 756658"/>
              <a:gd name="connsiteX59" fmla="*/ 217721 w 429944"/>
              <a:gd name="connsiteY59" fmla="*/ 308245 h 756658"/>
              <a:gd name="connsiteX60" fmla="*/ 204695 w 429944"/>
              <a:gd name="connsiteY60" fmla="*/ 311556 h 756658"/>
              <a:gd name="connsiteX61" fmla="*/ 208023 w 429944"/>
              <a:gd name="connsiteY61" fmla="*/ 324517 h 756658"/>
              <a:gd name="connsiteX62" fmla="*/ 222000 w 429944"/>
              <a:gd name="connsiteY62" fmla="*/ 332653 h 756658"/>
              <a:gd name="connsiteX63" fmla="*/ 217816 w 429944"/>
              <a:gd name="connsiteY63" fmla="*/ 335869 h 756658"/>
              <a:gd name="connsiteX64" fmla="*/ 217816 w 429944"/>
              <a:gd name="connsiteY64" fmla="*/ 335869 h 756658"/>
              <a:gd name="connsiteX65" fmla="*/ 216390 w 429944"/>
              <a:gd name="connsiteY65" fmla="*/ 545129 h 756658"/>
              <a:gd name="connsiteX66" fmla="*/ 173603 w 429944"/>
              <a:gd name="connsiteY66" fmla="*/ 553832 h 756658"/>
              <a:gd name="connsiteX67" fmla="*/ 170180 w 429944"/>
              <a:gd name="connsiteY67" fmla="*/ 551562 h 756658"/>
              <a:gd name="connsiteX68" fmla="*/ 203459 w 429944"/>
              <a:gd name="connsiteY68" fmla="*/ 508423 h 756658"/>
              <a:gd name="connsiteX69" fmla="*/ 215344 w 429944"/>
              <a:gd name="connsiteY69" fmla="*/ 504166 h 756658"/>
              <a:gd name="connsiteX70" fmla="*/ 217721 w 429944"/>
              <a:gd name="connsiteY70" fmla="*/ 504544 h 756658"/>
              <a:gd name="connsiteX71" fmla="*/ 221905 w 429944"/>
              <a:gd name="connsiteY71" fmla="*/ 507761 h 756658"/>
              <a:gd name="connsiteX72" fmla="*/ 208784 w 429944"/>
              <a:gd name="connsiteY72" fmla="*/ 515424 h 756658"/>
              <a:gd name="connsiteX73" fmla="*/ 205456 w 429944"/>
              <a:gd name="connsiteY73" fmla="*/ 528384 h 756658"/>
              <a:gd name="connsiteX74" fmla="*/ 213633 w 429944"/>
              <a:gd name="connsiteY74" fmla="*/ 533020 h 756658"/>
              <a:gd name="connsiteX75" fmla="*/ 218482 w 429944"/>
              <a:gd name="connsiteY75" fmla="*/ 531695 h 756658"/>
              <a:gd name="connsiteX76" fmla="*/ 229226 w 429944"/>
              <a:gd name="connsiteY76" fmla="*/ 525452 h 756658"/>
              <a:gd name="connsiteX77" fmla="*/ 216390 w 429944"/>
              <a:gd name="connsiteY77" fmla="*/ 545034 h 756658"/>
              <a:gd name="connsiteX78" fmla="*/ 216390 w 429944"/>
              <a:gd name="connsiteY78" fmla="*/ 545034 h 756658"/>
              <a:gd name="connsiteX79" fmla="*/ 191669 w 429944"/>
              <a:gd name="connsiteY79" fmla="*/ 440404 h 756658"/>
              <a:gd name="connsiteX80" fmla="*/ 146885 w 429944"/>
              <a:gd name="connsiteY80" fmla="*/ 420254 h 756658"/>
              <a:gd name="connsiteX81" fmla="*/ 191669 w 429944"/>
              <a:gd name="connsiteY81" fmla="*/ 400104 h 756658"/>
              <a:gd name="connsiteX82" fmla="*/ 209449 w 429944"/>
              <a:gd name="connsiteY82" fmla="*/ 410794 h 756658"/>
              <a:gd name="connsiteX83" fmla="*/ 194046 w 429944"/>
              <a:gd name="connsiteY83" fmla="*/ 410794 h 756658"/>
              <a:gd name="connsiteX84" fmla="*/ 184538 w 429944"/>
              <a:gd name="connsiteY84" fmla="*/ 420254 h 756658"/>
              <a:gd name="connsiteX85" fmla="*/ 194046 w 429944"/>
              <a:gd name="connsiteY85" fmla="*/ 429714 h 756658"/>
              <a:gd name="connsiteX86" fmla="*/ 209449 w 429944"/>
              <a:gd name="connsiteY86" fmla="*/ 429714 h 756658"/>
              <a:gd name="connsiteX87" fmla="*/ 191669 w 429944"/>
              <a:gd name="connsiteY87" fmla="*/ 440404 h 756658"/>
              <a:gd name="connsiteX88" fmla="*/ 304721 w 429944"/>
              <a:gd name="connsiteY88" fmla="*/ 420632 h 756658"/>
              <a:gd name="connsiteX89" fmla="*/ 338095 w 429944"/>
              <a:gd name="connsiteY89" fmla="*/ 340883 h 756658"/>
              <a:gd name="connsiteX90" fmla="*/ 346843 w 429944"/>
              <a:gd name="connsiteY90" fmla="*/ 367088 h 756658"/>
              <a:gd name="connsiteX91" fmla="*/ 345512 w 429944"/>
              <a:gd name="connsiteY91" fmla="*/ 367088 h 756658"/>
              <a:gd name="connsiteX92" fmla="*/ 336003 w 429944"/>
              <a:gd name="connsiteY92" fmla="*/ 376548 h 756658"/>
              <a:gd name="connsiteX93" fmla="*/ 345512 w 429944"/>
              <a:gd name="connsiteY93" fmla="*/ 386008 h 756658"/>
              <a:gd name="connsiteX94" fmla="*/ 378790 w 429944"/>
              <a:gd name="connsiteY94" fmla="*/ 386008 h 756658"/>
              <a:gd name="connsiteX95" fmla="*/ 411118 w 429944"/>
              <a:gd name="connsiteY95" fmla="*/ 418835 h 756658"/>
              <a:gd name="connsiteX96" fmla="*/ 378790 w 429944"/>
              <a:gd name="connsiteY96" fmla="*/ 451757 h 756658"/>
              <a:gd name="connsiteX97" fmla="*/ 348079 w 429944"/>
              <a:gd name="connsiteY97" fmla="*/ 451757 h 756658"/>
              <a:gd name="connsiteX98" fmla="*/ 338571 w 429944"/>
              <a:gd name="connsiteY98" fmla="*/ 461217 h 756658"/>
              <a:gd name="connsiteX99" fmla="*/ 346843 w 429944"/>
              <a:gd name="connsiteY99" fmla="*/ 470393 h 756658"/>
              <a:gd name="connsiteX100" fmla="*/ 337049 w 429944"/>
              <a:gd name="connsiteY100" fmla="*/ 499341 h 756658"/>
              <a:gd name="connsiteX101" fmla="*/ 305007 w 429944"/>
              <a:gd name="connsiteY101" fmla="*/ 420538 h 756658"/>
              <a:gd name="connsiteX102" fmla="*/ 304721 w 429944"/>
              <a:gd name="connsiteY102" fmla="*/ 420538 h 75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29944" h="756658">
                <a:moveTo>
                  <a:pt x="378600" y="470677"/>
                </a:moveTo>
                <a:cubicBezTo>
                  <a:pt x="406935" y="470677"/>
                  <a:pt x="429944" y="447405"/>
                  <a:pt x="429944" y="418835"/>
                </a:cubicBezTo>
                <a:cubicBezTo>
                  <a:pt x="429944" y="390265"/>
                  <a:pt x="406935" y="367088"/>
                  <a:pt x="378600" y="367088"/>
                </a:cubicBezTo>
                <a:lnTo>
                  <a:pt x="366239" y="367088"/>
                </a:lnTo>
                <a:cubicBezTo>
                  <a:pt x="362721" y="352235"/>
                  <a:pt x="357872" y="337950"/>
                  <a:pt x="351597" y="324517"/>
                </a:cubicBezTo>
                <a:cubicBezTo>
                  <a:pt x="327921" y="254322"/>
                  <a:pt x="264216" y="207778"/>
                  <a:pt x="202603" y="162842"/>
                </a:cubicBezTo>
                <a:cubicBezTo>
                  <a:pt x="142416" y="118947"/>
                  <a:pt x="80233" y="73538"/>
                  <a:pt x="54275" y="6086"/>
                </a:cubicBezTo>
                <a:cubicBezTo>
                  <a:pt x="52374" y="1167"/>
                  <a:pt x="46859" y="-1198"/>
                  <a:pt x="42010" y="599"/>
                </a:cubicBezTo>
                <a:cubicBezTo>
                  <a:pt x="37066" y="2491"/>
                  <a:pt x="34689" y="7978"/>
                  <a:pt x="36495" y="12803"/>
                </a:cubicBezTo>
                <a:cubicBezTo>
                  <a:pt x="64449" y="85457"/>
                  <a:pt x="129010" y="132569"/>
                  <a:pt x="191384" y="178073"/>
                </a:cubicBezTo>
                <a:cubicBezTo>
                  <a:pt x="251000" y="221495"/>
                  <a:pt x="307289" y="262742"/>
                  <a:pt x="330869" y="323192"/>
                </a:cubicBezTo>
                <a:cubicBezTo>
                  <a:pt x="318508" y="330098"/>
                  <a:pt x="308049" y="341829"/>
                  <a:pt x="300253" y="356776"/>
                </a:cubicBezTo>
                <a:lnTo>
                  <a:pt x="246341" y="325179"/>
                </a:lnTo>
                <a:cubicBezTo>
                  <a:pt x="251951" y="305880"/>
                  <a:pt x="245200" y="290365"/>
                  <a:pt x="225993" y="279108"/>
                </a:cubicBezTo>
                <a:cubicBezTo>
                  <a:pt x="210305" y="269931"/>
                  <a:pt x="184538" y="263120"/>
                  <a:pt x="167518" y="268702"/>
                </a:cubicBezTo>
                <a:cubicBezTo>
                  <a:pt x="158390" y="271729"/>
                  <a:pt x="154397" y="277310"/>
                  <a:pt x="152590" y="281568"/>
                </a:cubicBezTo>
                <a:cubicBezTo>
                  <a:pt x="142892" y="304272"/>
                  <a:pt x="173793" y="336626"/>
                  <a:pt x="193761" y="348357"/>
                </a:cubicBezTo>
                <a:cubicBezTo>
                  <a:pt x="201557" y="352897"/>
                  <a:pt x="208784" y="355168"/>
                  <a:pt x="215439" y="355168"/>
                </a:cubicBezTo>
                <a:cubicBezTo>
                  <a:pt x="218292" y="355168"/>
                  <a:pt x="221049" y="354789"/>
                  <a:pt x="223711" y="353843"/>
                </a:cubicBezTo>
                <a:cubicBezTo>
                  <a:pt x="229416" y="351951"/>
                  <a:pt x="234171" y="348073"/>
                  <a:pt x="238259" y="342302"/>
                </a:cubicBezTo>
                <a:lnTo>
                  <a:pt x="292931" y="374372"/>
                </a:lnTo>
                <a:cubicBezTo>
                  <a:pt x="289223" y="385535"/>
                  <a:pt x="286846" y="397833"/>
                  <a:pt x="285990" y="410699"/>
                </a:cubicBezTo>
                <a:lnTo>
                  <a:pt x="228656" y="410699"/>
                </a:lnTo>
                <a:cubicBezTo>
                  <a:pt x="224948" y="386576"/>
                  <a:pt x="206977" y="381089"/>
                  <a:pt x="191574" y="381089"/>
                </a:cubicBezTo>
                <a:cubicBezTo>
                  <a:pt x="165521" y="381089"/>
                  <a:pt x="127774" y="396320"/>
                  <a:pt x="127774" y="420159"/>
                </a:cubicBezTo>
                <a:cubicBezTo>
                  <a:pt x="127774" y="443999"/>
                  <a:pt x="165521" y="459230"/>
                  <a:pt x="191574" y="459230"/>
                </a:cubicBezTo>
                <a:cubicBezTo>
                  <a:pt x="206977" y="459230"/>
                  <a:pt x="224948" y="453743"/>
                  <a:pt x="228656" y="429620"/>
                </a:cubicBezTo>
                <a:lnTo>
                  <a:pt x="285990" y="429620"/>
                </a:lnTo>
                <a:cubicBezTo>
                  <a:pt x="286751" y="442580"/>
                  <a:pt x="289128" y="454878"/>
                  <a:pt x="292836" y="466136"/>
                </a:cubicBezTo>
                <a:lnTo>
                  <a:pt x="238259" y="498112"/>
                </a:lnTo>
                <a:cubicBezTo>
                  <a:pt x="234171" y="492341"/>
                  <a:pt x="229416" y="488368"/>
                  <a:pt x="223711" y="486476"/>
                </a:cubicBezTo>
                <a:cubicBezTo>
                  <a:pt x="215059" y="483637"/>
                  <a:pt x="204980" y="485529"/>
                  <a:pt x="193856" y="492057"/>
                </a:cubicBezTo>
                <a:cubicBezTo>
                  <a:pt x="173889" y="503788"/>
                  <a:pt x="142987" y="536142"/>
                  <a:pt x="152685" y="558846"/>
                </a:cubicBezTo>
                <a:cubicBezTo>
                  <a:pt x="154492" y="563103"/>
                  <a:pt x="158580" y="568685"/>
                  <a:pt x="167613" y="571712"/>
                </a:cubicBezTo>
                <a:cubicBezTo>
                  <a:pt x="171892" y="573131"/>
                  <a:pt x="176646" y="573699"/>
                  <a:pt x="181780" y="573699"/>
                </a:cubicBezTo>
                <a:cubicBezTo>
                  <a:pt x="196898" y="573699"/>
                  <a:pt x="214393" y="568212"/>
                  <a:pt x="226088" y="561306"/>
                </a:cubicBezTo>
                <a:cubicBezTo>
                  <a:pt x="245295" y="550048"/>
                  <a:pt x="252046" y="534533"/>
                  <a:pt x="246436" y="515329"/>
                </a:cubicBezTo>
                <a:lnTo>
                  <a:pt x="300062" y="483827"/>
                </a:lnTo>
                <a:cubicBezTo>
                  <a:pt x="307384" y="498017"/>
                  <a:pt x="317082" y="509369"/>
                  <a:pt x="328492" y="516464"/>
                </a:cubicBezTo>
                <a:cubicBezTo>
                  <a:pt x="319364" y="533304"/>
                  <a:pt x="307859" y="548913"/>
                  <a:pt x="294167" y="562725"/>
                </a:cubicBezTo>
                <a:cubicBezTo>
                  <a:pt x="217816" y="639825"/>
                  <a:pt x="95636" y="642664"/>
                  <a:pt x="15957" y="569252"/>
                </a:cubicBezTo>
                <a:cubicBezTo>
                  <a:pt x="12059" y="565657"/>
                  <a:pt x="6069" y="565941"/>
                  <a:pt x="2551" y="569725"/>
                </a:cubicBezTo>
                <a:cubicBezTo>
                  <a:pt x="-1062" y="573604"/>
                  <a:pt x="-777" y="579564"/>
                  <a:pt x="3026" y="583064"/>
                </a:cubicBezTo>
                <a:cubicBezTo>
                  <a:pt x="33928" y="611539"/>
                  <a:pt x="70820" y="629419"/>
                  <a:pt x="109138" y="637082"/>
                </a:cubicBezTo>
                <a:lnTo>
                  <a:pt x="109138" y="747199"/>
                </a:lnTo>
                <a:cubicBezTo>
                  <a:pt x="109138" y="752402"/>
                  <a:pt x="113416" y="756659"/>
                  <a:pt x="118646" y="756659"/>
                </a:cubicBezTo>
                <a:cubicBezTo>
                  <a:pt x="123875" y="756659"/>
                  <a:pt x="128154" y="752402"/>
                  <a:pt x="128154" y="747199"/>
                </a:cubicBezTo>
                <a:lnTo>
                  <a:pt x="128154" y="639920"/>
                </a:lnTo>
                <a:cubicBezTo>
                  <a:pt x="135951" y="640771"/>
                  <a:pt x="143843" y="641339"/>
                  <a:pt x="151639" y="641339"/>
                </a:cubicBezTo>
                <a:cubicBezTo>
                  <a:pt x="208213" y="641339"/>
                  <a:pt x="264597" y="619391"/>
                  <a:pt x="307764" y="575969"/>
                </a:cubicBezTo>
                <a:cubicBezTo>
                  <a:pt x="336669" y="546737"/>
                  <a:pt x="356636" y="510410"/>
                  <a:pt x="366049" y="470582"/>
                </a:cubicBezTo>
                <a:lnTo>
                  <a:pt x="378600" y="470582"/>
                </a:lnTo>
                <a:close/>
                <a:moveTo>
                  <a:pt x="217721" y="335964"/>
                </a:moveTo>
                <a:cubicBezTo>
                  <a:pt x="213633" y="337288"/>
                  <a:pt x="207738" y="334545"/>
                  <a:pt x="203459" y="332085"/>
                </a:cubicBezTo>
                <a:cubicBezTo>
                  <a:pt x="182921" y="320071"/>
                  <a:pt x="167233" y="295758"/>
                  <a:pt x="170180" y="288946"/>
                </a:cubicBezTo>
                <a:cubicBezTo>
                  <a:pt x="170656" y="287811"/>
                  <a:pt x="172272" y="287054"/>
                  <a:pt x="173603" y="286676"/>
                </a:cubicBezTo>
                <a:cubicBezTo>
                  <a:pt x="175885" y="285919"/>
                  <a:pt x="178738" y="285541"/>
                  <a:pt x="181875" y="285541"/>
                </a:cubicBezTo>
                <a:cubicBezTo>
                  <a:pt x="192144" y="285541"/>
                  <a:pt x="206121" y="289325"/>
                  <a:pt x="216485" y="295379"/>
                </a:cubicBezTo>
                <a:cubicBezTo>
                  <a:pt x="227039" y="301529"/>
                  <a:pt x="230082" y="307867"/>
                  <a:pt x="229321" y="315057"/>
                </a:cubicBezTo>
                <a:lnTo>
                  <a:pt x="217721" y="308245"/>
                </a:lnTo>
                <a:cubicBezTo>
                  <a:pt x="213157" y="305596"/>
                  <a:pt x="207357" y="307110"/>
                  <a:pt x="204695" y="311556"/>
                </a:cubicBezTo>
                <a:cubicBezTo>
                  <a:pt x="202033" y="316097"/>
                  <a:pt x="203554" y="321868"/>
                  <a:pt x="208023" y="324517"/>
                </a:cubicBezTo>
                <a:lnTo>
                  <a:pt x="222000" y="332653"/>
                </a:lnTo>
                <a:cubicBezTo>
                  <a:pt x="220669" y="334261"/>
                  <a:pt x="219243" y="335396"/>
                  <a:pt x="217816" y="335869"/>
                </a:cubicBezTo>
                <a:lnTo>
                  <a:pt x="217816" y="335869"/>
                </a:lnTo>
                <a:close/>
                <a:moveTo>
                  <a:pt x="216390" y="545129"/>
                </a:moveTo>
                <a:cubicBezTo>
                  <a:pt x="202889" y="553075"/>
                  <a:pt x="183302" y="557049"/>
                  <a:pt x="173603" y="553832"/>
                </a:cubicBezTo>
                <a:cubicBezTo>
                  <a:pt x="172272" y="553454"/>
                  <a:pt x="170656" y="552697"/>
                  <a:pt x="170180" y="551562"/>
                </a:cubicBezTo>
                <a:cubicBezTo>
                  <a:pt x="167328" y="544845"/>
                  <a:pt x="183016" y="520532"/>
                  <a:pt x="203459" y="508423"/>
                </a:cubicBezTo>
                <a:cubicBezTo>
                  <a:pt x="206977" y="506342"/>
                  <a:pt x="211541" y="504166"/>
                  <a:pt x="215344" y="504166"/>
                </a:cubicBezTo>
                <a:cubicBezTo>
                  <a:pt x="216200" y="504166"/>
                  <a:pt x="216961" y="504166"/>
                  <a:pt x="217721" y="504544"/>
                </a:cubicBezTo>
                <a:cubicBezTo>
                  <a:pt x="219148" y="505018"/>
                  <a:pt x="220574" y="506153"/>
                  <a:pt x="221905" y="507761"/>
                </a:cubicBezTo>
                <a:lnTo>
                  <a:pt x="208784" y="515424"/>
                </a:lnTo>
                <a:cubicBezTo>
                  <a:pt x="204220" y="518073"/>
                  <a:pt x="202793" y="523843"/>
                  <a:pt x="205456" y="528384"/>
                </a:cubicBezTo>
                <a:cubicBezTo>
                  <a:pt x="207262" y="531411"/>
                  <a:pt x="210400" y="533020"/>
                  <a:pt x="213633" y="533020"/>
                </a:cubicBezTo>
                <a:cubicBezTo>
                  <a:pt x="215249" y="533020"/>
                  <a:pt x="216961" y="532641"/>
                  <a:pt x="218482" y="531695"/>
                </a:cubicBezTo>
                <a:lnTo>
                  <a:pt x="229226" y="525452"/>
                </a:lnTo>
                <a:cubicBezTo>
                  <a:pt x="229987" y="532641"/>
                  <a:pt x="226944" y="538885"/>
                  <a:pt x="216390" y="545034"/>
                </a:cubicBezTo>
                <a:lnTo>
                  <a:pt x="216390" y="545034"/>
                </a:lnTo>
                <a:close/>
                <a:moveTo>
                  <a:pt x="191669" y="440404"/>
                </a:moveTo>
                <a:cubicBezTo>
                  <a:pt x="170941" y="440404"/>
                  <a:pt x="146885" y="428201"/>
                  <a:pt x="146885" y="420254"/>
                </a:cubicBezTo>
                <a:cubicBezTo>
                  <a:pt x="146885" y="412307"/>
                  <a:pt x="170941" y="400104"/>
                  <a:pt x="191669" y="400104"/>
                </a:cubicBezTo>
                <a:cubicBezTo>
                  <a:pt x="202223" y="400104"/>
                  <a:pt x="207453" y="402942"/>
                  <a:pt x="209449" y="410794"/>
                </a:cubicBezTo>
                <a:lnTo>
                  <a:pt x="194046" y="410794"/>
                </a:lnTo>
                <a:cubicBezTo>
                  <a:pt x="188816" y="410794"/>
                  <a:pt x="184538" y="415051"/>
                  <a:pt x="184538" y="420254"/>
                </a:cubicBezTo>
                <a:cubicBezTo>
                  <a:pt x="184538" y="425457"/>
                  <a:pt x="188816" y="429714"/>
                  <a:pt x="194046" y="429714"/>
                </a:cubicBezTo>
                <a:lnTo>
                  <a:pt x="209449" y="429714"/>
                </a:lnTo>
                <a:cubicBezTo>
                  <a:pt x="207453" y="437472"/>
                  <a:pt x="202223" y="440404"/>
                  <a:pt x="191669" y="440404"/>
                </a:cubicBezTo>
                <a:close/>
                <a:moveTo>
                  <a:pt x="304721" y="420632"/>
                </a:moveTo>
                <a:cubicBezTo>
                  <a:pt x="304721" y="385157"/>
                  <a:pt x="318318" y="353560"/>
                  <a:pt x="338095" y="340883"/>
                </a:cubicBezTo>
                <a:cubicBezTo>
                  <a:pt x="341518" y="349303"/>
                  <a:pt x="344466" y="358006"/>
                  <a:pt x="346843" y="367088"/>
                </a:cubicBezTo>
                <a:lnTo>
                  <a:pt x="345512" y="367088"/>
                </a:lnTo>
                <a:cubicBezTo>
                  <a:pt x="340282" y="367088"/>
                  <a:pt x="336003" y="371345"/>
                  <a:pt x="336003" y="376548"/>
                </a:cubicBezTo>
                <a:cubicBezTo>
                  <a:pt x="336003" y="381751"/>
                  <a:pt x="340282" y="386008"/>
                  <a:pt x="345512" y="386008"/>
                </a:cubicBezTo>
                <a:lnTo>
                  <a:pt x="378790" y="386008"/>
                </a:lnTo>
                <a:cubicBezTo>
                  <a:pt x="396666" y="386008"/>
                  <a:pt x="411118" y="400766"/>
                  <a:pt x="411118" y="418835"/>
                </a:cubicBezTo>
                <a:cubicBezTo>
                  <a:pt x="411118" y="436904"/>
                  <a:pt x="396571" y="451757"/>
                  <a:pt x="378790" y="451757"/>
                </a:cubicBezTo>
                <a:lnTo>
                  <a:pt x="348079" y="451757"/>
                </a:lnTo>
                <a:cubicBezTo>
                  <a:pt x="342849" y="451757"/>
                  <a:pt x="338571" y="456014"/>
                  <a:pt x="338571" y="461217"/>
                </a:cubicBezTo>
                <a:cubicBezTo>
                  <a:pt x="338571" y="465947"/>
                  <a:pt x="342184" y="469731"/>
                  <a:pt x="346843" y="470393"/>
                </a:cubicBezTo>
                <a:cubicBezTo>
                  <a:pt x="344276" y="480326"/>
                  <a:pt x="340948" y="489976"/>
                  <a:pt x="337049" y="499341"/>
                </a:cubicBezTo>
                <a:cubicBezTo>
                  <a:pt x="318033" y="486286"/>
                  <a:pt x="305007" y="455068"/>
                  <a:pt x="305007" y="420538"/>
                </a:cubicBezTo>
                <a:lnTo>
                  <a:pt x="304721" y="420538"/>
                </a:lnTo>
                <a:close/>
              </a:path>
            </a:pathLst>
          </a:custGeom>
          <a:solidFill>
            <a:schemeClr val="accent1"/>
          </a:solidFill>
          <a:ln w="95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40" name="Graphic 34">
            <a:extLst>
              <a:ext uri="{FF2B5EF4-FFF2-40B4-BE49-F238E27FC236}">
                <a16:creationId xmlns:a16="http://schemas.microsoft.com/office/drawing/2014/main" id="{41271AC7-03FD-2314-230A-96AFFBFB0BE3}"/>
              </a:ext>
            </a:extLst>
          </p:cNvPr>
          <p:cNvSpPr/>
          <p:nvPr/>
        </p:nvSpPr>
        <p:spPr>
          <a:xfrm>
            <a:off x="8276522" y="3429000"/>
            <a:ext cx="636318" cy="1119855"/>
          </a:xfrm>
          <a:custGeom>
            <a:avLst/>
            <a:gdLst>
              <a:gd name="connsiteX0" fmla="*/ 378600 w 429944"/>
              <a:gd name="connsiteY0" fmla="*/ 470677 h 756658"/>
              <a:gd name="connsiteX1" fmla="*/ 429944 w 429944"/>
              <a:gd name="connsiteY1" fmla="*/ 418835 h 756658"/>
              <a:gd name="connsiteX2" fmla="*/ 378600 w 429944"/>
              <a:gd name="connsiteY2" fmla="*/ 367088 h 756658"/>
              <a:gd name="connsiteX3" fmla="*/ 366239 w 429944"/>
              <a:gd name="connsiteY3" fmla="*/ 367088 h 756658"/>
              <a:gd name="connsiteX4" fmla="*/ 351597 w 429944"/>
              <a:gd name="connsiteY4" fmla="*/ 324517 h 756658"/>
              <a:gd name="connsiteX5" fmla="*/ 202603 w 429944"/>
              <a:gd name="connsiteY5" fmla="*/ 162842 h 756658"/>
              <a:gd name="connsiteX6" fmla="*/ 54275 w 429944"/>
              <a:gd name="connsiteY6" fmla="*/ 6086 h 756658"/>
              <a:gd name="connsiteX7" fmla="*/ 42010 w 429944"/>
              <a:gd name="connsiteY7" fmla="*/ 599 h 756658"/>
              <a:gd name="connsiteX8" fmla="*/ 36495 w 429944"/>
              <a:gd name="connsiteY8" fmla="*/ 12803 h 756658"/>
              <a:gd name="connsiteX9" fmla="*/ 191384 w 429944"/>
              <a:gd name="connsiteY9" fmla="*/ 178073 h 756658"/>
              <a:gd name="connsiteX10" fmla="*/ 330869 w 429944"/>
              <a:gd name="connsiteY10" fmla="*/ 323192 h 756658"/>
              <a:gd name="connsiteX11" fmla="*/ 300253 w 429944"/>
              <a:gd name="connsiteY11" fmla="*/ 356776 h 756658"/>
              <a:gd name="connsiteX12" fmla="*/ 246341 w 429944"/>
              <a:gd name="connsiteY12" fmla="*/ 325179 h 756658"/>
              <a:gd name="connsiteX13" fmla="*/ 225993 w 429944"/>
              <a:gd name="connsiteY13" fmla="*/ 279108 h 756658"/>
              <a:gd name="connsiteX14" fmla="*/ 167518 w 429944"/>
              <a:gd name="connsiteY14" fmla="*/ 268702 h 756658"/>
              <a:gd name="connsiteX15" fmla="*/ 152590 w 429944"/>
              <a:gd name="connsiteY15" fmla="*/ 281568 h 756658"/>
              <a:gd name="connsiteX16" fmla="*/ 193761 w 429944"/>
              <a:gd name="connsiteY16" fmla="*/ 348357 h 756658"/>
              <a:gd name="connsiteX17" fmla="*/ 215439 w 429944"/>
              <a:gd name="connsiteY17" fmla="*/ 355168 h 756658"/>
              <a:gd name="connsiteX18" fmla="*/ 223711 w 429944"/>
              <a:gd name="connsiteY18" fmla="*/ 353843 h 756658"/>
              <a:gd name="connsiteX19" fmla="*/ 238259 w 429944"/>
              <a:gd name="connsiteY19" fmla="*/ 342302 h 756658"/>
              <a:gd name="connsiteX20" fmla="*/ 292931 w 429944"/>
              <a:gd name="connsiteY20" fmla="*/ 374372 h 756658"/>
              <a:gd name="connsiteX21" fmla="*/ 285990 w 429944"/>
              <a:gd name="connsiteY21" fmla="*/ 410699 h 756658"/>
              <a:gd name="connsiteX22" fmla="*/ 228656 w 429944"/>
              <a:gd name="connsiteY22" fmla="*/ 410699 h 756658"/>
              <a:gd name="connsiteX23" fmla="*/ 191574 w 429944"/>
              <a:gd name="connsiteY23" fmla="*/ 381089 h 756658"/>
              <a:gd name="connsiteX24" fmla="*/ 127774 w 429944"/>
              <a:gd name="connsiteY24" fmla="*/ 420159 h 756658"/>
              <a:gd name="connsiteX25" fmla="*/ 191574 w 429944"/>
              <a:gd name="connsiteY25" fmla="*/ 459230 h 756658"/>
              <a:gd name="connsiteX26" fmla="*/ 228656 w 429944"/>
              <a:gd name="connsiteY26" fmla="*/ 429620 h 756658"/>
              <a:gd name="connsiteX27" fmla="*/ 285990 w 429944"/>
              <a:gd name="connsiteY27" fmla="*/ 429620 h 756658"/>
              <a:gd name="connsiteX28" fmla="*/ 292836 w 429944"/>
              <a:gd name="connsiteY28" fmla="*/ 466136 h 756658"/>
              <a:gd name="connsiteX29" fmla="*/ 238259 w 429944"/>
              <a:gd name="connsiteY29" fmla="*/ 498112 h 756658"/>
              <a:gd name="connsiteX30" fmla="*/ 223711 w 429944"/>
              <a:gd name="connsiteY30" fmla="*/ 486476 h 756658"/>
              <a:gd name="connsiteX31" fmla="*/ 193856 w 429944"/>
              <a:gd name="connsiteY31" fmla="*/ 492057 h 756658"/>
              <a:gd name="connsiteX32" fmla="*/ 152685 w 429944"/>
              <a:gd name="connsiteY32" fmla="*/ 558846 h 756658"/>
              <a:gd name="connsiteX33" fmla="*/ 167613 w 429944"/>
              <a:gd name="connsiteY33" fmla="*/ 571712 h 756658"/>
              <a:gd name="connsiteX34" fmla="*/ 181780 w 429944"/>
              <a:gd name="connsiteY34" fmla="*/ 573699 h 756658"/>
              <a:gd name="connsiteX35" fmla="*/ 226088 w 429944"/>
              <a:gd name="connsiteY35" fmla="*/ 561306 h 756658"/>
              <a:gd name="connsiteX36" fmla="*/ 246436 w 429944"/>
              <a:gd name="connsiteY36" fmla="*/ 515329 h 756658"/>
              <a:gd name="connsiteX37" fmla="*/ 300062 w 429944"/>
              <a:gd name="connsiteY37" fmla="*/ 483827 h 756658"/>
              <a:gd name="connsiteX38" fmla="*/ 328492 w 429944"/>
              <a:gd name="connsiteY38" fmla="*/ 516464 h 756658"/>
              <a:gd name="connsiteX39" fmla="*/ 294167 w 429944"/>
              <a:gd name="connsiteY39" fmla="*/ 562725 h 756658"/>
              <a:gd name="connsiteX40" fmla="*/ 15957 w 429944"/>
              <a:gd name="connsiteY40" fmla="*/ 569252 h 756658"/>
              <a:gd name="connsiteX41" fmla="*/ 2551 w 429944"/>
              <a:gd name="connsiteY41" fmla="*/ 569725 h 756658"/>
              <a:gd name="connsiteX42" fmla="*/ 3026 w 429944"/>
              <a:gd name="connsiteY42" fmla="*/ 583064 h 756658"/>
              <a:gd name="connsiteX43" fmla="*/ 109138 w 429944"/>
              <a:gd name="connsiteY43" fmla="*/ 637082 h 756658"/>
              <a:gd name="connsiteX44" fmla="*/ 109138 w 429944"/>
              <a:gd name="connsiteY44" fmla="*/ 747199 h 756658"/>
              <a:gd name="connsiteX45" fmla="*/ 118646 w 429944"/>
              <a:gd name="connsiteY45" fmla="*/ 756659 h 756658"/>
              <a:gd name="connsiteX46" fmla="*/ 128154 w 429944"/>
              <a:gd name="connsiteY46" fmla="*/ 747199 h 756658"/>
              <a:gd name="connsiteX47" fmla="*/ 128154 w 429944"/>
              <a:gd name="connsiteY47" fmla="*/ 639920 h 756658"/>
              <a:gd name="connsiteX48" fmla="*/ 151639 w 429944"/>
              <a:gd name="connsiteY48" fmla="*/ 641339 h 756658"/>
              <a:gd name="connsiteX49" fmla="*/ 307764 w 429944"/>
              <a:gd name="connsiteY49" fmla="*/ 575969 h 756658"/>
              <a:gd name="connsiteX50" fmla="*/ 366049 w 429944"/>
              <a:gd name="connsiteY50" fmla="*/ 470582 h 756658"/>
              <a:gd name="connsiteX51" fmla="*/ 378600 w 429944"/>
              <a:gd name="connsiteY51" fmla="*/ 470582 h 756658"/>
              <a:gd name="connsiteX52" fmla="*/ 217721 w 429944"/>
              <a:gd name="connsiteY52" fmla="*/ 335964 h 756658"/>
              <a:gd name="connsiteX53" fmla="*/ 203459 w 429944"/>
              <a:gd name="connsiteY53" fmla="*/ 332085 h 756658"/>
              <a:gd name="connsiteX54" fmla="*/ 170180 w 429944"/>
              <a:gd name="connsiteY54" fmla="*/ 288946 h 756658"/>
              <a:gd name="connsiteX55" fmla="*/ 173603 w 429944"/>
              <a:gd name="connsiteY55" fmla="*/ 286676 h 756658"/>
              <a:gd name="connsiteX56" fmla="*/ 181875 w 429944"/>
              <a:gd name="connsiteY56" fmla="*/ 285541 h 756658"/>
              <a:gd name="connsiteX57" fmla="*/ 216485 w 429944"/>
              <a:gd name="connsiteY57" fmla="*/ 295379 h 756658"/>
              <a:gd name="connsiteX58" fmla="*/ 229321 w 429944"/>
              <a:gd name="connsiteY58" fmla="*/ 315057 h 756658"/>
              <a:gd name="connsiteX59" fmla="*/ 217721 w 429944"/>
              <a:gd name="connsiteY59" fmla="*/ 308245 h 756658"/>
              <a:gd name="connsiteX60" fmla="*/ 204695 w 429944"/>
              <a:gd name="connsiteY60" fmla="*/ 311556 h 756658"/>
              <a:gd name="connsiteX61" fmla="*/ 208023 w 429944"/>
              <a:gd name="connsiteY61" fmla="*/ 324517 h 756658"/>
              <a:gd name="connsiteX62" fmla="*/ 222000 w 429944"/>
              <a:gd name="connsiteY62" fmla="*/ 332653 h 756658"/>
              <a:gd name="connsiteX63" fmla="*/ 217816 w 429944"/>
              <a:gd name="connsiteY63" fmla="*/ 335869 h 756658"/>
              <a:gd name="connsiteX64" fmla="*/ 217816 w 429944"/>
              <a:gd name="connsiteY64" fmla="*/ 335869 h 756658"/>
              <a:gd name="connsiteX65" fmla="*/ 216390 w 429944"/>
              <a:gd name="connsiteY65" fmla="*/ 545129 h 756658"/>
              <a:gd name="connsiteX66" fmla="*/ 173603 w 429944"/>
              <a:gd name="connsiteY66" fmla="*/ 553832 h 756658"/>
              <a:gd name="connsiteX67" fmla="*/ 170180 w 429944"/>
              <a:gd name="connsiteY67" fmla="*/ 551562 h 756658"/>
              <a:gd name="connsiteX68" fmla="*/ 203459 w 429944"/>
              <a:gd name="connsiteY68" fmla="*/ 508423 h 756658"/>
              <a:gd name="connsiteX69" fmla="*/ 215344 w 429944"/>
              <a:gd name="connsiteY69" fmla="*/ 504166 h 756658"/>
              <a:gd name="connsiteX70" fmla="*/ 217721 w 429944"/>
              <a:gd name="connsiteY70" fmla="*/ 504544 h 756658"/>
              <a:gd name="connsiteX71" fmla="*/ 221905 w 429944"/>
              <a:gd name="connsiteY71" fmla="*/ 507761 h 756658"/>
              <a:gd name="connsiteX72" fmla="*/ 208784 w 429944"/>
              <a:gd name="connsiteY72" fmla="*/ 515424 h 756658"/>
              <a:gd name="connsiteX73" fmla="*/ 205456 w 429944"/>
              <a:gd name="connsiteY73" fmla="*/ 528384 h 756658"/>
              <a:gd name="connsiteX74" fmla="*/ 213633 w 429944"/>
              <a:gd name="connsiteY74" fmla="*/ 533020 h 756658"/>
              <a:gd name="connsiteX75" fmla="*/ 218482 w 429944"/>
              <a:gd name="connsiteY75" fmla="*/ 531695 h 756658"/>
              <a:gd name="connsiteX76" fmla="*/ 229226 w 429944"/>
              <a:gd name="connsiteY76" fmla="*/ 525452 h 756658"/>
              <a:gd name="connsiteX77" fmla="*/ 216390 w 429944"/>
              <a:gd name="connsiteY77" fmla="*/ 545034 h 756658"/>
              <a:gd name="connsiteX78" fmla="*/ 216390 w 429944"/>
              <a:gd name="connsiteY78" fmla="*/ 545034 h 756658"/>
              <a:gd name="connsiteX79" fmla="*/ 191669 w 429944"/>
              <a:gd name="connsiteY79" fmla="*/ 440404 h 756658"/>
              <a:gd name="connsiteX80" fmla="*/ 146885 w 429944"/>
              <a:gd name="connsiteY80" fmla="*/ 420254 h 756658"/>
              <a:gd name="connsiteX81" fmla="*/ 191669 w 429944"/>
              <a:gd name="connsiteY81" fmla="*/ 400104 h 756658"/>
              <a:gd name="connsiteX82" fmla="*/ 209449 w 429944"/>
              <a:gd name="connsiteY82" fmla="*/ 410794 h 756658"/>
              <a:gd name="connsiteX83" fmla="*/ 194046 w 429944"/>
              <a:gd name="connsiteY83" fmla="*/ 410794 h 756658"/>
              <a:gd name="connsiteX84" fmla="*/ 184538 w 429944"/>
              <a:gd name="connsiteY84" fmla="*/ 420254 h 756658"/>
              <a:gd name="connsiteX85" fmla="*/ 194046 w 429944"/>
              <a:gd name="connsiteY85" fmla="*/ 429714 h 756658"/>
              <a:gd name="connsiteX86" fmla="*/ 209449 w 429944"/>
              <a:gd name="connsiteY86" fmla="*/ 429714 h 756658"/>
              <a:gd name="connsiteX87" fmla="*/ 191669 w 429944"/>
              <a:gd name="connsiteY87" fmla="*/ 440404 h 756658"/>
              <a:gd name="connsiteX88" fmla="*/ 304721 w 429944"/>
              <a:gd name="connsiteY88" fmla="*/ 420632 h 756658"/>
              <a:gd name="connsiteX89" fmla="*/ 338095 w 429944"/>
              <a:gd name="connsiteY89" fmla="*/ 340883 h 756658"/>
              <a:gd name="connsiteX90" fmla="*/ 346843 w 429944"/>
              <a:gd name="connsiteY90" fmla="*/ 367088 h 756658"/>
              <a:gd name="connsiteX91" fmla="*/ 345512 w 429944"/>
              <a:gd name="connsiteY91" fmla="*/ 367088 h 756658"/>
              <a:gd name="connsiteX92" fmla="*/ 336003 w 429944"/>
              <a:gd name="connsiteY92" fmla="*/ 376548 h 756658"/>
              <a:gd name="connsiteX93" fmla="*/ 345512 w 429944"/>
              <a:gd name="connsiteY93" fmla="*/ 386008 h 756658"/>
              <a:gd name="connsiteX94" fmla="*/ 378790 w 429944"/>
              <a:gd name="connsiteY94" fmla="*/ 386008 h 756658"/>
              <a:gd name="connsiteX95" fmla="*/ 411118 w 429944"/>
              <a:gd name="connsiteY95" fmla="*/ 418835 h 756658"/>
              <a:gd name="connsiteX96" fmla="*/ 378790 w 429944"/>
              <a:gd name="connsiteY96" fmla="*/ 451757 h 756658"/>
              <a:gd name="connsiteX97" fmla="*/ 348079 w 429944"/>
              <a:gd name="connsiteY97" fmla="*/ 451757 h 756658"/>
              <a:gd name="connsiteX98" fmla="*/ 338571 w 429944"/>
              <a:gd name="connsiteY98" fmla="*/ 461217 h 756658"/>
              <a:gd name="connsiteX99" fmla="*/ 346843 w 429944"/>
              <a:gd name="connsiteY99" fmla="*/ 470393 h 756658"/>
              <a:gd name="connsiteX100" fmla="*/ 337049 w 429944"/>
              <a:gd name="connsiteY100" fmla="*/ 499341 h 756658"/>
              <a:gd name="connsiteX101" fmla="*/ 305007 w 429944"/>
              <a:gd name="connsiteY101" fmla="*/ 420538 h 756658"/>
              <a:gd name="connsiteX102" fmla="*/ 304721 w 429944"/>
              <a:gd name="connsiteY102" fmla="*/ 420538 h 75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29944" h="756658">
                <a:moveTo>
                  <a:pt x="378600" y="470677"/>
                </a:moveTo>
                <a:cubicBezTo>
                  <a:pt x="406935" y="470677"/>
                  <a:pt x="429944" y="447405"/>
                  <a:pt x="429944" y="418835"/>
                </a:cubicBezTo>
                <a:cubicBezTo>
                  <a:pt x="429944" y="390265"/>
                  <a:pt x="406935" y="367088"/>
                  <a:pt x="378600" y="367088"/>
                </a:cubicBezTo>
                <a:lnTo>
                  <a:pt x="366239" y="367088"/>
                </a:lnTo>
                <a:cubicBezTo>
                  <a:pt x="362721" y="352235"/>
                  <a:pt x="357872" y="337950"/>
                  <a:pt x="351597" y="324517"/>
                </a:cubicBezTo>
                <a:cubicBezTo>
                  <a:pt x="327921" y="254322"/>
                  <a:pt x="264216" y="207778"/>
                  <a:pt x="202603" y="162842"/>
                </a:cubicBezTo>
                <a:cubicBezTo>
                  <a:pt x="142416" y="118947"/>
                  <a:pt x="80233" y="73538"/>
                  <a:pt x="54275" y="6086"/>
                </a:cubicBezTo>
                <a:cubicBezTo>
                  <a:pt x="52374" y="1167"/>
                  <a:pt x="46859" y="-1198"/>
                  <a:pt x="42010" y="599"/>
                </a:cubicBezTo>
                <a:cubicBezTo>
                  <a:pt x="37066" y="2491"/>
                  <a:pt x="34689" y="7978"/>
                  <a:pt x="36495" y="12803"/>
                </a:cubicBezTo>
                <a:cubicBezTo>
                  <a:pt x="64449" y="85457"/>
                  <a:pt x="129010" y="132569"/>
                  <a:pt x="191384" y="178073"/>
                </a:cubicBezTo>
                <a:cubicBezTo>
                  <a:pt x="251000" y="221495"/>
                  <a:pt x="307289" y="262742"/>
                  <a:pt x="330869" y="323192"/>
                </a:cubicBezTo>
                <a:cubicBezTo>
                  <a:pt x="318508" y="330098"/>
                  <a:pt x="308049" y="341829"/>
                  <a:pt x="300253" y="356776"/>
                </a:cubicBezTo>
                <a:lnTo>
                  <a:pt x="246341" y="325179"/>
                </a:lnTo>
                <a:cubicBezTo>
                  <a:pt x="251951" y="305880"/>
                  <a:pt x="245200" y="290365"/>
                  <a:pt x="225993" y="279108"/>
                </a:cubicBezTo>
                <a:cubicBezTo>
                  <a:pt x="210305" y="269931"/>
                  <a:pt x="184538" y="263120"/>
                  <a:pt x="167518" y="268702"/>
                </a:cubicBezTo>
                <a:cubicBezTo>
                  <a:pt x="158390" y="271729"/>
                  <a:pt x="154397" y="277310"/>
                  <a:pt x="152590" y="281568"/>
                </a:cubicBezTo>
                <a:cubicBezTo>
                  <a:pt x="142892" y="304272"/>
                  <a:pt x="173793" y="336626"/>
                  <a:pt x="193761" y="348357"/>
                </a:cubicBezTo>
                <a:cubicBezTo>
                  <a:pt x="201557" y="352897"/>
                  <a:pt x="208784" y="355168"/>
                  <a:pt x="215439" y="355168"/>
                </a:cubicBezTo>
                <a:cubicBezTo>
                  <a:pt x="218292" y="355168"/>
                  <a:pt x="221049" y="354789"/>
                  <a:pt x="223711" y="353843"/>
                </a:cubicBezTo>
                <a:cubicBezTo>
                  <a:pt x="229416" y="351951"/>
                  <a:pt x="234171" y="348073"/>
                  <a:pt x="238259" y="342302"/>
                </a:cubicBezTo>
                <a:lnTo>
                  <a:pt x="292931" y="374372"/>
                </a:lnTo>
                <a:cubicBezTo>
                  <a:pt x="289223" y="385535"/>
                  <a:pt x="286846" y="397833"/>
                  <a:pt x="285990" y="410699"/>
                </a:cubicBezTo>
                <a:lnTo>
                  <a:pt x="228656" y="410699"/>
                </a:lnTo>
                <a:cubicBezTo>
                  <a:pt x="224948" y="386576"/>
                  <a:pt x="206977" y="381089"/>
                  <a:pt x="191574" y="381089"/>
                </a:cubicBezTo>
                <a:cubicBezTo>
                  <a:pt x="165521" y="381089"/>
                  <a:pt x="127774" y="396320"/>
                  <a:pt x="127774" y="420159"/>
                </a:cubicBezTo>
                <a:cubicBezTo>
                  <a:pt x="127774" y="443999"/>
                  <a:pt x="165521" y="459230"/>
                  <a:pt x="191574" y="459230"/>
                </a:cubicBezTo>
                <a:cubicBezTo>
                  <a:pt x="206977" y="459230"/>
                  <a:pt x="224948" y="453743"/>
                  <a:pt x="228656" y="429620"/>
                </a:cubicBezTo>
                <a:lnTo>
                  <a:pt x="285990" y="429620"/>
                </a:lnTo>
                <a:cubicBezTo>
                  <a:pt x="286751" y="442580"/>
                  <a:pt x="289128" y="454878"/>
                  <a:pt x="292836" y="466136"/>
                </a:cubicBezTo>
                <a:lnTo>
                  <a:pt x="238259" y="498112"/>
                </a:lnTo>
                <a:cubicBezTo>
                  <a:pt x="234171" y="492341"/>
                  <a:pt x="229416" y="488368"/>
                  <a:pt x="223711" y="486476"/>
                </a:cubicBezTo>
                <a:cubicBezTo>
                  <a:pt x="215059" y="483637"/>
                  <a:pt x="204980" y="485529"/>
                  <a:pt x="193856" y="492057"/>
                </a:cubicBezTo>
                <a:cubicBezTo>
                  <a:pt x="173889" y="503788"/>
                  <a:pt x="142987" y="536142"/>
                  <a:pt x="152685" y="558846"/>
                </a:cubicBezTo>
                <a:cubicBezTo>
                  <a:pt x="154492" y="563103"/>
                  <a:pt x="158580" y="568685"/>
                  <a:pt x="167613" y="571712"/>
                </a:cubicBezTo>
                <a:cubicBezTo>
                  <a:pt x="171892" y="573131"/>
                  <a:pt x="176646" y="573699"/>
                  <a:pt x="181780" y="573699"/>
                </a:cubicBezTo>
                <a:cubicBezTo>
                  <a:pt x="196898" y="573699"/>
                  <a:pt x="214393" y="568212"/>
                  <a:pt x="226088" y="561306"/>
                </a:cubicBezTo>
                <a:cubicBezTo>
                  <a:pt x="245295" y="550048"/>
                  <a:pt x="252046" y="534533"/>
                  <a:pt x="246436" y="515329"/>
                </a:cubicBezTo>
                <a:lnTo>
                  <a:pt x="300062" y="483827"/>
                </a:lnTo>
                <a:cubicBezTo>
                  <a:pt x="307384" y="498017"/>
                  <a:pt x="317082" y="509369"/>
                  <a:pt x="328492" y="516464"/>
                </a:cubicBezTo>
                <a:cubicBezTo>
                  <a:pt x="319364" y="533304"/>
                  <a:pt x="307859" y="548913"/>
                  <a:pt x="294167" y="562725"/>
                </a:cubicBezTo>
                <a:cubicBezTo>
                  <a:pt x="217816" y="639825"/>
                  <a:pt x="95636" y="642664"/>
                  <a:pt x="15957" y="569252"/>
                </a:cubicBezTo>
                <a:cubicBezTo>
                  <a:pt x="12059" y="565657"/>
                  <a:pt x="6069" y="565941"/>
                  <a:pt x="2551" y="569725"/>
                </a:cubicBezTo>
                <a:cubicBezTo>
                  <a:pt x="-1062" y="573604"/>
                  <a:pt x="-777" y="579564"/>
                  <a:pt x="3026" y="583064"/>
                </a:cubicBezTo>
                <a:cubicBezTo>
                  <a:pt x="33928" y="611539"/>
                  <a:pt x="70820" y="629419"/>
                  <a:pt x="109138" y="637082"/>
                </a:cubicBezTo>
                <a:lnTo>
                  <a:pt x="109138" y="747199"/>
                </a:lnTo>
                <a:cubicBezTo>
                  <a:pt x="109138" y="752402"/>
                  <a:pt x="113416" y="756659"/>
                  <a:pt x="118646" y="756659"/>
                </a:cubicBezTo>
                <a:cubicBezTo>
                  <a:pt x="123875" y="756659"/>
                  <a:pt x="128154" y="752402"/>
                  <a:pt x="128154" y="747199"/>
                </a:cubicBezTo>
                <a:lnTo>
                  <a:pt x="128154" y="639920"/>
                </a:lnTo>
                <a:cubicBezTo>
                  <a:pt x="135951" y="640771"/>
                  <a:pt x="143843" y="641339"/>
                  <a:pt x="151639" y="641339"/>
                </a:cubicBezTo>
                <a:cubicBezTo>
                  <a:pt x="208213" y="641339"/>
                  <a:pt x="264597" y="619391"/>
                  <a:pt x="307764" y="575969"/>
                </a:cubicBezTo>
                <a:cubicBezTo>
                  <a:pt x="336669" y="546737"/>
                  <a:pt x="356636" y="510410"/>
                  <a:pt x="366049" y="470582"/>
                </a:cubicBezTo>
                <a:lnTo>
                  <a:pt x="378600" y="470582"/>
                </a:lnTo>
                <a:close/>
                <a:moveTo>
                  <a:pt x="217721" y="335964"/>
                </a:moveTo>
                <a:cubicBezTo>
                  <a:pt x="213633" y="337288"/>
                  <a:pt x="207738" y="334545"/>
                  <a:pt x="203459" y="332085"/>
                </a:cubicBezTo>
                <a:cubicBezTo>
                  <a:pt x="182921" y="320071"/>
                  <a:pt x="167233" y="295758"/>
                  <a:pt x="170180" y="288946"/>
                </a:cubicBezTo>
                <a:cubicBezTo>
                  <a:pt x="170656" y="287811"/>
                  <a:pt x="172272" y="287054"/>
                  <a:pt x="173603" y="286676"/>
                </a:cubicBezTo>
                <a:cubicBezTo>
                  <a:pt x="175885" y="285919"/>
                  <a:pt x="178738" y="285541"/>
                  <a:pt x="181875" y="285541"/>
                </a:cubicBezTo>
                <a:cubicBezTo>
                  <a:pt x="192144" y="285541"/>
                  <a:pt x="206121" y="289325"/>
                  <a:pt x="216485" y="295379"/>
                </a:cubicBezTo>
                <a:cubicBezTo>
                  <a:pt x="227039" y="301529"/>
                  <a:pt x="230082" y="307867"/>
                  <a:pt x="229321" y="315057"/>
                </a:cubicBezTo>
                <a:lnTo>
                  <a:pt x="217721" y="308245"/>
                </a:lnTo>
                <a:cubicBezTo>
                  <a:pt x="213157" y="305596"/>
                  <a:pt x="207357" y="307110"/>
                  <a:pt x="204695" y="311556"/>
                </a:cubicBezTo>
                <a:cubicBezTo>
                  <a:pt x="202033" y="316097"/>
                  <a:pt x="203554" y="321868"/>
                  <a:pt x="208023" y="324517"/>
                </a:cubicBezTo>
                <a:lnTo>
                  <a:pt x="222000" y="332653"/>
                </a:lnTo>
                <a:cubicBezTo>
                  <a:pt x="220669" y="334261"/>
                  <a:pt x="219243" y="335396"/>
                  <a:pt x="217816" y="335869"/>
                </a:cubicBezTo>
                <a:lnTo>
                  <a:pt x="217816" y="335869"/>
                </a:lnTo>
                <a:close/>
                <a:moveTo>
                  <a:pt x="216390" y="545129"/>
                </a:moveTo>
                <a:cubicBezTo>
                  <a:pt x="202889" y="553075"/>
                  <a:pt x="183302" y="557049"/>
                  <a:pt x="173603" y="553832"/>
                </a:cubicBezTo>
                <a:cubicBezTo>
                  <a:pt x="172272" y="553454"/>
                  <a:pt x="170656" y="552697"/>
                  <a:pt x="170180" y="551562"/>
                </a:cubicBezTo>
                <a:cubicBezTo>
                  <a:pt x="167328" y="544845"/>
                  <a:pt x="183016" y="520532"/>
                  <a:pt x="203459" y="508423"/>
                </a:cubicBezTo>
                <a:cubicBezTo>
                  <a:pt x="206977" y="506342"/>
                  <a:pt x="211541" y="504166"/>
                  <a:pt x="215344" y="504166"/>
                </a:cubicBezTo>
                <a:cubicBezTo>
                  <a:pt x="216200" y="504166"/>
                  <a:pt x="216961" y="504166"/>
                  <a:pt x="217721" y="504544"/>
                </a:cubicBezTo>
                <a:cubicBezTo>
                  <a:pt x="219148" y="505018"/>
                  <a:pt x="220574" y="506153"/>
                  <a:pt x="221905" y="507761"/>
                </a:cubicBezTo>
                <a:lnTo>
                  <a:pt x="208784" y="515424"/>
                </a:lnTo>
                <a:cubicBezTo>
                  <a:pt x="204220" y="518073"/>
                  <a:pt x="202793" y="523843"/>
                  <a:pt x="205456" y="528384"/>
                </a:cubicBezTo>
                <a:cubicBezTo>
                  <a:pt x="207262" y="531411"/>
                  <a:pt x="210400" y="533020"/>
                  <a:pt x="213633" y="533020"/>
                </a:cubicBezTo>
                <a:cubicBezTo>
                  <a:pt x="215249" y="533020"/>
                  <a:pt x="216961" y="532641"/>
                  <a:pt x="218482" y="531695"/>
                </a:cubicBezTo>
                <a:lnTo>
                  <a:pt x="229226" y="525452"/>
                </a:lnTo>
                <a:cubicBezTo>
                  <a:pt x="229987" y="532641"/>
                  <a:pt x="226944" y="538885"/>
                  <a:pt x="216390" y="545034"/>
                </a:cubicBezTo>
                <a:lnTo>
                  <a:pt x="216390" y="545034"/>
                </a:lnTo>
                <a:close/>
                <a:moveTo>
                  <a:pt x="191669" y="440404"/>
                </a:moveTo>
                <a:cubicBezTo>
                  <a:pt x="170941" y="440404"/>
                  <a:pt x="146885" y="428201"/>
                  <a:pt x="146885" y="420254"/>
                </a:cubicBezTo>
                <a:cubicBezTo>
                  <a:pt x="146885" y="412307"/>
                  <a:pt x="170941" y="400104"/>
                  <a:pt x="191669" y="400104"/>
                </a:cubicBezTo>
                <a:cubicBezTo>
                  <a:pt x="202223" y="400104"/>
                  <a:pt x="207453" y="402942"/>
                  <a:pt x="209449" y="410794"/>
                </a:cubicBezTo>
                <a:lnTo>
                  <a:pt x="194046" y="410794"/>
                </a:lnTo>
                <a:cubicBezTo>
                  <a:pt x="188816" y="410794"/>
                  <a:pt x="184538" y="415051"/>
                  <a:pt x="184538" y="420254"/>
                </a:cubicBezTo>
                <a:cubicBezTo>
                  <a:pt x="184538" y="425457"/>
                  <a:pt x="188816" y="429714"/>
                  <a:pt x="194046" y="429714"/>
                </a:cubicBezTo>
                <a:lnTo>
                  <a:pt x="209449" y="429714"/>
                </a:lnTo>
                <a:cubicBezTo>
                  <a:pt x="207453" y="437472"/>
                  <a:pt x="202223" y="440404"/>
                  <a:pt x="191669" y="440404"/>
                </a:cubicBezTo>
                <a:close/>
                <a:moveTo>
                  <a:pt x="304721" y="420632"/>
                </a:moveTo>
                <a:cubicBezTo>
                  <a:pt x="304721" y="385157"/>
                  <a:pt x="318318" y="353560"/>
                  <a:pt x="338095" y="340883"/>
                </a:cubicBezTo>
                <a:cubicBezTo>
                  <a:pt x="341518" y="349303"/>
                  <a:pt x="344466" y="358006"/>
                  <a:pt x="346843" y="367088"/>
                </a:cubicBezTo>
                <a:lnTo>
                  <a:pt x="345512" y="367088"/>
                </a:lnTo>
                <a:cubicBezTo>
                  <a:pt x="340282" y="367088"/>
                  <a:pt x="336003" y="371345"/>
                  <a:pt x="336003" y="376548"/>
                </a:cubicBezTo>
                <a:cubicBezTo>
                  <a:pt x="336003" y="381751"/>
                  <a:pt x="340282" y="386008"/>
                  <a:pt x="345512" y="386008"/>
                </a:cubicBezTo>
                <a:lnTo>
                  <a:pt x="378790" y="386008"/>
                </a:lnTo>
                <a:cubicBezTo>
                  <a:pt x="396666" y="386008"/>
                  <a:pt x="411118" y="400766"/>
                  <a:pt x="411118" y="418835"/>
                </a:cubicBezTo>
                <a:cubicBezTo>
                  <a:pt x="411118" y="436904"/>
                  <a:pt x="396571" y="451757"/>
                  <a:pt x="378790" y="451757"/>
                </a:cubicBezTo>
                <a:lnTo>
                  <a:pt x="348079" y="451757"/>
                </a:lnTo>
                <a:cubicBezTo>
                  <a:pt x="342849" y="451757"/>
                  <a:pt x="338571" y="456014"/>
                  <a:pt x="338571" y="461217"/>
                </a:cubicBezTo>
                <a:cubicBezTo>
                  <a:pt x="338571" y="465947"/>
                  <a:pt x="342184" y="469731"/>
                  <a:pt x="346843" y="470393"/>
                </a:cubicBezTo>
                <a:cubicBezTo>
                  <a:pt x="344276" y="480326"/>
                  <a:pt x="340948" y="489976"/>
                  <a:pt x="337049" y="499341"/>
                </a:cubicBezTo>
                <a:cubicBezTo>
                  <a:pt x="318033" y="486286"/>
                  <a:pt x="305007" y="455068"/>
                  <a:pt x="305007" y="420538"/>
                </a:cubicBezTo>
                <a:lnTo>
                  <a:pt x="304721" y="420538"/>
                </a:lnTo>
                <a:close/>
              </a:path>
            </a:pathLst>
          </a:custGeom>
          <a:solidFill>
            <a:schemeClr val="accent1"/>
          </a:solidFill>
          <a:ln w="95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4701999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55F81-AD32-E391-4798-6B09E231510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71950" y="1958625"/>
            <a:ext cx="6829350" cy="3960000"/>
          </a:xfrm>
        </p:spPr>
        <p:txBody>
          <a:bodyPr vert="horz" lIns="0" tIns="0" rIns="0" bIns="0" rtlCol="0" anchor="t">
            <a:normAutofit/>
          </a:bodyPr>
          <a:lstStyle/>
          <a:p>
            <a:pPr marL="285750" indent="-285750"/>
            <a:r>
              <a:rPr lang="en-GB" sz="1400" dirty="0">
                <a:latin typeface="Arial"/>
                <a:cs typeface="Arial"/>
              </a:rPr>
              <a:t>Cold ischemia as short as possible (&lt;1 h)</a:t>
            </a:r>
            <a:endParaRPr lang="en-US" sz="1400" dirty="0">
              <a:cs typeface="Arial"/>
            </a:endParaRPr>
          </a:p>
          <a:p>
            <a:pPr marL="285750" indent="-285750"/>
            <a:r>
              <a:rPr lang="en-GB" sz="1400" dirty="0">
                <a:latin typeface="Arial"/>
                <a:cs typeface="Arial"/>
              </a:rPr>
              <a:t>Prompt tissue fixation in 10 % neutral buffered formalin in a 10:1 vol ratio</a:t>
            </a:r>
            <a:endParaRPr lang="en-US" sz="1400" dirty="0">
              <a:latin typeface="Arial"/>
              <a:cs typeface="Arial"/>
            </a:endParaRPr>
          </a:p>
          <a:p>
            <a:pPr marL="285750" indent="-285750"/>
            <a:r>
              <a:rPr lang="en-GB" sz="1400" dirty="0">
                <a:latin typeface="Arial"/>
                <a:cs typeface="Arial"/>
              </a:rPr>
              <a:t>Fixation time h from 6 to 72 h</a:t>
            </a:r>
            <a:endParaRPr lang="en-US" sz="1400" dirty="0">
              <a:latin typeface="Arial"/>
              <a:cs typeface="Arial"/>
            </a:endParaRPr>
          </a:p>
          <a:p>
            <a:pPr marL="285750" indent="-285750"/>
            <a:r>
              <a:rPr lang="en-GB" sz="1400" dirty="0">
                <a:latin typeface="Arial"/>
                <a:cs typeface="Arial"/>
              </a:rPr>
              <a:t>Slicing specimens at 5–10 mm interval to ensure adequate tissue fixation</a:t>
            </a:r>
            <a:endParaRPr lang="en-US" sz="1400" dirty="0">
              <a:latin typeface="Arial"/>
              <a:cs typeface="Arial"/>
            </a:endParaRPr>
          </a:p>
          <a:p>
            <a:pPr marL="285750" indent="-285750"/>
            <a:r>
              <a:rPr lang="en-GB" sz="1400" dirty="0">
                <a:latin typeface="Arial"/>
                <a:cs typeface="Arial"/>
              </a:rPr>
              <a:t>Use of formalin-fixed paraffin-embedded cell blocks for cytology samples</a:t>
            </a:r>
            <a:endParaRPr lang="en-US" sz="1400" dirty="0">
              <a:latin typeface="Arial"/>
              <a:cs typeface="Arial"/>
            </a:endParaRPr>
          </a:p>
          <a:p>
            <a:pPr marL="285750" indent="-285750"/>
            <a:r>
              <a:rPr lang="en-GB" sz="1400" dirty="0">
                <a:latin typeface="Arial"/>
                <a:cs typeface="Arial"/>
              </a:rPr>
              <a:t>Use of freshly cut paraffin sections for analysis (preferrable within 1-2 days or less than 4 weeks)</a:t>
            </a:r>
            <a:endParaRPr lang="en-US" sz="1400" dirty="0">
              <a:latin typeface="Arial"/>
              <a:cs typeface="Arial"/>
            </a:endParaRPr>
          </a:p>
          <a:p>
            <a:pPr marL="285750" indent="-285750"/>
            <a:r>
              <a:rPr lang="en-GB" sz="1400" dirty="0">
                <a:latin typeface="Arial"/>
                <a:cs typeface="Arial"/>
              </a:rPr>
              <a:t>Fixing bone specimen for at least 1 h in 10% neutral buffered formalin before decalcification using EDTA</a:t>
            </a:r>
            <a:endParaRPr lang="en-US" sz="1400" dirty="0">
              <a:latin typeface="Arial"/>
              <a:cs typeface="Arial"/>
            </a:endParaRPr>
          </a:p>
          <a:p>
            <a:pPr marL="285750" indent="-285750"/>
            <a:r>
              <a:rPr lang="en-GB" sz="1400" dirty="0">
                <a:latin typeface="Arial"/>
                <a:cs typeface="Arial"/>
              </a:rPr>
              <a:t>Communicate with the surgeons or radiologists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9BB3FA-5BC9-453E-44A2-37A0DFB1B1E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*In the absence of gynecological-specific guidance, established ASCO/CAP breast cancer standards can be applied</a:t>
            </a:r>
          </a:p>
          <a:p>
            <a:r>
              <a:rPr lang="en-US" dirty="0"/>
              <a:t>EDTA, ethylenediaminetetraacetic acid.</a:t>
            </a:r>
            <a:endParaRPr lang="en-US" b="1" dirty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1.Marabi M &amp; Tse G.M, et al. Hum Pathol. 2025 Aug:162:105818.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6B64D-C11F-7DB1-7881-51039290E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14</a:t>
            </a:fld>
            <a:endParaRPr lang="en-GB" dirty="0"/>
          </a:p>
        </p:txBody>
      </p:sp>
      <p:grpSp>
        <p:nvGrpSpPr>
          <p:cNvPr id="12" name="Graphic 35">
            <a:extLst>
              <a:ext uri="{FF2B5EF4-FFF2-40B4-BE49-F238E27FC236}">
                <a16:creationId xmlns:a16="http://schemas.microsoft.com/office/drawing/2014/main" id="{D12A34A5-85E7-E37B-A0FC-7F087BB4BCA0}"/>
              </a:ext>
            </a:extLst>
          </p:cNvPr>
          <p:cNvGrpSpPr/>
          <p:nvPr/>
        </p:nvGrpSpPr>
        <p:grpSpPr>
          <a:xfrm>
            <a:off x="505971" y="4076301"/>
            <a:ext cx="289111" cy="381307"/>
            <a:chOff x="505971" y="4752576"/>
            <a:chExt cx="289111" cy="381307"/>
          </a:xfrm>
          <a:solidFill>
            <a:schemeClr val="lt1"/>
          </a:solidFill>
        </p:grpSpPr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ED56E4A7-50D7-6CB3-CF79-8357F614ADE5}"/>
                </a:ext>
              </a:extLst>
            </p:cNvPr>
            <p:cNvSpPr/>
            <p:nvPr/>
          </p:nvSpPr>
          <p:spPr>
            <a:xfrm>
              <a:off x="505971" y="4782760"/>
              <a:ext cx="289111" cy="351123"/>
            </a:xfrm>
            <a:custGeom>
              <a:avLst/>
              <a:gdLst>
                <a:gd name="connsiteX0" fmla="*/ 59342 w 289111"/>
                <a:gd name="connsiteY0" fmla="*/ 0 h 351123"/>
                <a:gd name="connsiteX1" fmla="*/ 31006 w 289111"/>
                <a:gd name="connsiteY1" fmla="*/ 0 h 351123"/>
                <a:gd name="connsiteX2" fmla="*/ 0 w 289111"/>
                <a:gd name="connsiteY2" fmla="*/ 31006 h 351123"/>
                <a:gd name="connsiteX3" fmla="*/ 0 w 289111"/>
                <a:gd name="connsiteY3" fmla="*/ 320118 h 351123"/>
                <a:gd name="connsiteX4" fmla="*/ 31006 w 289111"/>
                <a:gd name="connsiteY4" fmla="*/ 351123 h 351123"/>
                <a:gd name="connsiteX5" fmla="*/ 258106 w 289111"/>
                <a:gd name="connsiteY5" fmla="*/ 351123 h 351123"/>
                <a:gd name="connsiteX6" fmla="*/ 289112 w 289111"/>
                <a:gd name="connsiteY6" fmla="*/ 320118 h 351123"/>
                <a:gd name="connsiteX7" fmla="*/ 289112 w 289111"/>
                <a:gd name="connsiteY7" fmla="*/ 31006 h 351123"/>
                <a:gd name="connsiteX8" fmla="*/ 258106 w 289111"/>
                <a:gd name="connsiteY8" fmla="*/ 0 h 351123"/>
                <a:gd name="connsiteX9" fmla="*/ 225458 w 289111"/>
                <a:gd name="connsiteY9" fmla="*/ 0 h 351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111" h="351123">
                  <a:moveTo>
                    <a:pt x="59342" y="0"/>
                  </a:moveTo>
                  <a:lnTo>
                    <a:pt x="31006" y="0"/>
                  </a:lnTo>
                  <a:cubicBezTo>
                    <a:pt x="13963" y="0"/>
                    <a:pt x="0" y="13963"/>
                    <a:pt x="0" y="31006"/>
                  </a:cubicBezTo>
                  <a:lnTo>
                    <a:pt x="0" y="320118"/>
                  </a:lnTo>
                  <a:cubicBezTo>
                    <a:pt x="0" y="337160"/>
                    <a:pt x="13963" y="351123"/>
                    <a:pt x="31006" y="351123"/>
                  </a:cubicBezTo>
                  <a:lnTo>
                    <a:pt x="258106" y="351123"/>
                  </a:lnTo>
                  <a:cubicBezTo>
                    <a:pt x="275149" y="351123"/>
                    <a:pt x="289112" y="337160"/>
                    <a:pt x="289112" y="320118"/>
                  </a:cubicBezTo>
                  <a:lnTo>
                    <a:pt x="289112" y="31006"/>
                  </a:lnTo>
                  <a:cubicBezTo>
                    <a:pt x="289112" y="13963"/>
                    <a:pt x="275149" y="0"/>
                    <a:pt x="258106" y="0"/>
                  </a:cubicBezTo>
                  <a:lnTo>
                    <a:pt x="225458" y="0"/>
                  </a:lnTo>
                </a:path>
              </a:pathLst>
            </a:custGeom>
            <a:solidFill>
              <a:schemeClr val="lt1"/>
            </a:solidFill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08E92C10-818E-1D0C-0E70-625A9F0B1D4B}"/>
                </a:ext>
              </a:extLst>
            </p:cNvPr>
            <p:cNvSpPr/>
            <p:nvPr/>
          </p:nvSpPr>
          <p:spPr>
            <a:xfrm>
              <a:off x="569008" y="4752576"/>
              <a:ext cx="158929" cy="67144"/>
            </a:xfrm>
            <a:custGeom>
              <a:avLst/>
              <a:gdLst>
                <a:gd name="connsiteX0" fmla="*/ 148868 w 158929"/>
                <a:gd name="connsiteY0" fmla="*/ 0 h 67144"/>
                <a:gd name="connsiteX1" fmla="*/ 158929 w 158929"/>
                <a:gd name="connsiteY1" fmla="*/ 10061 h 67144"/>
                <a:gd name="connsiteX2" fmla="*/ 158929 w 158929"/>
                <a:gd name="connsiteY2" fmla="*/ 57083 h 67144"/>
                <a:gd name="connsiteX3" fmla="*/ 148868 w 158929"/>
                <a:gd name="connsiteY3" fmla="*/ 67145 h 67144"/>
                <a:gd name="connsiteX4" fmla="*/ 10061 w 158929"/>
                <a:gd name="connsiteY4" fmla="*/ 67145 h 67144"/>
                <a:gd name="connsiteX5" fmla="*/ 0 w 158929"/>
                <a:gd name="connsiteY5" fmla="*/ 57083 h 67144"/>
                <a:gd name="connsiteX6" fmla="*/ 0 w 158929"/>
                <a:gd name="connsiteY6" fmla="*/ 10061 h 67144"/>
                <a:gd name="connsiteX7" fmla="*/ 10061 w 158929"/>
                <a:gd name="connsiteY7" fmla="*/ 0 h 6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929" h="67144">
                  <a:moveTo>
                    <a:pt x="148868" y="0"/>
                  </a:moveTo>
                  <a:cubicBezTo>
                    <a:pt x="154425" y="0"/>
                    <a:pt x="158929" y="4505"/>
                    <a:pt x="158929" y="10061"/>
                  </a:cubicBezTo>
                  <a:lnTo>
                    <a:pt x="158929" y="57083"/>
                  </a:lnTo>
                  <a:cubicBezTo>
                    <a:pt x="158929" y="62640"/>
                    <a:pt x="154425" y="67145"/>
                    <a:pt x="148868" y="67145"/>
                  </a:cubicBezTo>
                  <a:lnTo>
                    <a:pt x="10061" y="67145"/>
                  </a:lnTo>
                  <a:cubicBezTo>
                    <a:pt x="4505" y="67145"/>
                    <a:pt x="0" y="62640"/>
                    <a:pt x="0" y="57083"/>
                  </a:cubicBezTo>
                  <a:lnTo>
                    <a:pt x="0" y="10061"/>
                  </a:lnTo>
                  <a:cubicBezTo>
                    <a:pt x="0" y="4505"/>
                    <a:pt x="4505" y="0"/>
                    <a:pt x="10061" y="0"/>
                  </a:cubicBezTo>
                  <a:close/>
                </a:path>
              </a:pathLst>
            </a:custGeom>
            <a:solidFill>
              <a:schemeClr val="lt1"/>
            </a:solidFill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grpSp>
        <p:nvGrpSpPr>
          <p:cNvPr id="17" name="Graphic 35">
            <a:extLst>
              <a:ext uri="{FF2B5EF4-FFF2-40B4-BE49-F238E27FC236}">
                <a16:creationId xmlns:a16="http://schemas.microsoft.com/office/drawing/2014/main" id="{DA440005-F01C-6E29-2D4E-4B970D78B24E}"/>
              </a:ext>
            </a:extLst>
          </p:cNvPr>
          <p:cNvGrpSpPr/>
          <p:nvPr/>
        </p:nvGrpSpPr>
        <p:grpSpPr>
          <a:xfrm>
            <a:off x="592006" y="4233998"/>
            <a:ext cx="117862" cy="148457"/>
            <a:chOff x="592006" y="4910273"/>
            <a:chExt cx="117862" cy="148457"/>
          </a:xfrm>
        </p:grpSpPr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952EF2A1-1875-5064-2851-65662FA062AE}"/>
                </a:ext>
              </a:extLst>
            </p:cNvPr>
            <p:cNvSpPr/>
            <p:nvPr/>
          </p:nvSpPr>
          <p:spPr>
            <a:xfrm>
              <a:off x="592006" y="4910273"/>
              <a:ext cx="117862" cy="20533"/>
            </a:xfrm>
            <a:custGeom>
              <a:avLst/>
              <a:gdLst>
                <a:gd name="connsiteX0" fmla="*/ 0 w 117862"/>
                <a:gd name="connsiteY0" fmla="*/ 0 h 20533"/>
                <a:gd name="connsiteX1" fmla="*/ 117862 w 117862"/>
                <a:gd name="connsiteY1" fmla="*/ 0 h 2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862" h="20533">
                  <a:moveTo>
                    <a:pt x="0" y="0"/>
                  </a:moveTo>
                  <a:lnTo>
                    <a:pt x="117862" y="0"/>
                  </a:lnTo>
                </a:path>
              </a:pathLst>
            </a:custGeom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5ACA3648-6067-94B9-1CE7-1A0E574CA2DB}"/>
                </a:ext>
              </a:extLst>
            </p:cNvPr>
            <p:cNvSpPr/>
            <p:nvPr/>
          </p:nvSpPr>
          <p:spPr>
            <a:xfrm>
              <a:off x="592006" y="4974338"/>
              <a:ext cx="117862" cy="20533"/>
            </a:xfrm>
            <a:custGeom>
              <a:avLst/>
              <a:gdLst>
                <a:gd name="connsiteX0" fmla="*/ 0 w 117862"/>
                <a:gd name="connsiteY0" fmla="*/ 0 h 20533"/>
                <a:gd name="connsiteX1" fmla="*/ 117862 w 117862"/>
                <a:gd name="connsiteY1" fmla="*/ 0 h 2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862" h="20533">
                  <a:moveTo>
                    <a:pt x="0" y="0"/>
                  </a:moveTo>
                  <a:lnTo>
                    <a:pt x="117862" y="0"/>
                  </a:lnTo>
                </a:path>
              </a:pathLst>
            </a:custGeom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B313EC11-225B-E89B-C5EC-5C8559D3FA93}"/>
                </a:ext>
              </a:extLst>
            </p:cNvPr>
            <p:cNvSpPr/>
            <p:nvPr/>
          </p:nvSpPr>
          <p:spPr>
            <a:xfrm>
              <a:off x="592006" y="5038197"/>
              <a:ext cx="117862" cy="20533"/>
            </a:xfrm>
            <a:custGeom>
              <a:avLst/>
              <a:gdLst>
                <a:gd name="connsiteX0" fmla="*/ 0 w 117862"/>
                <a:gd name="connsiteY0" fmla="*/ 0 h 20533"/>
                <a:gd name="connsiteX1" fmla="*/ 117862 w 117862"/>
                <a:gd name="connsiteY1" fmla="*/ 0 h 2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862" h="20533">
                  <a:moveTo>
                    <a:pt x="0" y="0"/>
                  </a:moveTo>
                  <a:lnTo>
                    <a:pt x="117862" y="0"/>
                  </a:lnTo>
                </a:path>
              </a:pathLst>
            </a:custGeom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sp>
        <p:nvSpPr>
          <p:cNvPr id="19" name="Freeform 22">
            <a:extLst>
              <a:ext uri="{FF2B5EF4-FFF2-40B4-BE49-F238E27FC236}">
                <a16:creationId xmlns:a16="http://schemas.microsoft.com/office/drawing/2014/main" id="{52A6512C-513C-6542-9234-55825CBB5A25}"/>
              </a:ext>
            </a:extLst>
          </p:cNvPr>
          <p:cNvSpPr/>
          <p:nvPr/>
        </p:nvSpPr>
        <p:spPr>
          <a:xfrm>
            <a:off x="455704" y="3131948"/>
            <a:ext cx="328043" cy="184550"/>
          </a:xfrm>
          <a:custGeom>
            <a:avLst/>
            <a:gdLst>
              <a:gd name="connsiteX0" fmla="*/ 0 w 328043"/>
              <a:gd name="connsiteY0" fmla="*/ 0 h 184550"/>
              <a:gd name="connsiteX1" fmla="*/ 328044 w 328043"/>
              <a:gd name="connsiteY1" fmla="*/ 0 h 184550"/>
              <a:gd name="connsiteX2" fmla="*/ 328044 w 328043"/>
              <a:gd name="connsiteY2" fmla="*/ 184550 h 184550"/>
              <a:gd name="connsiteX3" fmla="*/ 0 w 328043"/>
              <a:gd name="connsiteY3" fmla="*/ 184550 h 18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043" h="184550">
                <a:moveTo>
                  <a:pt x="0" y="0"/>
                </a:moveTo>
                <a:lnTo>
                  <a:pt x="328044" y="0"/>
                </a:lnTo>
                <a:lnTo>
                  <a:pt x="328044" y="184550"/>
                </a:lnTo>
                <a:lnTo>
                  <a:pt x="0" y="184550"/>
                </a:lnTo>
                <a:close/>
              </a:path>
            </a:pathLst>
          </a:custGeom>
          <a:solidFill>
            <a:schemeClr val="lt1"/>
          </a:solidFill>
          <a:ln w="12700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56C9CA0F-F2E3-2F87-8D7A-F433C3609547}"/>
              </a:ext>
            </a:extLst>
          </p:cNvPr>
          <p:cNvSpPr/>
          <p:nvPr/>
        </p:nvSpPr>
        <p:spPr>
          <a:xfrm>
            <a:off x="516263" y="3069541"/>
            <a:ext cx="328249" cy="184550"/>
          </a:xfrm>
          <a:custGeom>
            <a:avLst/>
            <a:gdLst>
              <a:gd name="connsiteX0" fmla="*/ 0 w 328249"/>
              <a:gd name="connsiteY0" fmla="*/ 49884 h 184550"/>
              <a:gd name="connsiteX1" fmla="*/ 0 w 328249"/>
              <a:gd name="connsiteY1" fmla="*/ 0 h 184550"/>
              <a:gd name="connsiteX2" fmla="*/ 328249 w 328249"/>
              <a:gd name="connsiteY2" fmla="*/ 0 h 184550"/>
              <a:gd name="connsiteX3" fmla="*/ 328249 w 328249"/>
              <a:gd name="connsiteY3" fmla="*/ 184550 h 184550"/>
              <a:gd name="connsiteX4" fmla="*/ 279186 w 328249"/>
              <a:gd name="connsiteY4" fmla="*/ 184550 h 18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249" h="184550">
                <a:moveTo>
                  <a:pt x="0" y="49884"/>
                </a:moveTo>
                <a:lnTo>
                  <a:pt x="0" y="0"/>
                </a:lnTo>
                <a:lnTo>
                  <a:pt x="328249" y="0"/>
                </a:lnTo>
                <a:lnTo>
                  <a:pt x="328249" y="184550"/>
                </a:lnTo>
                <a:lnTo>
                  <a:pt x="279186" y="184550"/>
                </a:lnTo>
              </a:path>
            </a:pathLst>
          </a:custGeom>
          <a:solidFill>
            <a:schemeClr val="lt1"/>
          </a:solidFill>
          <a:ln w="12700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GB" noProof="0" dirty="0"/>
          </a:p>
        </p:txBody>
      </p:sp>
      <p:grpSp>
        <p:nvGrpSpPr>
          <p:cNvPr id="28" name="Graphic 37">
            <a:extLst>
              <a:ext uri="{FF2B5EF4-FFF2-40B4-BE49-F238E27FC236}">
                <a16:creationId xmlns:a16="http://schemas.microsoft.com/office/drawing/2014/main" id="{8E5D0200-7833-38E9-52E8-C0508B3ECD64}"/>
              </a:ext>
            </a:extLst>
          </p:cNvPr>
          <p:cNvGrpSpPr/>
          <p:nvPr/>
        </p:nvGrpSpPr>
        <p:grpSpPr>
          <a:xfrm>
            <a:off x="394427" y="1806960"/>
            <a:ext cx="508502" cy="473879"/>
            <a:chOff x="394427" y="2483235"/>
            <a:chExt cx="508502" cy="473879"/>
          </a:xfrm>
          <a:solidFill>
            <a:schemeClr val="lt1"/>
          </a:solidFill>
        </p:grpSpPr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F9FAF3DE-AF87-542D-994F-373C2D16DE9A}"/>
                </a:ext>
              </a:extLst>
            </p:cNvPr>
            <p:cNvSpPr/>
            <p:nvPr/>
          </p:nvSpPr>
          <p:spPr>
            <a:xfrm>
              <a:off x="394427" y="2672746"/>
              <a:ext cx="338455" cy="263196"/>
            </a:xfrm>
            <a:custGeom>
              <a:avLst/>
              <a:gdLst>
                <a:gd name="connsiteX0" fmla="*/ 264291 w 338455"/>
                <a:gd name="connsiteY0" fmla="*/ 0 h 263196"/>
                <a:gd name="connsiteX1" fmla="*/ 0 w 338455"/>
                <a:gd name="connsiteY1" fmla="*/ 250769 h 263196"/>
                <a:gd name="connsiteX2" fmla="*/ 245852 w 338455"/>
                <a:gd name="connsiteY2" fmla="*/ 205081 h 263196"/>
                <a:gd name="connsiteX3" fmla="*/ 311822 w 338455"/>
                <a:gd name="connsiteY3" fmla="*/ 127433 h 263196"/>
                <a:gd name="connsiteX4" fmla="*/ 311822 w 338455"/>
                <a:gd name="connsiteY4" fmla="*/ 93219 h 263196"/>
                <a:gd name="connsiteX5" fmla="*/ 338456 w 338455"/>
                <a:gd name="connsiteY5" fmla="*/ 28888 h 263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455" h="263196">
                  <a:moveTo>
                    <a:pt x="264291" y="0"/>
                  </a:moveTo>
                  <a:lnTo>
                    <a:pt x="0" y="250769"/>
                  </a:lnTo>
                  <a:cubicBezTo>
                    <a:pt x="0" y="250769"/>
                    <a:pt x="150994" y="299120"/>
                    <a:pt x="245852" y="205081"/>
                  </a:cubicBezTo>
                  <a:cubicBezTo>
                    <a:pt x="305266" y="146077"/>
                    <a:pt x="311822" y="127433"/>
                    <a:pt x="311822" y="127433"/>
                  </a:cubicBezTo>
                  <a:lnTo>
                    <a:pt x="311822" y="93219"/>
                  </a:lnTo>
                  <a:cubicBezTo>
                    <a:pt x="311822" y="69043"/>
                    <a:pt x="321451" y="46097"/>
                    <a:pt x="338456" y="28888"/>
                  </a:cubicBezTo>
                </a:path>
              </a:pathLst>
            </a:custGeom>
            <a:solidFill>
              <a:schemeClr val="lt1"/>
            </a:solidFill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62D55299-8682-F9D6-1032-EA29731016FD}"/>
                </a:ext>
              </a:extLst>
            </p:cNvPr>
            <p:cNvSpPr/>
            <p:nvPr/>
          </p:nvSpPr>
          <p:spPr>
            <a:xfrm>
              <a:off x="640688" y="2483235"/>
              <a:ext cx="262241" cy="215325"/>
            </a:xfrm>
            <a:custGeom>
              <a:avLst/>
              <a:gdLst>
                <a:gd name="connsiteX0" fmla="*/ 176808 w 262241"/>
                <a:gd name="connsiteY0" fmla="*/ 0 h 215325"/>
                <a:gd name="connsiteX1" fmla="*/ 0 w 262241"/>
                <a:gd name="connsiteY1" fmla="*/ 176808 h 215325"/>
                <a:gd name="connsiteX2" fmla="*/ 126204 w 262241"/>
                <a:gd name="connsiteY2" fmla="*/ 215325 h 215325"/>
                <a:gd name="connsiteX3" fmla="*/ 262242 w 262241"/>
                <a:gd name="connsiteY3" fmla="*/ 79492 h 21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241" h="215325">
                  <a:moveTo>
                    <a:pt x="176808" y="0"/>
                  </a:moveTo>
                  <a:lnTo>
                    <a:pt x="0" y="176808"/>
                  </a:lnTo>
                  <a:lnTo>
                    <a:pt x="126204" y="215325"/>
                  </a:lnTo>
                  <a:lnTo>
                    <a:pt x="262242" y="79492"/>
                  </a:lnTo>
                </a:path>
              </a:pathLst>
            </a:custGeom>
            <a:solidFill>
              <a:schemeClr val="lt1"/>
            </a:solidFill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8D90F66B-0399-F4D3-EAE5-9A239B35B8ED}"/>
                </a:ext>
              </a:extLst>
            </p:cNvPr>
            <p:cNvSpPr/>
            <p:nvPr/>
          </p:nvSpPr>
          <p:spPr>
            <a:xfrm>
              <a:off x="596435" y="2781535"/>
              <a:ext cx="25609" cy="25609"/>
            </a:xfrm>
            <a:custGeom>
              <a:avLst/>
              <a:gdLst>
                <a:gd name="connsiteX0" fmla="*/ 25610 w 25609"/>
                <a:gd name="connsiteY0" fmla="*/ 0 h 25609"/>
                <a:gd name="connsiteX1" fmla="*/ 0 w 25609"/>
                <a:gd name="connsiteY1" fmla="*/ 25610 h 25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09" h="25609">
                  <a:moveTo>
                    <a:pt x="25610" y="0"/>
                  </a:moveTo>
                  <a:lnTo>
                    <a:pt x="0" y="25610"/>
                  </a:lnTo>
                </a:path>
              </a:pathLst>
            </a:custGeom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E7BB7698-E760-4E12-B183-4B4F30E58B68}"/>
                </a:ext>
              </a:extLst>
            </p:cNvPr>
            <p:cNvSpPr/>
            <p:nvPr/>
          </p:nvSpPr>
          <p:spPr>
            <a:xfrm>
              <a:off x="685761" y="2936627"/>
              <a:ext cx="27863" cy="20487"/>
            </a:xfrm>
            <a:custGeom>
              <a:avLst/>
              <a:gdLst>
                <a:gd name="connsiteX0" fmla="*/ 0 w 27863"/>
                <a:gd name="connsiteY0" fmla="*/ 0 h 20487"/>
                <a:gd name="connsiteX1" fmla="*/ 27863 w 27863"/>
                <a:gd name="connsiteY1" fmla="*/ 0 h 2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863" h="20487">
                  <a:moveTo>
                    <a:pt x="0" y="0"/>
                  </a:moveTo>
                  <a:lnTo>
                    <a:pt x="27863" y="0"/>
                  </a:lnTo>
                </a:path>
              </a:pathLst>
            </a:custGeom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356A2067-2E08-FEDC-914B-13AD3096683D}"/>
                </a:ext>
              </a:extLst>
            </p:cNvPr>
            <p:cNvSpPr/>
            <p:nvPr/>
          </p:nvSpPr>
          <p:spPr>
            <a:xfrm>
              <a:off x="783487" y="2936627"/>
              <a:ext cx="27863" cy="20487"/>
            </a:xfrm>
            <a:custGeom>
              <a:avLst/>
              <a:gdLst>
                <a:gd name="connsiteX0" fmla="*/ 0 w 27863"/>
                <a:gd name="connsiteY0" fmla="*/ 0 h 20487"/>
                <a:gd name="connsiteX1" fmla="*/ 27863 w 27863"/>
                <a:gd name="connsiteY1" fmla="*/ 0 h 2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863" h="20487">
                  <a:moveTo>
                    <a:pt x="0" y="0"/>
                  </a:moveTo>
                  <a:lnTo>
                    <a:pt x="27863" y="0"/>
                  </a:lnTo>
                </a:path>
              </a:pathLst>
            </a:custGeom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2A78E08-194A-0738-E83D-1C5E59B8BF93}"/>
              </a:ext>
            </a:extLst>
          </p:cNvPr>
          <p:cNvSpPr txBox="1"/>
          <p:nvPr/>
        </p:nvSpPr>
        <p:spPr>
          <a:xfrm>
            <a:off x="981084" y="4085061"/>
            <a:ext cx="234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Post-analytic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938099-D6ED-E269-C559-83DE4074C903}"/>
              </a:ext>
            </a:extLst>
          </p:cNvPr>
          <p:cNvSpPr txBox="1"/>
          <p:nvPr/>
        </p:nvSpPr>
        <p:spPr>
          <a:xfrm>
            <a:off x="906181" y="1813638"/>
            <a:ext cx="23495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Pre-analytic</a:t>
            </a:r>
            <a:endParaRPr lang="en-GB" sz="2000" b="1" baseline="30000" noProof="0" dirty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860EC4-2297-AB91-020F-44840BBAD182}"/>
              </a:ext>
            </a:extLst>
          </p:cNvPr>
          <p:cNvSpPr txBox="1"/>
          <p:nvPr/>
        </p:nvSpPr>
        <p:spPr>
          <a:xfrm>
            <a:off x="906181" y="2986474"/>
            <a:ext cx="234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Analytic</a:t>
            </a: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A63BB089-5DA9-D243-55ED-CC37034D79B2}"/>
              </a:ext>
            </a:extLst>
          </p:cNvPr>
          <p:cNvSpPr/>
          <p:nvPr/>
        </p:nvSpPr>
        <p:spPr>
          <a:xfrm>
            <a:off x="981084" y="2301666"/>
            <a:ext cx="157882" cy="650282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30CB8292-E5AB-54BA-434E-80093363A625}"/>
              </a:ext>
            </a:extLst>
          </p:cNvPr>
          <p:cNvSpPr/>
          <p:nvPr/>
        </p:nvSpPr>
        <p:spPr>
          <a:xfrm>
            <a:off x="981084" y="3386895"/>
            <a:ext cx="157882" cy="650282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87C25F6-5683-C7CF-FE2B-9BD8C6B7C38D}"/>
              </a:ext>
            </a:extLst>
          </p:cNvPr>
          <p:cNvSpPr txBox="1"/>
          <p:nvPr/>
        </p:nvSpPr>
        <p:spPr>
          <a:xfrm>
            <a:off x="1138966" y="2229026"/>
            <a:ext cx="20348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noProof="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Tissue processing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8FA51CF-5B6C-BF75-F63C-AF262CBF291D}"/>
              </a:ext>
            </a:extLst>
          </p:cNvPr>
          <p:cNvSpPr txBox="1"/>
          <p:nvPr/>
        </p:nvSpPr>
        <p:spPr>
          <a:xfrm>
            <a:off x="1141820" y="3351672"/>
            <a:ext cx="194945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 noProof="0" dirty="0">
                <a:solidFill>
                  <a:schemeClr val="bg2">
                    <a:lumMod val="10000"/>
                  </a:schemeClr>
                </a:solidFill>
                <a:latin typeface="Arial"/>
                <a:ea typeface="Calibri"/>
                <a:cs typeface="Arial"/>
              </a:rPr>
              <a:t>Staining and quality </a:t>
            </a:r>
            <a:br>
              <a:rPr lang="en-GB" sz="120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200" noProof="0" dirty="0">
                <a:solidFill>
                  <a:schemeClr val="bg2">
                    <a:lumMod val="10000"/>
                  </a:schemeClr>
                </a:solidFill>
                <a:latin typeface="Arial"/>
                <a:ea typeface="Calibri"/>
                <a:cs typeface="Arial"/>
              </a:rPr>
              <a:t>assessment of </a:t>
            </a:r>
            <a:r>
              <a:rPr lang="en-GB" sz="1200" dirty="0">
                <a:solidFill>
                  <a:schemeClr val="bg2">
                    <a:lumMod val="10000"/>
                  </a:schemeClr>
                </a:solidFill>
                <a:latin typeface="Arial"/>
                <a:ea typeface="Calibri"/>
                <a:cs typeface="Arial"/>
              </a:rPr>
              <a:t>control/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GB" sz="1200" dirty="0">
                <a:solidFill>
                  <a:schemeClr val="bg2">
                    <a:lumMod val="10000"/>
                  </a:schemeClr>
                </a:solidFill>
                <a:latin typeface="Arial"/>
                <a:ea typeface="Calibri"/>
                <a:cs typeface="Arial"/>
              </a:rPr>
              <a:t>test</a:t>
            </a:r>
            <a:r>
              <a:rPr lang="en-GB" sz="1200" noProof="0" dirty="0">
                <a:solidFill>
                  <a:schemeClr val="bg2">
                    <a:lumMod val="10000"/>
                  </a:schemeClr>
                </a:solidFill>
                <a:latin typeface="Arial"/>
                <a:ea typeface="Calibri"/>
                <a:cs typeface="Arial"/>
              </a:rPr>
              <a:t> tissue sample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EF4770-5DA6-7DEC-F7D5-88B7061FAC1B}"/>
              </a:ext>
            </a:extLst>
          </p:cNvPr>
          <p:cNvSpPr txBox="1"/>
          <p:nvPr/>
        </p:nvSpPr>
        <p:spPr>
          <a:xfrm>
            <a:off x="1138966" y="4456371"/>
            <a:ext cx="1762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noProof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Interpretation scoring and reporting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7C8E8193-B2CE-52D5-83D3-E0BA3E496C96}"/>
              </a:ext>
            </a:extLst>
          </p:cNvPr>
          <p:cNvSpPr txBox="1">
            <a:spLocks/>
          </p:cNvSpPr>
          <p:nvPr/>
        </p:nvSpPr>
        <p:spPr>
          <a:xfrm>
            <a:off x="609600" y="756000"/>
            <a:ext cx="10972800" cy="702470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chemeClr val="accent2"/>
              </a:buClr>
              <a:buFont typeface="Arial"/>
              <a:buNone/>
              <a:defRPr sz="2000" b="1" i="0" kern="1200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None/>
              <a:defRPr sz="2000" b="1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1800" b="1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HER2 testing must be standardised across pre-analytic, analytic, and post-analytic phases to ensure reliable interpretation*</a:t>
            </a:r>
            <a:endParaRPr lang="en-GB" baseline="30000" dirty="0">
              <a:solidFill>
                <a:schemeClr val="accent1"/>
              </a:solidFill>
              <a:ea typeface="Calibri"/>
            </a:endParaRPr>
          </a:p>
          <a:p>
            <a:endParaRPr lang="en-GB" baseline="30000" dirty="0">
              <a:solidFill>
                <a:schemeClr val="accent1"/>
              </a:solidFill>
              <a:latin typeface="Arial"/>
              <a:ea typeface="Calibri"/>
              <a:cs typeface="Arial"/>
            </a:endParaRPr>
          </a:p>
          <a:p>
            <a:endParaRPr lang="en-GB" dirty="0"/>
          </a:p>
        </p:txBody>
      </p:sp>
      <p:sp>
        <p:nvSpPr>
          <p:cNvPr id="50" name="Title 2">
            <a:extLst>
              <a:ext uri="{FF2B5EF4-FFF2-40B4-BE49-F238E27FC236}">
                <a16:creationId xmlns:a16="http://schemas.microsoft.com/office/drawing/2014/main" id="{E3B9F460-97D4-500A-B6B4-5A8F740E0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/>
          </a:bodyPr>
          <a:lstStyle/>
          <a:p>
            <a:r>
              <a:rPr lang="en-GB" sz="2700" dirty="0">
                <a:solidFill>
                  <a:schemeClr val="tx2"/>
                </a:solidFill>
                <a:latin typeface="Arial"/>
                <a:ea typeface="Calibri"/>
                <a:cs typeface="Arial"/>
              </a:rPr>
              <a:t>Best practice in HER2 testing and interpretation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0B17CAC8-E26B-C039-B396-70DD4EEFD220}"/>
              </a:ext>
            </a:extLst>
          </p:cNvPr>
          <p:cNvSpPr/>
          <p:nvPr/>
        </p:nvSpPr>
        <p:spPr>
          <a:xfrm>
            <a:off x="190499" y="2986475"/>
            <a:ext cx="2905125" cy="2324616"/>
          </a:xfrm>
          <a:prstGeom prst="roundRect">
            <a:avLst/>
          </a:prstGeom>
          <a:solidFill>
            <a:srgbClr val="FFFFFF">
              <a:alpha val="6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027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DAB69-1B43-F904-12B9-49352EB61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F4A2C1-D6A1-F4E3-9AB3-433E06F784A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71950" y="1958625"/>
            <a:ext cx="7705650" cy="3960000"/>
          </a:xfrm>
        </p:spPr>
        <p:txBody>
          <a:bodyPr vert="horz" lIns="0" tIns="0" rIns="0" bIns="0" rtlCol="0" anchor="t">
            <a:noAutofit/>
          </a:bodyPr>
          <a:lstStyle/>
          <a:p>
            <a:pPr marL="356870" indent="-356870"/>
            <a:r>
              <a:rPr lang="en-GB" sz="1400" dirty="0">
                <a:latin typeface="Arial"/>
                <a:cs typeface="Arial"/>
              </a:rPr>
              <a:t>Standardised operating procedures must be in place and updated as necessary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56870" indent="-356870"/>
            <a:r>
              <a:rPr lang="en-GB" sz="1400" dirty="0">
                <a:latin typeface="Arial"/>
                <a:cs typeface="Arial"/>
              </a:rPr>
              <a:t>Assay procedure standardization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56870" indent="-356870"/>
            <a:r>
              <a:rPr lang="en-GB" sz="1400" dirty="0">
                <a:latin typeface="Arial"/>
                <a:cs typeface="Arial"/>
              </a:rPr>
              <a:t>Choice of antibody clone and being aware of its performance (VENTANA PATHWAY B45 vs DAKO HercepTest (mab) vs DAKO HercepTest (pAb)</a:t>
            </a:r>
            <a:endParaRPr lang="en-US" sz="1400" dirty="0">
              <a:solidFill>
                <a:srgbClr val="000000"/>
              </a:solidFill>
              <a:cs typeface="Arial"/>
            </a:endParaRPr>
          </a:p>
          <a:p>
            <a:pPr marL="356870" indent="-356870"/>
            <a:r>
              <a:rPr lang="en-GB" sz="1400" dirty="0">
                <a:latin typeface="Arial"/>
                <a:cs typeface="Arial"/>
              </a:rPr>
              <a:t>Considerations on antigen retrieval method, enzymatic activity, reaction time, temperature and substrate concentration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56870" indent="-356870"/>
            <a:r>
              <a:rPr lang="en-GB" sz="1400" dirty="0">
                <a:latin typeface="Arial"/>
                <a:cs typeface="Arial"/>
              </a:rPr>
              <a:t>Strict adherence to kit assay protocols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56870" indent="-356870"/>
            <a:r>
              <a:rPr lang="en-GB" sz="1400" dirty="0">
                <a:latin typeface="Arial"/>
                <a:cs typeface="Arial"/>
              </a:rPr>
              <a:t>Use of appropriate batch and/or on-slide controls for every run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56870" indent="-356870"/>
            <a:r>
              <a:rPr lang="en-GB" sz="1400" dirty="0">
                <a:latin typeface="Arial"/>
                <a:cs typeface="Arial"/>
              </a:rPr>
              <a:t>Use of validated controls with wide range of HER2 expressions (score 0, 1+, 2+ and 3+)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56870" indent="-356870"/>
            <a:r>
              <a:rPr lang="en-GB" sz="1400" dirty="0">
                <a:latin typeface="Arial"/>
                <a:cs typeface="Arial"/>
              </a:rPr>
              <a:t>Check and audit controls regularly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56870" indent="-356870"/>
            <a:r>
              <a:rPr lang="en-GB" sz="1400" dirty="0">
                <a:latin typeface="Arial"/>
                <a:cs typeface="Arial"/>
              </a:rPr>
              <a:t>Test runs by trained personnel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56870" indent="-356870"/>
            <a:r>
              <a:rPr lang="en-GB" sz="1400" dirty="0">
                <a:latin typeface="Arial"/>
                <a:cs typeface="Arial"/>
              </a:rPr>
              <a:t>Consider reference laboratory service depending on circumstance</a:t>
            </a:r>
            <a:endParaRPr lang="en-US" sz="1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87988A-E310-C5C1-5A0F-22D87C5DDCF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*In the absence of gynecological-specific guidance, established ASCO/CAP breast cancer standards can be applied</a:t>
            </a:r>
          </a:p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HER2, human epidermal growth factor receptor 2.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1.Marabi M &amp; Tse G.M, et al. Hum Pathol. 2025 Aug:162:105818.</a:t>
            </a:r>
          </a:p>
          <a:p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5F2EA-EEBA-9399-019B-067BFC08C6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15</a:t>
            </a:fld>
            <a:endParaRPr lang="en-GB" dirty="0"/>
          </a:p>
        </p:txBody>
      </p:sp>
      <p:grpSp>
        <p:nvGrpSpPr>
          <p:cNvPr id="12" name="Graphic 35">
            <a:extLst>
              <a:ext uri="{FF2B5EF4-FFF2-40B4-BE49-F238E27FC236}">
                <a16:creationId xmlns:a16="http://schemas.microsoft.com/office/drawing/2014/main" id="{785ADB29-BDF0-A5F7-F320-33A248B12277}"/>
              </a:ext>
            </a:extLst>
          </p:cNvPr>
          <p:cNvGrpSpPr/>
          <p:nvPr/>
        </p:nvGrpSpPr>
        <p:grpSpPr>
          <a:xfrm>
            <a:off x="505971" y="4076301"/>
            <a:ext cx="289111" cy="381307"/>
            <a:chOff x="505971" y="4752576"/>
            <a:chExt cx="289111" cy="381307"/>
          </a:xfrm>
          <a:solidFill>
            <a:schemeClr val="lt1"/>
          </a:solidFill>
        </p:grpSpPr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C567EF65-6AB6-0AC7-719D-50B083FAE3BF}"/>
                </a:ext>
              </a:extLst>
            </p:cNvPr>
            <p:cNvSpPr/>
            <p:nvPr/>
          </p:nvSpPr>
          <p:spPr>
            <a:xfrm>
              <a:off x="505971" y="4782760"/>
              <a:ext cx="289111" cy="351123"/>
            </a:xfrm>
            <a:custGeom>
              <a:avLst/>
              <a:gdLst>
                <a:gd name="connsiteX0" fmla="*/ 59342 w 289111"/>
                <a:gd name="connsiteY0" fmla="*/ 0 h 351123"/>
                <a:gd name="connsiteX1" fmla="*/ 31006 w 289111"/>
                <a:gd name="connsiteY1" fmla="*/ 0 h 351123"/>
                <a:gd name="connsiteX2" fmla="*/ 0 w 289111"/>
                <a:gd name="connsiteY2" fmla="*/ 31006 h 351123"/>
                <a:gd name="connsiteX3" fmla="*/ 0 w 289111"/>
                <a:gd name="connsiteY3" fmla="*/ 320118 h 351123"/>
                <a:gd name="connsiteX4" fmla="*/ 31006 w 289111"/>
                <a:gd name="connsiteY4" fmla="*/ 351123 h 351123"/>
                <a:gd name="connsiteX5" fmla="*/ 258106 w 289111"/>
                <a:gd name="connsiteY5" fmla="*/ 351123 h 351123"/>
                <a:gd name="connsiteX6" fmla="*/ 289112 w 289111"/>
                <a:gd name="connsiteY6" fmla="*/ 320118 h 351123"/>
                <a:gd name="connsiteX7" fmla="*/ 289112 w 289111"/>
                <a:gd name="connsiteY7" fmla="*/ 31006 h 351123"/>
                <a:gd name="connsiteX8" fmla="*/ 258106 w 289111"/>
                <a:gd name="connsiteY8" fmla="*/ 0 h 351123"/>
                <a:gd name="connsiteX9" fmla="*/ 225458 w 289111"/>
                <a:gd name="connsiteY9" fmla="*/ 0 h 351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111" h="351123">
                  <a:moveTo>
                    <a:pt x="59342" y="0"/>
                  </a:moveTo>
                  <a:lnTo>
                    <a:pt x="31006" y="0"/>
                  </a:lnTo>
                  <a:cubicBezTo>
                    <a:pt x="13963" y="0"/>
                    <a:pt x="0" y="13963"/>
                    <a:pt x="0" y="31006"/>
                  </a:cubicBezTo>
                  <a:lnTo>
                    <a:pt x="0" y="320118"/>
                  </a:lnTo>
                  <a:cubicBezTo>
                    <a:pt x="0" y="337160"/>
                    <a:pt x="13963" y="351123"/>
                    <a:pt x="31006" y="351123"/>
                  </a:cubicBezTo>
                  <a:lnTo>
                    <a:pt x="258106" y="351123"/>
                  </a:lnTo>
                  <a:cubicBezTo>
                    <a:pt x="275149" y="351123"/>
                    <a:pt x="289112" y="337160"/>
                    <a:pt x="289112" y="320118"/>
                  </a:cubicBezTo>
                  <a:lnTo>
                    <a:pt x="289112" y="31006"/>
                  </a:lnTo>
                  <a:cubicBezTo>
                    <a:pt x="289112" y="13963"/>
                    <a:pt x="275149" y="0"/>
                    <a:pt x="258106" y="0"/>
                  </a:cubicBezTo>
                  <a:lnTo>
                    <a:pt x="225458" y="0"/>
                  </a:lnTo>
                </a:path>
              </a:pathLst>
            </a:custGeom>
            <a:solidFill>
              <a:schemeClr val="lt1"/>
            </a:solidFill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E7162C21-318B-5C79-2761-F8C097F57E4B}"/>
                </a:ext>
              </a:extLst>
            </p:cNvPr>
            <p:cNvSpPr/>
            <p:nvPr/>
          </p:nvSpPr>
          <p:spPr>
            <a:xfrm>
              <a:off x="569008" y="4752576"/>
              <a:ext cx="158929" cy="67144"/>
            </a:xfrm>
            <a:custGeom>
              <a:avLst/>
              <a:gdLst>
                <a:gd name="connsiteX0" fmla="*/ 148868 w 158929"/>
                <a:gd name="connsiteY0" fmla="*/ 0 h 67144"/>
                <a:gd name="connsiteX1" fmla="*/ 158929 w 158929"/>
                <a:gd name="connsiteY1" fmla="*/ 10061 h 67144"/>
                <a:gd name="connsiteX2" fmla="*/ 158929 w 158929"/>
                <a:gd name="connsiteY2" fmla="*/ 57083 h 67144"/>
                <a:gd name="connsiteX3" fmla="*/ 148868 w 158929"/>
                <a:gd name="connsiteY3" fmla="*/ 67145 h 67144"/>
                <a:gd name="connsiteX4" fmla="*/ 10061 w 158929"/>
                <a:gd name="connsiteY4" fmla="*/ 67145 h 67144"/>
                <a:gd name="connsiteX5" fmla="*/ 0 w 158929"/>
                <a:gd name="connsiteY5" fmla="*/ 57083 h 67144"/>
                <a:gd name="connsiteX6" fmla="*/ 0 w 158929"/>
                <a:gd name="connsiteY6" fmla="*/ 10061 h 67144"/>
                <a:gd name="connsiteX7" fmla="*/ 10061 w 158929"/>
                <a:gd name="connsiteY7" fmla="*/ 0 h 6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929" h="67144">
                  <a:moveTo>
                    <a:pt x="148868" y="0"/>
                  </a:moveTo>
                  <a:cubicBezTo>
                    <a:pt x="154425" y="0"/>
                    <a:pt x="158929" y="4505"/>
                    <a:pt x="158929" y="10061"/>
                  </a:cubicBezTo>
                  <a:lnTo>
                    <a:pt x="158929" y="57083"/>
                  </a:lnTo>
                  <a:cubicBezTo>
                    <a:pt x="158929" y="62640"/>
                    <a:pt x="154425" y="67145"/>
                    <a:pt x="148868" y="67145"/>
                  </a:cubicBezTo>
                  <a:lnTo>
                    <a:pt x="10061" y="67145"/>
                  </a:lnTo>
                  <a:cubicBezTo>
                    <a:pt x="4505" y="67145"/>
                    <a:pt x="0" y="62640"/>
                    <a:pt x="0" y="57083"/>
                  </a:cubicBezTo>
                  <a:lnTo>
                    <a:pt x="0" y="10061"/>
                  </a:lnTo>
                  <a:cubicBezTo>
                    <a:pt x="0" y="4505"/>
                    <a:pt x="4505" y="0"/>
                    <a:pt x="10061" y="0"/>
                  </a:cubicBezTo>
                  <a:close/>
                </a:path>
              </a:pathLst>
            </a:custGeom>
            <a:solidFill>
              <a:schemeClr val="lt1"/>
            </a:solidFill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grpSp>
        <p:nvGrpSpPr>
          <p:cNvPr id="17" name="Graphic 35">
            <a:extLst>
              <a:ext uri="{FF2B5EF4-FFF2-40B4-BE49-F238E27FC236}">
                <a16:creationId xmlns:a16="http://schemas.microsoft.com/office/drawing/2014/main" id="{F591722D-7DC4-8EFC-93A0-CED2ADD9643A}"/>
              </a:ext>
            </a:extLst>
          </p:cNvPr>
          <p:cNvGrpSpPr/>
          <p:nvPr/>
        </p:nvGrpSpPr>
        <p:grpSpPr>
          <a:xfrm>
            <a:off x="592006" y="4233998"/>
            <a:ext cx="117862" cy="148457"/>
            <a:chOff x="592006" y="4910273"/>
            <a:chExt cx="117862" cy="148457"/>
          </a:xfrm>
        </p:grpSpPr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E550C47D-4637-FEB3-E195-C4855CAA4371}"/>
                </a:ext>
              </a:extLst>
            </p:cNvPr>
            <p:cNvSpPr/>
            <p:nvPr/>
          </p:nvSpPr>
          <p:spPr>
            <a:xfrm>
              <a:off x="592006" y="4910273"/>
              <a:ext cx="117862" cy="20533"/>
            </a:xfrm>
            <a:custGeom>
              <a:avLst/>
              <a:gdLst>
                <a:gd name="connsiteX0" fmla="*/ 0 w 117862"/>
                <a:gd name="connsiteY0" fmla="*/ 0 h 20533"/>
                <a:gd name="connsiteX1" fmla="*/ 117862 w 117862"/>
                <a:gd name="connsiteY1" fmla="*/ 0 h 2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862" h="20533">
                  <a:moveTo>
                    <a:pt x="0" y="0"/>
                  </a:moveTo>
                  <a:lnTo>
                    <a:pt x="117862" y="0"/>
                  </a:lnTo>
                </a:path>
              </a:pathLst>
            </a:custGeom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6FD26293-665D-840E-7FDD-5B09E7412468}"/>
                </a:ext>
              </a:extLst>
            </p:cNvPr>
            <p:cNvSpPr/>
            <p:nvPr/>
          </p:nvSpPr>
          <p:spPr>
            <a:xfrm>
              <a:off x="592006" y="4974338"/>
              <a:ext cx="117862" cy="20533"/>
            </a:xfrm>
            <a:custGeom>
              <a:avLst/>
              <a:gdLst>
                <a:gd name="connsiteX0" fmla="*/ 0 w 117862"/>
                <a:gd name="connsiteY0" fmla="*/ 0 h 20533"/>
                <a:gd name="connsiteX1" fmla="*/ 117862 w 117862"/>
                <a:gd name="connsiteY1" fmla="*/ 0 h 2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862" h="20533">
                  <a:moveTo>
                    <a:pt x="0" y="0"/>
                  </a:moveTo>
                  <a:lnTo>
                    <a:pt x="117862" y="0"/>
                  </a:lnTo>
                </a:path>
              </a:pathLst>
            </a:custGeom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84485BDC-0707-273A-4661-8257D1E94EBA}"/>
                </a:ext>
              </a:extLst>
            </p:cNvPr>
            <p:cNvSpPr/>
            <p:nvPr/>
          </p:nvSpPr>
          <p:spPr>
            <a:xfrm>
              <a:off x="592006" y="5038197"/>
              <a:ext cx="117862" cy="20533"/>
            </a:xfrm>
            <a:custGeom>
              <a:avLst/>
              <a:gdLst>
                <a:gd name="connsiteX0" fmla="*/ 0 w 117862"/>
                <a:gd name="connsiteY0" fmla="*/ 0 h 20533"/>
                <a:gd name="connsiteX1" fmla="*/ 117862 w 117862"/>
                <a:gd name="connsiteY1" fmla="*/ 0 h 2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862" h="20533">
                  <a:moveTo>
                    <a:pt x="0" y="0"/>
                  </a:moveTo>
                  <a:lnTo>
                    <a:pt x="117862" y="0"/>
                  </a:lnTo>
                </a:path>
              </a:pathLst>
            </a:custGeom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sp>
        <p:nvSpPr>
          <p:cNvPr id="19" name="Freeform 22">
            <a:extLst>
              <a:ext uri="{FF2B5EF4-FFF2-40B4-BE49-F238E27FC236}">
                <a16:creationId xmlns:a16="http://schemas.microsoft.com/office/drawing/2014/main" id="{6BA139B1-297B-EA31-EBA6-64817DD9B3C3}"/>
              </a:ext>
            </a:extLst>
          </p:cNvPr>
          <p:cNvSpPr/>
          <p:nvPr/>
        </p:nvSpPr>
        <p:spPr>
          <a:xfrm>
            <a:off x="455704" y="3131948"/>
            <a:ext cx="328043" cy="184550"/>
          </a:xfrm>
          <a:custGeom>
            <a:avLst/>
            <a:gdLst>
              <a:gd name="connsiteX0" fmla="*/ 0 w 328043"/>
              <a:gd name="connsiteY0" fmla="*/ 0 h 184550"/>
              <a:gd name="connsiteX1" fmla="*/ 328044 w 328043"/>
              <a:gd name="connsiteY1" fmla="*/ 0 h 184550"/>
              <a:gd name="connsiteX2" fmla="*/ 328044 w 328043"/>
              <a:gd name="connsiteY2" fmla="*/ 184550 h 184550"/>
              <a:gd name="connsiteX3" fmla="*/ 0 w 328043"/>
              <a:gd name="connsiteY3" fmla="*/ 184550 h 18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043" h="184550">
                <a:moveTo>
                  <a:pt x="0" y="0"/>
                </a:moveTo>
                <a:lnTo>
                  <a:pt x="328044" y="0"/>
                </a:lnTo>
                <a:lnTo>
                  <a:pt x="328044" y="184550"/>
                </a:lnTo>
                <a:lnTo>
                  <a:pt x="0" y="184550"/>
                </a:lnTo>
                <a:close/>
              </a:path>
            </a:pathLst>
          </a:custGeom>
          <a:solidFill>
            <a:schemeClr val="lt1"/>
          </a:solidFill>
          <a:ln w="12700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C8D4FC96-3BBE-A768-3608-BDE230B0897B}"/>
              </a:ext>
            </a:extLst>
          </p:cNvPr>
          <p:cNvSpPr/>
          <p:nvPr/>
        </p:nvSpPr>
        <p:spPr>
          <a:xfrm>
            <a:off x="516263" y="3069541"/>
            <a:ext cx="328249" cy="184550"/>
          </a:xfrm>
          <a:custGeom>
            <a:avLst/>
            <a:gdLst>
              <a:gd name="connsiteX0" fmla="*/ 0 w 328249"/>
              <a:gd name="connsiteY0" fmla="*/ 49884 h 184550"/>
              <a:gd name="connsiteX1" fmla="*/ 0 w 328249"/>
              <a:gd name="connsiteY1" fmla="*/ 0 h 184550"/>
              <a:gd name="connsiteX2" fmla="*/ 328249 w 328249"/>
              <a:gd name="connsiteY2" fmla="*/ 0 h 184550"/>
              <a:gd name="connsiteX3" fmla="*/ 328249 w 328249"/>
              <a:gd name="connsiteY3" fmla="*/ 184550 h 184550"/>
              <a:gd name="connsiteX4" fmla="*/ 279186 w 328249"/>
              <a:gd name="connsiteY4" fmla="*/ 184550 h 18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249" h="184550">
                <a:moveTo>
                  <a:pt x="0" y="49884"/>
                </a:moveTo>
                <a:lnTo>
                  <a:pt x="0" y="0"/>
                </a:lnTo>
                <a:lnTo>
                  <a:pt x="328249" y="0"/>
                </a:lnTo>
                <a:lnTo>
                  <a:pt x="328249" y="184550"/>
                </a:lnTo>
                <a:lnTo>
                  <a:pt x="279186" y="184550"/>
                </a:lnTo>
              </a:path>
            </a:pathLst>
          </a:custGeom>
          <a:solidFill>
            <a:schemeClr val="lt1"/>
          </a:solidFill>
          <a:ln w="12700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GB" noProof="0" dirty="0"/>
          </a:p>
        </p:txBody>
      </p:sp>
      <p:grpSp>
        <p:nvGrpSpPr>
          <p:cNvPr id="28" name="Graphic 37">
            <a:extLst>
              <a:ext uri="{FF2B5EF4-FFF2-40B4-BE49-F238E27FC236}">
                <a16:creationId xmlns:a16="http://schemas.microsoft.com/office/drawing/2014/main" id="{267ECD1B-B298-6090-A091-D4CADB3A1CAC}"/>
              </a:ext>
            </a:extLst>
          </p:cNvPr>
          <p:cNvGrpSpPr/>
          <p:nvPr/>
        </p:nvGrpSpPr>
        <p:grpSpPr>
          <a:xfrm>
            <a:off x="394427" y="1806960"/>
            <a:ext cx="508502" cy="473879"/>
            <a:chOff x="394427" y="2483235"/>
            <a:chExt cx="508502" cy="473879"/>
          </a:xfrm>
          <a:solidFill>
            <a:schemeClr val="lt1"/>
          </a:solidFill>
        </p:grpSpPr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BAD6A31D-02E7-79D1-0433-080F4F543522}"/>
                </a:ext>
              </a:extLst>
            </p:cNvPr>
            <p:cNvSpPr/>
            <p:nvPr/>
          </p:nvSpPr>
          <p:spPr>
            <a:xfrm>
              <a:off x="394427" y="2672746"/>
              <a:ext cx="338455" cy="263196"/>
            </a:xfrm>
            <a:custGeom>
              <a:avLst/>
              <a:gdLst>
                <a:gd name="connsiteX0" fmla="*/ 264291 w 338455"/>
                <a:gd name="connsiteY0" fmla="*/ 0 h 263196"/>
                <a:gd name="connsiteX1" fmla="*/ 0 w 338455"/>
                <a:gd name="connsiteY1" fmla="*/ 250769 h 263196"/>
                <a:gd name="connsiteX2" fmla="*/ 245852 w 338455"/>
                <a:gd name="connsiteY2" fmla="*/ 205081 h 263196"/>
                <a:gd name="connsiteX3" fmla="*/ 311822 w 338455"/>
                <a:gd name="connsiteY3" fmla="*/ 127433 h 263196"/>
                <a:gd name="connsiteX4" fmla="*/ 311822 w 338455"/>
                <a:gd name="connsiteY4" fmla="*/ 93219 h 263196"/>
                <a:gd name="connsiteX5" fmla="*/ 338456 w 338455"/>
                <a:gd name="connsiteY5" fmla="*/ 28888 h 263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455" h="263196">
                  <a:moveTo>
                    <a:pt x="264291" y="0"/>
                  </a:moveTo>
                  <a:lnTo>
                    <a:pt x="0" y="250769"/>
                  </a:lnTo>
                  <a:cubicBezTo>
                    <a:pt x="0" y="250769"/>
                    <a:pt x="150994" y="299120"/>
                    <a:pt x="245852" y="205081"/>
                  </a:cubicBezTo>
                  <a:cubicBezTo>
                    <a:pt x="305266" y="146077"/>
                    <a:pt x="311822" y="127433"/>
                    <a:pt x="311822" y="127433"/>
                  </a:cubicBezTo>
                  <a:lnTo>
                    <a:pt x="311822" y="93219"/>
                  </a:lnTo>
                  <a:cubicBezTo>
                    <a:pt x="311822" y="69043"/>
                    <a:pt x="321451" y="46097"/>
                    <a:pt x="338456" y="28888"/>
                  </a:cubicBezTo>
                </a:path>
              </a:pathLst>
            </a:custGeom>
            <a:solidFill>
              <a:schemeClr val="lt1"/>
            </a:solidFill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E036D2C5-B7C7-237F-EA6A-4EFA6ED704C3}"/>
                </a:ext>
              </a:extLst>
            </p:cNvPr>
            <p:cNvSpPr/>
            <p:nvPr/>
          </p:nvSpPr>
          <p:spPr>
            <a:xfrm>
              <a:off x="640688" y="2483235"/>
              <a:ext cx="262241" cy="215325"/>
            </a:xfrm>
            <a:custGeom>
              <a:avLst/>
              <a:gdLst>
                <a:gd name="connsiteX0" fmla="*/ 176808 w 262241"/>
                <a:gd name="connsiteY0" fmla="*/ 0 h 215325"/>
                <a:gd name="connsiteX1" fmla="*/ 0 w 262241"/>
                <a:gd name="connsiteY1" fmla="*/ 176808 h 215325"/>
                <a:gd name="connsiteX2" fmla="*/ 126204 w 262241"/>
                <a:gd name="connsiteY2" fmla="*/ 215325 h 215325"/>
                <a:gd name="connsiteX3" fmla="*/ 262242 w 262241"/>
                <a:gd name="connsiteY3" fmla="*/ 79492 h 21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241" h="215325">
                  <a:moveTo>
                    <a:pt x="176808" y="0"/>
                  </a:moveTo>
                  <a:lnTo>
                    <a:pt x="0" y="176808"/>
                  </a:lnTo>
                  <a:lnTo>
                    <a:pt x="126204" y="215325"/>
                  </a:lnTo>
                  <a:lnTo>
                    <a:pt x="262242" y="79492"/>
                  </a:lnTo>
                </a:path>
              </a:pathLst>
            </a:custGeom>
            <a:solidFill>
              <a:schemeClr val="lt1"/>
            </a:solidFill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3B0D7667-341D-6B37-A3BE-AEBAB07AF48D}"/>
                </a:ext>
              </a:extLst>
            </p:cNvPr>
            <p:cNvSpPr/>
            <p:nvPr/>
          </p:nvSpPr>
          <p:spPr>
            <a:xfrm>
              <a:off x="596435" y="2781535"/>
              <a:ext cx="25609" cy="25609"/>
            </a:xfrm>
            <a:custGeom>
              <a:avLst/>
              <a:gdLst>
                <a:gd name="connsiteX0" fmla="*/ 25610 w 25609"/>
                <a:gd name="connsiteY0" fmla="*/ 0 h 25609"/>
                <a:gd name="connsiteX1" fmla="*/ 0 w 25609"/>
                <a:gd name="connsiteY1" fmla="*/ 25610 h 25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09" h="25609">
                  <a:moveTo>
                    <a:pt x="25610" y="0"/>
                  </a:moveTo>
                  <a:lnTo>
                    <a:pt x="0" y="25610"/>
                  </a:lnTo>
                </a:path>
              </a:pathLst>
            </a:custGeom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DC8AB0FA-F293-0FF2-5DAB-2F331F588E6B}"/>
                </a:ext>
              </a:extLst>
            </p:cNvPr>
            <p:cNvSpPr/>
            <p:nvPr/>
          </p:nvSpPr>
          <p:spPr>
            <a:xfrm>
              <a:off x="685761" y="2936627"/>
              <a:ext cx="27863" cy="20487"/>
            </a:xfrm>
            <a:custGeom>
              <a:avLst/>
              <a:gdLst>
                <a:gd name="connsiteX0" fmla="*/ 0 w 27863"/>
                <a:gd name="connsiteY0" fmla="*/ 0 h 20487"/>
                <a:gd name="connsiteX1" fmla="*/ 27863 w 27863"/>
                <a:gd name="connsiteY1" fmla="*/ 0 h 2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863" h="20487">
                  <a:moveTo>
                    <a:pt x="0" y="0"/>
                  </a:moveTo>
                  <a:lnTo>
                    <a:pt x="27863" y="0"/>
                  </a:lnTo>
                </a:path>
              </a:pathLst>
            </a:custGeom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FC85688C-3B91-D811-6935-E596488ED937}"/>
                </a:ext>
              </a:extLst>
            </p:cNvPr>
            <p:cNvSpPr/>
            <p:nvPr/>
          </p:nvSpPr>
          <p:spPr>
            <a:xfrm>
              <a:off x="783487" y="2936627"/>
              <a:ext cx="27863" cy="20487"/>
            </a:xfrm>
            <a:custGeom>
              <a:avLst/>
              <a:gdLst>
                <a:gd name="connsiteX0" fmla="*/ 0 w 27863"/>
                <a:gd name="connsiteY0" fmla="*/ 0 h 20487"/>
                <a:gd name="connsiteX1" fmla="*/ 27863 w 27863"/>
                <a:gd name="connsiteY1" fmla="*/ 0 h 2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863" h="20487">
                  <a:moveTo>
                    <a:pt x="0" y="0"/>
                  </a:moveTo>
                  <a:lnTo>
                    <a:pt x="27863" y="0"/>
                  </a:lnTo>
                </a:path>
              </a:pathLst>
            </a:custGeom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7EB31EA-4A6B-8FD7-84A6-133CE3ACABC7}"/>
              </a:ext>
            </a:extLst>
          </p:cNvPr>
          <p:cNvSpPr txBox="1"/>
          <p:nvPr/>
        </p:nvSpPr>
        <p:spPr>
          <a:xfrm>
            <a:off x="981084" y="4085061"/>
            <a:ext cx="234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Post-analytic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324D2F4-5578-A076-824D-2AF19D782692}"/>
              </a:ext>
            </a:extLst>
          </p:cNvPr>
          <p:cNvSpPr txBox="1"/>
          <p:nvPr/>
        </p:nvSpPr>
        <p:spPr>
          <a:xfrm>
            <a:off x="906181" y="1813638"/>
            <a:ext cx="23495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Arial"/>
                <a:ea typeface="Calibri"/>
                <a:cs typeface="Arial"/>
              </a:rPr>
              <a:t>Pre-analytic</a:t>
            </a:r>
            <a:endParaRPr lang="en-GB" baseline="30000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57EE63-3EA0-A676-BB3B-110601B71025}"/>
              </a:ext>
            </a:extLst>
          </p:cNvPr>
          <p:cNvSpPr txBox="1"/>
          <p:nvPr/>
        </p:nvSpPr>
        <p:spPr>
          <a:xfrm>
            <a:off x="906181" y="2986474"/>
            <a:ext cx="234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Analytic</a:t>
            </a: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24F670F1-5EA6-F8C3-D7D3-BE7A4B1AC771}"/>
              </a:ext>
            </a:extLst>
          </p:cNvPr>
          <p:cNvSpPr/>
          <p:nvPr/>
        </p:nvSpPr>
        <p:spPr>
          <a:xfrm>
            <a:off x="981084" y="2301666"/>
            <a:ext cx="157882" cy="650282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AF4E5C-D9AE-70AD-D7CA-93B05F8C9D87}"/>
              </a:ext>
            </a:extLst>
          </p:cNvPr>
          <p:cNvSpPr txBox="1"/>
          <p:nvPr/>
        </p:nvSpPr>
        <p:spPr>
          <a:xfrm>
            <a:off x="1138966" y="2162351"/>
            <a:ext cx="2034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Tissue processing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53CB702-B7FF-C49C-01FA-DA6D295788C3}"/>
              </a:ext>
            </a:extLst>
          </p:cNvPr>
          <p:cNvSpPr txBox="1"/>
          <p:nvPr/>
        </p:nvSpPr>
        <p:spPr>
          <a:xfrm>
            <a:off x="1141820" y="3351672"/>
            <a:ext cx="2101850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Staining and quality </a:t>
            </a:r>
            <a:b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assessment of control/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 tissue sample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070EBE8-117F-8096-3697-08FF17C3869E}"/>
              </a:ext>
            </a:extLst>
          </p:cNvPr>
          <p:cNvSpPr txBox="1"/>
          <p:nvPr/>
        </p:nvSpPr>
        <p:spPr>
          <a:xfrm>
            <a:off x="1138966" y="4456371"/>
            <a:ext cx="1762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noProof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Interpretation scoring and reporting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63C23D96-426D-779D-126A-28CB254B1E76}"/>
              </a:ext>
            </a:extLst>
          </p:cNvPr>
          <p:cNvSpPr txBox="1">
            <a:spLocks/>
          </p:cNvSpPr>
          <p:nvPr/>
        </p:nvSpPr>
        <p:spPr>
          <a:xfrm>
            <a:off x="609600" y="756000"/>
            <a:ext cx="10972800" cy="702470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chemeClr val="accent2"/>
              </a:buClr>
              <a:buFont typeface="Arial"/>
              <a:buNone/>
              <a:defRPr sz="2000" b="1" i="0" kern="1200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None/>
              <a:defRPr sz="2000" b="1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1800" b="1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HER2 testing must be standardised across pre-analytic, analytic, and post-analytic phases to ensure reliable interpretation*</a:t>
            </a:r>
            <a:endParaRPr lang="en-US" dirty="0">
              <a:solidFill>
                <a:schemeClr val="accent1"/>
              </a:solidFill>
              <a:latin typeface="Arial"/>
              <a:ea typeface="Calibri"/>
              <a:cs typeface="Arial"/>
            </a:endParaRPr>
          </a:p>
          <a:p>
            <a:endParaRPr lang="en-GB" baseline="30000" dirty="0">
              <a:solidFill>
                <a:schemeClr val="accent1"/>
              </a:solidFill>
              <a:latin typeface="Arial"/>
              <a:ea typeface="Calibri"/>
              <a:cs typeface="Arial"/>
            </a:endParaRPr>
          </a:p>
          <a:p>
            <a:endParaRPr lang="en-GB" sz="1800" dirty="0">
              <a:solidFill>
                <a:schemeClr val="bg2">
                  <a:lumMod val="10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50" name="Title 2">
            <a:extLst>
              <a:ext uri="{FF2B5EF4-FFF2-40B4-BE49-F238E27FC236}">
                <a16:creationId xmlns:a16="http://schemas.microsoft.com/office/drawing/2014/main" id="{A65A5502-9C31-236F-DC03-277B6B73E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/>
          </a:bodyPr>
          <a:lstStyle/>
          <a:p>
            <a:r>
              <a:rPr lang="en-GB" sz="2700" dirty="0">
                <a:solidFill>
                  <a:schemeClr val="tx2"/>
                </a:solidFill>
                <a:latin typeface="Arial"/>
                <a:ea typeface="Calibri"/>
                <a:cs typeface="Calibri"/>
              </a:rPr>
              <a:t>Best practice in HER2 testing and interpretation</a:t>
            </a:r>
            <a:r>
              <a:rPr lang="en-GB" sz="1200" b="0" dirty="0">
                <a:solidFill>
                  <a:srgbClr val="1F1F1F"/>
                </a:solidFill>
                <a:latin typeface="Arial"/>
                <a:ea typeface="Calibri"/>
                <a:cs typeface="Arial"/>
              </a:rPr>
              <a:t>.</a:t>
            </a:r>
            <a:r>
              <a:rPr lang="en-GB" sz="2700" dirty="0">
                <a:solidFill>
                  <a:schemeClr val="tx2"/>
                </a:solidFill>
                <a:latin typeface="Arial"/>
                <a:ea typeface="Calibri"/>
                <a:cs typeface="Calibri"/>
              </a:rPr>
              <a:t> 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64009D98-7637-34F1-1E8B-BFB4C14EC731}"/>
              </a:ext>
            </a:extLst>
          </p:cNvPr>
          <p:cNvSpPr/>
          <p:nvPr/>
        </p:nvSpPr>
        <p:spPr>
          <a:xfrm>
            <a:off x="981084" y="3386895"/>
            <a:ext cx="157882" cy="650282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686C138-124B-A1F4-2066-2B005190C276}"/>
              </a:ext>
            </a:extLst>
          </p:cNvPr>
          <p:cNvSpPr/>
          <p:nvPr/>
        </p:nvSpPr>
        <p:spPr>
          <a:xfrm>
            <a:off x="190500" y="1733550"/>
            <a:ext cx="2905125" cy="1247775"/>
          </a:xfrm>
          <a:prstGeom prst="roundRect">
            <a:avLst/>
          </a:prstGeom>
          <a:solidFill>
            <a:srgbClr val="FFFFFF">
              <a:alpha val="6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7EF8E3A5-0814-0D24-D269-71AF84D87428}"/>
              </a:ext>
            </a:extLst>
          </p:cNvPr>
          <p:cNvSpPr/>
          <p:nvPr/>
        </p:nvSpPr>
        <p:spPr>
          <a:xfrm>
            <a:off x="190499" y="4063315"/>
            <a:ext cx="2905125" cy="1247775"/>
          </a:xfrm>
          <a:prstGeom prst="roundRect">
            <a:avLst/>
          </a:prstGeom>
          <a:solidFill>
            <a:srgbClr val="FFFFFF">
              <a:alpha val="6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7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5773C-CCAA-FAB5-4029-D6FAD8A39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9422CF-359F-7B75-2A29-37958CEB2BF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71950" y="1958625"/>
            <a:ext cx="7705650" cy="3960000"/>
          </a:xfrm>
        </p:spPr>
        <p:txBody>
          <a:bodyPr vert="horz" lIns="0" tIns="0" rIns="0" bIns="0" rtlCol="0" anchor="t">
            <a:noAutofit/>
          </a:bodyPr>
          <a:lstStyle/>
          <a:p>
            <a:pPr marL="356870" indent="-356870"/>
            <a:r>
              <a:rPr lang="en-GB" sz="1400" dirty="0">
                <a:latin typeface="Arial"/>
                <a:cs typeface="Arial"/>
              </a:rPr>
              <a:t>Only interpret membrane staining and in invasive tumour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56870" indent="-356870"/>
            <a:r>
              <a:rPr lang="en-GB" sz="1400" dirty="0">
                <a:latin typeface="Arial"/>
                <a:cs typeface="Arial"/>
              </a:rPr>
              <a:t>Avoid crushed or marked edge artefacts</a:t>
            </a:r>
            <a:endParaRPr lang="en-US" sz="1400" dirty="0">
              <a:solidFill>
                <a:srgbClr val="000000"/>
              </a:solidFill>
              <a:cs typeface="Arial"/>
            </a:endParaRPr>
          </a:p>
          <a:p>
            <a:pPr marL="356870" indent="-356870"/>
            <a:r>
              <a:rPr lang="en-GB" sz="1400" dirty="0">
                <a:latin typeface="Arial"/>
                <a:cs typeface="Arial"/>
              </a:rPr>
              <a:t>Use the magnification and “I–C-E” method when reading the slides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56870" indent="-356870"/>
            <a:r>
              <a:rPr lang="en-GB" sz="1400" dirty="0">
                <a:latin typeface="Arial"/>
                <a:cs typeface="Arial"/>
              </a:rPr>
              <a:t>Get a second pathologist's review on cases near cut-off points, preferably from the same lab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56870" indent="-356870"/>
            <a:r>
              <a:rPr lang="en-GB" sz="1400" dirty="0">
                <a:latin typeface="Arial"/>
                <a:cs typeface="Arial"/>
              </a:rPr>
              <a:t>Re-test using the same sample or a different sample as necessary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56870" indent="-356870"/>
            <a:r>
              <a:rPr lang="en-GB" sz="1400" dirty="0">
                <a:latin typeface="Arial"/>
                <a:cs typeface="Arial"/>
              </a:rPr>
              <a:t>Correlate histological tumour types with the expected IHC results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56870" indent="-356870"/>
            <a:r>
              <a:rPr lang="en-GB" sz="1400" dirty="0">
                <a:latin typeface="Arial"/>
                <a:cs typeface="Arial"/>
              </a:rPr>
              <a:t>Consider use of digital or computerized methods or clinically validated artificial intelligence algorithm assistance</a:t>
            </a:r>
            <a:endParaRPr lang="en-US" sz="1400" dirty="0">
              <a:solidFill>
                <a:srgbClr val="000000"/>
              </a:solidFill>
              <a:cs typeface="Arial"/>
            </a:endParaRPr>
          </a:p>
          <a:p>
            <a:pPr marL="356870" indent="-356870"/>
            <a:r>
              <a:rPr lang="en-GB" sz="1400" dirty="0">
                <a:latin typeface="Arial"/>
                <a:cs typeface="Arial"/>
              </a:rPr>
              <a:t>Participating in focused educations and training programs on HER2 scoring interpretation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56870" indent="-356870"/>
            <a:r>
              <a:rPr lang="en-GB" sz="1400" dirty="0">
                <a:latin typeface="Arial"/>
                <a:cs typeface="Arial"/>
              </a:rPr>
              <a:t>Communicate with the treating clinicians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56870" indent="-356870"/>
            <a:r>
              <a:rPr lang="en-GB" sz="1400" dirty="0">
                <a:latin typeface="Arial"/>
                <a:cs typeface="Arial"/>
              </a:rPr>
              <a:t>Give the IHC interpretation (negative vs positive), specifying the staining pattern and % estimation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A5F81A-CA54-324F-CE7C-5BF0E75AF12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*In the absence of gynecological-specific guidance, established ASCO/CAP breast cancer standards can be applied</a:t>
            </a:r>
          </a:p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HER2, human epidermal growth factor receptor 2; IHC, immunohistochemistry.</a:t>
            </a:r>
          </a:p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1.Marabi M &amp; Tse G.M, et al. Hum Pathol. 2025 Aug:162:105818</a:t>
            </a:r>
          </a:p>
          <a:p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67DEB-7935-1FB2-C0A8-5D5A6147A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9" name="Freeform 22">
            <a:extLst>
              <a:ext uri="{FF2B5EF4-FFF2-40B4-BE49-F238E27FC236}">
                <a16:creationId xmlns:a16="http://schemas.microsoft.com/office/drawing/2014/main" id="{2A32D8DF-6AB1-C8F3-EC9A-343CD0501A45}"/>
              </a:ext>
            </a:extLst>
          </p:cNvPr>
          <p:cNvSpPr/>
          <p:nvPr/>
        </p:nvSpPr>
        <p:spPr>
          <a:xfrm>
            <a:off x="455704" y="3131948"/>
            <a:ext cx="328043" cy="184550"/>
          </a:xfrm>
          <a:custGeom>
            <a:avLst/>
            <a:gdLst>
              <a:gd name="connsiteX0" fmla="*/ 0 w 328043"/>
              <a:gd name="connsiteY0" fmla="*/ 0 h 184550"/>
              <a:gd name="connsiteX1" fmla="*/ 328044 w 328043"/>
              <a:gd name="connsiteY1" fmla="*/ 0 h 184550"/>
              <a:gd name="connsiteX2" fmla="*/ 328044 w 328043"/>
              <a:gd name="connsiteY2" fmla="*/ 184550 h 184550"/>
              <a:gd name="connsiteX3" fmla="*/ 0 w 328043"/>
              <a:gd name="connsiteY3" fmla="*/ 184550 h 18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043" h="184550">
                <a:moveTo>
                  <a:pt x="0" y="0"/>
                </a:moveTo>
                <a:lnTo>
                  <a:pt x="328044" y="0"/>
                </a:lnTo>
                <a:lnTo>
                  <a:pt x="328044" y="184550"/>
                </a:lnTo>
                <a:lnTo>
                  <a:pt x="0" y="184550"/>
                </a:lnTo>
                <a:close/>
              </a:path>
            </a:pathLst>
          </a:custGeom>
          <a:solidFill>
            <a:schemeClr val="lt1"/>
          </a:solidFill>
          <a:ln w="12700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0F03C699-359F-7A3E-A77F-93ABF619AC7B}"/>
              </a:ext>
            </a:extLst>
          </p:cNvPr>
          <p:cNvSpPr/>
          <p:nvPr/>
        </p:nvSpPr>
        <p:spPr>
          <a:xfrm>
            <a:off x="516263" y="3069541"/>
            <a:ext cx="328249" cy="184550"/>
          </a:xfrm>
          <a:custGeom>
            <a:avLst/>
            <a:gdLst>
              <a:gd name="connsiteX0" fmla="*/ 0 w 328249"/>
              <a:gd name="connsiteY0" fmla="*/ 49884 h 184550"/>
              <a:gd name="connsiteX1" fmla="*/ 0 w 328249"/>
              <a:gd name="connsiteY1" fmla="*/ 0 h 184550"/>
              <a:gd name="connsiteX2" fmla="*/ 328249 w 328249"/>
              <a:gd name="connsiteY2" fmla="*/ 0 h 184550"/>
              <a:gd name="connsiteX3" fmla="*/ 328249 w 328249"/>
              <a:gd name="connsiteY3" fmla="*/ 184550 h 184550"/>
              <a:gd name="connsiteX4" fmla="*/ 279186 w 328249"/>
              <a:gd name="connsiteY4" fmla="*/ 184550 h 18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249" h="184550">
                <a:moveTo>
                  <a:pt x="0" y="49884"/>
                </a:moveTo>
                <a:lnTo>
                  <a:pt x="0" y="0"/>
                </a:lnTo>
                <a:lnTo>
                  <a:pt x="328249" y="0"/>
                </a:lnTo>
                <a:lnTo>
                  <a:pt x="328249" y="184550"/>
                </a:lnTo>
                <a:lnTo>
                  <a:pt x="279186" y="184550"/>
                </a:lnTo>
              </a:path>
            </a:pathLst>
          </a:custGeom>
          <a:solidFill>
            <a:schemeClr val="lt1"/>
          </a:solidFill>
          <a:ln w="12700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GB" noProof="0" dirty="0"/>
          </a:p>
        </p:txBody>
      </p:sp>
      <p:grpSp>
        <p:nvGrpSpPr>
          <p:cNvPr id="28" name="Graphic 37">
            <a:extLst>
              <a:ext uri="{FF2B5EF4-FFF2-40B4-BE49-F238E27FC236}">
                <a16:creationId xmlns:a16="http://schemas.microsoft.com/office/drawing/2014/main" id="{A7AD211C-6989-683E-A860-027F8EC45B04}"/>
              </a:ext>
            </a:extLst>
          </p:cNvPr>
          <p:cNvGrpSpPr/>
          <p:nvPr/>
        </p:nvGrpSpPr>
        <p:grpSpPr>
          <a:xfrm>
            <a:off x="394427" y="1806960"/>
            <a:ext cx="508502" cy="473879"/>
            <a:chOff x="394427" y="2483235"/>
            <a:chExt cx="508502" cy="473879"/>
          </a:xfrm>
          <a:solidFill>
            <a:schemeClr val="lt1"/>
          </a:solidFill>
        </p:grpSpPr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4C42A499-4229-DF99-3109-FADFE7BC6237}"/>
                </a:ext>
              </a:extLst>
            </p:cNvPr>
            <p:cNvSpPr/>
            <p:nvPr/>
          </p:nvSpPr>
          <p:spPr>
            <a:xfrm>
              <a:off x="394427" y="2672746"/>
              <a:ext cx="338455" cy="263196"/>
            </a:xfrm>
            <a:custGeom>
              <a:avLst/>
              <a:gdLst>
                <a:gd name="connsiteX0" fmla="*/ 264291 w 338455"/>
                <a:gd name="connsiteY0" fmla="*/ 0 h 263196"/>
                <a:gd name="connsiteX1" fmla="*/ 0 w 338455"/>
                <a:gd name="connsiteY1" fmla="*/ 250769 h 263196"/>
                <a:gd name="connsiteX2" fmla="*/ 245852 w 338455"/>
                <a:gd name="connsiteY2" fmla="*/ 205081 h 263196"/>
                <a:gd name="connsiteX3" fmla="*/ 311822 w 338455"/>
                <a:gd name="connsiteY3" fmla="*/ 127433 h 263196"/>
                <a:gd name="connsiteX4" fmla="*/ 311822 w 338455"/>
                <a:gd name="connsiteY4" fmla="*/ 93219 h 263196"/>
                <a:gd name="connsiteX5" fmla="*/ 338456 w 338455"/>
                <a:gd name="connsiteY5" fmla="*/ 28888 h 263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455" h="263196">
                  <a:moveTo>
                    <a:pt x="264291" y="0"/>
                  </a:moveTo>
                  <a:lnTo>
                    <a:pt x="0" y="250769"/>
                  </a:lnTo>
                  <a:cubicBezTo>
                    <a:pt x="0" y="250769"/>
                    <a:pt x="150994" y="299120"/>
                    <a:pt x="245852" y="205081"/>
                  </a:cubicBezTo>
                  <a:cubicBezTo>
                    <a:pt x="305266" y="146077"/>
                    <a:pt x="311822" y="127433"/>
                    <a:pt x="311822" y="127433"/>
                  </a:cubicBezTo>
                  <a:lnTo>
                    <a:pt x="311822" y="93219"/>
                  </a:lnTo>
                  <a:cubicBezTo>
                    <a:pt x="311822" y="69043"/>
                    <a:pt x="321451" y="46097"/>
                    <a:pt x="338456" y="28888"/>
                  </a:cubicBezTo>
                </a:path>
              </a:pathLst>
            </a:custGeom>
            <a:solidFill>
              <a:schemeClr val="lt1"/>
            </a:solidFill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790AEA1F-FD14-042F-7F00-50CD988EB250}"/>
                </a:ext>
              </a:extLst>
            </p:cNvPr>
            <p:cNvSpPr/>
            <p:nvPr/>
          </p:nvSpPr>
          <p:spPr>
            <a:xfrm>
              <a:off x="640688" y="2483235"/>
              <a:ext cx="262241" cy="215325"/>
            </a:xfrm>
            <a:custGeom>
              <a:avLst/>
              <a:gdLst>
                <a:gd name="connsiteX0" fmla="*/ 176808 w 262241"/>
                <a:gd name="connsiteY0" fmla="*/ 0 h 215325"/>
                <a:gd name="connsiteX1" fmla="*/ 0 w 262241"/>
                <a:gd name="connsiteY1" fmla="*/ 176808 h 215325"/>
                <a:gd name="connsiteX2" fmla="*/ 126204 w 262241"/>
                <a:gd name="connsiteY2" fmla="*/ 215325 h 215325"/>
                <a:gd name="connsiteX3" fmla="*/ 262242 w 262241"/>
                <a:gd name="connsiteY3" fmla="*/ 79492 h 21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241" h="215325">
                  <a:moveTo>
                    <a:pt x="176808" y="0"/>
                  </a:moveTo>
                  <a:lnTo>
                    <a:pt x="0" y="176808"/>
                  </a:lnTo>
                  <a:lnTo>
                    <a:pt x="126204" y="215325"/>
                  </a:lnTo>
                  <a:lnTo>
                    <a:pt x="262242" y="79492"/>
                  </a:lnTo>
                </a:path>
              </a:pathLst>
            </a:custGeom>
            <a:solidFill>
              <a:schemeClr val="lt1"/>
            </a:solidFill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502BA08B-247B-B58D-1B01-E293E4E760DB}"/>
                </a:ext>
              </a:extLst>
            </p:cNvPr>
            <p:cNvSpPr/>
            <p:nvPr/>
          </p:nvSpPr>
          <p:spPr>
            <a:xfrm>
              <a:off x="596435" y="2781535"/>
              <a:ext cx="25609" cy="25609"/>
            </a:xfrm>
            <a:custGeom>
              <a:avLst/>
              <a:gdLst>
                <a:gd name="connsiteX0" fmla="*/ 25610 w 25609"/>
                <a:gd name="connsiteY0" fmla="*/ 0 h 25609"/>
                <a:gd name="connsiteX1" fmla="*/ 0 w 25609"/>
                <a:gd name="connsiteY1" fmla="*/ 25610 h 25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09" h="25609">
                  <a:moveTo>
                    <a:pt x="25610" y="0"/>
                  </a:moveTo>
                  <a:lnTo>
                    <a:pt x="0" y="25610"/>
                  </a:lnTo>
                </a:path>
              </a:pathLst>
            </a:custGeom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CF81DCB3-43A5-A9B7-BD56-0FE61AE7BA81}"/>
                </a:ext>
              </a:extLst>
            </p:cNvPr>
            <p:cNvSpPr/>
            <p:nvPr/>
          </p:nvSpPr>
          <p:spPr>
            <a:xfrm>
              <a:off x="685761" y="2936627"/>
              <a:ext cx="27863" cy="20487"/>
            </a:xfrm>
            <a:custGeom>
              <a:avLst/>
              <a:gdLst>
                <a:gd name="connsiteX0" fmla="*/ 0 w 27863"/>
                <a:gd name="connsiteY0" fmla="*/ 0 h 20487"/>
                <a:gd name="connsiteX1" fmla="*/ 27863 w 27863"/>
                <a:gd name="connsiteY1" fmla="*/ 0 h 2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863" h="20487">
                  <a:moveTo>
                    <a:pt x="0" y="0"/>
                  </a:moveTo>
                  <a:lnTo>
                    <a:pt x="27863" y="0"/>
                  </a:lnTo>
                </a:path>
              </a:pathLst>
            </a:custGeom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E53989A7-5AB2-7443-0C80-775F06212891}"/>
                </a:ext>
              </a:extLst>
            </p:cNvPr>
            <p:cNvSpPr/>
            <p:nvPr/>
          </p:nvSpPr>
          <p:spPr>
            <a:xfrm>
              <a:off x="783487" y="2936627"/>
              <a:ext cx="27863" cy="20487"/>
            </a:xfrm>
            <a:custGeom>
              <a:avLst/>
              <a:gdLst>
                <a:gd name="connsiteX0" fmla="*/ 0 w 27863"/>
                <a:gd name="connsiteY0" fmla="*/ 0 h 20487"/>
                <a:gd name="connsiteX1" fmla="*/ 27863 w 27863"/>
                <a:gd name="connsiteY1" fmla="*/ 0 h 2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863" h="20487">
                  <a:moveTo>
                    <a:pt x="0" y="0"/>
                  </a:moveTo>
                  <a:lnTo>
                    <a:pt x="27863" y="0"/>
                  </a:lnTo>
                </a:path>
              </a:pathLst>
            </a:custGeom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866798E-320D-F571-9801-DE5E8E9F5E6D}"/>
              </a:ext>
            </a:extLst>
          </p:cNvPr>
          <p:cNvSpPr txBox="1"/>
          <p:nvPr/>
        </p:nvSpPr>
        <p:spPr>
          <a:xfrm>
            <a:off x="981084" y="4085061"/>
            <a:ext cx="23495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Post-analytic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F539CB6-AA4C-7065-45BD-AA9F8159E72F}"/>
              </a:ext>
            </a:extLst>
          </p:cNvPr>
          <p:cNvSpPr txBox="1"/>
          <p:nvPr/>
        </p:nvSpPr>
        <p:spPr>
          <a:xfrm>
            <a:off x="906181" y="1813638"/>
            <a:ext cx="23495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Arial"/>
                <a:ea typeface="Calibri"/>
                <a:cs typeface="Arial"/>
              </a:rPr>
              <a:t>Pre-analytic</a:t>
            </a:r>
            <a:endParaRPr lang="en-GB" baseline="30000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9E8B78-E99E-786B-6D96-AC2E2A5CD6B8}"/>
              </a:ext>
            </a:extLst>
          </p:cNvPr>
          <p:cNvSpPr txBox="1"/>
          <p:nvPr/>
        </p:nvSpPr>
        <p:spPr>
          <a:xfrm>
            <a:off x="906181" y="2986474"/>
            <a:ext cx="234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/>
                <a:ea typeface="Calibri"/>
                <a:cs typeface="Arial"/>
              </a:rPr>
              <a:t>Analytic</a:t>
            </a: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A42F7940-93A0-E6F1-BC9E-0A5CE682FDEF}"/>
              </a:ext>
            </a:extLst>
          </p:cNvPr>
          <p:cNvSpPr/>
          <p:nvPr/>
        </p:nvSpPr>
        <p:spPr>
          <a:xfrm>
            <a:off x="981084" y="2301666"/>
            <a:ext cx="157882" cy="650282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38E025-09E7-2C38-CFDE-ACFF4C129457}"/>
              </a:ext>
            </a:extLst>
          </p:cNvPr>
          <p:cNvSpPr txBox="1"/>
          <p:nvPr/>
        </p:nvSpPr>
        <p:spPr>
          <a:xfrm>
            <a:off x="1138966" y="2162351"/>
            <a:ext cx="2034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Tissue processing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3B4F451-9052-6894-DC06-240C637145AB}"/>
              </a:ext>
            </a:extLst>
          </p:cNvPr>
          <p:cNvSpPr txBox="1"/>
          <p:nvPr/>
        </p:nvSpPr>
        <p:spPr>
          <a:xfrm>
            <a:off x="1141820" y="3351672"/>
            <a:ext cx="210185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Staining and quality </a:t>
            </a:r>
            <a:br>
              <a:rPr lang="en-GB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assessment of control/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 tissue sample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2B0B0D2-BA76-F85B-9146-21BEA66BDB97}"/>
              </a:ext>
            </a:extLst>
          </p:cNvPr>
          <p:cNvSpPr txBox="1"/>
          <p:nvPr/>
        </p:nvSpPr>
        <p:spPr>
          <a:xfrm>
            <a:off x="1148491" y="4456371"/>
            <a:ext cx="1924804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Interpretation scoring and reporting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270F02CA-68DB-9143-E759-A2AB5F43EE0A}"/>
              </a:ext>
            </a:extLst>
          </p:cNvPr>
          <p:cNvSpPr txBox="1">
            <a:spLocks/>
          </p:cNvSpPr>
          <p:nvPr/>
        </p:nvSpPr>
        <p:spPr>
          <a:xfrm>
            <a:off x="609600" y="756000"/>
            <a:ext cx="10972800" cy="702470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chemeClr val="accent2"/>
              </a:buClr>
              <a:buFont typeface="Arial"/>
              <a:buNone/>
              <a:defRPr sz="2000" b="1" i="0" kern="1200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None/>
              <a:defRPr sz="2000" b="1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1800" b="1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HER2 testing must be standardised across pre-analytic, analytic, and post-analytic phases to ensure reliable interpretation*</a:t>
            </a:r>
            <a:endParaRPr lang="en-US" dirty="0">
              <a:solidFill>
                <a:schemeClr val="accent1"/>
              </a:solidFill>
              <a:latin typeface="Arial"/>
              <a:ea typeface="Calibri"/>
              <a:cs typeface="Arial"/>
            </a:endParaRPr>
          </a:p>
          <a:p>
            <a:endParaRPr lang="en-GB" baseline="30000" dirty="0">
              <a:solidFill>
                <a:schemeClr val="accent1"/>
              </a:solidFill>
              <a:latin typeface="Arial"/>
              <a:ea typeface="Calibri"/>
              <a:cs typeface="Arial"/>
            </a:endParaRPr>
          </a:p>
          <a:p>
            <a:endParaRPr lang="en-GB" sz="1800" dirty="0">
              <a:solidFill>
                <a:schemeClr val="bg2">
                  <a:lumMod val="10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50" name="Title 2">
            <a:extLst>
              <a:ext uri="{FF2B5EF4-FFF2-40B4-BE49-F238E27FC236}">
                <a16:creationId xmlns:a16="http://schemas.microsoft.com/office/drawing/2014/main" id="{D6972228-C37C-6FB7-D2F0-9FB34B777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/>
          </a:bodyPr>
          <a:lstStyle/>
          <a:p>
            <a:r>
              <a:rPr lang="en-GB" sz="2700" dirty="0">
                <a:solidFill>
                  <a:schemeClr val="tx2"/>
                </a:solidFill>
                <a:latin typeface="Arial"/>
                <a:ea typeface="Calibri"/>
                <a:cs typeface="Calibri"/>
              </a:rPr>
              <a:t>Best practice in HER2 testing and interpretation</a:t>
            </a:r>
            <a:r>
              <a:rPr lang="en-GB" sz="1200" b="0" dirty="0">
                <a:solidFill>
                  <a:srgbClr val="1F1F1F"/>
                </a:solidFill>
                <a:latin typeface="Arial"/>
                <a:ea typeface="Calibri"/>
                <a:cs typeface="Arial"/>
              </a:rPr>
              <a:t>.</a:t>
            </a:r>
            <a:r>
              <a:rPr lang="en-GB" sz="2700" dirty="0">
                <a:solidFill>
                  <a:schemeClr val="tx2"/>
                </a:solidFill>
                <a:latin typeface="Arial"/>
                <a:ea typeface="Calibri"/>
                <a:cs typeface="Calibri"/>
              </a:rPr>
              <a:t> 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E5B51E72-21E3-253D-11A5-B7C7CDE92C11}"/>
              </a:ext>
            </a:extLst>
          </p:cNvPr>
          <p:cNvSpPr/>
          <p:nvPr/>
        </p:nvSpPr>
        <p:spPr>
          <a:xfrm>
            <a:off x="981084" y="3386895"/>
            <a:ext cx="157882" cy="650282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98B866BD-C920-672E-AE91-DA6DA66BDAD1}"/>
              </a:ext>
            </a:extLst>
          </p:cNvPr>
          <p:cNvSpPr/>
          <p:nvPr/>
        </p:nvSpPr>
        <p:spPr>
          <a:xfrm>
            <a:off x="268704" y="1752456"/>
            <a:ext cx="2905125" cy="2324616"/>
          </a:xfrm>
          <a:prstGeom prst="roundRect">
            <a:avLst/>
          </a:prstGeom>
          <a:solidFill>
            <a:srgbClr val="FFFFFF">
              <a:alpha val="6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35">
            <a:extLst>
              <a:ext uri="{FF2B5EF4-FFF2-40B4-BE49-F238E27FC236}">
                <a16:creationId xmlns:a16="http://schemas.microsoft.com/office/drawing/2014/main" id="{D2F0E8FF-224E-44BE-E085-20AB1ECDC443}"/>
              </a:ext>
            </a:extLst>
          </p:cNvPr>
          <p:cNvGrpSpPr/>
          <p:nvPr/>
        </p:nvGrpSpPr>
        <p:grpSpPr>
          <a:xfrm>
            <a:off x="505971" y="4076301"/>
            <a:ext cx="289111" cy="381307"/>
            <a:chOff x="505971" y="4752576"/>
            <a:chExt cx="289111" cy="381307"/>
          </a:xfrm>
          <a:solidFill>
            <a:schemeClr val="lt1"/>
          </a:solidFill>
        </p:grpSpPr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D0FACB9F-D1C2-49A5-0AE4-19AB4E7E7CF3}"/>
                </a:ext>
              </a:extLst>
            </p:cNvPr>
            <p:cNvSpPr/>
            <p:nvPr/>
          </p:nvSpPr>
          <p:spPr>
            <a:xfrm>
              <a:off x="505971" y="4782760"/>
              <a:ext cx="289111" cy="351123"/>
            </a:xfrm>
            <a:custGeom>
              <a:avLst/>
              <a:gdLst>
                <a:gd name="connsiteX0" fmla="*/ 59342 w 289111"/>
                <a:gd name="connsiteY0" fmla="*/ 0 h 351123"/>
                <a:gd name="connsiteX1" fmla="*/ 31006 w 289111"/>
                <a:gd name="connsiteY1" fmla="*/ 0 h 351123"/>
                <a:gd name="connsiteX2" fmla="*/ 0 w 289111"/>
                <a:gd name="connsiteY2" fmla="*/ 31006 h 351123"/>
                <a:gd name="connsiteX3" fmla="*/ 0 w 289111"/>
                <a:gd name="connsiteY3" fmla="*/ 320118 h 351123"/>
                <a:gd name="connsiteX4" fmla="*/ 31006 w 289111"/>
                <a:gd name="connsiteY4" fmla="*/ 351123 h 351123"/>
                <a:gd name="connsiteX5" fmla="*/ 258106 w 289111"/>
                <a:gd name="connsiteY5" fmla="*/ 351123 h 351123"/>
                <a:gd name="connsiteX6" fmla="*/ 289112 w 289111"/>
                <a:gd name="connsiteY6" fmla="*/ 320118 h 351123"/>
                <a:gd name="connsiteX7" fmla="*/ 289112 w 289111"/>
                <a:gd name="connsiteY7" fmla="*/ 31006 h 351123"/>
                <a:gd name="connsiteX8" fmla="*/ 258106 w 289111"/>
                <a:gd name="connsiteY8" fmla="*/ 0 h 351123"/>
                <a:gd name="connsiteX9" fmla="*/ 225458 w 289111"/>
                <a:gd name="connsiteY9" fmla="*/ 0 h 351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111" h="351123">
                  <a:moveTo>
                    <a:pt x="59342" y="0"/>
                  </a:moveTo>
                  <a:lnTo>
                    <a:pt x="31006" y="0"/>
                  </a:lnTo>
                  <a:cubicBezTo>
                    <a:pt x="13963" y="0"/>
                    <a:pt x="0" y="13963"/>
                    <a:pt x="0" y="31006"/>
                  </a:cubicBezTo>
                  <a:lnTo>
                    <a:pt x="0" y="320118"/>
                  </a:lnTo>
                  <a:cubicBezTo>
                    <a:pt x="0" y="337160"/>
                    <a:pt x="13963" y="351123"/>
                    <a:pt x="31006" y="351123"/>
                  </a:cubicBezTo>
                  <a:lnTo>
                    <a:pt x="258106" y="351123"/>
                  </a:lnTo>
                  <a:cubicBezTo>
                    <a:pt x="275149" y="351123"/>
                    <a:pt x="289112" y="337160"/>
                    <a:pt x="289112" y="320118"/>
                  </a:cubicBezTo>
                  <a:lnTo>
                    <a:pt x="289112" y="31006"/>
                  </a:lnTo>
                  <a:cubicBezTo>
                    <a:pt x="289112" y="13963"/>
                    <a:pt x="275149" y="0"/>
                    <a:pt x="258106" y="0"/>
                  </a:cubicBezTo>
                  <a:lnTo>
                    <a:pt x="225458" y="0"/>
                  </a:lnTo>
                </a:path>
              </a:pathLst>
            </a:custGeom>
            <a:solidFill>
              <a:schemeClr val="lt1"/>
            </a:solidFill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773C66AD-4020-1564-9523-881B1D50BF26}"/>
                </a:ext>
              </a:extLst>
            </p:cNvPr>
            <p:cNvSpPr/>
            <p:nvPr/>
          </p:nvSpPr>
          <p:spPr>
            <a:xfrm>
              <a:off x="569008" y="4752576"/>
              <a:ext cx="158929" cy="67144"/>
            </a:xfrm>
            <a:custGeom>
              <a:avLst/>
              <a:gdLst>
                <a:gd name="connsiteX0" fmla="*/ 148868 w 158929"/>
                <a:gd name="connsiteY0" fmla="*/ 0 h 67144"/>
                <a:gd name="connsiteX1" fmla="*/ 158929 w 158929"/>
                <a:gd name="connsiteY1" fmla="*/ 10061 h 67144"/>
                <a:gd name="connsiteX2" fmla="*/ 158929 w 158929"/>
                <a:gd name="connsiteY2" fmla="*/ 57083 h 67144"/>
                <a:gd name="connsiteX3" fmla="*/ 148868 w 158929"/>
                <a:gd name="connsiteY3" fmla="*/ 67145 h 67144"/>
                <a:gd name="connsiteX4" fmla="*/ 10061 w 158929"/>
                <a:gd name="connsiteY4" fmla="*/ 67145 h 67144"/>
                <a:gd name="connsiteX5" fmla="*/ 0 w 158929"/>
                <a:gd name="connsiteY5" fmla="*/ 57083 h 67144"/>
                <a:gd name="connsiteX6" fmla="*/ 0 w 158929"/>
                <a:gd name="connsiteY6" fmla="*/ 10061 h 67144"/>
                <a:gd name="connsiteX7" fmla="*/ 10061 w 158929"/>
                <a:gd name="connsiteY7" fmla="*/ 0 h 6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929" h="67144">
                  <a:moveTo>
                    <a:pt x="148868" y="0"/>
                  </a:moveTo>
                  <a:cubicBezTo>
                    <a:pt x="154425" y="0"/>
                    <a:pt x="158929" y="4505"/>
                    <a:pt x="158929" y="10061"/>
                  </a:cubicBezTo>
                  <a:lnTo>
                    <a:pt x="158929" y="57083"/>
                  </a:lnTo>
                  <a:cubicBezTo>
                    <a:pt x="158929" y="62640"/>
                    <a:pt x="154425" y="67145"/>
                    <a:pt x="148868" y="67145"/>
                  </a:cubicBezTo>
                  <a:lnTo>
                    <a:pt x="10061" y="67145"/>
                  </a:lnTo>
                  <a:cubicBezTo>
                    <a:pt x="4505" y="67145"/>
                    <a:pt x="0" y="62640"/>
                    <a:pt x="0" y="57083"/>
                  </a:cubicBezTo>
                  <a:lnTo>
                    <a:pt x="0" y="10061"/>
                  </a:lnTo>
                  <a:cubicBezTo>
                    <a:pt x="0" y="4505"/>
                    <a:pt x="4505" y="0"/>
                    <a:pt x="10061" y="0"/>
                  </a:cubicBezTo>
                  <a:close/>
                </a:path>
              </a:pathLst>
            </a:custGeom>
            <a:solidFill>
              <a:schemeClr val="lt1"/>
            </a:solidFill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grpSp>
        <p:nvGrpSpPr>
          <p:cNvPr id="17" name="Graphic 35">
            <a:extLst>
              <a:ext uri="{FF2B5EF4-FFF2-40B4-BE49-F238E27FC236}">
                <a16:creationId xmlns:a16="http://schemas.microsoft.com/office/drawing/2014/main" id="{58B4A42A-CB01-9FE5-1C37-CA9639576450}"/>
              </a:ext>
            </a:extLst>
          </p:cNvPr>
          <p:cNvGrpSpPr/>
          <p:nvPr/>
        </p:nvGrpSpPr>
        <p:grpSpPr>
          <a:xfrm>
            <a:off x="592006" y="4233998"/>
            <a:ext cx="117862" cy="148457"/>
            <a:chOff x="592006" y="4910273"/>
            <a:chExt cx="117862" cy="148457"/>
          </a:xfrm>
        </p:grpSpPr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E4E8A82E-DECF-F848-7DD8-83BD6131B2CD}"/>
                </a:ext>
              </a:extLst>
            </p:cNvPr>
            <p:cNvSpPr/>
            <p:nvPr/>
          </p:nvSpPr>
          <p:spPr>
            <a:xfrm>
              <a:off x="592006" y="4910273"/>
              <a:ext cx="117862" cy="20533"/>
            </a:xfrm>
            <a:custGeom>
              <a:avLst/>
              <a:gdLst>
                <a:gd name="connsiteX0" fmla="*/ 0 w 117862"/>
                <a:gd name="connsiteY0" fmla="*/ 0 h 20533"/>
                <a:gd name="connsiteX1" fmla="*/ 117862 w 117862"/>
                <a:gd name="connsiteY1" fmla="*/ 0 h 2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862" h="20533">
                  <a:moveTo>
                    <a:pt x="0" y="0"/>
                  </a:moveTo>
                  <a:lnTo>
                    <a:pt x="117862" y="0"/>
                  </a:lnTo>
                </a:path>
              </a:pathLst>
            </a:custGeom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AA8D4542-1B42-645B-7DD1-0CCFE3E749BD}"/>
                </a:ext>
              </a:extLst>
            </p:cNvPr>
            <p:cNvSpPr/>
            <p:nvPr/>
          </p:nvSpPr>
          <p:spPr>
            <a:xfrm>
              <a:off x="592006" y="4974338"/>
              <a:ext cx="117862" cy="20533"/>
            </a:xfrm>
            <a:custGeom>
              <a:avLst/>
              <a:gdLst>
                <a:gd name="connsiteX0" fmla="*/ 0 w 117862"/>
                <a:gd name="connsiteY0" fmla="*/ 0 h 20533"/>
                <a:gd name="connsiteX1" fmla="*/ 117862 w 117862"/>
                <a:gd name="connsiteY1" fmla="*/ 0 h 2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862" h="20533">
                  <a:moveTo>
                    <a:pt x="0" y="0"/>
                  </a:moveTo>
                  <a:lnTo>
                    <a:pt x="117862" y="0"/>
                  </a:lnTo>
                </a:path>
              </a:pathLst>
            </a:custGeom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8A0FF0CE-E4F9-6659-3232-B94406B6673E}"/>
                </a:ext>
              </a:extLst>
            </p:cNvPr>
            <p:cNvSpPr/>
            <p:nvPr/>
          </p:nvSpPr>
          <p:spPr>
            <a:xfrm>
              <a:off x="592006" y="5038197"/>
              <a:ext cx="117862" cy="20533"/>
            </a:xfrm>
            <a:custGeom>
              <a:avLst/>
              <a:gdLst>
                <a:gd name="connsiteX0" fmla="*/ 0 w 117862"/>
                <a:gd name="connsiteY0" fmla="*/ 0 h 20533"/>
                <a:gd name="connsiteX1" fmla="*/ 117862 w 117862"/>
                <a:gd name="connsiteY1" fmla="*/ 0 h 2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862" h="20533">
                  <a:moveTo>
                    <a:pt x="0" y="0"/>
                  </a:moveTo>
                  <a:lnTo>
                    <a:pt x="117862" y="0"/>
                  </a:lnTo>
                </a:path>
              </a:pathLst>
            </a:custGeom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6630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02360-C946-800A-6918-C29FCADE3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4E53E950-E864-8D62-F6FC-CCDDD99D1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Autofit/>
          </a:bodyPr>
          <a:lstStyle/>
          <a:p>
            <a:r>
              <a:rPr lang="en-GB" noProof="0" dirty="0"/>
              <a:t>HER2 TESTING: </a:t>
            </a:r>
            <a:r>
              <a:rPr lang="en-US" dirty="0"/>
              <a:t>Considerations for accurate assessment</a:t>
            </a:r>
            <a:br>
              <a:rPr lang="en-US" dirty="0">
                <a:highlight>
                  <a:srgbClr val="FFFF00"/>
                </a:highlight>
              </a:rPr>
            </a:br>
            <a:endParaRPr lang="en-GB" noProof="0" dirty="0">
              <a:highlight>
                <a:srgbClr val="FFFF00"/>
              </a:highlight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9B8C67-4B7D-3AFC-23DE-C52584084A6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0184" y="1196752"/>
            <a:ext cx="10962216" cy="4525200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GB" sz="1800" b="1" noProof="0" dirty="0">
                <a:solidFill>
                  <a:schemeClr val="accent1"/>
                </a:solidFill>
                <a:latin typeface="Arial"/>
                <a:cs typeface="Arial"/>
              </a:rPr>
              <a:t>1. Repeat testing</a:t>
            </a:r>
            <a:r>
              <a:rPr lang="en-GB" sz="1800" noProof="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GB" sz="1800" noProof="0" dirty="0">
                <a:solidFill>
                  <a:schemeClr val="tx2"/>
                </a:solidFill>
                <a:latin typeface="Arial"/>
                <a:cs typeface="Arial"/>
              </a:rPr>
              <a:t>on newly obtained tumour tissue is recommended </a:t>
            </a:r>
            <a:r>
              <a:rPr lang="en-GB" sz="1800" b="1" noProof="0" dirty="0">
                <a:solidFill>
                  <a:schemeClr val="accent1"/>
                </a:solidFill>
                <a:latin typeface="Arial"/>
                <a:cs typeface="Arial"/>
              </a:rPr>
              <a:t>in metastatic disease</a:t>
            </a:r>
            <a:r>
              <a:rPr lang="en-GB" sz="1800" noProof="0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​</a:t>
            </a:r>
            <a:r>
              <a:rPr lang="en-GB" sz="1800" baseline="30000" noProof="0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1</a:t>
            </a:r>
          </a:p>
          <a:p>
            <a:pPr marL="0" indent="0">
              <a:buNone/>
            </a:pPr>
            <a:r>
              <a:rPr lang="en-GB" sz="1800" b="1" noProof="0" dirty="0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2. </a:t>
            </a:r>
            <a:r>
              <a:rPr lang="en-GB" sz="1800" noProof="0" dirty="0">
                <a:latin typeface="Arial"/>
                <a:ea typeface="+mn-lt"/>
                <a:cs typeface="+mn-lt"/>
              </a:rPr>
              <a:t>Areas with </a:t>
            </a:r>
            <a:r>
              <a:rPr lang="en-GB" sz="1800" b="1" noProof="0" dirty="0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the following features should not be selected</a:t>
            </a:r>
            <a:r>
              <a:rPr lang="en-GB" sz="1800" noProof="0" dirty="0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GB" sz="1800" noProof="0" dirty="0">
                <a:latin typeface="Arial"/>
                <a:ea typeface="+mn-lt"/>
                <a:cs typeface="+mn-lt"/>
              </a:rPr>
              <a:t>for HER2 IHC assessment</a:t>
            </a:r>
            <a:r>
              <a:rPr lang="en-GB" sz="1800" baseline="30000" noProof="0" dirty="0">
                <a:latin typeface="Arial"/>
                <a:ea typeface="+mn-lt"/>
                <a:cs typeface="+mn-lt"/>
              </a:rPr>
              <a:t>2</a:t>
            </a:r>
            <a:r>
              <a:rPr lang="en-GB" sz="1800" noProof="0" dirty="0">
                <a:latin typeface="Arial"/>
                <a:ea typeface="+mn-lt"/>
                <a:cs typeface="+mn-lt"/>
              </a:rPr>
              <a:t>:</a:t>
            </a:r>
            <a:r>
              <a:rPr lang="en-GB" sz="1800" b="1" noProof="0" dirty="0">
                <a:latin typeface="Arial"/>
                <a:cs typeface="Arial"/>
              </a:rPr>
              <a:t> </a:t>
            </a:r>
            <a:endParaRPr lang="en-GB" sz="1800" noProof="0" dirty="0"/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749C0D51-71B3-970F-D559-F184442158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302301"/>
              </p:ext>
            </p:extLst>
          </p:nvPr>
        </p:nvGraphicFramePr>
        <p:xfrm>
          <a:off x="595312" y="1971427"/>
          <a:ext cx="10650554" cy="1592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2105">
                  <a:extLst>
                    <a:ext uri="{9D8B030D-6E8A-4147-A177-3AD203B41FA5}">
                      <a16:colId xmlns:a16="http://schemas.microsoft.com/office/drawing/2014/main" val="3991391020"/>
                    </a:ext>
                  </a:extLst>
                </a:gridCol>
                <a:gridCol w="3758263">
                  <a:extLst>
                    <a:ext uri="{9D8B030D-6E8A-4147-A177-3AD203B41FA5}">
                      <a16:colId xmlns:a16="http://schemas.microsoft.com/office/drawing/2014/main" val="275057415"/>
                    </a:ext>
                  </a:extLst>
                </a:gridCol>
                <a:gridCol w="3550186">
                  <a:extLst>
                    <a:ext uri="{9D8B030D-6E8A-4147-A177-3AD203B41FA5}">
                      <a16:colId xmlns:a16="http://schemas.microsoft.com/office/drawing/2014/main" val="3700033391"/>
                    </a:ext>
                  </a:extLst>
                </a:gridCol>
              </a:tblGrid>
              <a:tr h="318577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GB" sz="16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</a:t>
                      </a:r>
                      <a:endParaRPr lang="en-GB" noProof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40" marR="14040" marT="7020" marB="702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GB" sz="16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Low-power clue</a:t>
                      </a:r>
                      <a:endParaRPr lang="en-GB" noProof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40" marR="14040" marT="7020" marB="702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GB" sz="16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High-power clue</a:t>
                      </a:r>
                      <a:endParaRPr lang="en-GB" noProof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40" marR="14040" marT="7020" marB="7020" anchor="ctr"/>
                </a:tc>
                <a:extLst>
                  <a:ext uri="{0D108BD9-81ED-4DB2-BD59-A6C34878D82A}">
                    <a16:rowId xmlns:a16="http://schemas.microsoft.com/office/drawing/2014/main" val="2410517154"/>
                  </a:ext>
                </a:extLst>
              </a:tr>
              <a:tr h="318577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GB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Haemorrhage</a:t>
                      </a:r>
                      <a:endParaRPr lang="en-GB" noProof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40" marR="14040" marT="7020" marB="702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GB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Red, amorphous areas</a:t>
                      </a:r>
                      <a:endParaRPr lang="en-GB" noProof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40" marR="14040" marT="7020" marB="702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GB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Sheets of RBCs</a:t>
                      </a:r>
                      <a:endParaRPr lang="en-GB" noProof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40" marR="14040" marT="7020" marB="7020" anchor="ctr"/>
                </a:tc>
                <a:extLst>
                  <a:ext uri="{0D108BD9-81ED-4DB2-BD59-A6C34878D82A}">
                    <a16:rowId xmlns:a16="http://schemas.microsoft.com/office/drawing/2014/main" val="4153733983"/>
                  </a:ext>
                </a:extLst>
              </a:tr>
              <a:tr h="318577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GB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Necrosis</a:t>
                      </a:r>
                      <a:endParaRPr lang="en-GB" noProof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40" marR="14040" marT="7020" marB="702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GB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Pale, acellular zones</a:t>
                      </a:r>
                      <a:endParaRPr lang="en-GB" noProof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40" marR="14040" marT="7020" marB="702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GB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Ghost cells, debris</a:t>
                      </a:r>
                      <a:endParaRPr lang="en-GB" noProof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40" marR="14040" marT="7020" marB="7020" anchor="ctr"/>
                </a:tc>
                <a:extLst>
                  <a:ext uri="{0D108BD9-81ED-4DB2-BD59-A6C34878D82A}">
                    <a16:rowId xmlns:a16="http://schemas.microsoft.com/office/drawing/2014/main" val="523587001"/>
                  </a:ext>
                </a:extLst>
              </a:tr>
              <a:tr h="318577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GB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Autolysis</a:t>
                      </a:r>
                      <a:endParaRPr lang="en-GB" noProof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40" marR="14040" marT="7020" marB="702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GB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Diffuse poor morphology</a:t>
                      </a:r>
                      <a:endParaRPr lang="en-GB" noProof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40" marR="14040" marT="7020" marB="702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GB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Smudged nuclei</a:t>
                      </a:r>
                      <a:endParaRPr lang="en-GB" noProof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40" marR="14040" marT="7020" marB="7020" anchor="ctr"/>
                </a:tc>
                <a:extLst>
                  <a:ext uri="{0D108BD9-81ED-4DB2-BD59-A6C34878D82A}">
                    <a16:rowId xmlns:a16="http://schemas.microsoft.com/office/drawing/2014/main" val="2805575517"/>
                  </a:ext>
                </a:extLst>
              </a:tr>
              <a:tr h="318577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GB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Fibrosis</a:t>
                      </a:r>
                      <a:endParaRPr lang="en-GB" noProof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40" marR="14040" marT="7020" marB="702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GB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Hypocellular stroma</a:t>
                      </a:r>
                      <a:endParaRPr lang="en-GB" noProof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40" marR="14040" marT="7020" marB="702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GB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Dense collagen</a:t>
                      </a:r>
                      <a:endParaRPr lang="en-GB" noProof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40" marR="14040" marT="7020" marB="7020" anchor="ctr"/>
                </a:tc>
                <a:extLst>
                  <a:ext uri="{0D108BD9-81ED-4DB2-BD59-A6C34878D82A}">
                    <a16:rowId xmlns:a16="http://schemas.microsoft.com/office/drawing/2014/main" val="2810536469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9E978E-22F1-2739-3B7B-86F8C84A4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noProof="0" smtClean="0"/>
              <a:pPr/>
              <a:t>17</a:t>
            </a:fld>
            <a:endParaRPr lang="en-GB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14679-5E00-C3CE-722D-8E1972419998}"/>
              </a:ext>
            </a:extLst>
          </p:cNvPr>
          <p:cNvSpPr txBox="1"/>
          <p:nvPr/>
        </p:nvSpPr>
        <p:spPr>
          <a:xfrm>
            <a:off x="1055440" y="5000352"/>
            <a:ext cx="1128515" cy="98488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GB" sz="1600" noProof="0" dirty="0">
                <a:latin typeface="Arial"/>
                <a:ea typeface="Aileron" charset="0"/>
                <a:cs typeface="Arial"/>
              </a:rPr>
              <a:t>Basolateral</a:t>
            </a:r>
            <a:br>
              <a:rPr lang="en-GB" sz="16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noProof="0" dirty="0">
                <a:latin typeface="Arial"/>
                <a:ea typeface="Aileron" charset="0"/>
                <a:cs typeface="Arial"/>
              </a:rPr>
              <a:t>membrane</a:t>
            </a:r>
            <a:br>
              <a:rPr lang="en-GB" sz="16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noProof="0" dirty="0">
                <a:latin typeface="Arial"/>
                <a:ea typeface="Aileron" charset="0"/>
                <a:cs typeface="Arial"/>
              </a:rPr>
              <a:t>staining</a:t>
            </a:r>
            <a:br>
              <a:rPr lang="en-GB" sz="1600" noProof="0" dirty="0">
                <a:latin typeface="Arial"/>
                <a:ea typeface="Aileron" charset="0"/>
                <a:cs typeface="Arial"/>
              </a:rPr>
            </a:br>
            <a:r>
              <a:rPr lang="en-GB" sz="1600" noProof="0" dirty="0">
                <a:latin typeface="Arial"/>
                <a:ea typeface="Aileron" charset="0"/>
                <a:cs typeface="Arial"/>
              </a:rPr>
              <a:t>(incomplete)</a:t>
            </a:r>
            <a:endParaRPr lang="en-GB" sz="1600" baseline="30000" noProof="0" dirty="0">
              <a:latin typeface="Arial"/>
              <a:ea typeface="Aileron" charset="0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A4F63-6495-AE0A-A67D-1F9263AB7B18}"/>
              </a:ext>
            </a:extLst>
          </p:cNvPr>
          <p:cNvSpPr txBox="1"/>
          <p:nvPr/>
        </p:nvSpPr>
        <p:spPr>
          <a:xfrm>
            <a:off x="3088357" y="5000352"/>
            <a:ext cx="142346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6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Cytoplasmic</a:t>
            </a:r>
            <a:br>
              <a:rPr lang="en-GB" sz="16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and occasional</a:t>
            </a:r>
            <a:br>
              <a:rPr lang="en-GB" sz="16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nuclear staining</a:t>
            </a:r>
            <a:endParaRPr lang="en-GB" sz="16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A1D30F-3466-2D56-D9D0-DBDBCD5D46FF}"/>
              </a:ext>
            </a:extLst>
          </p:cNvPr>
          <p:cNvSpPr txBox="1"/>
          <p:nvPr/>
        </p:nvSpPr>
        <p:spPr>
          <a:xfrm>
            <a:off x="5159896" y="5000352"/>
            <a:ext cx="1926810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6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Strong</a:t>
            </a:r>
            <a:br>
              <a:rPr lang="en-GB" sz="16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background</a:t>
            </a:r>
            <a:br>
              <a:rPr lang="en-GB" sz="16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obscuring membrane</a:t>
            </a:r>
            <a:endParaRPr lang="en-GB" sz="16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DA48AC6-6EEB-E405-A2C1-CE827BF59B54}"/>
              </a:ext>
            </a:extLst>
          </p:cNvPr>
          <p:cNvGrpSpPr/>
          <p:nvPr/>
        </p:nvGrpSpPr>
        <p:grpSpPr>
          <a:xfrm>
            <a:off x="983432" y="4352280"/>
            <a:ext cx="643338" cy="521108"/>
            <a:chOff x="8487395" y="4565253"/>
            <a:chExt cx="643338" cy="521108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C45488B-EEAF-0260-AD49-CDE75CB529B3}"/>
                </a:ext>
              </a:extLst>
            </p:cNvPr>
            <p:cNvSpPr/>
            <p:nvPr/>
          </p:nvSpPr>
          <p:spPr>
            <a:xfrm>
              <a:off x="8487395" y="4565253"/>
              <a:ext cx="643338" cy="521108"/>
            </a:xfrm>
            <a:custGeom>
              <a:avLst/>
              <a:gdLst>
                <a:gd name="connsiteX0" fmla="*/ 425540 w 643338"/>
                <a:gd name="connsiteY0" fmla="*/ 9669 h 521108"/>
                <a:gd name="connsiteX1" fmla="*/ 285840 w 643338"/>
                <a:gd name="connsiteY1" fmla="*/ 9669 h 521108"/>
                <a:gd name="connsiteX2" fmla="*/ 88990 w 643338"/>
                <a:gd name="connsiteY2" fmla="*/ 104919 h 521108"/>
                <a:gd name="connsiteX3" fmla="*/ 90 w 643338"/>
                <a:gd name="connsiteY3" fmla="*/ 238269 h 521108"/>
                <a:gd name="connsiteX4" fmla="*/ 76290 w 643338"/>
                <a:gd name="connsiteY4" fmla="*/ 425594 h 521108"/>
                <a:gd name="connsiteX5" fmla="*/ 257265 w 643338"/>
                <a:gd name="connsiteY5" fmla="*/ 508144 h 521108"/>
                <a:gd name="connsiteX6" fmla="*/ 482690 w 643338"/>
                <a:gd name="connsiteY6" fmla="*/ 514494 h 521108"/>
                <a:gd name="connsiteX7" fmla="*/ 635090 w 643338"/>
                <a:gd name="connsiteY7" fmla="*/ 444644 h 521108"/>
                <a:gd name="connsiteX8" fmla="*/ 619215 w 643338"/>
                <a:gd name="connsiteY8" fmla="*/ 279544 h 521108"/>
                <a:gd name="connsiteX9" fmla="*/ 587465 w 643338"/>
                <a:gd name="connsiteY9" fmla="*/ 171594 h 521108"/>
                <a:gd name="connsiteX10" fmla="*/ 577940 w 643338"/>
                <a:gd name="connsiteY10" fmla="*/ 66819 h 521108"/>
                <a:gd name="connsiteX11" fmla="*/ 425540 w 643338"/>
                <a:gd name="connsiteY11" fmla="*/ 9669 h 52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3338" h="521108">
                  <a:moveTo>
                    <a:pt x="425540" y="9669"/>
                  </a:moveTo>
                  <a:cubicBezTo>
                    <a:pt x="376857" y="144"/>
                    <a:pt x="341932" y="-6206"/>
                    <a:pt x="285840" y="9669"/>
                  </a:cubicBezTo>
                  <a:cubicBezTo>
                    <a:pt x="229748" y="25544"/>
                    <a:pt x="136615" y="66819"/>
                    <a:pt x="88990" y="104919"/>
                  </a:cubicBezTo>
                  <a:cubicBezTo>
                    <a:pt x="41365" y="143019"/>
                    <a:pt x="2207" y="184823"/>
                    <a:pt x="90" y="238269"/>
                  </a:cubicBezTo>
                  <a:cubicBezTo>
                    <a:pt x="-2027" y="291715"/>
                    <a:pt x="33427" y="380615"/>
                    <a:pt x="76290" y="425594"/>
                  </a:cubicBezTo>
                  <a:cubicBezTo>
                    <a:pt x="119152" y="470573"/>
                    <a:pt x="189532" y="493327"/>
                    <a:pt x="257265" y="508144"/>
                  </a:cubicBezTo>
                  <a:cubicBezTo>
                    <a:pt x="324998" y="522961"/>
                    <a:pt x="419719" y="525077"/>
                    <a:pt x="482690" y="514494"/>
                  </a:cubicBezTo>
                  <a:cubicBezTo>
                    <a:pt x="545661" y="503911"/>
                    <a:pt x="612336" y="483802"/>
                    <a:pt x="635090" y="444644"/>
                  </a:cubicBezTo>
                  <a:cubicBezTo>
                    <a:pt x="657844" y="405486"/>
                    <a:pt x="627152" y="325052"/>
                    <a:pt x="619215" y="279544"/>
                  </a:cubicBezTo>
                  <a:cubicBezTo>
                    <a:pt x="611278" y="234036"/>
                    <a:pt x="594344" y="207048"/>
                    <a:pt x="587465" y="171594"/>
                  </a:cubicBezTo>
                  <a:cubicBezTo>
                    <a:pt x="580586" y="136140"/>
                    <a:pt x="606515" y="94336"/>
                    <a:pt x="577940" y="66819"/>
                  </a:cubicBezTo>
                  <a:cubicBezTo>
                    <a:pt x="549365" y="39302"/>
                    <a:pt x="474223" y="19194"/>
                    <a:pt x="425540" y="9669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DDA6AB8-E852-1115-BC4F-751EB98DA869}"/>
                </a:ext>
              </a:extLst>
            </p:cNvPr>
            <p:cNvSpPr/>
            <p:nvPr/>
          </p:nvSpPr>
          <p:spPr>
            <a:xfrm>
              <a:off x="8542370" y="4609783"/>
              <a:ext cx="533388" cy="432048"/>
            </a:xfrm>
            <a:custGeom>
              <a:avLst/>
              <a:gdLst>
                <a:gd name="connsiteX0" fmla="*/ 425540 w 643338"/>
                <a:gd name="connsiteY0" fmla="*/ 9669 h 521108"/>
                <a:gd name="connsiteX1" fmla="*/ 285840 w 643338"/>
                <a:gd name="connsiteY1" fmla="*/ 9669 h 521108"/>
                <a:gd name="connsiteX2" fmla="*/ 88990 w 643338"/>
                <a:gd name="connsiteY2" fmla="*/ 104919 h 521108"/>
                <a:gd name="connsiteX3" fmla="*/ 90 w 643338"/>
                <a:gd name="connsiteY3" fmla="*/ 238269 h 521108"/>
                <a:gd name="connsiteX4" fmla="*/ 76290 w 643338"/>
                <a:gd name="connsiteY4" fmla="*/ 425594 h 521108"/>
                <a:gd name="connsiteX5" fmla="*/ 257265 w 643338"/>
                <a:gd name="connsiteY5" fmla="*/ 508144 h 521108"/>
                <a:gd name="connsiteX6" fmla="*/ 482690 w 643338"/>
                <a:gd name="connsiteY6" fmla="*/ 514494 h 521108"/>
                <a:gd name="connsiteX7" fmla="*/ 635090 w 643338"/>
                <a:gd name="connsiteY7" fmla="*/ 444644 h 521108"/>
                <a:gd name="connsiteX8" fmla="*/ 619215 w 643338"/>
                <a:gd name="connsiteY8" fmla="*/ 279544 h 521108"/>
                <a:gd name="connsiteX9" fmla="*/ 587465 w 643338"/>
                <a:gd name="connsiteY9" fmla="*/ 171594 h 521108"/>
                <a:gd name="connsiteX10" fmla="*/ 577940 w 643338"/>
                <a:gd name="connsiteY10" fmla="*/ 66819 h 521108"/>
                <a:gd name="connsiteX11" fmla="*/ 425540 w 643338"/>
                <a:gd name="connsiteY11" fmla="*/ 9669 h 52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3338" h="521108">
                  <a:moveTo>
                    <a:pt x="425540" y="9669"/>
                  </a:moveTo>
                  <a:cubicBezTo>
                    <a:pt x="376857" y="144"/>
                    <a:pt x="341932" y="-6206"/>
                    <a:pt x="285840" y="9669"/>
                  </a:cubicBezTo>
                  <a:cubicBezTo>
                    <a:pt x="229748" y="25544"/>
                    <a:pt x="136615" y="66819"/>
                    <a:pt x="88990" y="104919"/>
                  </a:cubicBezTo>
                  <a:cubicBezTo>
                    <a:pt x="41365" y="143019"/>
                    <a:pt x="2207" y="184823"/>
                    <a:pt x="90" y="238269"/>
                  </a:cubicBezTo>
                  <a:cubicBezTo>
                    <a:pt x="-2027" y="291715"/>
                    <a:pt x="33427" y="380615"/>
                    <a:pt x="76290" y="425594"/>
                  </a:cubicBezTo>
                  <a:cubicBezTo>
                    <a:pt x="119152" y="470573"/>
                    <a:pt x="189532" y="493327"/>
                    <a:pt x="257265" y="508144"/>
                  </a:cubicBezTo>
                  <a:cubicBezTo>
                    <a:pt x="324998" y="522961"/>
                    <a:pt x="419719" y="525077"/>
                    <a:pt x="482690" y="514494"/>
                  </a:cubicBezTo>
                  <a:cubicBezTo>
                    <a:pt x="545661" y="503911"/>
                    <a:pt x="612336" y="483802"/>
                    <a:pt x="635090" y="444644"/>
                  </a:cubicBezTo>
                  <a:cubicBezTo>
                    <a:pt x="657844" y="405486"/>
                    <a:pt x="627152" y="325052"/>
                    <a:pt x="619215" y="279544"/>
                  </a:cubicBezTo>
                  <a:cubicBezTo>
                    <a:pt x="611278" y="234036"/>
                    <a:pt x="594344" y="207048"/>
                    <a:pt x="587465" y="171594"/>
                  </a:cubicBezTo>
                  <a:cubicBezTo>
                    <a:pt x="580586" y="136140"/>
                    <a:pt x="606515" y="94336"/>
                    <a:pt x="577940" y="66819"/>
                  </a:cubicBezTo>
                  <a:cubicBezTo>
                    <a:pt x="549365" y="39302"/>
                    <a:pt x="474223" y="19194"/>
                    <a:pt x="425540" y="966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3248631-0CFD-4BCB-1090-7B8E54599B6F}"/>
                </a:ext>
              </a:extLst>
            </p:cNvPr>
            <p:cNvSpPr/>
            <p:nvPr/>
          </p:nvSpPr>
          <p:spPr>
            <a:xfrm>
              <a:off x="8488022" y="4748659"/>
              <a:ext cx="284379" cy="333375"/>
            </a:xfrm>
            <a:custGeom>
              <a:avLst/>
              <a:gdLst>
                <a:gd name="connsiteX0" fmla="*/ 8154 w 284379"/>
                <a:gd name="connsiteY0" fmla="*/ 0 h 333375"/>
                <a:gd name="connsiteX1" fmla="*/ 1804 w 284379"/>
                <a:gd name="connsiteY1" fmla="*/ 82550 h 333375"/>
                <a:gd name="connsiteX2" fmla="*/ 36729 w 284379"/>
                <a:gd name="connsiteY2" fmla="*/ 200025 h 333375"/>
                <a:gd name="connsiteX3" fmla="*/ 106579 w 284379"/>
                <a:gd name="connsiteY3" fmla="*/ 269875 h 333375"/>
                <a:gd name="connsiteX4" fmla="*/ 179604 w 284379"/>
                <a:gd name="connsiteY4" fmla="*/ 301625 h 333375"/>
                <a:gd name="connsiteX5" fmla="*/ 284379 w 284379"/>
                <a:gd name="connsiteY5" fmla="*/ 333375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379" h="333375">
                  <a:moveTo>
                    <a:pt x="8154" y="0"/>
                  </a:moveTo>
                  <a:cubicBezTo>
                    <a:pt x="2598" y="24606"/>
                    <a:pt x="-2958" y="49213"/>
                    <a:pt x="1804" y="82550"/>
                  </a:cubicBezTo>
                  <a:cubicBezTo>
                    <a:pt x="6566" y="115887"/>
                    <a:pt x="19267" y="168804"/>
                    <a:pt x="36729" y="200025"/>
                  </a:cubicBezTo>
                  <a:cubicBezTo>
                    <a:pt x="54191" y="231246"/>
                    <a:pt x="82767" y="252942"/>
                    <a:pt x="106579" y="269875"/>
                  </a:cubicBezTo>
                  <a:cubicBezTo>
                    <a:pt x="130392" y="286808"/>
                    <a:pt x="149971" y="291042"/>
                    <a:pt x="179604" y="301625"/>
                  </a:cubicBezTo>
                  <a:cubicBezTo>
                    <a:pt x="209237" y="312208"/>
                    <a:pt x="246808" y="322791"/>
                    <a:pt x="284379" y="333375"/>
                  </a:cubicBezTo>
                </a:path>
              </a:pathLst>
            </a:custGeom>
            <a:noFill/>
            <a:ln w="34925" cap="rnd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A0BEFD8-E2C0-0E2E-3510-885C61299984}"/>
                </a:ext>
              </a:extLst>
            </p:cNvPr>
            <p:cNvSpPr/>
            <p:nvPr/>
          </p:nvSpPr>
          <p:spPr>
            <a:xfrm rot="20996934">
              <a:off x="8702999" y="4767986"/>
              <a:ext cx="255687" cy="172318"/>
            </a:xfrm>
            <a:prstGeom prst="ellipse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35" name="Freeform 34">
            <a:extLst>
              <a:ext uri="{FF2B5EF4-FFF2-40B4-BE49-F238E27FC236}">
                <a16:creationId xmlns:a16="http://schemas.microsoft.com/office/drawing/2014/main" id="{1E47CAEA-918D-F9E3-EAFB-642252D021D7}"/>
              </a:ext>
            </a:extLst>
          </p:cNvPr>
          <p:cNvSpPr/>
          <p:nvPr/>
        </p:nvSpPr>
        <p:spPr>
          <a:xfrm>
            <a:off x="1627615" y="4337623"/>
            <a:ext cx="641868" cy="534588"/>
          </a:xfrm>
          <a:custGeom>
            <a:avLst/>
            <a:gdLst>
              <a:gd name="connsiteX0" fmla="*/ 250547 w 641868"/>
              <a:gd name="connsiteY0" fmla="*/ 920 h 534588"/>
              <a:gd name="connsiteX1" fmla="*/ 123547 w 641868"/>
              <a:gd name="connsiteY1" fmla="*/ 35845 h 534588"/>
              <a:gd name="connsiteX2" fmla="*/ 9247 w 641868"/>
              <a:gd name="connsiteY2" fmla="*/ 121570 h 534588"/>
              <a:gd name="connsiteX3" fmla="*/ 15597 w 641868"/>
              <a:gd name="connsiteY3" fmla="*/ 283495 h 534588"/>
              <a:gd name="connsiteX4" fmla="*/ 85447 w 641868"/>
              <a:gd name="connsiteY4" fmla="*/ 394620 h 534588"/>
              <a:gd name="connsiteX5" fmla="*/ 107672 w 641868"/>
              <a:gd name="connsiteY5" fmla="*/ 461295 h 534588"/>
              <a:gd name="connsiteX6" fmla="*/ 275947 w 641868"/>
              <a:gd name="connsiteY6" fmla="*/ 534320 h 534588"/>
              <a:gd name="connsiteX7" fmla="*/ 498197 w 641868"/>
              <a:gd name="connsiteY7" fmla="*/ 480345 h 534588"/>
              <a:gd name="connsiteX8" fmla="*/ 634722 w 641868"/>
              <a:gd name="connsiteY8" fmla="*/ 343820 h 534588"/>
              <a:gd name="connsiteX9" fmla="*/ 599797 w 641868"/>
              <a:gd name="connsiteY9" fmla="*/ 153320 h 534588"/>
              <a:gd name="connsiteX10" fmla="*/ 406122 w 641868"/>
              <a:gd name="connsiteY10" fmla="*/ 23145 h 534588"/>
              <a:gd name="connsiteX11" fmla="*/ 250547 w 641868"/>
              <a:gd name="connsiteY11" fmla="*/ 920 h 53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1868" h="534588">
                <a:moveTo>
                  <a:pt x="250547" y="920"/>
                </a:moveTo>
                <a:cubicBezTo>
                  <a:pt x="203451" y="3037"/>
                  <a:pt x="163764" y="15737"/>
                  <a:pt x="123547" y="35845"/>
                </a:cubicBezTo>
                <a:cubicBezTo>
                  <a:pt x="83330" y="55953"/>
                  <a:pt x="27239" y="80295"/>
                  <a:pt x="9247" y="121570"/>
                </a:cubicBezTo>
                <a:cubicBezTo>
                  <a:pt x="-8745" y="162845"/>
                  <a:pt x="2897" y="237987"/>
                  <a:pt x="15597" y="283495"/>
                </a:cubicBezTo>
                <a:cubicBezTo>
                  <a:pt x="28297" y="329003"/>
                  <a:pt x="70101" y="364987"/>
                  <a:pt x="85447" y="394620"/>
                </a:cubicBezTo>
                <a:cubicBezTo>
                  <a:pt x="100793" y="424253"/>
                  <a:pt x="75922" y="438012"/>
                  <a:pt x="107672" y="461295"/>
                </a:cubicBezTo>
                <a:cubicBezTo>
                  <a:pt x="139422" y="484578"/>
                  <a:pt x="210859" y="531145"/>
                  <a:pt x="275947" y="534320"/>
                </a:cubicBezTo>
                <a:cubicBezTo>
                  <a:pt x="341035" y="537495"/>
                  <a:pt x="438401" y="512095"/>
                  <a:pt x="498197" y="480345"/>
                </a:cubicBezTo>
                <a:cubicBezTo>
                  <a:pt x="557993" y="448595"/>
                  <a:pt x="617789" y="398324"/>
                  <a:pt x="634722" y="343820"/>
                </a:cubicBezTo>
                <a:cubicBezTo>
                  <a:pt x="651655" y="289316"/>
                  <a:pt x="637897" y="206766"/>
                  <a:pt x="599797" y="153320"/>
                </a:cubicBezTo>
                <a:cubicBezTo>
                  <a:pt x="561697" y="99874"/>
                  <a:pt x="466976" y="48016"/>
                  <a:pt x="406122" y="23145"/>
                </a:cubicBezTo>
                <a:cubicBezTo>
                  <a:pt x="345268" y="-1726"/>
                  <a:pt x="297643" y="-1197"/>
                  <a:pt x="250547" y="92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737AA30E-BA42-40C5-8958-3F37970E6C06}"/>
              </a:ext>
            </a:extLst>
          </p:cNvPr>
          <p:cNvSpPr/>
          <p:nvPr/>
        </p:nvSpPr>
        <p:spPr>
          <a:xfrm>
            <a:off x="1679632" y="4376246"/>
            <a:ext cx="537835" cy="447943"/>
          </a:xfrm>
          <a:custGeom>
            <a:avLst/>
            <a:gdLst>
              <a:gd name="connsiteX0" fmla="*/ 250547 w 641868"/>
              <a:gd name="connsiteY0" fmla="*/ 920 h 534588"/>
              <a:gd name="connsiteX1" fmla="*/ 123547 w 641868"/>
              <a:gd name="connsiteY1" fmla="*/ 35845 h 534588"/>
              <a:gd name="connsiteX2" fmla="*/ 9247 w 641868"/>
              <a:gd name="connsiteY2" fmla="*/ 121570 h 534588"/>
              <a:gd name="connsiteX3" fmla="*/ 15597 w 641868"/>
              <a:gd name="connsiteY3" fmla="*/ 283495 h 534588"/>
              <a:gd name="connsiteX4" fmla="*/ 85447 w 641868"/>
              <a:gd name="connsiteY4" fmla="*/ 394620 h 534588"/>
              <a:gd name="connsiteX5" fmla="*/ 107672 w 641868"/>
              <a:gd name="connsiteY5" fmla="*/ 461295 h 534588"/>
              <a:gd name="connsiteX6" fmla="*/ 275947 w 641868"/>
              <a:gd name="connsiteY6" fmla="*/ 534320 h 534588"/>
              <a:gd name="connsiteX7" fmla="*/ 498197 w 641868"/>
              <a:gd name="connsiteY7" fmla="*/ 480345 h 534588"/>
              <a:gd name="connsiteX8" fmla="*/ 634722 w 641868"/>
              <a:gd name="connsiteY8" fmla="*/ 343820 h 534588"/>
              <a:gd name="connsiteX9" fmla="*/ 599797 w 641868"/>
              <a:gd name="connsiteY9" fmla="*/ 153320 h 534588"/>
              <a:gd name="connsiteX10" fmla="*/ 406122 w 641868"/>
              <a:gd name="connsiteY10" fmla="*/ 23145 h 534588"/>
              <a:gd name="connsiteX11" fmla="*/ 250547 w 641868"/>
              <a:gd name="connsiteY11" fmla="*/ 920 h 53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1868" h="534588">
                <a:moveTo>
                  <a:pt x="250547" y="920"/>
                </a:moveTo>
                <a:cubicBezTo>
                  <a:pt x="203451" y="3037"/>
                  <a:pt x="163764" y="15737"/>
                  <a:pt x="123547" y="35845"/>
                </a:cubicBezTo>
                <a:cubicBezTo>
                  <a:pt x="83330" y="55953"/>
                  <a:pt x="27239" y="80295"/>
                  <a:pt x="9247" y="121570"/>
                </a:cubicBezTo>
                <a:cubicBezTo>
                  <a:pt x="-8745" y="162845"/>
                  <a:pt x="2897" y="237987"/>
                  <a:pt x="15597" y="283495"/>
                </a:cubicBezTo>
                <a:cubicBezTo>
                  <a:pt x="28297" y="329003"/>
                  <a:pt x="70101" y="364987"/>
                  <a:pt x="85447" y="394620"/>
                </a:cubicBezTo>
                <a:cubicBezTo>
                  <a:pt x="100793" y="424253"/>
                  <a:pt x="75922" y="438012"/>
                  <a:pt x="107672" y="461295"/>
                </a:cubicBezTo>
                <a:cubicBezTo>
                  <a:pt x="139422" y="484578"/>
                  <a:pt x="210859" y="531145"/>
                  <a:pt x="275947" y="534320"/>
                </a:cubicBezTo>
                <a:cubicBezTo>
                  <a:pt x="341035" y="537495"/>
                  <a:pt x="438401" y="512095"/>
                  <a:pt x="498197" y="480345"/>
                </a:cubicBezTo>
                <a:cubicBezTo>
                  <a:pt x="557993" y="448595"/>
                  <a:pt x="617789" y="398324"/>
                  <a:pt x="634722" y="343820"/>
                </a:cubicBezTo>
                <a:cubicBezTo>
                  <a:pt x="651655" y="289316"/>
                  <a:pt x="637897" y="206766"/>
                  <a:pt x="599797" y="153320"/>
                </a:cubicBezTo>
                <a:cubicBezTo>
                  <a:pt x="561697" y="99874"/>
                  <a:pt x="466976" y="48016"/>
                  <a:pt x="406122" y="23145"/>
                </a:cubicBezTo>
                <a:cubicBezTo>
                  <a:pt x="345268" y="-1726"/>
                  <a:pt x="297643" y="-1197"/>
                  <a:pt x="250547" y="9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06B113E-D60F-4A4D-5D8E-74ED956BF865}"/>
              </a:ext>
            </a:extLst>
          </p:cNvPr>
          <p:cNvSpPr/>
          <p:nvPr/>
        </p:nvSpPr>
        <p:spPr>
          <a:xfrm rot="1252402" flipH="1">
            <a:off x="1808866" y="4524618"/>
            <a:ext cx="255687" cy="172318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641A2673-756C-F0ED-8496-53433E339A8D}"/>
              </a:ext>
            </a:extLst>
          </p:cNvPr>
          <p:cNvSpPr/>
          <p:nvPr/>
        </p:nvSpPr>
        <p:spPr>
          <a:xfrm>
            <a:off x="1868637" y="4584452"/>
            <a:ext cx="406102" cy="295296"/>
          </a:xfrm>
          <a:custGeom>
            <a:avLst/>
            <a:gdLst>
              <a:gd name="connsiteX0" fmla="*/ 0 w 406102"/>
              <a:gd name="connsiteY0" fmla="*/ 285750 h 295296"/>
              <a:gd name="connsiteX1" fmla="*/ 92075 w 406102"/>
              <a:gd name="connsiteY1" fmla="*/ 292100 h 295296"/>
              <a:gd name="connsiteX2" fmla="*/ 250825 w 406102"/>
              <a:gd name="connsiteY2" fmla="*/ 241300 h 295296"/>
              <a:gd name="connsiteX3" fmla="*/ 349250 w 406102"/>
              <a:gd name="connsiteY3" fmla="*/ 165100 h 295296"/>
              <a:gd name="connsiteX4" fmla="*/ 400050 w 406102"/>
              <a:gd name="connsiteY4" fmla="*/ 76200 h 295296"/>
              <a:gd name="connsiteX5" fmla="*/ 403225 w 406102"/>
              <a:gd name="connsiteY5" fmla="*/ 0 h 29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102" h="295296">
                <a:moveTo>
                  <a:pt x="0" y="285750"/>
                </a:moveTo>
                <a:cubicBezTo>
                  <a:pt x="25135" y="292629"/>
                  <a:pt x="50271" y="299508"/>
                  <a:pt x="92075" y="292100"/>
                </a:cubicBezTo>
                <a:cubicBezTo>
                  <a:pt x="133879" y="284692"/>
                  <a:pt x="207963" y="262467"/>
                  <a:pt x="250825" y="241300"/>
                </a:cubicBezTo>
                <a:cubicBezTo>
                  <a:pt x="293688" y="220133"/>
                  <a:pt x="324379" y="192617"/>
                  <a:pt x="349250" y="165100"/>
                </a:cubicBezTo>
                <a:cubicBezTo>
                  <a:pt x="374121" y="137583"/>
                  <a:pt x="391054" y="103717"/>
                  <a:pt x="400050" y="76200"/>
                </a:cubicBezTo>
                <a:cubicBezTo>
                  <a:pt x="409046" y="48683"/>
                  <a:pt x="406135" y="24341"/>
                  <a:pt x="403225" y="0"/>
                </a:cubicBezTo>
              </a:path>
            </a:pathLst>
          </a:custGeom>
          <a:noFill/>
          <a:ln w="34925" cap="rnd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D2A6BBD7-2246-4196-EF9C-7251F881EFAB}"/>
              </a:ext>
            </a:extLst>
          </p:cNvPr>
          <p:cNvSpPr/>
          <p:nvPr/>
        </p:nvSpPr>
        <p:spPr>
          <a:xfrm>
            <a:off x="779801" y="4693984"/>
            <a:ext cx="280649" cy="407993"/>
          </a:xfrm>
          <a:custGeom>
            <a:avLst/>
            <a:gdLst>
              <a:gd name="connsiteX0" fmla="*/ 280649 w 280649"/>
              <a:gd name="connsiteY0" fmla="*/ 407993 h 407993"/>
              <a:gd name="connsiteX1" fmla="*/ 102849 w 280649"/>
              <a:gd name="connsiteY1" fmla="*/ 347668 h 407993"/>
              <a:gd name="connsiteX2" fmla="*/ 1249 w 280649"/>
              <a:gd name="connsiteY2" fmla="*/ 223843 h 407993"/>
              <a:gd name="connsiteX3" fmla="*/ 52049 w 280649"/>
              <a:gd name="connsiteY3" fmla="*/ 90493 h 407993"/>
              <a:gd name="connsiteX4" fmla="*/ 137774 w 280649"/>
              <a:gd name="connsiteY4" fmla="*/ 7943 h 407993"/>
              <a:gd name="connsiteX5" fmla="*/ 144124 w 280649"/>
              <a:gd name="connsiteY5" fmla="*/ 7943 h 40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649" h="407993">
                <a:moveTo>
                  <a:pt x="280649" y="407993"/>
                </a:moveTo>
                <a:cubicBezTo>
                  <a:pt x="215032" y="393176"/>
                  <a:pt x="149416" y="378360"/>
                  <a:pt x="102849" y="347668"/>
                </a:cubicBezTo>
                <a:cubicBezTo>
                  <a:pt x="56282" y="316976"/>
                  <a:pt x="9716" y="266705"/>
                  <a:pt x="1249" y="223843"/>
                </a:cubicBezTo>
                <a:cubicBezTo>
                  <a:pt x="-7218" y="180981"/>
                  <a:pt x="29295" y="126476"/>
                  <a:pt x="52049" y="90493"/>
                </a:cubicBezTo>
                <a:cubicBezTo>
                  <a:pt x="74803" y="54510"/>
                  <a:pt x="137774" y="7943"/>
                  <a:pt x="137774" y="7943"/>
                </a:cubicBezTo>
                <a:cubicBezTo>
                  <a:pt x="153120" y="-5815"/>
                  <a:pt x="148622" y="1064"/>
                  <a:pt x="144124" y="7943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E496A1B7-BB1E-D770-54CD-2E9880A7555C}"/>
              </a:ext>
            </a:extLst>
          </p:cNvPr>
          <p:cNvSpPr/>
          <p:nvPr/>
        </p:nvSpPr>
        <p:spPr>
          <a:xfrm flipH="1">
            <a:off x="2207568" y="4712320"/>
            <a:ext cx="216024" cy="407993"/>
          </a:xfrm>
          <a:custGeom>
            <a:avLst/>
            <a:gdLst>
              <a:gd name="connsiteX0" fmla="*/ 280649 w 280649"/>
              <a:gd name="connsiteY0" fmla="*/ 407993 h 407993"/>
              <a:gd name="connsiteX1" fmla="*/ 102849 w 280649"/>
              <a:gd name="connsiteY1" fmla="*/ 347668 h 407993"/>
              <a:gd name="connsiteX2" fmla="*/ 1249 w 280649"/>
              <a:gd name="connsiteY2" fmla="*/ 223843 h 407993"/>
              <a:gd name="connsiteX3" fmla="*/ 52049 w 280649"/>
              <a:gd name="connsiteY3" fmla="*/ 90493 h 407993"/>
              <a:gd name="connsiteX4" fmla="*/ 137774 w 280649"/>
              <a:gd name="connsiteY4" fmla="*/ 7943 h 407993"/>
              <a:gd name="connsiteX5" fmla="*/ 144124 w 280649"/>
              <a:gd name="connsiteY5" fmla="*/ 7943 h 40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649" h="407993">
                <a:moveTo>
                  <a:pt x="280649" y="407993"/>
                </a:moveTo>
                <a:cubicBezTo>
                  <a:pt x="215032" y="393176"/>
                  <a:pt x="149416" y="378360"/>
                  <a:pt x="102849" y="347668"/>
                </a:cubicBezTo>
                <a:cubicBezTo>
                  <a:pt x="56282" y="316976"/>
                  <a:pt x="9716" y="266705"/>
                  <a:pt x="1249" y="223843"/>
                </a:cubicBezTo>
                <a:cubicBezTo>
                  <a:pt x="-7218" y="180981"/>
                  <a:pt x="29295" y="126476"/>
                  <a:pt x="52049" y="90493"/>
                </a:cubicBezTo>
                <a:cubicBezTo>
                  <a:pt x="74803" y="54510"/>
                  <a:pt x="137774" y="7943"/>
                  <a:pt x="137774" y="7943"/>
                </a:cubicBezTo>
                <a:cubicBezTo>
                  <a:pt x="153120" y="-5815"/>
                  <a:pt x="148622" y="1064"/>
                  <a:pt x="144124" y="7943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56892B3-0486-EAF1-FDA4-B87394143783}"/>
              </a:ext>
            </a:extLst>
          </p:cNvPr>
          <p:cNvGrpSpPr/>
          <p:nvPr/>
        </p:nvGrpSpPr>
        <p:grpSpPr>
          <a:xfrm>
            <a:off x="3100467" y="4332401"/>
            <a:ext cx="643338" cy="521108"/>
            <a:chOff x="8487395" y="4565253"/>
            <a:chExt cx="643338" cy="521108"/>
          </a:xfrm>
        </p:grpSpPr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A6126871-010D-1FEE-AFE7-AEBA60F2EED3}"/>
                </a:ext>
              </a:extLst>
            </p:cNvPr>
            <p:cNvSpPr/>
            <p:nvPr/>
          </p:nvSpPr>
          <p:spPr>
            <a:xfrm>
              <a:off x="8487395" y="4565253"/>
              <a:ext cx="643338" cy="521108"/>
            </a:xfrm>
            <a:custGeom>
              <a:avLst/>
              <a:gdLst>
                <a:gd name="connsiteX0" fmla="*/ 425540 w 643338"/>
                <a:gd name="connsiteY0" fmla="*/ 9669 h 521108"/>
                <a:gd name="connsiteX1" fmla="*/ 285840 w 643338"/>
                <a:gd name="connsiteY1" fmla="*/ 9669 h 521108"/>
                <a:gd name="connsiteX2" fmla="*/ 88990 w 643338"/>
                <a:gd name="connsiteY2" fmla="*/ 104919 h 521108"/>
                <a:gd name="connsiteX3" fmla="*/ 90 w 643338"/>
                <a:gd name="connsiteY3" fmla="*/ 238269 h 521108"/>
                <a:gd name="connsiteX4" fmla="*/ 76290 w 643338"/>
                <a:gd name="connsiteY4" fmla="*/ 425594 h 521108"/>
                <a:gd name="connsiteX5" fmla="*/ 257265 w 643338"/>
                <a:gd name="connsiteY5" fmla="*/ 508144 h 521108"/>
                <a:gd name="connsiteX6" fmla="*/ 482690 w 643338"/>
                <a:gd name="connsiteY6" fmla="*/ 514494 h 521108"/>
                <a:gd name="connsiteX7" fmla="*/ 635090 w 643338"/>
                <a:gd name="connsiteY7" fmla="*/ 444644 h 521108"/>
                <a:gd name="connsiteX8" fmla="*/ 619215 w 643338"/>
                <a:gd name="connsiteY8" fmla="*/ 279544 h 521108"/>
                <a:gd name="connsiteX9" fmla="*/ 587465 w 643338"/>
                <a:gd name="connsiteY9" fmla="*/ 171594 h 521108"/>
                <a:gd name="connsiteX10" fmla="*/ 577940 w 643338"/>
                <a:gd name="connsiteY10" fmla="*/ 66819 h 521108"/>
                <a:gd name="connsiteX11" fmla="*/ 425540 w 643338"/>
                <a:gd name="connsiteY11" fmla="*/ 9669 h 52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3338" h="521108">
                  <a:moveTo>
                    <a:pt x="425540" y="9669"/>
                  </a:moveTo>
                  <a:cubicBezTo>
                    <a:pt x="376857" y="144"/>
                    <a:pt x="341932" y="-6206"/>
                    <a:pt x="285840" y="9669"/>
                  </a:cubicBezTo>
                  <a:cubicBezTo>
                    <a:pt x="229748" y="25544"/>
                    <a:pt x="136615" y="66819"/>
                    <a:pt x="88990" y="104919"/>
                  </a:cubicBezTo>
                  <a:cubicBezTo>
                    <a:pt x="41365" y="143019"/>
                    <a:pt x="2207" y="184823"/>
                    <a:pt x="90" y="238269"/>
                  </a:cubicBezTo>
                  <a:cubicBezTo>
                    <a:pt x="-2027" y="291715"/>
                    <a:pt x="33427" y="380615"/>
                    <a:pt x="76290" y="425594"/>
                  </a:cubicBezTo>
                  <a:cubicBezTo>
                    <a:pt x="119152" y="470573"/>
                    <a:pt x="189532" y="493327"/>
                    <a:pt x="257265" y="508144"/>
                  </a:cubicBezTo>
                  <a:cubicBezTo>
                    <a:pt x="324998" y="522961"/>
                    <a:pt x="419719" y="525077"/>
                    <a:pt x="482690" y="514494"/>
                  </a:cubicBezTo>
                  <a:cubicBezTo>
                    <a:pt x="545661" y="503911"/>
                    <a:pt x="612336" y="483802"/>
                    <a:pt x="635090" y="444644"/>
                  </a:cubicBezTo>
                  <a:cubicBezTo>
                    <a:pt x="657844" y="405486"/>
                    <a:pt x="627152" y="325052"/>
                    <a:pt x="619215" y="279544"/>
                  </a:cubicBezTo>
                  <a:cubicBezTo>
                    <a:pt x="611278" y="234036"/>
                    <a:pt x="594344" y="207048"/>
                    <a:pt x="587465" y="171594"/>
                  </a:cubicBezTo>
                  <a:cubicBezTo>
                    <a:pt x="580586" y="136140"/>
                    <a:pt x="606515" y="94336"/>
                    <a:pt x="577940" y="66819"/>
                  </a:cubicBezTo>
                  <a:cubicBezTo>
                    <a:pt x="549365" y="39302"/>
                    <a:pt x="474223" y="19194"/>
                    <a:pt x="425540" y="9669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9D4740E-AED7-C549-1C8F-EF943DCFE330}"/>
                </a:ext>
              </a:extLst>
            </p:cNvPr>
            <p:cNvSpPr/>
            <p:nvPr/>
          </p:nvSpPr>
          <p:spPr>
            <a:xfrm>
              <a:off x="8542370" y="4609783"/>
              <a:ext cx="533388" cy="432048"/>
            </a:xfrm>
            <a:custGeom>
              <a:avLst/>
              <a:gdLst>
                <a:gd name="connsiteX0" fmla="*/ 425540 w 643338"/>
                <a:gd name="connsiteY0" fmla="*/ 9669 h 521108"/>
                <a:gd name="connsiteX1" fmla="*/ 285840 w 643338"/>
                <a:gd name="connsiteY1" fmla="*/ 9669 h 521108"/>
                <a:gd name="connsiteX2" fmla="*/ 88990 w 643338"/>
                <a:gd name="connsiteY2" fmla="*/ 104919 h 521108"/>
                <a:gd name="connsiteX3" fmla="*/ 90 w 643338"/>
                <a:gd name="connsiteY3" fmla="*/ 238269 h 521108"/>
                <a:gd name="connsiteX4" fmla="*/ 76290 w 643338"/>
                <a:gd name="connsiteY4" fmla="*/ 425594 h 521108"/>
                <a:gd name="connsiteX5" fmla="*/ 257265 w 643338"/>
                <a:gd name="connsiteY5" fmla="*/ 508144 h 521108"/>
                <a:gd name="connsiteX6" fmla="*/ 482690 w 643338"/>
                <a:gd name="connsiteY6" fmla="*/ 514494 h 521108"/>
                <a:gd name="connsiteX7" fmla="*/ 635090 w 643338"/>
                <a:gd name="connsiteY7" fmla="*/ 444644 h 521108"/>
                <a:gd name="connsiteX8" fmla="*/ 619215 w 643338"/>
                <a:gd name="connsiteY8" fmla="*/ 279544 h 521108"/>
                <a:gd name="connsiteX9" fmla="*/ 587465 w 643338"/>
                <a:gd name="connsiteY9" fmla="*/ 171594 h 521108"/>
                <a:gd name="connsiteX10" fmla="*/ 577940 w 643338"/>
                <a:gd name="connsiteY10" fmla="*/ 66819 h 521108"/>
                <a:gd name="connsiteX11" fmla="*/ 425540 w 643338"/>
                <a:gd name="connsiteY11" fmla="*/ 9669 h 52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3338" h="521108">
                  <a:moveTo>
                    <a:pt x="425540" y="9669"/>
                  </a:moveTo>
                  <a:cubicBezTo>
                    <a:pt x="376857" y="144"/>
                    <a:pt x="341932" y="-6206"/>
                    <a:pt x="285840" y="9669"/>
                  </a:cubicBezTo>
                  <a:cubicBezTo>
                    <a:pt x="229748" y="25544"/>
                    <a:pt x="136615" y="66819"/>
                    <a:pt x="88990" y="104919"/>
                  </a:cubicBezTo>
                  <a:cubicBezTo>
                    <a:pt x="41365" y="143019"/>
                    <a:pt x="2207" y="184823"/>
                    <a:pt x="90" y="238269"/>
                  </a:cubicBezTo>
                  <a:cubicBezTo>
                    <a:pt x="-2027" y="291715"/>
                    <a:pt x="33427" y="380615"/>
                    <a:pt x="76290" y="425594"/>
                  </a:cubicBezTo>
                  <a:cubicBezTo>
                    <a:pt x="119152" y="470573"/>
                    <a:pt x="189532" y="493327"/>
                    <a:pt x="257265" y="508144"/>
                  </a:cubicBezTo>
                  <a:cubicBezTo>
                    <a:pt x="324998" y="522961"/>
                    <a:pt x="419719" y="525077"/>
                    <a:pt x="482690" y="514494"/>
                  </a:cubicBezTo>
                  <a:cubicBezTo>
                    <a:pt x="545661" y="503911"/>
                    <a:pt x="612336" y="483802"/>
                    <a:pt x="635090" y="444644"/>
                  </a:cubicBezTo>
                  <a:cubicBezTo>
                    <a:pt x="657844" y="405486"/>
                    <a:pt x="627152" y="325052"/>
                    <a:pt x="619215" y="279544"/>
                  </a:cubicBezTo>
                  <a:cubicBezTo>
                    <a:pt x="611278" y="234036"/>
                    <a:pt x="594344" y="207048"/>
                    <a:pt x="587465" y="171594"/>
                  </a:cubicBezTo>
                  <a:cubicBezTo>
                    <a:pt x="580586" y="136140"/>
                    <a:pt x="606515" y="94336"/>
                    <a:pt x="577940" y="66819"/>
                  </a:cubicBezTo>
                  <a:cubicBezTo>
                    <a:pt x="549365" y="39302"/>
                    <a:pt x="474223" y="19194"/>
                    <a:pt x="425540" y="966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4AA80A8-1D7C-8B56-3556-EE2D8645C68A}"/>
                </a:ext>
              </a:extLst>
            </p:cNvPr>
            <p:cNvSpPr/>
            <p:nvPr/>
          </p:nvSpPr>
          <p:spPr>
            <a:xfrm rot="20996934">
              <a:off x="8702999" y="4767986"/>
              <a:ext cx="255687" cy="172318"/>
            </a:xfrm>
            <a:prstGeom prst="ellipse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46" name="Freeform 45">
            <a:extLst>
              <a:ext uri="{FF2B5EF4-FFF2-40B4-BE49-F238E27FC236}">
                <a16:creationId xmlns:a16="http://schemas.microsoft.com/office/drawing/2014/main" id="{59A9FBC1-B42A-491C-E57D-11C4D9C3BC2B}"/>
              </a:ext>
            </a:extLst>
          </p:cNvPr>
          <p:cNvSpPr/>
          <p:nvPr/>
        </p:nvSpPr>
        <p:spPr>
          <a:xfrm>
            <a:off x="3744650" y="4317744"/>
            <a:ext cx="641868" cy="534588"/>
          </a:xfrm>
          <a:custGeom>
            <a:avLst/>
            <a:gdLst>
              <a:gd name="connsiteX0" fmla="*/ 250547 w 641868"/>
              <a:gd name="connsiteY0" fmla="*/ 920 h 534588"/>
              <a:gd name="connsiteX1" fmla="*/ 123547 w 641868"/>
              <a:gd name="connsiteY1" fmla="*/ 35845 h 534588"/>
              <a:gd name="connsiteX2" fmla="*/ 9247 w 641868"/>
              <a:gd name="connsiteY2" fmla="*/ 121570 h 534588"/>
              <a:gd name="connsiteX3" fmla="*/ 15597 w 641868"/>
              <a:gd name="connsiteY3" fmla="*/ 283495 h 534588"/>
              <a:gd name="connsiteX4" fmla="*/ 85447 w 641868"/>
              <a:gd name="connsiteY4" fmla="*/ 394620 h 534588"/>
              <a:gd name="connsiteX5" fmla="*/ 107672 w 641868"/>
              <a:gd name="connsiteY5" fmla="*/ 461295 h 534588"/>
              <a:gd name="connsiteX6" fmla="*/ 275947 w 641868"/>
              <a:gd name="connsiteY6" fmla="*/ 534320 h 534588"/>
              <a:gd name="connsiteX7" fmla="*/ 498197 w 641868"/>
              <a:gd name="connsiteY7" fmla="*/ 480345 h 534588"/>
              <a:gd name="connsiteX8" fmla="*/ 634722 w 641868"/>
              <a:gd name="connsiteY8" fmla="*/ 343820 h 534588"/>
              <a:gd name="connsiteX9" fmla="*/ 599797 w 641868"/>
              <a:gd name="connsiteY9" fmla="*/ 153320 h 534588"/>
              <a:gd name="connsiteX10" fmla="*/ 406122 w 641868"/>
              <a:gd name="connsiteY10" fmla="*/ 23145 h 534588"/>
              <a:gd name="connsiteX11" fmla="*/ 250547 w 641868"/>
              <a:gd name="connsiteY11" fmla="*/ 920 h 53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1868" h="534588">
                <a:moveTo>
                  <a:pt x="250547" y="920"/>
                </a:moveTo>
                <a:cubicBezTo>
                  <a:pt x="203451" y="3037"/>
                  <a:pt x="163764" y="15737"/>
                  <a:pt x="123547" y="35845"/>
                </a:cubicBezTo>
                <a:cubicBezTo>
                  <a:pt x="83330" y="55953"/>
                  <a:pt x="27239" y="80295"/>
                  <a:pt x="9247" y="121570"/>
                </a:cubicBezTo>
                <a:cubicBezTo>
                  <a:pt x="-8745" y="162845"/>
                  <a:pt x="2897" y="237987"/>
                  <a:pt x="15597" y="283495"/>
                </a:cubicBezTo>
                <a:cubicBezTo>
                  <a:pt x="28297" y="329003"/>
                  <a:pt x="70101" y="364987"/>
                  <a:pt x="85447" y="394620"/>
                </a:cubicBezTo>
                <a:cubicBezTo>
                  <a:pt x="100793" y="424253"/>
                  <a:pt x="75922" y="438012"/>
                  <a:pt x="107672" y="461295"/>
                </a:cubicBezTo>
                <a:cubicBezTo>
                  <a:pt x="139422" y="484578"/>
                  <a:pt x="210859" y="531145"/>
                  <a:pt x="275947" y="534320"/>
                </a:cubicBezTo>
                <a:cubicBezTo>
                  <a:pt x="341035" y="537495"/>
                  <a:pt x="438401" y="512095"/>
                  <a:pt x="498197" y="480345"/>
                </a:cubicBezTo>
                <a:cubicBezTo>
                  <a:pt x="557993" y="448595"/>
                  <a:pt x="617789" y="398324"/>
                  <a:pt x="634722" y="343820"/>
                </a:cubicBezTo>
                <a:cubicBezTo>
                  <a:pt x="651655" y="289316"/>
                  <a:pt x="637897" y="206766"/>
                  <a:pt x="599797" y="153320"/>
                </a:cubicBezTo>
                <a:cubicBezTo>
                  <a:pt x="561697" y="99874"/>
                  <a:pt x="466976" y="48016"/>
                  <a:pt x="406122" y="23145"/>
                </a:cubicBezTo>
                <a:cubicBezTo>
                  <a:pt x="345268" y="-1726"/>
                  <a:pt x="297643" y="-1197"/>
                  <a:pt x="250547" y="92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896ACD01-ED52-874E-5385-B8381C3C1D15}"/>
              </a:ext>
            </a:extLst>
          </p:cNvPr>
          <p:cNvSpPr/>
          <p:nvPr/>
        </p:nvSpPr>
        <p:spPr>
          <a:xfrm>
            <a:off x="3796667" y="4356367"/>
            <a:ext cx="537835" cy="447943"/>
          </a:xfrm>
          <a:custGeom>
            <a:avLst/>
            <a:gdLst>
              <a:gd name="connsiteX0" fmla="*/ 250547 w 641868"/>
              <a:gd name="connsiteY0" fmla="*/ 920 h 534588"/>
              <a:gd name="connsiteX1" fmla="*/ 123547 w 641868"/>
              <a:gd name="connsiteY1" fmla="*/ 35845 h 534588"/>
              <a:gd name="connsiteX2" fmla="*/ 9247 w 641868"/>
              <a:gd name="connsiteY2" fmla="*/ 121570 h 534588"/>
              <a:gd name="connsiteX3" fmla="*/ 15597 w 641868"/>
              <a:gd name="connsiteY3" fmla="*/ 283495 h 534588"/>
              <a:gd name="connsiteX4" fmla="*/ 85447 w 641868"/>
              <a:gd name="connsiteY4" fmla="*/ 394620 h 534588"/>
              <a:gd name="connsiteX5" fmla="*/ 107672 w 641868"/>
              <a:gd name="connsiteY5" fmla="*/ 461295 h 534588"/>
              <a:gd name="connsiteX6" fmla="*/ 275947 w 641868"/>
              <a:gd name="connsiteY6" fmla="*/ 534320 h 534588"/>
              <a:gd name="connsiteX7" fmla="*/ 498197 w 641868"/>
              <a:gd name="connsiteY7" fmla="*/ 480345 h 534588"/>
              <a:gd name="connsiteX8" fmla="*/ 634722 w 641868"/>
              <a:gd name="connsiteY8" fmla="*/ 343820 h 534588"/>
              <a:gd name="connsiteX9" fmla="*/ 599797 w 641868"/>
              <a:gd name="connsiteY9" fmla="*/ 153320 h 534588"/>
              <a:gd name="connsiteX10" fmla="*/ 406122 w 641868"/>
              <a:gd name="connsiteY10" fmla="*/ 23145 h 534588"/>
              <a:gd name="connsiteX11" fmla="*/ 250547 w 641868"/>
              <a:gd name="connsiteY11" fmla="*/ 920 h 53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1868" h="534588">
                <a:moveTo>
                  <a:pt x="250547" y="920"/>
                </a:moveTo>
                <a:cubicBezTo>
                  <a:pt x="203451" y="3037"/>
                  <a:pt x="163764" y="15737"/>
                  <a:pt x="123547" y="35845"/>
                </a:cubicBezTo>
                <a:cubicBezTo>
                  <a:pt x="83330" y="55953"/>
                  <a:pt x="27239" y="80295"/>
                  <a:pt x="9247" y="121570"/>
                </a:cubicBezTo>
                <a:cubicBezTo>
                  <a:pt x="-8745" y="162845"/>
                  <a:pt x="2897" y="237987"/>
                  <a:pt x="15597" y="283495"/>
                </a:cubicBezTo>
                <a:cubicBezTo>
                  <a:pt x="28297" y="329003"/>
                  <a:pt x="70101" y="364987"/>
                  <a:pt x="85447" y="394620"/>
                </a:cubicBezTo>
                <a:cubicBezTo>
                  <a:pt x="100793" y="424253"/>
                  <a:pt x="75922" y="438012"/>
                  <a:pt x="107672" y="461295"/>
                </a:cubicBezTo>
                <a:cubicBezTo>
                  <a:pt x="139422" y="484578"/>
                  <a:pt x="210859" y="531145"/>
                  <a:pt x="275947" y="534320"/>
                </a:cubicBezTo>
                <a:cubicBezTo>
                  <a:pt x="341035" y="537495"/>
                  <a:pt x="438401" y="512095"/>
                  <a:pt x="498197" y="480345"/>
                </a:cubicBezTo>
                <a:cubicBezTo>
                  <a:pt x="557993" y="448595"/>
                  <a:pt x="617789" y="398324"/>
                  <a:pt x="634722" y="343820"/>
                </a:cubicBezTo>
                <a:cubicBezTo>
                  <a:pt x="651655" y="289316"/>
                  <a:pt x="637897" y="206766"/>
                  <a:pt x="599797" y="153320"/>
                </a:cubicBezTo>
                <a:cubicBezTo>
                  <a:pt x="561697" y="99874"/>
                  <a:pt x="466976" y="48016"/>
                  <a:pt x="406122" y="23145"/>
                </a:cubicBezTo>
                <a:cubicBezTo>
                  <a:pt x="345268" y="-1726"/>
                  <a:pt x="297643" y="-1197"/>
                  <a:pt x="250547" y="9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CC188F8-3F60-E5E0-DB6E-BBFA6E94ADDC}"/>
              </a:ext>
            </a:extLst>
          </p:cNvPr>
          <p:cNvSpPr/>
          <p:nvPr/>
        </p:nvSpPr>
        <p:spPr>
          <a:xfrm rot="1252402" flipH="1">
            <a:off x="3925901" y="4504739"/>
            <a:ext cx="255687" cy="172318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3F4A8B3E-5418-ED2A-2BA0-1F4BA1FCC1DC}"/>
              </a:ext>
            </a:extLst>
          </p:cNvPr>
          <p:cNvSpPr/>
          <p:nvPr/>
        </p:nvSpPr>
        <p:spPr>
          <a:xfrm rot="21162897" flipH="1">
            <a:off x="4392803" y="4652362"/>
            <a:ext cx="216024" cy="407993"/>
          </a:xfrm>
          <a:custGeom>
            <a:avLst/>
            <a:gdLst>
              <a:gd name="connsiteX0" fmla="*/ 280649 w 280649"/>
              <a:gd name="connsiteY0" fmla="*/ 407993 h 407993"/>
              <a:gd name="connsiteX1" fmla="*/ 102849 w 280649"/>
              <a:gd name="connsiteY1" fmla="*/ 347668 h 407993"/>
              <a:gd name="connsiteX2" fmla="*/ 1249 w 280649"/>
              <a:gd name="connsiteY2" fmla="*/ 223843 h 407993"/>
              <a:gd name="connsiteX3" fmla="*/ 52049 w 280649"/>
              <a:gd name="connsiteY3" fmla="*/ 90493 h 407993"/>
              <a:gd name="connsiteX4" fmla="*/ 137774 w 280649"/>
              <a:gd name="connsiteY4" fmla="*/ 7943 h 407993"/>
              <a:gd name="connsiteX5" fmla="*/ 144124 w 280649"/>
              <a:gd name="connsiteY5" fmla="*/ 7943 h 40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649" h="407993">
                <a:moveTo>
                  <a:pt x="280649" y="407993"/>
                </a:moveTo>
                <a:cubicBezTo>
                  <a:pt x="215032" y="393176"/>
                  <a:pt x="149416" y="378360"/>
                  <a:pt x="102849" y="347668"/>
                </a:cubicBezTo>
                <a:cubicBezTo>
                  <a:pt x="56282" y="316976"/>
                  <a:pt x="9716" y="266705"/>
                  <a:pt x="1249" y="223843"/>
                </a:cubicBezTo>
                <a:cubicBezTo>
                  <a:pt x="-7218" y="180981"/>
                  <a:pt x="29295" y="126476"/>
                  <a:pt x="52049" y="90493"/>
                </a:cubicBezTo>
                <a:cubicBezTo>
                  <a:pt x="74803" y="54510"/>
                  <a:pt x="137774" y="7943"/>
                  <a:pt x="137774" y="7943"/>
                </a:cubicBezTo>
                <a:cubicBezTo>
                  <a:pt x="153120" y="-5815"/>
                  <a:pt x="148622" y="1064"/>
                  <a:pt x="144124" y="7943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3A564E3-494F-D31F-8A9B-ADD740DEAB0D}"/>
              </a:ext>
            </a:extLst>
          </p:cNvPr>
          <p:cNvSpPr/>
          <p:nvPr/>
        </p:nvSpPr>
        <p:spPr>
          <a:xfrm rot="21249331" flipH="1">
            <a:off x="4011100" y="4726682"/>
            <a:ext cx="137079" cy="45719"/>
          </a:xfrm>
          <a:prstGeom prst="ellipse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18483AC-18C7-EBF5-A0AB-85232308677D}"/>
              </a:ext>
            </a:extLst>
          </p:cNvPr>
          <p:cNvSpPr/>
          <p:nvPr/>
        </p:nvSpPr>
        <p:spPr>
          <a:xfrm rot="21259076" flipH="1">
            <a:off x="3935760" y="4352280"/>
            <a:ext cx="189230" cy="101997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1103952-F265-0D07-0565-B6A787CC685A}"/>
              </a:ext>
            </a:extLst>
          </p:cNvPr>
          <p:cNvSpPr/>
          <p:nvPr/>
        </p:nvSpPr>
        <p:spPr>
          <a:xfrm rot="19096404">
            <a:off x="4184691" y="4669257"/>
            <a:ext cx="72000" cy="46396"/>
          </a:xfrm>
          <a:prstGeom prst="ellipse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1DF560D-43F5-8C46-10CA-6BC6966EDDDD}"/>
              </a:ext>
            </a:extLst>
          </p:cNvPr>
          <p:cNvSpPr/>
          <p:nvPr/>
        </p:nvSpPr>
        <p:spPr>
          <a:xfrm rot="14314120">
            <a:off x="4184109" y="4524989"/>
            <a:ext cx="108000" cy="46396"/>
          </a:xfrm>
          <a:prstGeom prst="ellipse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A4FC297-C9E0-8A95-B326-07D3B549C2F8}"/>
              </a:ext>
            </a:extLst>
          </p:cNvPr>
          <p:cNvSpPr/>
          <p:nvPr/>
        </p:nvSpPr>
        <p:spPr>
          <a:xfrm rot="20161776">
            <a:off x="3504659" y="4712314"/>
            <a:ext cx="108000" cy="46396"/>
          </a:xfrm>
          <a:prstGeom prst="ellipse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49001060-0B0C-B81E-2EF9-5F7E231B4E71}"/>
              </a:ext>
            </a:extLst>
          </p:cNvPr>
          <p:cNvSpPr/>
          <p:nvPr/>
        </p:nvSpPr>
        <p:spPr>
          <a:xfrm rot="19281163">
            <a:off x="3218981" y="4459811"/>
            <a:ext cx="133934" cy="57537"/>
          </a:xfrm>
          <a:prstGeom prst="ellipse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72EB2A6-EF8A-F484-B106-6E3F2CA97CB1}"/>
              </a:ext>
            </a:extLst>
          </p:cNvPr>
          <p:cNvSpPr/>
          <p:nvPr/>
        </p:nvSpPr>
        <p:spPr>
          <a:xfrm rot="1435860">
            <a:off x="3441234" y="4418535"/>
            <a:ext cx="133934" cy="57537"/>
          </a:xfrm>
          <a:prstGeom prst="ellipse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81C749C-1629-4AFC-A8CE-CAC9B81C47D4}"/>
              </a:ext>
            </a:extLst>
          </p:cNvPr>
          <p:cNvSpPr/>
          <p:nvPr/>
        </p:nvSpPr>
        <p:spPr>
          <a:xfrm rot="16484595">
            <a:off x="3584617" y="4602582"/>
            <a:ext cx="72000" cy="46396"/>
          </a:xfrm>
          <a:prstGeom prst="ellipse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E1A3137-5464-C705-AF6E-BE7896564AB8}"/>
              </a:ext>
            </a:extLst>
          </p:cNvPr>
          <p:cNvSpPr/>
          <p:nvPr/>
        </p:nvSpPr>
        <p:spPr>
          <a:xfrm flipH="1">
            <a:off x="2927648" y="4640312"/>
            <a:ext cx="374353" cy="277892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4" name="Freeform 73">
            <a:extLst>
              <a:ext uri="{FF2B5EF4-FFF2-40B4-BE49-F238E27FC236}">
                <a16:creationId xmlns:a16="http://schemas.microsoft.com/office/drawing/2014/main" id="{4BF880A8-D616-07E5-32B7-084E78082E4D}"/>
              </a:ext>
            </a:extLst>
          </p:cNvPr>
          <p:cNvSpPr/>
          <p:nvPr/>
        </p:nvSpPr>
        <p:spPr>
          <a:xfrm rot="21448339">
            <a:off x="2982587" y="4717689"/>
            <a:ext cx="246704" cy="146999"/>
          </a:xfrm>
          <a:custGeom>
            <a:avLst/>
            <a:gdLst>
              <a:gd name="connsiteX0" fmla="*/ 28591 w 183382"/>
              <a:gd name="connsiteY0" fmla="*/ 29028 h 146999"/>
              <a:gd name="connsiteX1" fmla="*/ 101616 w 183382"/>
              <a:gd name="connsiteY1" fmla="*/ 453 h 146999"/>
              <a:gd name="connsiteX2" fmla="*/ 161941 w 183382"/>
              <a:gd name="connsiteY2" fmla="*/ 16328 h 146999"/>
              <a:gd name="connsiteX3" fmla="*/ 180991 w 183382"/>
              <a:gd name="connsiteY3" fmla="*/ 76653 h 146999"/>
              <a:gd name="connsiteX4" fmla="*/ 177816 w 183382"/>
              <a:gd name="connsiteY4" fmla="*/ 111578 h 146999"/>
              <a:gd name="connsiteX5" fmla="*/ 133366 w 183382"/>
              <a:gd name="connsiteY5" fmla="*/ 117928 h 146999"/>
              <a:gd name="connsiteX6" fmla="*/ 107966 w 183382"/>
              <a:gd name="connsiteY6" fmla="*/ 146503 h 146999"/>
              <a:gd name="connsiteX7" fmla="*/ 47641 w 183382"/>
              <a:gd name="connsiteY7" fmla="*/ 133803 h 146999"/>
              <a:gd name="connsiteX8" fmla="*/ 15891 w 183382"/>
              <a:gd name="connsiteY8" fmla="*/ 105228 h 146999"/>
              <a:gd name="connsiteX9" fmla="*/ 16 w 183382"/>
              <a:gd name="connsiteY9" fmla="*/ 105228 h 146999"/>
              <a:gd name="connsiteX10" fmla="*/ 28591 w 183382"/>
              <a:gd name="connsiteY10" fmla="*/ 29028 h 14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382" h="146999">
                <a:moveTo>
                  <a:pt x="28591" y="29028"/>
                </a:moveTo>
                <a:cubicBezTo>
                  <a:pt x="45524" y="11566"/>
                  <a:pt x="79391" y="2570"/>
                  <a:pt x="101616" y="453"/>
                </a:cubicBezTo>
                <a:cubicBezTo>
                  <a:pt x="123841" y="-1664"/>
                  <a:pt x="148712" y="3628"/>
                  <a:pt x="161941" y="16328"/>
                </a:cubicBezTo>
                <a:cubicBezTo>
                  <a:pt x="175170" y="29028"/>
                  <a:pt x="178345" y="60778"/>
                  <a:pt x="180991" y="76653"/>
                </a:cubicBezTo>
                <a:cubicBezTo>
                  <a:pt x="183637" y="92528"/>
                  <a:pt x="185754" y="104699"/>
                  <a:pt x="177816" y="111578"/>
                </a:cubicBezTo>
                <a:cubicBezTo>
                  <a:pt x="169878" y="118457"/>
                  <a:pt x="145008" y="112107"/>
                  <a:pt x="133366" y="117928"/>
                </a:cubicBezTo>
                <a:cubicBezTo>
                  <a:pt x="121724" y="123749"/>
                  <a:pt x="122253" y="143857"/>
                  <a:pt x="107966" y="146503"/>
                </a:cubicBezTo>
                <a:cubicBezTo>
                  <a:pt x="93679" y="149149"/>
                  <a:pt x="62987" y="140682"/>
                  <a:pt x="47641" y="133803"/>
                </a:cubicBezTo>
                <a:cubicBezTo>
                  <a:pt x="32295" y="126924"/>
                  <a:pt x="15891" y="105228"/>
                  <a:pt x="15891" y="105228"/>
                </a:cubicBezTo>
                <a:cubicBezTo>
                  <a:pt x="7953" y="100466"/>
                  <a:pt x="545" y="112107"/>
                  <a:pt x="16" y="105228"/>
                </a:cubicBezTo>
                <a:cubicBezTo>
                  <a:pt x="-513" y="98349"/>
                  <a:pt x="11658" y="46490"/>
                  <a:pt x="28591" y="2902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2DEA5FF-EC44-24EB-1C5A-EDB3DE56211B}"/>
              </a:ext>
            </a:extLst>
          </p:cNvPr>
          <p:cNvSpPr/>
          <p:nvPr/>
        </p:nvSpPr>
        <p:spPr>
          <a:xfrm flipH="1">
            <a:off x="3845222" y="4222502"/>
            <a:ext cx="374353" cy="257552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B1030AF8-2A90-4908-EA8B-6307EE8B5F13}"/>
              </a:ext>
            </a:extLst>
          </p:cNvPr>
          <p:cNvSpPr/>
          <p:nvPr/>
        </p:nvSpPr>
        <p:spPr>
          <a:xfrm>
            <a:off x="3010074" y="4719563"/>
            <a:ext cx="183382" cy="146999"/>
          </a:xfrm>
          <a:custGeom>
            <a:avLst/>
            <a:gdLst>
              <a:gd name="connsiteX0" fmla="*/ 28591 w 183382"/>
              <a:gd name="connsiteY0" fmla="*/ 29028 h 146999"/>
              <a:gd name="connsiteX1" fmla="*/ 101616 w 183382"/>
              <a:gd name="connsiteY1" fmla="*/ 453 h 146999"/>
              <a:gd name="connsiteX2" fmla="*/ 161941 w 183382"/>
              <a:gd name="connsiteY2" fmla="*/ 16328 h 146999"/>
              <a:gd name="connsiteX3" fmla="*/ 180991 w 183382"/>
              <a:gd name="connsiteY3" fmla="*/ 76653 h 146999"/>
              <a:gd name="connsiteX4" fmla="*/ 177816 w 183382"/>
              <a:gd name="connsiteY4" fmla="*/ 111578 h 146999"/>
              <a:gd name="connsiteX5" fmla="*/ 133366 w 183382"/>
              <a:gd name="connsiteY5" fmla="*/ 117928 h 146999"/>
              <a:gd name="connsiteX6" fmla="*/ 107966 w 183382"/>
              <a:gd name="connsiteY6" fmla="*/ 146503 h 146999"/>
              <a:gd name="connsiteX7" fmla="*/ 47641 w 183382"/>
              <a:gd name="connsiteY7" fmla="*/ 133803 h 146999"/>
              <a:gd name="connsiteX8" fmla="*/ 15891 w 183382"/>
              <a:gd name="connsiteY8" fmla="*/ 105228 h 146999"/>
              <a:gd name="connsiteX9" fmla="*/ 16 w 183382"/>
              <a:gd name="connsiteY9" fmla="*/ 105228 h 146999"/>
              <a:gd name="connsiteX10" fmla="*/ 28591 w 183382"/>
              <a:gd name="connsiteY10" fmla="*/ 29028 h 14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382" h="146999">
                <a:moveTo>
                  <a:pt x="28591" y="29028"/>
                </a:moveTo>
                <a:cubicBezTo>
                  <a:pt x="45524" y="11566"/>
                  <a:pt x="79391" y="2570"/>
                  <a:pt x="101616" y="453"/>
                </a:cubicBezTo>
                <a:cubicBezTo>
                  <a:pt x="123841" y="-1664"/>
                  <a:pt x="148712" y="3628"/>
                  <a:pt x="161941" y="16328"/>
                </a:cubicBezTo>
                <a:cubicBezTo>
                  <a:pt x="175170" y="29028"/>
                  <a:pt x="178345" y="60778"/>
                  <a:pt x="180991" y="76653"/>
                </a:cubicBezTo>
                <a:cubicBezTo>
                  <a:pt x="183637" y="92528"/>
                  <a:pt x="185754" y="104699"/>
                  <a:pt x="177816" y="111578"/>
                </a:cubicBezTo>
                <a:cubicBezTo>
                  <a:pt x="169878" y="118457"/>
                  <a:pt x="145008" y="112107"/>
                  <a:pt x="133366" y="117928"/>
                </a:cubicBezTo>
                <a:cubicBezTo>
                  <a:pt x="121724" y="123749"/>
                  <a:pt x="122253" y="143857"/>
                  <a:pt x="107966" y="146503"/>
                </a:cubicBezTo>
                <a:cubicBezTo>
                  <a:pt x="93679" y="149149"/>
                  <a:pt x="62987" y="140682"/>
                  <a:pt x="47641" y="133803"/>
                </a:cubicBezTo>
                <a:cubicBezTo>
                  <a:pt x="32295" y="126924"/>
                  <a:pt x="15891" y="105228"/>
                  <a:pt x="15891" y="105228"/>
                </a:cubicBezTo>
                <a:cubicBezTo>
                  <a:pt x="7953" y="100466"/>
                  <a:pt x="545" y="112107"/>
                  <a:pt x="16" y="105228"/>
                </a:cubicBezTo>
                <a:cubicBezTo>
                  <a:pt x="-513" y="98349"/>
                  <a:pt x="11658" y="46490"/>
                  <a:pt x="28591" y="2902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5A6C13F-DD6B-62D2-2A95-1E19653B3104}"/>
              </a:ext>
            </a:extLst>
          </p:cNvPr>
          <p:cNvGrpSpPr/>
          <p:nvPr/>
        </p:nvGrpSpPr>
        <p:grpSpPr>
          <a:xfrm>
            <a:off x="4954555" y="3885952"/>
            <a:ext cx="2365581" cy="1133061"/>
            <a:chOff x="4738531" y="4114800"/>
            <a:chExt cx="2365581" cy="1133061"/>
          </a:xfrm>
        </p:grpSpPr>
        <p:pic>
          <p:nvPicPr>
            <p:cNvPr id="48" name="Content Placeholder 8" descr="A diagram of a cell&#10;&#10;AI-generated content may be incorrect.">
              <a:extLst>
                <a:ext uri="{FF2B5EF4-FFF2-40B4-BE49-F238E27FC236}">
                  <a16:creationId xmlns:a16="http://schemas.microsoft.com/office/drawing/2014/main" id="{B4EB7399-568C-9AAE-476A-6C10FC3E56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63674" t="23874" b="35522"/>
            <a:stretch>
              <a:fillRect/>
            </a:stretch>
          </p:blipFill>
          <p:spPr>
            <a:xfrm>
              <a:off x="4738531" y="4114800"/>
              <a:ext cx="2365581" cy="1133061"/>
            </a:xfrm>
            <a:prstGeom prst="rect">
              <a:avLst/>
            </a:prstGeom>
          </p:spPr>
        </p:pic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C7C91FA0-3A4C-A8B6-9644-2FC55C58C86F}"/>
                </a:ext>
              </a:extLst>
            </p:cNvPr>
            <p:cNvGrpSpPr/>
            <p:nvPr/>
          </p:nvGrpSpPr>
          <p:grpSpPr>
            <a:xfrm>
              <a:off x="5297014" y="4541371"/>
              <a:ext cx="643338" cy="521108"/>
              <a:chOff x="8487395" y="4565253"/>
              <a:chExt cx="643338" cy="521108"/>
            </a:xfrm>
          </p:grpSpPr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A45BFA3A-F7C7-308E-CD37-259616D9E4E7}"/>
                  </a:ext>
                </a:extLst>
              </p:cNvPr>
              <p:cNvSpPr/>
              <p:nvPr/>
            </p:nvSpPr>
            <p:spPr>
              <a:xfrm>
                <a:off x="8487395" y="4565253"/>
                <a:ext cx="643338" cy="521108"/>
              </a:xfrm>
              <a:custGeom>
                <a:avLst/>
                <a:gdLst>
                  <a:gd name="connsiteX0" fmla="*/ 425540 w 643338"/>
                  <a:gd name="connsiteY0" fmla="*/ 9669 h 521108"/>
                  <a:gd name="connsiteX1" fmla="*/ 285840 w 643338"/>
                  <a:gd name="connsiteY1" fmla="*/ 9669 h 521108"/>
                  <a:gd name="connsiteX2" fmla="*/ 88990 w 643338"/>
                  <a:gd name="connsiteY2" fmla="*/ 104919 h 521108"/>
                  <a:gd name="connsiteX3" fmla="*/ 90 w 643338"/>
                  <a:gd name="connsiteY3" fmla="*/ 238269 h 521108"/>
                  <a:gd name="connsiteX4" fmla="*/ 76290 w 643338"/>
                  <a:gd name="connsiteY4" fmla="*/ 425594 h 521108"/>
                  <a:gd name="connsiteX5" fmla="*/ 257265 w 643338"/>
                  <a:gd name="connsiteY5" fmla="*/ 508144 h 521108"/>
                  <a:gd name="connsiteX6" fmla="*/ 482690 w 643338"/>
                  <a:gd name="connsiteY6" fmla="*/ 514494 h 521108"/>
                  <a:gd name="connsiteX7" fmla="*/ 635090 w 643338"/>
                  <a:gd name="connsiteY7" fmla="*/ 444644 h 521108"/>
                  <a:gd name="connsiteX8" fmla="*/ 619215 w 643338"/>
                  <a:gd name="connsiteY8" fmla="*/ 279544 h 521108"/>
                  <a:gd name="connsiteX9" fmla="*/ 587465 w 643338"/>
                  <a:gd name="connsiteY9" fmla="*/ 171594 h 521108"/>
                  <a:gd name="connsiteX10" fmla="*/ 577940 w 643338"/>
                  <a:gd name="connsiteY10" fmla="*/ 66819 h 521108"/>
                  <a:gd name="connsiteX11" fmla="*/ 425540 w 643338"/>
                  <a:gd name="connsiteY11" fmla="*/ 9669 h 521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338" h="521108">
                    <a:moveTo>
                      <a:pt x="425540" y="9669"/>
                    </a:moveTo>
                    <a:cubicBezTo>
                      <a:pt x="376857" y="144"/>
                      <a:pt x="341932" y="-6206"/>
                      <a:pt x="285840" y="9669"/>
                    </a:cubicBezTo>
                    <a:cubicBezTo>
                      <a:pt x="229748" y="25544"/>
                      <a:pt x="136615" y="66819"/>
                      <a:pt x="88990" y="104919"/>
                    </a:cubicBezTo>
                    <a:cubicBezTo>
                      <a:pt x="41365" y="143019"/>
                      <a:pt x="2207" y="184823"/>
                      <a:pt x="90" y="238269"/>
                    </a:cubicBezTo>
                    <a:cubicBezTo>
                      <a:pt x="-2027" y="291715"/>
                      <a:pt x="33427" y="380615"/>
                      <a:pt x="76290" y="425594"/>
                    </a:cubicBezTo>
                    <a:cubicBezTo>
                      <a:pt x="119152" y="470573"/>
                      <a:pt x="189532" y="493327"/>
                      <a:pt x="257265" y="508144"/>
                    </a:cubicBezTo>
                    <a:cubicBezTo>
                      <a:pt x="324998" y="522961"/>
                      <a:pt x="419719" y="525077"/>
                      <a:pt x="482690" y="514494"/>
                    </a:cubicBezTo>
                    <a:cubicBezTo>
                      <a:pt x="545661" y="503911"/>
                      <a:pt x="612336" y="483802"/>
                      <a:pt x="635090" y="444644"/>
                    </a:cubicBezTo>
                    <a:cubicBezTo>
                      <a:pt x="657844" y="405486"/>
                      <a:pt x="627152" y="325052"/>
                      <a:pt x="619215" y="279544"/>
                    </a:cubicBezTo>
                    <a:cubicBezTo>
                      <a:pt x="611278" y="234036"/>
                      <a:pt x="594344" y="207048"/>
                      <a:pt x="587465" y="171594"/>
                    </a:cubicBezTo>
                    <a:cubicBezTo>
                      <a:pt x="580586" y="136140"/>
                      <a:pt x="606515" y="94336"/>
                      <a:pt x="577940" y="66819"/>
                    </a:cubicBezTo>
                    <a:cubicBezTo>
                      <a:pt x="549365" y="39302"/>
                      <a:pt x="474223" y="19194"/>
                      <a:pt x="425540" y="9669"/>
                    </a:cubicBez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9D2FC8AA-7942-BB9A-B2DD-DCF10B9CC4C8}"/>
                  </a:ext>
                </a:extLst>
              </p:cNvPr>
              <p:cNvSpPr/>
              <p:nvPr/>
            </p:nvSpPr>
            <p:spPr>
              <a:xfrm>
                <a:off x="8542370" y="4609783"/>
                <a:ext cx="533388" cy="432048"/>
              </a:xfrm>
              <a:custGeom>
                <a:avLst/>
                <a:gdLst>
                  <a:gd name="connsiteX0" fmla="*/ 425540 w 643338"/>
                  <a:gd name="connsiteY0" fmla="*/ 9669 h 521108"/>
                  <a:gd name="connsiteX1" fmla="*/ 285840 w 643338"/>
                  <a:gd name="connsiteY1" fmla="*/ 9669 h 521108"/>
                  <a:gd name="connsiteX2" fmla="*/ 88990 w 643338"/>
                  <a:gd name="connsiteY2" fmla="*/ 104919 h 521108"/>
                  <a:gd name="connsiteX3" fmla="*/ 90 w 643338"/>
                  <a:gd name="connsiteY3" fmla="*/ 238269 h 521108"/>
                  <a:gd name="connsiteX4" fmla="*/ 76290 w 643338"/>
                  <a:gd name="connsiteY4" fmla="*/ 425594 h 521108"/>
                  <a:gd name="connsiteX5" fmla="*/ 257265 w 643338"/>
                  <a:gd name="connsiteY5" fmla="*/ 508144 h 521108"/>
                  <a:gd name="connsiteX6" fmla="*/ 482690 w 643338"/>
                  <a:gd name="connsiteY6" fmla="*/ 514494 h 521108"/>
                  <a:gd name="connsiteX7" fmla="*/ 635090 w 643338"/>
                  <a:gd name="connsiteY7" fmla="*/ 444644 h 521108"/>
                  <a:gd name="connsiteX8" fmla="*/ 619215 w 643338"/>
                  <a:gd name="connsiteY8" fmla="*/ 279544 h 521108"/>
                  <a:gd name="connsiteX9" fmla="*/ 587465 w 643338"/>
                  <a:gd name="connsiteY9" fmla="*/ 171594 h 521108"/>
                  <a:gd name="connsiteX10" fmla="*/ 577940 w 643338"/>
                  <a:gd name="connsiteY10" fmla="*/ 66819 h 521108"/>
                  <a:gd name="connsiteX11" fmla="*/ 425540 w 643338"/>
                  <a:gd name="connsiteY11" fmla="*/ 9669 h 521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338" h="521108">
                    <a:moveTo>
                      <a:pt x="425540" y="9669"/>
                    </a:moveTo>
                    <a:cubicBezTo>
                      <a:pt x="376857" y="144"/>
                      <a:pt x="341932" y="-6206"/>
                      <a:pt x="285840" y="9669"/>
                    </a:cubicBezTo>
                    <a:cubicBezTo>
                      <a:pt x="229748" y="25544"/>
                      <a:pt x="136615" y="66819"/>
                      <a:pt x="88990" y="104919"/>
                    </a:cubicBezTo>
                    <a:cubicBezTo>
                      <a:pt x="41365" y="143019"/>
                      <a:pt x="2207" y="184823"/>
                      <a:pt x="90" y="238269"/>
                    </a:cubicBezTo>
                    <a:cubicBezTo>
                      <a:pt x="-2027" y="291715"/>
                      <a:pt x="33427" y="380615"/>
                      <a:pt x="76290" y="425594"/>
                    </a:cubicBezTo>
                    <a:cubicBezTo>
                      <a:pt x="119152" y="470573"/>
                      <a:pt x="189532" y="493327"/>
                      <a:pt x="257265" y="508144"/>
                    </a:cubicBezTo>
                    <a:cubicBezTo>
                      <a:pt x="324998" y="522961"/>
                      <a:pt x="419719" y="525077"/>
                      <a:pt x="482690" y="514494"/>
                    </a:cubicBezTo>
                    <a:cubicBezTo>
                      <a:pt x="545661" y="503911"/>
                      <a:pt x="612336" y="483802"/>
                      <a:pt x="635090" y="444644"/>
                    </a:cubicBezTo>
                    <a:cubicBezTo>
                      <a:pt x="657844" y="405486"/>
                      <a:pt x="627152" y="325052"/>
                      <a:pt x="619215" y="279544"/>
                    </a:cubicBezTo>
                    <a:cubicBezTo>
                      <a:pt x="611278" y="234036"/>
                      <a:pt x="594344" y="207048"/>
                      <a:pt x="587465" y="171594"/>
                    </a:cubicBezTo>
                    <a:cubicBezTo>
                      <a:pt x="580586" y="136140"/>
                      <a:pt x="606515" y="94336"/>
                      <a:pt x="577940" y="66819"/>
                    </a:cubicBezTo>
                    <a:cubicBezTo>
                      <a:pt x="549365" y="39302"/>
                      <a:pt x="474223" y="19194"/>
                      <a:pt x="425540" y="966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2FD9997A-789E-E3BD-78A1-35F046E65B04}"/>
                  </a:ext>
                </a:extLst>
              </p:cNvPr>
              <p:cNvSpPr/>
              <p:nvPr/>
            </p:nvSpPr>
            <p:spPr>
              <a:xfrm rot="20996934">
                <a:off x="8702999" y="4767986"/>
                <a:ext cx="255687" cy="172318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F153283C-126E-408E-C49F-AB33B30FDCF4}"/>
                </a:ext>
              </a:extLst>
            </p:cNvPr>
            <p:cNvSpPr/>
            <p:nvPr/>
          </p:nvSpPr>
          <p:spPr>
            <a:xfrm>
              <a:off x="5941197" y="4526714"/>
              <a:ext cx="641868" cy="534588"/>
            </a:xfrm>
            <a:custGeom>
              <a:avLst/>
              <a:gdLst>
                <a:gd name="connsiteX0" fmla="*/ 250547 w 641868"/>
                <a:gd name="connsiteY0" fmla="*/ 920 h 534588"/>
                <a:gd name="connsiteX1" fmla="*/ 123547 w 641868"/>
                <a:gd name="connsiteY1" fmla="*/ 35845 h 534588"/>
                <a:gd name="connsiteX2" fmla="*/ 9247 w 641868"/>
                <a:gd name="connsiteY2" fmla="*/ 121570 h 534588"/>
                <a:gd name="connsiteX3" fmla="*/ 15597 w 641868"/>
                <a:gd name="connsiteY3" fmla="*/ 283495 h 534588"/>
                <a:gd name="connsiteX4" fmla="*/ 85447 w 641868"/>
                <a:gd name="connsiteY4" fmla="*/ 394620 h 534588"/>
                <a:gd name="connsiteX5" fmla="*/ 107672 w 641868"/>
                <a:gd name="connsiteY5" fmla="*/ 461295 h 534588"/>
                <a:gd name="connsiteX6" fmla="*/ 275947 w 641868"/>
                <a:gd name="connsiteY6" fmla="*/ 534320 h 534588"/>
                <a:gd name="connsiteX7" fmla="*/ 498197 w 641868"/>
                <a:gd name="connsiteY7" fmla="*/ 480345 h 534588"/>
                <a:gd name="connsiteX8" fmla="*/ 634722 w 641868"/>
                <a:gd name="connsiteY8" fmla="*/ 343820 h 534588"/>
                <a:gd name="connsiteX9" fmla="*/ 599797 w 641868"/>
                <a:gd name="connsiteY9" fmla="*/ 153320 h 534588"/>
                <a:gd name="connsiteX10" fmla="*/ 406122 w 641868"/>
                <a:gd name="connsiteY10" fmla="*/ 23145 h 534588"/>
                <a:gd name="connsiteX11" fmla="*/ 250547 w 641868"/>
                <a:gd name="connsiteY11" fmla="*/ 920 h 53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1868" h="534588">
                  <a:moveTo>
                    <a:pt x="250547" y="920"/>
                  </a:moveTo>
                  <a:cubicBezTo>
                    <a:pt x="203451" y="3037"/>
                    <a:pt x="163764" y="15737"/>
                    <a:pt x="123547" y="35845"/>
                  </a:cubicBezTo>
                  <a:cubicBezTo>
                    <a:pt x="83330" y="55953"/>
                    <a:pt x="27239" y="80295"/>
                    <a:pt x="9247" y="121570"/>
                  </a:cubicBezTo>
                  <a:cubicBezTo>
                    <a:pt x="-8745" y="162845"/>
                    <a:pt x="2897" y="237987"/>
                    <a:pt x="15597" y="283495"/>
                  </a:cubicBezTo>
                  <a:cubicBezTo>
                    <a:pt x="28297" y="329003"/>
                    <a:pt x="70101" y="364987"/>
                    <a:pt x="85447" y="394620"/>
                  </a:cubicBezTo>
                  <a:cubicBezTo>
                    <a:pt x="100793" y="424253"/>
                    <a:pt x="75922" y="438012"/>
                    <a:pt x="107672" y="461295"/>
                  </a:cubicBezTo>
                  <a:cubicBezTo>
                    <a:pt x="139422" y="484578"/>
                    <a:pt x="210859" y="531145"/>
                    <a:pt x="275947" y="534320"/>
                  </a:cubicBezTo>
                  <a:cubicBezTo>
                    <a:pt x="341035" y="537495"/>
                    <a:pt x="438401" y="512095"/>
                    <a:pt x="498197" y="480345"/>
                  </a:cubicBezTo>
                  <a:cubicBezTo>
                    <a:pt x="557993" y="448595"/>
                    <a:pt x="617789" y="398324"/>
                    <a:pt x="634722" y="343820"/>
                  </a:cubicBezTo>
                  <a:cubicBezTo>
                    <a:pt x="651655" y="289316"/>
                    <a:pt x="637897" y="206766"/>
                    <a:pt x="599797" y="153320"/>
                  </a:cubicBezTo>
                  <a:cubicBezTo>
                    <a:pt x="561697" y="99874"/>
                    <a:pt x="466976" y="48016"/>
                    <a:pt x="406122" y="23145"/>
                  </a:cubicBezTo>
                  <a:cubicBezTo>
                    <a:pt x="345268" y="-1726"/>
                    <a:pt x="297643" y="-1197"/>
                    <a:pt x="250547" y="92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297064C7-4896-910B-9735-842B17FC6A16}"/>
                </a:ext>
              </a:extLst>
            </p:cNvPr>
            <p:cNvSpPr/>
            <p:nvPr/>
          </p:nvSpPr>
          <p:spPr>
            <a:xfrm>
              <a:off x="5993214" y="4565337"/>
              <a:ext cx="537835" cy="447943"/>
            </a:xfrm>
            <a:custGeom>
              <a:avLst/>
              <a:gdLst>
                <a:gd name="connsiteX0" fmla="*/ 250547 w 641868"/>
                <a:gd name="connsiteY0" fmla="*/ 920 h 534588"/>
                <a:gd name="connsiteX1" fmla="*/ 123547 w 641868"/>
                <a:gd name="connsiteY1" fmla="*/ 35845 h 534588"/>
                <a:gd name="connsiteX2" fmla="*/ 9247 w 641868"/>
                <a:gd name="connsiteY2" fmla="*/ 121570 h 534588"/>
                <a:gd name="connsiteX3" fmla="*/ 15597 w 641868"/>
                <a:gd name="connsiteY3" fmla="*/ 283495 h 534588"/>
                <a:gd name="connsiteX4" fmla="*/ 85447 w 641868"/>
                <a:gd name="connsiteY4" fmla="*/ 394620 h 534588"/>
                <a:gd name="connsiteX5" fmla="*/ 107672 w 641868"/>
                <a:gd name="connsiteY5" fmla="*/ 461295 h 534588"/>
                <a:gd name="connsiteX6" fmla="*/ 275947 w 641868"/>
                <a:gd name="connsiteY6" fmla="*/ 534320 h 534588"/>
                <a:gd name="connsiteX7" fmla="*/ 498197 w 641868"/>
                <a:gd name="connsiteY7" fmla="*/ 480345 h 534588"/>
                <a:gd name="connsiteX8" fmla="*/ 634722 w 641868"/>
                <a:gd name="connsiteY8" fmla="*/ 343820 h 534588"/>
                <a:gd name="connsiteX9" fmla="*/ 599797 w 641868"/>
                <a:gd name="connsiteY9" fmla="*/ 153320 h 534588"/>
                <a:gd name="connsiteX10" fmla="*/ 406122 w 641868"/>
                <a:gd name="connsiteY10" fmla="*/ 23145 h 534588"/>
                <a:gd name="connsiteX11" fmla="*/ 250547 w 641868"/>
                <a:gd name="connsiteY11" fmla="*/ 920 h 53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1868" h="534588">
                  <a:moveTo>
                    <a:pt x="250547" y="920"/>
                  </a:moveTo>
                  <a:cubicBezTo>
                    <a:pt x="203451" y="3037"/>
                    <a:pt x="163764" y="15737"/>
                    <a:pt x="123547" y="35845"/>
                  </a:cubicBezTo>
                  <a:cubicBezTo>
                    <a:pt x="83330" y="55953"/>
                    <a:pt x="27239" y="80295"/>
                    <a:pt x="9247" y="121570"/>
                  </a:cubicBezTo>
                  <a:cubicBezTo>
                    <a:pt x="-8745" y="162845"/>
                    <a:pt x="2897" y="237987"/>
                    <a:pt x="15597" y="283495"/>
                  </a:cubicBezTo>
                  <a:cubicBezTo>
                    <a:pt x="28297" y="329003"/>
                    <a:pt x="70101" y="364987"/>
                    <a:pt x="85447" y="394620"/>
                  </a:cubicBezTo>
                  <a:cubicBezTo>
                    <a:pt x="100793" y="424253"/>
                    <a:pt x="75922" y="438012"/>
                    <a:pt x="107672" y="461295"/>
                  </a:cubicBezTo>
                  <a:cubicBezTo>
                    <a:pt x="139422" y="484578"/>
                    <a:pt x="210859" y="531145"/>
                    <a:pt x="275947" y="534320"/>
                  </a:cubicBezTo>
                  <a:cubicBezTo>
                    <a:pt x="341035" y="537495"/>
                    <a:pt x="438401" y="512095"/>
                    <a:pt x="498197" y="480345"/>
                  </a:cubicBezTo>
                  <a:cubicBezTo>
                    <a:pt x="557993" y="448595"/>
                    <a:pt x="617789" y="398324"/>
                    <a:pt x="634722" y="343820"/>
                  </a:cubicBezTo>
                  <a:cubicBezTo>
                    <a:pt x="651655" y="289316"/>
                    <a:pt x="637897" y="206766"/>
                    <a:pt x="599797" y="153320"/>
                  </a:cubicBezTo>
                  <a:cubicBezTo>
                    <a:pt x="561697" y="99874"/>
                    <a:pt x="466976" y="48016"/>
                    <a:pt x="406122" y="23145"/>
                  </a:cubicBezTo>
                  <a:cubicBezTo>
                    <a:pt x="345268" y="-1726"/>
                    <a:pt x="297643" y="-1197"/>
                    <a:pt x="250547" y="92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F15CF8D8-C84B-5B45-4B92-C3CF8220639F}"/>
                </a:ext>
              </a:extLst>
            </p:cNvPr>
            <p:cNvSpPr/>
            <p:nvPr/>
          </p:nvSpPr>
          <p:spPr>
            <a:xfrm rot="1252402" flipH="1">
              <a:off x="6122448" y="4713709"/>
              <a:ext cx="255687" cy="172318"/>
            </a:xfrm>
            <a:prstGeom prst="ellipse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49" name="TextBox 9">
            <a:extLst>
              <a:ext uri="{FF2B5EF4-FFF2-40B4-BE49-F238E27FC236}">
                <a16:creationId xmlns:a16="http://schemas.microsoft.com/office/drawing/2014/main" id="{68837EBD-794B-5471-B57B-451BC97E6004}"/>
              </a:ext>
            </a:extLst>
          </p:cNvPr>
          <p:cNvSpPr txBox="1"/>
          <p:nvPr/>
        </p:nvSpPr>
        <p:spPr>
          <a:xfrm>
            <a:off x="620184" y="3724014"/>
            <a:ext cx="7654339" cy="369332"/>
          </a:xfrm>
          <a:prstGeom prst="rect">
            <a:avLst/>
          </a:prstGeom>
          <a:noFill/>
        </p:spPr>
        <p:txBody>
          <a:bodyPr wrap="none" lIns="0" tIns="45720" rIns="91440" bIns="45720" rtlCol="0" anchor="t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noProof="0" dirty="0">
                <a:solidFill>
                  <a:schemeClr val="accent1"/>
                </a:solidFill>
                <a:latin typeface="Arial"/>
                <a:ea typeface="Aileron" charset="0"/>
                <a:cs typeface="Arial"/>
              </a:rPr>
              <a:t>3</a:t>
            </a:r>
            <a:r>
              <a:rPr lang="en-GB" b="1" noProof="0" dirty="0">
                <a:solidFill>
                  <a:schemeClr val="accent1"/>
                </a:solidFill>
                <a:latin typeface="Arial"/>
                <a:cs typeface="Arial"/>
              </a:rPr>
              <a:t>.  </a:t>
            </a:r>
            <a:r>
              <a:rPr lang="en-GB" b="1" noProof="0" dirty="0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Potential artefacts </a:t>
            </a:r>
            <a:r>
              <a:rPr lang="en-GB" noProof="0" dirty="0">
                <a:solidFill>
                  <a:schemeClr val="tx2"/>
                </a:solidFill>
                <a:latin typeface="Arial"/>
                <a:ea typeface="+mn-lt"/>
                <a:cs typeface="Arial"/>
              </a:rPr>
              <a:t>that may affect HER2 IHC interpretation include</a:t>
            </a:r>
            <a:r>
              <a:rPr lang="en-GB" baseline="30000" noProof="0" dirty="0">
                <a:solidFill>
                  <a:schemeClr val="tx2"/>
                </a:solidFill>
                <a:latin typeface="Arial"/>
                <a:ea typeface="+mn-lt"/>
                <a:cs typeface="Arial"/>
              </a:rPr>
              <a:t>2</a:t>
            </a:r>
            <a:r>
              <a:rPr lang="en-GB" noProof="0" dirty="0">
                <a:solidFill>
                  <a:schemeClr val="tx2"/>
                </a:solidFill>
                <a:latin typeface="Arial"/>
                <a:cs typeface="Arial"/>
              </a:rPr>
              <a:t>:  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1A37467D-ABFD-B690-6C06-C9FB6E695A38}"/>
              </a:ext>
            </a:extLst>
          </p:cNvPr>
          <p:cNvSpPr txBox="1">
            <a:spLocks/>
          </p:cNvSpPr>
          <p:nvPr/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buClr>
                <a:schemeClr val="accent2"/>
              </a:buClr>
              <a:buFont typeface="Arial"/>
              <a:buNone/>
              <a:defRPr sz="1200" b="0" i="0" kern="1200" spc="-3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None/>
              <a:defRPr sz="1200" b="0" i="0" kern="1200">
                <a:solidFill>
                  <a:srgbClr val="5D8298"/>
                </a:solidFill>
                <a:latin typeface="PT Sans Narrow"/>
                <a:ea typeface="Arial" panose="020B0604020202020204" pitchFamily="34" charset="0"/>
                <a:cs typeface="PT Sans Narrow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Arial" panose="020B0604020202020204" pitchFamily="34" charset="0"/>
                <a:cs typeface="PT Sans Narrow"/>
              </a:defRPr>
            </a:lvl3pPr>
            <a:lvl4pPr marL="13716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Arial" panose="020B0604020202020204" pitchFamily="34" charset="0"/>
                <a:cs typeface="PT Sans Narrow"/>
              </a:defRPr>
            </a:lvl4pPr>
            <a:lvl5pPr marL="18288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Arial" panose="020B0604020202020204" pitchFamily="34" charset="0"/>
                <a:cs typeface="PT Sans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IHC, immunohistochemistry; RBC, red blood cell</a:t>
            </a:r>
          </a:p>
          <a:p>
            <a:r>
              <a:rPr lang="en-GB" noProof="0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1. Wolff A.C, et al. J Clin Oncol. 2023;41(22):3867-3872;</a:t>
            </a:r>
            <a:br>
              <a:rPr lang="en-GB" noProof="0" dirty="0">
                <a:solidFill>
                  <a:schemeClr val="tx2"/>
                </a:solidFill>
                <a:latin typeface="Arial"/>
                <a:ea typeface="Arial"/>
                <a:cs typeface="Arial"/>
              </a:rPr>
            </a:br>
            <a:r>
              <a:rPr lang="en-GB" noProof="0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2. Recommendations informed by the clinical and diagnostic pathology experience of Dr Fernando Soares</a:t>
            </a:r>
            <a:endParaRPr lang="en-GB" noProof="0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851202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F086F5-42BC-9F0E-A970-20649F52B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764704"/>
            <a:ext cx="10972800" cy="702470"/>
          </a:xfrm>
        </p:spPr>
        <p:txBody>
          <a:bodyPr/>
          <a:lstStyle/>
          <a:p>
            <a:r>
              <a:rPr lang="en-GB" noProof="0" dirty="0">
                <a:latin typeface="Arial"/>
                <a:ea typeface="Calibri"/>
                <a:cs typeface="Arial"/>
              </a:rPr>
              <a:t>Suggestions that may reduce the communication barrier</a:t>
            </a:r>
            <a:endParaRPr lang="en-GB" noProof="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FF32197-DCD9-7E95-7E60-6DC3CD1BB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/>
          </a:bodyPr>
          <a:lstStyle/>
          <a:p>
            <a:r>
              <a:rPr lang="en-GB" noProof="0" dirty="0"/>
              <a:t>Making the report accessible for clinicians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CD3FE0B-9D51-E887-FCD1-DD52BA9124F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200" y="1340768"/>
            <a:ext cx="10963200" cy="396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noProof="0" dirty="0">
                <a:ea typeface="+mn-lt"/>
                <a:cs typeface="+mn-lt"/>
              </a:rPr>
              <a:t>Communication barriers between the pathologist’s report and the clinician’s interpretation may negatively impact patient care and should be addressed early. Below are several proposed strategies: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32B1D96-01F4-922A-86DC-D6EDC19338D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anchor="b" anchorCtr="0"/>
          <a:lstStyle/>
          <a:p>
            <a:r>
              <a:rPr lang="en-GB" noProof="0" dirty="0">
                <a:solidFill>
                  <a:schemeClr val="tx2"/>
                </a:solidFill>
                <a:latin typeface="Arial"/>
                <a:ea typeface="Calibri"/>
                <a:cs typeface="Arial"/>
              </a:rPr>
              <a:t>ISH, in situ hybridisation; NGS, next-generation sequencing</a:t>
            </a:r>
          </a:p>
          <a:p>
            <a:r>
              <a:rPr lang="en-GB" noProof="0" dirty="0">
                <a:solidFill>
                  <a:schemeClr val="tx2"/>
                </a:solidFill>
                <a:latin typeface="Arial"/>
                <a:ea typeface="Calibri"/>
                <a:cs typeface="Arial"/>
              </a:rPr>
              <a:t>1. Mirham L, et al. Am J Clin Pathol. 2021;156:521-8; </a:t>
            </a:r>
            <a:r>
              <a:rPr lang="en-GB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2. Recommendations informed by the clinical and diagnostic pathology experience of Dr Fernando Soares</a:t>
            </a:r>
            <a:endParaRPr lang="en-GB" noProof="0" dirty="0">
              <a:solidFill>
                <a:schemeClr val="tx2"/>
              </a:solidFill>
              <a:latin typeface="Arial"/>
              <a:ea typeface="Calibri"/>
              <a:cs typeface="Arial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3005BA-F607-5C53-CC00-9881A5193A6C}"/>
              </a:ext>
            </a:extLst>
          </p:cNvPr>
          <p:cNvGrpSpPr/>
          <p:nvPr/>
        </p:nvGrpSpPr>
        <p:grpSpPr>
          <a:xfrm>
            <a:off x="704849" y="5301208"/>
            <a:ext cx="9191626" cy="657225"/>
            <a:chOff x="704849" y="5153024"/>
            <a:chExt cx="9191626" cy="657225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36A4D76-DF7F-C825-0409-8F61EF1094BA}"/>
                </a:ext>
              </a:extLst>
            </p:cNvPr>
            <p:cNvSpPr/>
            <p:nvPr/>
          </p:nvSpPr>
          <p:spPr>
            <a:xfrm>
              <a:off x="942975" y="5276849"/>
              <a:ext cx="8953500" cy="533400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68000" rtlCol="0" anchor="ctr"/>
            <a:lstStyle/>
            <a:p>
              <a:r>
                <a:rPr lang="en-GB" sz="1500" b="1" noProof="0" dirty="0">
                  <a:solidFill>
                    <a:schemeClr val="bg2">
                      <a:lumMod val="10000"/>
                    </a:schemeClr>
                  </a:solidFill>
                  <a:latin typeface="Arial"/>
                  <a:cs typeface="Arial"/>
                </a:rPr>
                <a:t>Explain any diagnostic limitations</a:t>
              </a:r>
              <a:r>
                <a:rPr lang="en-GB" sz="1500" dirty="0">
                  <a:latin typeface="Arial"/>
                  <a:ea typeface="Arial"/>
                  <a:cs typeface="Arial"/>
                </a:rPr>
                <a:t>​</a:t>
              </a:r>
              <a:r>
                <a:rPr lang="en-GB" sz="1600" baseline="30000" dirty="0">
                  <a:solidFill>
                    <a:srgbClr val="1E1C11"/>
                  </a:solidFill>
                  <a:latin typeface="Arial"/>
                  <a:ea typeface="Arial"/>
                  <a:cs typeface="Arial"/>
                </a:rPr>
                <a:t>1</a:t>
              </a:r>
              <a:endParaRPr lang="en-GB" sz="1500" noProof="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BABFDEC-818A-E914-BC25-1FBF68D5F787}"/>
                </a:ext>
              </a:extLst>
            </p:cNvPr>
            <p:cNvSpPr/>
            <p:nvPr/>
          </p:nvSpPr>
          <p:spPr>
            <a:xfrm>
              <a:off x="704849" y="5153024"/>
              <a:ext cx="542925" cy="50482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2800" b="1" noProof="0" dirty="0">
                  <a:latin typeface="Arial"/>
                  <a:ea typeface="Calibri"/>
                  <a:cs typeface="Calibri"/>
                </a:rPr>
                <a:t>4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EC2D0F-5CB5-A800-9789-3E131E1707C0}"/>
              </a:ext>
            </a:extLst>
          </p:cNvPr>
          <p:cNvGrpSpPr/>
          <p:nvPr/>
        </p:nvGrpSpPr>
        <p:grpSpPr>
          <a:xfrm>
            <a:off x="704849" y="4563788"/>
            <a:ext cx="9191626" cy="657225"/>
            <a:chOff x="704849" y="5153024"/>
            <a:chExt cx="9191626" cy="657225"/>
          </a:xfrm>
        </p:grpSpPr>
        <p:sp>
          <p:nvSpPr>
            <p:cNvPr id="27" name="Rectangle: Rounded Corners 23">
              <a:extLst>
                <a:ext uri="{FF2B5EF4-FFF2-40B4-BE49-F238E27FC236}">
                  <a16:creationId xmlns:a16="http://schemas.microsoft.com/office/drawing/2014/main" id="{D1896EC5-8F53-4E3D-2B12-B499C9E9CFF6}"/>
                </a:ext>
              </a:extLst>
            </p:cNvPr>
            <p:cNvSpPr/>
            <p:nvPr/>
          </p:nvSpPr>
          <p:spPr>
            <a:xfrm>
              <a:off x="942975" y="5276849"/>
              <a:ext cx="8953500" cy="533400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68000" rtlCol="0" anchor="ctr"/>
            <a:lstStyle/>
            <a:p>
              <a:r>
                <a:rPr lang="en-GB" sz="1500" b="1" noProof="0" dirty="0">
                  <a:solidFill>
                    <a:srgbClr val="1E1C11"/>
                  </a:solidFill>
                  <a:latin typeface="Arial"/>
                  <a:cs typeface="Arial"/>
                </a:rPr>
                <a:t>Standardise grammatical structure</a:t>
              </a:r>
              <a:r>
                <a:rPr lang="en-GB" sz="1500" dirty="0">
                  <a:latin typeface="Arial"/>
                  <a:ea typeface="Arial"/>
                  <a:cs typeface="Arial"/>
                </a:rPr>
                <a:t>​</a:t>
              </a:r>
              <a:r>
                <a:rPr lang="en-GB" sz="1600" baseline="30000" dirty="0">
                  <a:solidFill>
                    <a:srgbClr val="1E1C11"/>
                  </a:solidFill>
                  <a:latin typeface="Arial"/>
                  <a:ea typeface="Arial"/>
                  <a:cs typeface="Arial"/>
                </a:rPr>
                <a:t>1</a:t>
              </a:r>
              <a:r>
                <a:rPr lang="en-GB" sz="1500" noProof="0" dirty="0">
                  <a:latin typeface="Arial"/>
                  <a:cs typeface="Arial"/>
                </a:rPr>
                <a:t> 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7BDD95A-D891-6A52-4D3B-F49B569BE1EE}"/>
                </a:ext>
              </a:extLst>
            </p:cNvPr>
            <p:cNvSpPr/>
            <p:nvPr/>
          </p:nvSpPr>
          <p:spPr>
            <a:xfrm>
              <a:off x="704849" y="5153024"/>
              <a:ext cx="542925" cy="50482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2800" b="1" noProof="0" dirty="0">
                  <a:latin typeface="Arial"/>
                  <a:ea typeface="Calibri"/>
                  <a:cs typeface="Calibri"/>
                </a:rPr>
                <a:t>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38265D5-68C5-7884-8D27-9169AD0A3383}"/>
              </a:ext>
            </a:extLst>
          </p:cNvPr>
          <p:cNvGrpSpPr/>
          <p:nvPr/>
        </p:nvGrpSpPr>
        <p:grpSpPr>
          <a:xfrm>
            <a:off x="704849" y="3717032"/>
            <a:ext cx="9191326" cy="764591"/>
            <a:chOff x="704849" y="5153024"/>
            <a:chExt cx="9191326" cy="764591"/>
          </a:xfrm>
        </p:grpSpPr>
        <p:sp>
          <p:nvSpPr>
            <p:cNvPr id="30" name="Rectangle: Rounded Corners 23">
              <a:extLst>
                <a:ext uri="{FF2B5EF4-FFF2-40B4-BE49-F238E27FC236}">
                  <a16:creationId xmlns:a16="http://schemas.microsoft.com/office/drawing/2014/main" id="{F67FDAAC-9C68-CE09-A80E-F5F7AD28F6F5}"/>
                </a:ext>
              </a:extLst>
            </p:cNvPr>
            <p:cNvSpPr/>
            <p:nvPr/>
          </p:nvSpPr>
          <p:spPr>
            <a:xfrm>
              <a:off x="942975" y="5276848"/>
              <a:ext cx="8953200" cy="640767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68000" tIns="108000" rtlCol="0" anchor="ctr"/>
            <a:lstStyle/>
            <a:p>
              <a:pPr>
                <a:lnSpc>
                  <a:spcPts val="1425"/>
                </a:lnSpc>
              </a:pPr>
              <a:r>
                <a:rPr lang="en-GB" sz="1500" b="1" noProof="0" dirty="0">
                  <a:solidFill>
                    <a:srgbClr val="1E1C11"/>
                  </a:solidFill>
                  <a:latin typeface="Arial"/>
                  <a:ea typeface="Arial"/>
                  <a:cs typeface="Arial"/>
                </a:rPr>
                <a:t>Use the comments section in the report, where the pathologic diagnosis alone does not convey all relevant information</a:t>
              </a:r>
              <a:r>
                <a:rPr lang="en-GB" sz="1500" noProof="0" dirty="0">
                  <a:latin typeface="Arial"/>
                  <a:ea typeface="Arial"/>
                  <a:cs typeface="Arial"/>
                </a:rPr>
                <a:t>​</a:t>
              </a:r>
              <a:r>
                <a:rPr lang="en-GB" sz="1600" baseline="30000" dirty="0">
                  <a:solidFill>
                    <a:srgbClr val="1E1C11"/>
                  </a:solidFill>
                  <a:latin typeface="Arial"/>
                  <a:ea typeface="Arial"/>
                  <a:cs typeface="Arial"/>
                </a:rPr>
                <a:t>1</a:t>
              </a:r>
              <a:endParaRPr lang="en-GB" sz="1600" noProof="0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0243B0A-3B2D-8EC6-C757-9B8593C13091}"/>
                </a:ext>
              </a:extLst>
            </p:cNvPr>
            <p:cNvSpPr/>
            <p:nvPr/>
          </p:nvSpPr>
          <p:spPr>
            <a:xfrm>
              <a:off x="704849" y="5153024"/>
              <a:ext cx="542925" cy="50482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2800" b="1" noProof="0" dirty="0">
                  <a:latin typeface="Arial"/>
                  <a:ea typeface="Calibri"/>
                  <a:cs typeface="Calibri"/>
                </a:rPr>
                <a:t>2</a:t>
              </a:r>
            </a:p>
          </p:txBody>
        </p:sp>
      </p:grpSp>
      <p:sp>
        <p:nvSpPr>
          <p:cNvPr id="33" name="Rectangle: Rounded Corners 23">
            <a:extLst>
              <a:ext uri="{FF2B5EF4-FFF2-40B4-BE49-F238E27FC236}">
                <a16:creationId xmlns:a16="http://schemas.microsoft.com/office/drawing/2014/main" id="{359799C1-5DB4-A135-BC01-91A7C3CE1A32}"/>
              </a:ext>
            </a:extLst>
          </p:cNvPr>
          <p:cNvSpPr/>
          <p:nvPr/>
        </p:nvSpPr>
        <p:spPr>
          <a:xfrm>
            <a:off x="942975" y="2189034"/>
            <a:ext cx="8953200" cy="144000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68000" tIns="0" rtlCol="0" anchor="ctr" anchorCtr="0"/>
          <a:lstStyle/>
          <a:p>
            <a:r>
              <a:rPr lang="en-GB" sz="1600" b="1" noProof="0" dirty="0">
                <a:solidFill>
                  <a:srgbClr val="1E1C11"/>
                </a:solidFill>
                <a:latin typeface="Arial"/>
                <a:ea typeface="Segoe UI"/>
                <a:cs typeface="Segoe UI"/>
              </a:rPr>
              <a:t>Use active communication to clarify different aspects of the report</a:t>
            </a:r>
            <a:r>
              <a:rPr lang="en-GB" sz="1600" noProof="0" dirty="0">
                <a:latin typeface="Arial"/>
                <a:ea typeface="Segoe UI"/>
                <a:cs typeface="Segoe UI"/>
              </a:rPr>
              <a:t>​</a:t>
            </a:r>
            <a:endParaRPr lang="en-GB" noProof="0" dirty="0">
              <a:ea typeface="Calibri"/>
              <a:cs typeface="Calibri"/>
            </a:endParaRPr>
          </a:p>
          <a:p>
            <a:pPr marL="585788" lvl="1" indent="-274638">
              <a:buClr>
                <a:schemeClr val="accent1"/>
              </a:buClr>
              <a:buFont typeface="Arial,Sans-Serif"/>
              <a:buChar char="•"/>
            </a:pPr>
            <a:r>
              <a:rPr lang="en-GB" sz="1600" noProof="0" dirty="0">
                <a:solidFill>
                  <a:srgbClr val="1E1C11"/>
                </a:solidFill>
                <a:latin typeface="Arial"/>
                <a:ea typeface="Arial"/>
                <a:cs typeface="Arial"/>
              </a:rPr>
              <a:t>Opportunities to do this may include tumour boards, clinical rounds, via phone communication, or in one-on-one slide reviews</a:t>
            </a:r>
            <a:r>
              <a:rPr lang="en-GB" sz="1600" noProof="0" dirty="0">
                <a:latin typeface="Arial"/>
                <a:ea typeface="Arial"/>
                <a:cs typeface="Arial"/>
              </a:rPr>
              <a:t>​</a:t>
            </a:r>
            <a:r>
              <a:rPr lang="en-GB" sz="1600" baseline="30000" dirty="0">
                <a:solidFill>
                  <a:srgbClr val="1E1C11"/>
                </a:solidFill>
                <a:latin typeface="Arial"/>
                <a:ea typeface="Arial"/>
                <a:cs typeface="Arial"/>
              </a:rPr>
              <a:t>1</a:t>
            </a:r>
            <a:endParaRPr lang="en-GB" sz="1600" noProof="0" dirty="0">
              <a:latin typeface="Arial"/>
              <a:ea typeface="Arial"/>
              <a:cs typeface="Arial"/>
            </a:endParaRPr>
          </a:p>
          <a:p>
            <a:pPr marL="585788" lvl="1" indent="-274638">
              <a:buClr>
                <a:schemeClr val="accent1"/>
              </a:buClr>
              <a:buFont typeface="Arial,Sans-Serif"/>
              <a:buChar char="•"/>
            </a:pPr>
            <a:r>
              <a:rPr lang="en-GB" sz="1600" noProof="0" dirty="0">
                <a:solidFill>
                  <a:srgbClr val="1E1C11"/>
                </a:solidFill>
                <a:latin typeface="Arial"/>
                <a:ea typeface="Arial"/>
                <a:cs typeface="Arial"/>
              </a:rPr>
              <a:t>This can help avoid confusion, for example if clinicians are not aware when ordering that ISH and NGS cannot be used to detect protein expression</a:t>
            </a:r>
            <a:r>
              <a:rPr lang="en-GB" sz="1600" baseline="30000" noProof="0" dirty="0">
                <a:solidFill>
                  <a:srgbClr val="1E1C11"/>
                </a:solidFill>
                <a:latin typeface="Arial"/>
                <a:ea typeface="Arial"/>
                <a:cs typeface="Arial"/>
              </a:rPr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1026D50-8EEF-D9B0-B15E-AB33B4543BB8}"/>
              </a:ext>
            </a:extLst>
          </p:cNvPr>
          <p:cNvSpPr/>
          <p:nvPr/>
        </p:nvSpPr>
        <p:spPr>
          <a:xfrm>
            <a:off x="704849" y="2065212"/>
            <a:ext cx="542925" cy="50482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800" b="1" noProof="0" dirty="0">
                <a:latin typeface="Arial"/>
                <a:ea typeface="Calibri"/>
                <a:cs typeface="Calibri"/>
              </a:rPr>
              <a:t>1</a:t>
            </a: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B0034B5A-4ADA-FB10-63F3-6873264A8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noProof="0" smtClean="0"/>
              <a:pPr/>
              <a:t>18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30659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4757D-FF74-D1FD-1642-7994115BA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171B0-C66F-80AD-3334-B8DC79F05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latin typeface="Arial"/>
                <a:cs typeface="Arial"/>
              </a:rPr>
              <a:t>T-DX</a:t>
            </a:r>
            <a:r>
              <a:rPr lang="en-GB" cap="none" noProof="0" dirty="0">
                <a:latin typeface="Arial"/>
                <a:cs typeface="Arial"/>
              </a:rPr>
              <a:t>d</a:t>
            </a:r>
            <a:r>
              <a:rPr lang="en-GB" noProof="0" dirty="0">
                <a:latin typeface="Arial"/>
                <a:cs typeface="Arial"/>
              </a:rPr>
              <a:t> in HER2+ Solid Tumours: </a:t>
            </a:r>
            <a:br>
              <a:rPr lang="en-GB" noProof="0" dirty="0">
                <a:latin typeface="Arial"/>
                <a:cs typeface="Arial"/>
              </a:rPr>
            </a:br>
            <a:r>
              <a:rPr lang="en-GB" noProof="0" dirty="0">
                <a:latin typeface="Arial"/>
                <a:cs typeface="Arial"/>
              </a:rPr>
              <a:t>DESTINY-P</a:t>
            </a:r>
            <a:r>
              <a:rPr lang="en-GB" cap="none" noProof="0" dirty="0">
                <a:latin typeface="Arial"/>
                <a:cs typeface="Arial"/>
              </a:rPr>
              <a:t>an</a:t>
            </a:r>
            <a:r>
              <a:rPr lang="en-GB" noProof="0" dirty="0">
                <a:latin typeface="Arial"/>
                <a:cs typeface="Arial"/>
              </a:rPr>
              <a:t>t</a:t>
            </a:r>
            <a:r>
              <a:rPr lang="en-GB" cap="none" noProof="0" dirty="0">
                <a:latin typeface="Arial"/>
                <a:cs typeface="Arial"/>
              </a:rPr>
              <a:t>umor0</a:t>
            </a:r>
            <a:r>
              <a:rPr lang="en-GB" noProof="0" dirty="0">
                <a:latin typeface="Arial"/>
                <a:cs typeface="Arial"/>
              </a:rPr>
              <a:t>2 trial 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647451-A33A-CF24-8550-7DAF691B8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noProof="0" smtClean="0"/>
              <a:pPr/>
              <a:t>19</a:t>
            </a:fld>
            <a:endParaRPr lang="en-GB" noProof="0" dirty="0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A9593DCB-8CCB-8134-21B3-743085FEA823}"/>
              </a:ext>
            </a:extLst>
          </p:cNvPr>
          <p:cNvSpPr txBox="1">
            <a:spLocks/>
          </p:cNvSpPr>
          <p:nvPr/>
        </p:nvSpPr>
        <p:spPr>
          <a:xfrm>
            <a:off x="620712" y="6356350"/>
            <a:ext cx="10587855" cy="365125"/>
          </a:xfrm>
          <a:prstGeom prst="rect">
            <a:avLst/>
          </a:prstGeom>
        </p:spPr>
        <p:txBody>
          <a:bodyPr lIns="0" anchor="b" anchorCtr="0"/>
          <a:lstStyle>
            <a:lvl1pPr marL="357188" indent="-357188" algn="l" defTabSz="457200" rtl="0" eaLnBrk="1" latinLnBrk="0" hangingPunct="1">
              <a:spcBef>
                <a:spcPts val="1200"/>
              </a:spcBef>
              <a:buClr>
                <a:schemeClr val="accent2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14375" indent="-25717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00" noProof="0" dirty="0">
                <a:solidFill>
                  <a:schemeClr val="bg1"/>
                </a:solidFill>
              </a:rPr>
              <a:t>T-DXd, trastuzumab deruxtecan</a:t>
            </a:r>
          </a:p>
        </p:txBody>
      </p:sp>
    </p:spTree>
    <p:extLst>
      <p:ext uri="{BB962C8B-B14F-4D97-AF65-F5344CB8AC3E}">
        <p14:creationId xmlns:p14="http://schemas.microsoft.com/office/powerpoint/2010/main" val="8661009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font, logo, graphics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866E5599-D24C-970C-A2D0-D68177AD4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615" y="869983"/>
            <a:ext cx="1763410" cy="909495"/>
          </a:xfrm>
          <a:prstGeom prst="rect">
            <a:avLst/>
          </a:prstGeom>
        </p:spPr>
      </p:pic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50A8DF8F-A965-254A-A13D-3C88670E2FB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124" y="2026112"/>
            <a:ext cx="10963200" cy="3769832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1700" b="1" noProof="0" dirty="0">
                <a:latin typeface="Arial"/>
                <a:cs typeface="Arial"/>
              </a:rPr>
              <a:t> </a:t>
            </a:r>
            <a:r>
              <a:rPr lang="en-GB" sz="1700" b="1" noProof="0" dirty="0">
                <a:solidFill>
                  <a:schemeClr val="accent1"/>
                </a:solidFill>
                <a:latin typeface="Arial"/>
                <a:cs typeface="Arial"/>
              </a:rPr>
              <a:t>Acknowledgement and disclosures</a:t>
            </a:r>
          </a:p>
          <a:p>
            <a:pPr marL="0" indent="0" fontAlgn="base">
              <a:buNone/>
            </a:pPr>
            <a:r>
              <a:rPr lang="en-GB" sz="1700" noProof="0" dirty="0">
                <a:latin typeface="Arial"/>
                <a:cs typeface="Arial"/>
              </a:rPr>
              <a:t>This PRECISION ONCOLOGY CONNECT </a:t>
            </a:r>
            <a:r>
              <a:rPr lang="en-GB" sz="1700" dirty="0">
                <a:latin typeface="Arial"/>
                <a:cs typeface="Arial"/>
              </a:rPr>
              <a:t>programme is supported through an independent educational grant from Daiichi Sankyo.</a:t>
            </a:r>
            <a:r>
              <a:rPr lang="en-US" sz="1700" dirty="0">
                <a:latin typeface="Arial"/>
                <a:cs typeface="Arial"/>
              </a:rPr>
              <a:t>​ </a:t>
            </a:r>
            <a:r>
              <a:rPr lang="en-GB" sz="1700" dirty="0">
                <a:latin typeface="Arial"/>
                <a:cs typeface="Arial"/>
              </a:rPr>
              <a:t>The programme is therefore independent; the content is not influenced by the supporter and is under the sole responsibility of the experts.</a:t>
            </a:r>
            <a:endParaRPr lang="en-GB" sz="1700" dirty="0">
              <a:latin typeface="Arial"/>
              <a:ea typeface="Arial"/>
              <a:cs typeface="Arial"/>
            </a:endParaRPr>
          </a:p>
          <a:p>
            <a:pPr marL="0" indent="0">
              <a:buNone/>
            </a:pPr>
            <a:r>
              <a:rPr lang="en-GB" sz="1700" b="1" noProof="0" dirty="0">
                <a:latin typeface="Arial"/>
                <a:cs typeface="Arial"/>
              </a:rPr>
              <a:t>Please note:</a:t>
            </a:r>
            <a:r>
              <a:rPr lang="en-GB" sz="1700" noProof="0" dirty="0">
                <a:latin typeface="Arial"/>
                <a:cs typeface="Arial"/>
              </a:rPr>
              <a:t> </a:t>
            </a:r>
          </a:p>
          <a:p>
            <a:pPr marL="342900" indent="-342900">
              <a:lnSpc>
                <a:spcPct val="110000"/>
              </a:lnSpc>
              <a:buSzPct val="100000"/>
            </a:pPr>
            <a:r>
              <a:rPr lang="en-GB" sz="1700" dirty="0">
                <a:latin typeface="Arial"/>
                <a:ea typeface="Arial"/>
                <a:cs typeface="Arial"/>
                <a:sym typeface="Arial"/>
              </a:rPr>
              <a:t>This educational programme is intended for healthcare professionals only.</a:t>
            </a:r>
            <a:endParaRPr lang="en-GB" sz="1700" dirty="0">
              <a:latin typeface="Arial"/>
              <a:ea typeface="Arial"/>
              <a:cs typeface="Arial"/>
            </a:endParaRPr>
          </a:p>
          <a:p>
            <a:pPr marL="342900" indent="-342900">
              <a:lnSpc>
                <a:spcPct val="110000"/>
              </a:lnSpc>
              <a:buSzPct val="100000"/>
            </a:pPr>
            <a:r>
              <a:rPr lang="en-GB" sz="1700" dirty="0">
                <a:latin typeface="Arial"/>
                <a:ea typeface="Arial"/>
                <a:cs typeface="Arial"/>
                <a:sym typeface="Arial"/>
              </a:rPr>
              <a:t>The views expressed within this programme are the personal opinions of the expert. They do not necessarily represent the views of the expert’s academic institutions, organisations, </a:t>
            </a:r>
            <a:r>
              <a:rPr lang="en-GB" sz="1700" dirty="0">
                <a:latin typeface="Arial"/>
                <a:cs typeface="Arial"/>
              </a:rPr>
              <a:t>or the rest of the PRECISION ONCOLOGY CONNECT group​.</a:t>
            </a:r>
            <a:endParaRPr lang="en-GB" sz="1700" noProof="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1700" b="1" noProof="0" dirty="0">
                <a:latin typeface="Arial"/>
                <a:cs typeface="Arial"/>
              </a:rPr>
              <a:t>Expert disclosures:</a:t>
            </a:r>
          </a:p>
          <a:p>
            <a:pPr marL="356870" indent="-356870"/>
            <a:r>
              <a:rPr lang="en-GB" sz="1700" b="1" dirty="0">
                <a:solidFill>
                  <a:schemeClr val="tx2"/>
                </a:solidFill>
                <a:latin typeface="Arial"/>
                <a:cs typeface="Arial"/>
              </a:rPr>
              <a:t>Prof. Fernando A. Soares </a:t>
            </a:r>
            <a:r>
              <a:rPr lang="en-GB" sz="1700" dirty="0">
                <a:solidFill>
                  <a:schemeClr val="tx2"/>
                </a:solidFill>
                <a:latin typeface="Arial"/>
                <a:cs typeface="Arial"/>
              </a:rPr>
              <a:t>served as consultant, participated in advisory boards or received honoraria from AstraZeneca, Daiichi Sankyo, Roche Diagnostics, Roche Pharma, Novartis, MSD, Pfizer, Agilent Dako, Astellas Pharma, Amgen, BMS, AbbVie.</a:t>
            </a:r>
            <a:endParaRPr lang="en-GB" sz="1700" dirty="0">
              <a:solidFill>
                <a:schemeClr val="tx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0B539B-2B35-41E4-A3FE-C1C75548F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9797279" cy="864000"/>
          </a:xfrm>
        </p:spPr>
        <p:txBody>
          <a:bodyPr/>
          <a:lstStyle/>
          <a:p>
            <a:r>
              <a:rPr lang="en-GB" noProof="0" dirty="0">
                <a:latin typeface="Arial"/>
                <a:cs typeface="Arial"/>
              </a:rPr>
              <a:t>Developed by </a:t>
            </a:r>
            <a:r>
              <a:rPr lang="en-GB" dirty="0">
                <a:latin typeface="Arial"/>
                <a:cs typeface="Arial"/>
                <a:sym typeface="Arial"/>
              </a:rPr>
              <a:t>PRECISION ONCOLOGY</a:t>
            </a:r>
            <a:r>
              <a:rPr lang="en-GB" noProof="0" dirty="0">
                <a:latin typeface="Arial"/>
                <a:cs typeface="Arial"/>
              </a:rPr>
              <a:t> COnnect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7A189A-0A44-4320-923C-33730346F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noProof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GB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C7B53F-C89D-92EF-A4EC-981B3F5A80F8}"/>
              </a:ext>
            </a:extLst>
          </p:cNvPr>
          <p:cNvSpPr txBox="1"/>
          <p:nvPr/>
        </p:nvSpPr>
        <p:spPr>
          <a:xfrm>
            <a:off x="-10510" y="-151349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400" noProof="0" dirty="0">
              <a:solidFill>
                <a:srgbClr val="505050"/>
              </a:solidFill>
              <a:latin typeface="Aileron" charset="0"/>
              <a:ea typeface="Aileron" charset="0"/>
              <a:cs typeface="Aileron" charset="0"/>
            </a:endParaRPr>
          </a:p>
        </p:txBody>
      </p:sp>
      <p:pic>
        <p:nvPicPr>
          <p:cNvPr id="2" name="Picture 1" descr="A picture containing text, sig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23D4E6ED-1FCF-3174-972A-18474265B0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4472" y="957161"/>
            <a:ext cx="1736565" cy="8223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3CF1BA-E01E-70AE-482E-CAA87B6E7DFB}"/>
              </a:ext>
            </a:extLst>
          </p:cNvPr>
          <p:cNvSpPr txBox="1"/>
          <p:nvPr/>
        </p:nvSpPr>
        <p:spPr>
          <a:xfrm>
            <a:off x="601800" y="855525"/>
            <a:ext cx="7640368" cy="1102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SzPct val="100000"/>
            </a:pPr>
            <a:r>
              <a:rPr lang="en-GB" sz="1400" dirty="0">
                <a:solidFill>
                  <a:srgbClr val="5D8298"/>
                </a:solidFill>
                <a:latin typeface="Arial"/>
                <a:cs typeface="Arial"/>
                <a:sym typeface="Arial"/>
              </a:rPr>
              <a:t>This programme is developed by PRECISION ONCOLOGY CONNECT, an international group of experts in the field of detection and treatment of targetable genetic/genomic alterations in various cancers, and brought to you alongside OBSTETRICS &amp; GYNECOLOGY CONNECT, an international group of experts in the field of obstetrics and gynecology.</a:t>
            </a:r>
            <a:endParaRPr lang="en-GB" sz="1400" dirty="0">
              <a:solidFill>
                <a:srgbClr val="505050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38297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53F172-CC4E-AB8C-8BF1-5E8140CF6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14362"/>
            <a:ext cx="10972800" cy="702470"/>
          </a:xfrm>
        </p:spPr>
        <p:txBody>
          <a:bodyPr/>
          <a:lstStyle/>
          <a:p>
            <a:r>
              <a:rPr lang="en-GB" noProof="0" dirty="0"/>
              <a:t>An open-label, multicentrE study (nct04482309)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792F057-A8FB-FF66-B72E-7EBEDB71E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noProof="0" dirty="0"/>
              <a:t>Destiny-</a:t>
            </a:r>
            <a:r>
              <a:rPr lang="en-GB" cap="none" noProof="0" dirty="0"/>
              <a:t>PanTumor</a:t>
            </a:r>
            <a:r>
              <a:rPr lang="en-GB" noProof="0" dirty="0"/>
              <a:t>02: a phase 2 study of t-dx</a:t>
            </a:r>
            <a:r>
              <a:rPr lang="en-GB" cap="none" noProof="0" dirty="0"/>
              <a:t>d</a:t>
            </a:r>
            <a:r>
              <a:rPr lang="en-GB" noProof="0" dirty="0"/>
              <a:t> for her2‑expressing solid tumours</a:t>
            </a:r>
            <a:r>
              <a:rPr lang="en-GB" baseline="30000" noProof="0" dirty="0"/>
              <a:t>1,2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6785E6-14AB-9F0F-A72D-9EB401D4B9F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125" y="1575683"/>
            <a:ext cx="10963275" cy="388843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900"/>
              </a:spcBef>
              <a:buNone/>
            </a:pPr>
            <a:r>
              <a:rPr lang="en-GB" b="1" noProof="0" dirty="0">
                <a:solidFill>
                  <a:schemeClr val="accent1"/>
                </a:solidFill>
              </a:rPr>
              <a:t>Key eligibility criteria 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noProof="0" dirty="0"/>
              <a:t>Advanced solid tumours not eligible for curative therapy 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noProof="0" dirty="0"/>
              <a:t>2L+ patient population 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noProof="0" dirty="0"/>
              <a:t>HER2 expression (IHC 3+ or 2+) 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GB" noProof="0" dirty="0"/>
              <a:t>Local test or central test by HercepTest if local test </a:t>
            </a:r>
            <a:br>
              <a:rPr lang="en-GB" noProof="0" dirty="0"/>
            </a:br>
            <a:r>
              <a:rPr lang="en-GB" noProof="0" dirty="0"/>
              <a:t>not feasible (ASCO/CAP gastric cancer scoring)</a:t>
            </a:r>
            <a:r>
              <a:rPr lang="en-GB" baseline="30000" noProof="0" dirty="0"/>
              <a:t>a</a:t>
            </a:r>
            <a:r>
              <a:rPr lang="en-GB" noProof="0" dirty="0"/>
              <a:t> 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en-GB" noProof="0" dirty="0"/>
              <a:t>Prior HER2-targeting therapy allowed 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noProof="0" dirty="0"/>
              <a:t>ECOG/WHO PS 0-1 </a:t>
            </a:r>
          </a:p>
          <a:p>
            <a:pPr marL="0" indent="0">
              <a:lnSpc>
                <a:spcPct val="120000"/>
              </a:lnSpc>
              <a:spcBef>
                <a:spcPts val="900"/>
              </a:spcBef>
              <a:buNone/>
            </a:pPr>
            <a:r>
              <a:rPr lang="en-GB" b="1" noProof="0" dirty="0">
                <a:solidFill>
                  <a:schemeClr val="accent1"/>
                </a:solidFill>
              </a:rPr>
              <a:t>Baseline characteristics 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noProof="0" dirty="0"/>
              <a:t>267 patients received treatment; 202 (75.7%) based on local HER2 testing </a:t>
            </a:r>
          </a:p>
          <a:p>
            <a:pPr lvl="1">
              <a:lnSpc>
                <a:spcPct val="120000"/>
              </a:lnSpc>
            </a:pPr>
            <a:r>
              <a:rPr lang="en-GB" noProof="0" dirty="0"/>
              <a:t>111 (41.6%) patients were IHC 3+ based on HER2 </a:t>
            </a:r>
            <a:br>
              <a:rPr lang="en-GB" noProof="0" dirty="0"/>
            </a:br>
            <a:r>
              <a:rPr lang="en-GB" noProof="0" dirty="0"/>
              <a:t>test (local or central) at enrolment, primary efficacy analysis (all patients) </a:t>
            </a:r>
          </a:p>
          <a:p>
            <a:pPr lvl="1">
              <a:lnSpc>
                <a:spcPct val="120000"/>
              </a:lnSpc>
            </a:pPr>
            <a:r>
              <a:rPr lang="en-GB" b="1" noProof="0" dirty="0">
                <a:solidFill>
                  <a:schemeClr val="accent1"/>
                </a:solidFill>
              </a:rPr>
              <a:t>75 (28.1%) patients were IHC 3+ on central testing,</a:t>
            </a:r>
            <a:r>
              <a:rPr lang="en-GB" noProof="0" dirty="0">
                <a:solidFill>
                  <a:schemeClr val="accent1"/>
                </a:solidFill>
              </a:rPr>
              <a:t> </a:t>
            </a:r>
            <a:br>
              <a:rPr lang="en-GB" noProof="0" dirty="0"/>
            </a:br>
            <a:r>
              <a:rPr lang="en-GB" noProof="0" dirty="0"/>
              <a:t>sensitivity analysis on efficacy endpoints (subgroup analyses) 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noProof="0" dirty="0"/>
              <a:t>Median age was 62 years (23-85) and </a:t>
            </a:r>
            <a:r>
              <a:rPr lang="en-GB" b="1" noProof="0" dirty="0">
                <a:solidFill>
                  <a:schemeClr val="accent1"/>
                </a:solidFill>
              </a:rPr>
              <a:t>109 (40.8%) patients had received ≥3 lines of therapy 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5141E6-C69C-B3DE-B9DF-50FEA6F58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</p:spPr>
        <p:txBody>
          <a:bodyPr/>
          <a:lstStyle/>
          <a:p>
            <a:fld id="{FCE43C0F-8A7B-3A4B-9DB5-B3472E36E833}" type="slidenum">
              <a:rPr lang="en-GB" noProof="0" smtClean="0"/>
              <a:pPr/>
              <a:t>20</a:t>
            </a:fld>
            <a:endParaRPr lang="en-GB" noProof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0211C29-1CD7-9162-392B-A74A853DE83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712" y="6356350"/>
            <a:ext cx="10587855" cy="365125"/>
          </a:xfrm>
        </p:spPr>
        <p:txBody>
          <a:bodyPr anchor="b" anchorCtr="0"/>
          <a:lstStyle/>
          <a:p>
            <a:r>
              <a:rPr lang="en-GB" sz="1100" baseline="30000" noProof="0" dirty="0">
                <a:solidFill>
                  <a:schemeClr val="tx2"/>
                </a:solidFill>
              </a:rPr>
              <a:t>a </a:t>
            </a:r>
            <a:r>
              <a:rPr lang="en-GB" sz="1100" noProof="0" dirty="0">
                <a:solidFill>
                  <a:schemeClr val="tx2"/>
                </a:solidFill>
              </a:rPr>
              <a:t>Patients were eligible for either test. All patients were centrally confirmed; </a:t>
            </a:r>
            <a:r>
              <a:rPr lang="en-GB" sz="1100" baseline="30000" noProof="0" dirty="0">
                <a:solidFill>
                  <a:schemeClr val="tx2"/>
                </a:solidFill>
              </a:rPr>
              <a:t>b </a:t>
            </a:r>
            <a:r>
              <a:rPr lang="en-GB" sz="1100" noProof="0" dirty="0">
                <a:solidFill>
                  <a:schemeClr val="tx2"/>
                </a:solidFill>
              </a:rPr>
              <a:t>Planned recruitment, cohorts with no objective responses in the first 15 patients were to be closed; </a:t>
            </a:r>
            <a:r>
              <a:rPr lang="en-GB" sz="1100" baseline="30000" noProof="0" dirty="0">
                <a:solidFill>
                  <a:schemeClr val="tx2"/>
                </a:solidFill>
              </a:rPr>
              <a:t>c </a:t>
            </a:r>
            <a:r>
              <a:rPr lang="en-GB" sz="1100" noProof="0" dirty="0">
                <a:solidFill>
                  <a:schemeClr val="tx2"/>
                </a:solidFill>
              </a:rPr>
              <a:t>Patients with tumours that express HER2, excluding tumours in the tumour-specific cohorts, and breast cancer, non-small cell lung cancer, gastric cancer, and colorectal cancer </a:t>
            </a:r>
          </a:p>
          <a:p>
            <a:r>
              <a:rPr lang="en-GB" sz="1100" noProof="0" dirty="0">
                <a:solidFill>
                  <a:schemeClr val="tx2"/>
                </a:solidFill>
              </a:rPr>
              <a:t>2L, second-line; ASCO, American Society of Clinical Oncology; CAP, College of American Pathologists; DCR, disease control rate; DoR, duration of response; </a:t>
            </a:r>
            <a:br>
              <a:rPr lang="en-GB" sz="1100" noProof="0" dirty="0">
                <a:solidFill>
                  <a:schemeClr val="tx2"/>
                </a:solidFill>
              </a:rPr>
            </a:br>
            <a:r>
              <a:rPr lang="en-GB" sz="1100" noProof="0" dirty="0">
                <a:solidFill>
                  <a:schemeClr val="tx2"/>
                </a:solidFill>
              </a:rPr>
              <a:t>ECOG, Eastern Cooperative Oncology Group; IHC, immunohistochemistry; mo, months; ORR, objective response rate; OS, overall survival; PFS, progression-free survival; PS, performance status; Q3W, every 3 weeks; T-DXd, trastuzumab deruxtecan; WHO, World Health Organization </a:t>
            </a:r>
          </a:p>
          <a:p>
            <a:r>
              <a:rPr lang="en-GB" sz="1100" noProof="0" dirty="0">
                <a:solidFill>
                  <a:schemeClr val="tx2"/>
                </a:solidFill>
              </a:rPr>
              <a:t>1.Meric-Bernstam F, et al. Ann Oncol. 2023;34(Suppl):S1273-S1274. Oral presentation (LBA34) presented at ESMO 2023: 2.Meric-Bernstam F, et al. J Clin Oncol. 2024;42(1):47-58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6009F568-C59D-03FD-7FAC-8F9D439B4930}"/>
              </a:ext>
            </a:extLst>
          </p:cNvPr>
          <p:cNvSpPr txBox="1">
            <a:spLocks/>
          </p:cNvSpPr>
          <p:nvPr/>
        </p:nvSpPr>
        <p:spPr>
          <a:xfrm>
            <a:off x="9840416" y="1772817"/>
            <a:ext cx="2088232" cy="2664295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lvl1pPr marL="357188" indent="-357188" algn="l" defTabSz="457200" rtl="0" eaLnBrk="1" latinLnBrk="0" hangingPunct="1">
              <a:spcBef>
                <a:spcPts val="1200"/>
              </a:spcBef>
              <a:buClr>
                <a:schemeClr val="accent2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14375" indent="-25717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900"/>
              </a:spcBef>
              <a:buFont typeface="Arial"/>
              <a:buNone/>
            </a:pPr>
            <a:r>
              <a:rPr lang="en-GB" sz="1400" b="1" noProof="0" dirty="0">
                <a:solidFill>
                  <a:schemeClr val="accent1"/>
                </a:solidFill>
              </a:rPr>
              <a:t>Primary endpoint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sz="1400" noProof="0" dirty="0"/>
              <a:t>Confirmed ORR</a:t>
            </a:r>
            <a:br>
              <a:rPr lang="en-GB" sz="1400" noProof="0" dirty="0"/>
            </a:br>
            <a:r>
              <a:rPr lang="en-GB" sz="1400" noProof="0" dirty="0"/>
              <a:t>(investigator)</a:t>
            </a:r>
          </a:p>
          <a:p>
            <a:pPr marL="0" indent="0">
              <a:lnSpc>
                <a:spcPct val="120000"/>
              </a:lnSpc>
              <a:spcBef>
                <a:spcPts val="900"/>
              </a:spcBef>
              <a:buFont typeface="Arial"/>
              <a:buNone/>
            </a:pPr>
            <a:r>
              <a:rPr lang="en-GB" sz="1400" b="1" noProof="0" dirty="0">
                <a:solidFill>
                  <a:schemeClr val="accent1"/>
                </a:solidFill>
              </a:rPr>
              <a:t>Secondary endpoints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sz="1400" noProof="0" dirty="0"/>
              <a:t>DoR, DCR, PFS, OS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sz="1400" noProof="0" dirty="0"/>
              <a:t>Safety</a:t>
            </a:r>
          </a:p>
          <a:p>
            <a:pPr marL="0" indent="0">
              <a:lnSpc>
                <a:spcPct val="120000"/>
              </a:lnSpc>
              <a:spcBef>
                <a:spcPts val="900"/>
              </a:spcBef>
              <a:buNone/>
            </a:pPr>
            <a:r>
              <a:rPr lang="en-GB" sz="1400" b="1" noProof="0" dirty="0">
                <a:solidFill>
                  <a:schemeClr val="accent1"/>
                </a:solidFill>
              </a:rPr>
              <a:t>Exploratory analysis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sz="1400" noProof="0" dirty="0"/>
              <a:t>Subgroup analyses by</a:t>
            </a:r>
            <a:br>
              <a:rPr lang="en-GB" sz="1400" noProof="0" dirty="0"/>
            </a:br>
            <a:r>
              <a:rPr lang="en-GB" sz="1400" noProof="0" dirty="0"/>
              <a:t>HER2 status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GB" sz="1100" noProof="0" dirty="0">
                <a:solidFill>
                  <a:schemeClr val="tx2"/>
                </a:solidFill>
              </a:rPr>
              <a:t>Primary analysis data cut-off: </a:t>
            </a:r>
            <a:br>
              <a:rPr lang="en-GB" sz="1100" noProof="0" dirty="0">
                <a:solidFill>
                  <a:schemeClr val="tx2"/>
                </a:solidFill>
              </a:rPr>
            </a:br>
            <a:r>
              <a:rPr lang="en-GB" sz="1100" noProof="0" dirty="0">
                <a:solidFill>
                  <a:schemeClr val="tx2"/>
                </a:solidFill>
              </a:rPr>
              <a:t>8 June 2023</a:t>
            </a:r>
            <a:br>
              <a:rPr lang="en-GB" sz="1100" noProof="0" dirty="0">
                <a:solidFill>
                  <a:schemeClr val="tx2"/>
                </a:solidFill>
              </a:rPr>
            </a:br>
            <a:r>
              <a:rPr lang="en-GB" sz="1100" noProof="0" dirty="0">
                <a:solidFill>
                  <a:schemeClr val="tx2"/>
                </a:solidFill>
              </a:rPr>
              <a:t>Median follow up: 12.75 mo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endParaRPr lang="en-GB" sz="1300" noProof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D20485-EA92-CFA7-4805-2FEB60948CD4}"/>
              </a:ext>
            </a:extLst>
          </p:cNvPr>
          <p:cNvSpPr txBox="1"/>
          <p:nvPr/>
        </p:nvSpPr>
        <p:spPr>
          <a:xfrm>
            <a:off x="5867127" y="3303875"/>
            <a:ext cx="9618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 per cohort</a:t>
            </a:r>
            <a:r>
              <a:rPr lang="en-GB" sz="1200" baseline="30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0CE3B24-37F9-FCFA-A524-7AF1BBEF82DE}"/>
              </a:ext>
            </a:extLst>
          </p:cNvPr>
          <p:cNvSpPr/>
          <p:nvPr/>
        </p:nvSpPr>
        <p:spPr>
          <a:xfrm>
            <a:off x="5591944" y="2511787"/>
            <a:ext cx="1512168" cy="72008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500" noProof="0" dirty="0">
                <a:latin typeface="Arial" panose="020B0604020202020204" pitchFamily="34" charset="0"/>
                <a:cs typeface="Arial" panose="020B0604020202020204" pitchFamily="34" charset="0"/>
              </a:rPr>
              <a:t>T-DXd</a:t>
            </a:r>
            <a:br>
              <a:rPr lang="en-GB" sz="15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00" noProof="0" dirty="0">
                <a:latin typeface="Arial" panose="020B0604020202020204" pitchFamily="34" charset="0"/>
                <a:cs typeface="Arial" panose="020B0604020202020204" pitchFamily="34" charset="0"/>
              </a:rPr>
              <a:t>5.4 mg/kg Q3W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BA43AC77-1AA2-EA4E-23B0-BEFB1893358C}"/>
              </a:ext>
            </a:extLst>
          </p:cNvPr>
          <p:cNvSpPr/>
          <p:nvPr/>
        </p:nvSpPr>
        <p:spPr>
          <a:xfrm>
            <a:off x="7450074" y="2955321"/>
            <a:ext cx="2172000" cy="349065"/>
          </a:xfrm>
          <a:custGeom>
            <a:avLst/>
            <a:gdLst>
              <a:gd name="connsiteX0" fmla="*/ 0 w 2172000"/>
              <a:gd name="connsiteY0" fmla="*/ 0 h 349065"/>
              <a:gd name="connsiteX1" fmla="*/ 2172001 w 2172000"/>
              <a:gd name="connsiteY1" fmla="*/ 0 h 349065"/>
              <a:gd name="connsiteX2" fmla="*/ 2172001 w 2172000"/>
              <a:gd name="connsiteY2" fmla="*/ 349065 h 349065"/>
              <a:gd name="connsiteX3" fmla="*/ 0 w 2172000"/>
              <a:gd name="connsiteY3" fmla="*/ 349065 h 349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2000" h="349065">
                <a:moveTo>
                  <a:pt x="0" y="0"/>
                </a:moveTo>
                <a:lnTo>
                  <a:pt x="2172001" y="0"/>
                </a:lnTo>
                <a:lnTo>
                  <a:pt x="2172001" y="349065"/>
                </a:lnTo>
                <a:lnTo>
                  <a:pt x="0" y="349065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771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A59746E7-A39C-F4A3-B93A-7253C36E50E5}"/>
              </a:ext>
            </a:extLst>
          </p:cNvPr>
          <p:cNvSpPr/>
          <p:nvPr/>
        </p:nvSpPr>
        <p:spPr>
          <a:xfrm>
            <a:off x="7450074" y="2215041"/>
            <a:ext cx="2172000" cy="349065"/>
          </a:xfrm>
          <a:custGeom>
            <a:avLst/>
            <a:gdLst>
              <a:gd name="connsiteX0" fmla="*/ 0 w 2172000"/>
              <a:gd name="connsiteY0" fmla="*/ 0 h 349065"/>
              <a:gd name="connsiteX1" fmla="*/ 2172001 w 2172000"/>
              <a:gd name="connsiteY1" fmla="*/ 0 h 349065"/>
              <a:gd name="connsiteX2" fmla="*/ 2172001 w 2172000"/>
              <a:gd name="connsiteY2" fmla="*/ 349065 h 349065"/>
              <a:gd name="connsiteX3" fmla="*/ 0 w 2172000"/>
              <a:gd name="connsiteY3" fmla="*/ 349065 h 349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2000" h="349065">
                <a:moveTo>
                  <a:pt x="0" y="0"/>
                </a:moveTo>
                <a:lnTo>
                  <a:pt x="2172001" y="0"/>
                </a:lnTo>
                <a:lnTo>
                  <a:pt x="2172001" y="349065"/>
                </a:lnTo>
                <a:lnTo>
                  <a:pt x="0" y="349065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771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10822023-4D0D-C776-E211-5F4B6687F8F8}"/>
              </a:ext>
            </a:extLst>
          </p:cNvPr>
          <p:cNvSpPr/>
          <p:nvPr/>
        </p:nvSpPr>
        <p:spPr>
          <a:xfrm>
            <a:off x="7450074" y="2585181"/>
            <a:ext cx="2172000" cy="349065"/>
          </a:xfrm>
          <a:custGeom>
            <a:avLst/>
            <a:gdLst>
              <a:gd name="connsiteX0" fmla="*/ 0 w 2172000"/>
              <a:gd name="connsiteY0" fmla="*/ 0 h 349065"/>
              <a:gd name="connsiteX1" fmla="*/ 2172001 w 2172000"/>
              <a:gd name="connsiteY1" fmla="*/ 0 h 349065"/>
              <a:gd name="connsiteX2" fmla="*/ 2172001 w 2172000"/>
              <a:gd name="connsiteY2" fmla="*/ 349065 h 349065"/>
              <a:gd name="connsiteX3" fmla="*/ 0 w 2172000"/>
              <a:gd name="connsiteY3" fmla="*/ 349065 h 349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2000" h="349065">
                <a:moveTo>
                  <a:pt x="0" y="0"/>
                </a:moveTo>
                <a:lnTo>
                  <a:pt x="2172001" y="0"/>
                </a:lnTo>
                <a:lnTo>
                  <a:pt x="2172001" y="349065"/>
                </a:lnTo>
                <a:lnTo>
                  <a:pt x="0" y="349065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771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A6A928CB-5A0B-A70A-92B0-39D6B56A6773}"/>
              </a:ext>
            </a:extLst>
          </p:cNvPr>
          <p:cNvSpPr/>
          <p:nvPr/>
        </p:nvSpPr>
        <p:spPr>
          <a:xfrm>
            <a:off x="7450074" y="4065739"/>
            <a:ext cx="2172000" cy="348987"/>
          </a:xfrm>
          <a:custGeom>
            <a:avLst/>
            <a:gdLst>
              <a:gd name="connsiteX0" fmla="*/ 0 w 2172000"/>
              <a:gd name="connsiteY0" fmla="*/ 0 h 348987"/>
              <a:gd name="connsiteX1" fmla="*/ 2172001 w 2172000"/>
              <a:gd name="connsiteY1" fmla="*/ 0 h 348987"/>
              <a:gd name="connsiteX2" fmla="*/ 2172001 w 2172000"/>
              <a:gd name="connsiteY2" fmla="*/ 285803 h 348987"/>
              <a:gd name="connsiteX3" fmla="*/ 2108972 w 2172000"/>
              <a:gd name="connsiteY3" fmla="*/ 348988 h 348987"/>
              <a:gd name="connsiteX4" fmla="*/ 63028 w 2172000"/>
              <a:gd name="connsiteY4" fmla="*/ 348988 h 348987"/>
              <a:gd name="connsiteX5" fmla="*/ 0 w 2172000"/>
              <a:gd name="connsiteY5" fmla="*/ 285803 h 348987"/>
              <a:gd name="connsiteX6" fmla="*/ 0 w 2172000"/>
              <a:gd name="connsiteY6" fmla="*/ 0 h 348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2000" h="348987">
                <a:moveTo>
                  <a:pt x="0" y="0"/>
                </a:moveTo>
                <a:lnTo>
                  <a:pt x="2172001" y="0"/>
                </a:lnTo>
                <a:lnTo>
                  <a:pt x="2172001" y="285803"/>
                </a:lnTo>
                <a:cubicBezTo>
                  <a:pt x="2172001" y="320725"/>
                  <a:pt x="2143731" y="348988"/>
                  <a:pt x="2108972" y="348988"/>
                </a:cubicBezTo>
                <a:lnTo>
                  <a:pt x="63028" y="348988"/>
                </a:lnTo>
                <a:cubicBezTo>
                  <a:pt x="28193" y="348988"/>
                  <a:pt x="0" y="320725"/>
                  <a:pt x="0" y="28580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771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6F30DBB1-6DD8-86E1-F7C2-41D3117FE1E8}"/>
              </a:ext>
            </a:extLst>
          </p:cNvPr>
          <p:cNvSpPr/>
          <p:nvPr/>
        </p:nvSpPr>
        <p:spPr>
          <a:xfrm>
            <a:off x="7450074" y="3695601"/>
            <a:ext cx="2172000" cy="349065"/>
          </a:xfrm>
          <a:custGeom>
            <a:avLst/>
            <a:gdLst>
              <a:gd name="connsiteX0" fmla="*/ 0 w 2172000"/>
              <a:gd name="connsiteY0" fmla="*/ 0 h 349065"/>
              <a:gd name="connsiteX1" fmla="*/ 2172001 w 2172000"/>
              <a:gd name="connsiteY1" fmla="*/ 0 h 349065"/>
              <a:gd name="connsiteX2" fmla="*/ 2172001 w 2172000"/>
              <a:gd name="connsiteY2" fmla="*/ 349065 h 349065"/>
              <a:gd name="connsiteX3" fmla="*/ 0 w 2172000"/>
              <a:gd name="connsiteY3" fmla="*/ 349065 h 349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2000" h="349065">
                <a:moveTo>
                  <a:pt x="0" y="0"/>
                </a:moveTo>
                <a:lnTo>
                  <a:pt x="2172001" y="0"/>
                </a:lnTo>
                <a:lnTo>
                  <a:pt x="2172001" y="349065"/>
                </a:lnTo>
                <a:lnTo>
                  <a:pt x="0" y="34906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71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96B4E464-1715-4549-4A16-A2C2A73D7B1F}"/>
              </a:ext>
            </a:extLst>
          </p:cNvPr>
          <p:cNvSpPr/>
          <p:nvPr/>
        </p:nvSpPr>
        <p:spPr>
          <a:xfrm>
            <a:off x="7450074" y="3325461"/>
            <a:ext cx="2172000" cy="349065"/>
          </a:xfrm>
          <a:custGeom>
            <a:avLst/>
            <a:gdLst>
              <a:gd name="connsiteX0" fmla="*/ 0 w 2172000"/>
              <a:gd name="connsiteY0" fmla="*/ 0 h 349065"/>
              <a:gd name="connsiteX1" fmla="*/ 2172001 w 2172000"/>
              <a:gd name="connsiteY1" fmla="*/ 0 h 349065"/>
              <a:gd name="connsiteX2" fmla="*/ 2172001 w 2172000"/>
              <a:gd name="connsiteY2" fmla="*/ 349065 h 349065"/>
              <a:gd name="connsiteX3" fmla="*/ 0 w 2172000"/>
              <a:gd name="connsiteY3" fmla="*/ 349065 h 349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2000" h="349065">
                <a:moveTo>
                  <a:pt x="0" y="0"/>
                </a:moveTo>
                <a:lnTo>
                  <a:pt x="2172001" y="0"/>
                </a:lnTo>
                <a:lnTo>
                  <a:pt x="2172001" y="349065"/>
                </a:lnTo>
                <a:lnTo>
                  <a:pt x="0" y="349065"/>
                </a:lnTo>
                <a:close/>
              </a:path>
            </a:pathLst>
          </a:custGeom>
          <a:solidFill>
            <a:schemeClr val="accent1"/>
          </a:solidFill>
          <a:ln w="771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1631158-20B7-6FE7-1D91-9FC1E785D940}"/>
              </a:ext>
            </a:extLst>
          </p:cNvPr>
          <p:cNvSpPr/>
          <p:nvPr/>
        </p:nvSpPr>
        <p:spPr>
          <a:xfrm>
            <a:off x="7450074" y="1844824"/>
            <a:ext cx="2172077" cy="349142"/>
          </a:xfrm>
          <a:custGeom>
            <a:avLst/>
            <a:gdLst>
              <a:gd name="connsiteX0" fmla="*/ 76545 w 2172077"/>
              <a:gd name="connsiteY0" fmla="*/ 0 h 349142"/>
              <a:gd name="connsiteX1" fmla="*/ 2095455 w 2172077"/>
              <a:gd name="connsiteY1" fmla="*/ 0 h 349142"/>
              <a:gd name="connsiteX2" fmla="*/ 2172078 w 2172077"/>
              <a:gd name="connsiteY2" fmla="*/ 76813 h 349142"/>
              <a:gd name="connsiteX3" fmla="*/ 2172078 w 2172077"/>
              <a:gd name="connsiteY3" fmla="*/ 349143 h 349142"/>
              <a:gd name="connsiteX4" fmla="*/ 0 w 2172077"/>
              <a:gd name="connsiteY4" fmla="*/ 349143 h 349142"/>
              <a:gd name="connsiteX5" fmla="*/ 0 w 2172077"/>
              <a:gd name="connsiteY5" fmla="*/ 76813 h 349142"/>
              <a:gd name="connsiteX6" fmla="*/ 76545 w 2172077"/>
              <a:gd name="connsiteY6" fmla="*/ 0 h 34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2077" h="349142">
                <a:moveTo>
                  <a:pt x="76545" y="0"/>
                </a:moveTo>
                <a:lnTo>
                  <a:pt x="2095455" y="0"/>
                </a:lnTo>
                <a:cubicBezTo>
                  <a:pt x="2137706" y="0"/>
                  <a:pt x="2172078" y="34303"/>
                  <a:pt x="2172078" y="76813"/>
                </a:cubicBezTo>
                <a:lnTo>
                  <a:pt x="2172078" y="349143"/>
                </a:lnTo>
                <a:lnTo>
                  <a:pt x="0" y="349143"/>
                </a:lnTo>
                <a:lnTo>
                  <a:pt x="0" y="76813"/>
                </a:lnTo>
                <a:cubicBezTo>
                  <a:pt x="0" y="34303"/>
                  <a:pt x="34295" y="0"/>
                  <a:pt x="76545" y="0"/>
                </a:cubicBezTo>
                <a:close/>
              </a:path>
            </a:pathLst>
          </a:custGeom>
          <a:solidFill>
            <a:schemeClr val="tx2"/>
          </a:solidFill>
          <a:ln w="771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3C6F9F6-38D7-5D03-4E30-5F1549893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619" y="3985442"/>
            <a:ext cx="483833" cy="485036"/>
          </a:xfrm>
          <a:custGeom>
            <a:avLst/>
            <a:gdLst>
              <a:gd name="connsiteX0" fmla="*/ -22 w 483833"/>
              <a:gd name="connsiteY0" fmla="*/ 254 h 485036"/>
              <a:gd name="connsiteX1" fmla="*/ 483812 w 483833"/>
              <a:gd name="connsiteY1" fmla="*/ 254 h 485036"/>
              <a:gd name="connsiteX2" fmla="*/ 483812 w 483833"/>
              <a:gd name="connsiteY2" fmla="*/ 485290 h 485036"/>
              <a:gd name="connsiteX3" fmla="*/ -22 w 483833"/>
              <a:gd name="connsiteY3" fmla="*/ 485290 h 485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33" h="485036">
                <a:moveTo>
                  <a:pt x="-22" y="254"/>
                </a:moveTo>
                <a:lnTo>
                  <a:pt x="483812" y="254"/>
                </a:lnTo>
                <a:lnTo>
                  <a:pt x="483812" y="485290"/>
                </a:lnTo>
                <a:lnTo>
                  <a:pt x="-22" y="485290"/>
                </a:lnTo>
                <a:close/>
              </a:path>
            </a:pathLst>
          </a:cu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7DF825A-2035-7736-1167-C9E763FF8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178" y="3646520"/>
            <a:ext cx="439034" cy="440125"/>
          </a:xfrm>
          <a:custGeom>
            <a:avLst/>
            <a:gdLst>
              <a:gd name="connsiteX0" fmla="*/ -17 w 439034"/>
              <a:gd name="connsiteY0" fmla="*/ 212 h 440125"/>
              <a:gd name="connsiteX1" fmla="*/ 439017 w 439034"/>
              <a:gd name="connsiteY1" fmla="*/ 212 h 440125"/>
              <a:gd name="connsiteX2" fmla="*/ 439017 w 439034"/>
              <a:gd name="connsiteY2" fmla="*/ 440338 h 440125"/>
              <a:gd name="connsiteX3" fmla="*/ -17 w 439034"/>
              <a:gd name="connsiteY3" fmla="*/ 440338 h 44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034" h="440125">
                <a:moveTo>
                  <a:pt x="-17" y="212"/>
                </a:moveTo>
                <a:lnTo>
                  <a:pt x="439017" y="212"/>
                </a:lnTo>
                <a:lnTo>
                  <a:pt x="439017" y="440338"/>
                </a:lnTo>
                <a:lnTo>
                  <a:pt x="-17" y="440338"/>
                </a:lnTo>
                <a:close/>
              </a:path>
            </a:pathLst>
          </a:cu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953428D-BAE6-E519-23A7-5C60F2179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144" y="3253164"/>
            <a:ext cx="492793" cy="494018"/>
          </a:xfrm>
          <a:custGeom>
            <a:avLst/>
            <a:gdLst>
              <a:gd name="connsiteX0" fmla="*/ -23 w 492793"/>
              <a:gd name="connsiteY0" fmla="*/ 159 h 494018"/>
              <a:gd name="connsiteX1" fmla="*/ 492771 w 492793"/>
              <a:gd name="connsiteY1" fmla="*/ 159 h 494018"/>
              <a:gd name="connsiteX2" fmla="*/ 492771 w 492793"/>
              <a:gd name="connsiteY2" fmla="*/ 494177 h 494018"/>
              <a:gd name="connsiteX3" fmla="*/ -23 w 492793"/>
              <a:gd name="connsiteY3" fmla="*/ 494177 h 49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93" h="494018">
                <a:moveTo>
                  <a:pt x="-23" y="159"/>
                </a:moveTo>
                <a:lnTo>
                  <a:pt x="492771" y="159"/>
                </a:lnTo>
                <a:lnTo>
                  <a:pt x="492771" y="494177"/>
                </a:lnTo>
                <a:lnTo>
                  <a:pt x="-23" y="494177"/>
                </a:lnTo>
                <a:close/>
              </a:path>
            </a:pathLst>
          </a:custGeom>
        </p:spPr>
      </p:pic>
      <p:grpSp>
        <p:nvGrpSpPr>
          <p:cNvPr id="34" name="Graphic 21">
            <a:extLst>
              <a:ext uri="{FF2B5EF4-FFF2-40B4-BE49-F238E27FC236}">
                <a16:creationId xmlns:a16="http://schemas.microsoft.com/office/drawing/2014/main" id="{62670DE6-74FD-E03B-1845-86E4547F11CD}"/>
              </a:ext>
            </a:extLst>
          </p:cNvPr>
          <p:cNvGrpSpPr/>
          <p:nvPr/>
        </p:nvGrpSpPr>
        <p:grpSpPr>
          <a:xfrm>
            <a:off x="7513334" y="2994462"/>
            <a:ext cx="248250" cy="273258"/>
            <a:chOff x="7513334" y="2994462"/>
            <a:chExt cx="248250" cy="273258"/>
          </a:xfrm>
          <a:noFill/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AAD8E10B-36B7-9AE8-F217-EC13E60BA8BE}"/>
                </a:ext>
              </a:extLst>
            </p:cNvPr>
            <p:cNvSpPr/>
            <p:nvPr/>
          </p:nvSpPr>
          <p:spPr>
            <a:xfrm>
              <a:off x="7526619" y="3036740"/>
              <a:ext cx="221525" cy="154322"/>
            </a:xfrm>
            <a:custGeom>
              <a:avLst/>
              <a:gdLst>
                <a:gd name="connsiteX0" fmla="*/ 94620 w 221525"/>
                <a:gd name="connsiteY0" fmla="*/ 154323 h 154322"/>
                <a:gd name="connsiteX1" fmla="*/ 0 w 221525"/>
                <a:gd name="connsiteY1" fmla="*/ 66592 h 154322"/>
                <a:gd name="connsiteX2" fmla="*/ 110763 w 221525"/>
                <a:gd name="connsiteY2" fmla="*/ 0 h 154322"/>
                <a:gd name="connsiteX3" fmla="*/ 221526 w 221525"/>
                <a:gd name="connsiteY3" fmla="*/ 66592 h 154322"/>
                <a:gd name="connsiteX4" fmla="*/ 126906 w 221525"/>
                <a:gd name="connsiteY4" fmla="*/ 154323 h 1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525" h="154322">
                  <a:moveTo>
                    <a:pt x="94620" y="154323"/>
                  </a:moveTo>
                  <a:cubicBezTo>
                    <a:pt x="41092" y="147199"/>
                    <a:pt x="0" y="105618"/>
                    <a:pt x="0" y="66592"/>
                  </a:cubicBezTo>
                  <a:cubicBezTo>
                    <a:pt x="0" y="23694"/>
                    <a:pt x="49588" y="0"/>
                    <a:pt x="110763" y="0"/>
                  </a:cubicBezTo>
                  <a:cubicBezTo>
                    <a:pt x="171937" y="0"/>
                    <a:pt x="221526" y="23694"/>
                    <a:pt x="221526" y="66592"/>
                  </a:cubicBezTo>
                  <a:cubicBezTo>
                    <a:pt x="221526" y="105695"/>
                    <a:pt x="180434" y="147199"/>
                    <a:pt x="126906" y="154323"/>
                  </a:cubicBezTo>
                </a:path>
              </a:pathLst>
            </a:custGeom>
            <a:noFill/>
            <a:ln w="11029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FB5C1B2-895C-1C0F-9E19-2DCC8FB8CF60}"/>
                </a:ext>
              </a:extLst>
            </p:cNvPr>
            <p:cNvSpPr/>
            <p:nvPr/>
          </p:nvSpPr>
          <p:spPr>
            <a:xfrm>
              <a:off x="7548710" y="3060435"/>
              <a:ext cx="177343" cy="207286"/>
            </a:xfrm>
            <a:custGeom>
              <a:avLst/>
              <a:gdLst>
                <a:gd name="connsiteX0" fmla="*/ 113621 w 177343"/>
                <a:gd name="connsiteY0" fmla="*/ 0 h 207286"/>
                <a:gd name="connsiteX1" fmla="*/ 147066 w 177343"/>
                <a:gd name="connsiteY1" fmla="*/ 8440 h 207286"/>
                <a:gd name="connsiteX2" fmla="*/ 174795 w 177343"/>
                <a:gd name="connsiteY2" fmla="*/ 30895 h 207286"/>
                <a:gd name="connsiteX3" fmla="*/ 177344 w 177343"/>
                <a:gd name="connsiteY3" fmla="*/ 42897 h 207286"/>
                <a:gd name="connsiteX4" fmla="*/ 152782 w 177343"/>
                <a:gd name="connsiteY4" fmla="*/ 86414 h 207286"/>
                <a:gd name="connsiteX5" fmla="*/ 125902 w 177343"/>
                <a:gd name="connsiteY5" fmla="*/ 105385 h 207286"/>
                <a:gd name="connsiteX6" fmla="*/ 104120 w 177343"/>
                <a:gd name="connsiteY6" fmla="*/ 149832 h 207286"/>
                <a:gd name="connsiteX7" fmla="*/ 101108 w 177343"/>
                <a:gd name="connsiteY7" fmla="*/ 207286 h 207286"/>
                <a:gd name="connsiteX8" fmla="*/ 76159 w 177343"/>
                <a:gd name="connsiteY8" fmla="*/ 207286 h 207286"/>
                <a:gd name="connsiteX9" fmla="*/ 73147 w 177343"/>
                <a:gd name="connsiteY9" fmla="*/ 149832 h 207286"/>
                <a:gd name="connsiteX10" fmla="*/ 51365 w 177343"/>
                <a:gd name="connsiteY10" fmla="*/ 105385 h 207286"/>
                <a:gd name="connsiteX11" fmla="*/ 24562 w 177343"/>
                <a:gd name="connsiteY11" fmla="*/ 86414 h 207286"/>
                <a:gd name="connsiteX12" fmla="*/ 0 w 177343"/>
                <a:gd name="connsiteY12" fmla="*/ 42897 h 207286"/>
                <a:gd name="connsiteX13" fmla="*/ 2549 w 177343"/>
                <a:gd name="connsiteY13" fmla="*/ 30895 h 207286"/>
                <a:gd name="connsiteX14" fmla="*/ 30278 w 177343"/>
                <a:gd name="connsiteY14" fmla="*/ 8440 h 207286"/>
                <a:gd name="connsiteX15" fmla="*/ 63723 w 177343"/>
                <a:gd name="connsiteY15" fmla="*/ 0 h 207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7343" h="207286">
                  <a:moveTo>
                    <a:pt x="113621" y="0"/>
                  </a:moveTo>
                  <a:cubicBezTo>
                    <a:pt x="125207" y="1471"/>
                    <a:pt x="136638" y="4181"/>
                    <a:pt x="147066" y="8440"/>
                  </a:cubicBezTo>
                  <a:cubicBezTo>
                    <a:pt x="157725" y="12776"/>
                    <a:pt x="169774" y="20055"/>
                    <a:pt x="174795" y="30895"/>
                  </a:cubicBezTo>
                  <a:cubicBezTo>
                    <a:pt x="176572" y="34690"/>
                    <a:pt x="177344" y="38716"/>
                    <a:pt x="177344" y="42897"/>
                  </a:cubicBezTo>
                  <a:cubicBezTo>
                    <a:pt x="177344" y="59778"/>
                    <a:pt x="165140" y="76039"/>
                    <a:pt x="152782" y="86414"/>
                  </a:cubicBezTo>
                  <a:cubicBezTo>
                    <a:pt x="143126" y="94545"/>
                    <a:pt x="135480" y="101204"/>
                    <a:pt x="125902" y="105385"/>
                  </a:cubicBezTo>
                  <a:cubicBezTo>
                    <a:pt x="107519" y="113516"/>
                    <a:pt x="101185" y="130551"/>
                    <a:pt x="104120" y="149832"/>
                  </a:cubicBezTo>
                  <a:cubicBezTo>
                    <a:pt x="107905" y="174687"/>
                    <a:pt x="101108" y="183282"/>
                    <a:pt x="101108" y="207286"/>
                  </a:cubicBezTo>
                  <a:lnTo>
                    <a:pt x="76159" y="207286"/>
                  </a:lnTo>
                  <a:cubicBezTo>
                    <a:pt x="76159" y="183282"/>
                    <a:pt x="69285" y="174687"/>
                    <a:pt x="73147" y="149832"/>
                  </a:cubicBezTo>
                  <a:cubicBezTo>
                    <a:pt x="76082" y="130551"/>
                    <a:pt x="69748" y="113516"/>
                    <a:pt x="51365" y="105385"/>
                  </a:cubicBezTo>
                  <a:cubicBezTo>
                    <a:pt x="41787" y="101127"/>
                    <a:pt x="34218" y="94545"/>
                    <a:pt x="24562" y="86414"/>
                  </a:cubicBezTo>
                  <a:cubicBezTo>
                    <a:pt x="12204" y="76039"/>
                    <a:pt x="0" y="59778"/>
                    <a:pt x="0" y="42897"/>
                  </a:cubicBezTo>
                  <a:cubicBezTo>
                    <a:pt x="0" y="38716"/>
                    <a:pt x="772" y="34690"/>
                    <a:pt x="2549" y="30895"/>
                  </a:cubicBezTo>
                  <a:cubicBezTo>
                    <a:pt x="7647" y="20055"/>
                    <a:pt x="19696" y="12776"/>
                    <a:pt x="30278" y="8440"/>
                  </a:cubicBezTo>
                  <a:cubicBezTo>
                    <a:pt x="40628" y="4181"/>
                    <a:pt x="52137" y="1471"/>
                    <a:pt x="63723" y="0"/>
                  </a:cubicBezTo>
                </a:path>
              </a:pathLst>
            </a:custGeom>
            <a:noFill/>
            <a:ln w="11029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11C1091-A64B-E84D-F9A9-6119A7382433}"/>
                </a:ext>
              </a:extLst>
            </p:cNvPr>
            <p:cNvSpPr/>
            <p:nvPr/>
          </p:nvSpPr>
          <p:spPr>
            <a:xfrm>
              <a:off x="7513334" y="2994462"/>
              <a:ext cx="248250" cy="70308"/>
            </a:xfrm>
            <a:custGeom>
              <a:avLst/>
              <a:gdLst>
                <a:gd name="connsiteX0" fmla="*/ 195187 w 248250"/>
                <a:gd name="connsiteY0" fmla="*/ 54977 h 70308"/>
                <a:gd name="connsiteX1" fmla="*/ 220444 w 248250"/>
                <a:gd name="connsiteY1" fmla="*/ 0 h 70308"/>
                <a:gd name="connsiteX2" fmla="*/ 248251 w 248250"/>
                <a:gd name="connsiteY2" fmla="*/ 0 h 70308"/>
                <a:gd name="connsiteX3" fmla="*/ 218668 w 248250"/>
                <a:gd name="connsiteY3" fmla="*/ 70309 h 70308"/>
                <a:gd name="connsiteX4" fmla="*/ 29583 w 248250"/>
                <a:gd name="connsiteY4" fmla="*/ 70309 h 70308"/>
                <a:gd name="connsiteX5" fmla="*/ 0 w 248250"/>
                <a:gd name="connsiteY5" fmla="*/ 0 h 70308"/>
                <a:gd name="connsiteX6" fmla="*/ 27807 w 248250"/>
                <a:gd name="connsiteY6" fmla="*/ 0 h 70308"/>
                <a:gd name="connsiteX7" fmla="*/ 53064 w 248250"/>
                <a:gd name="connsiteY7" fmla="*/ 54977 h 7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250" h="70308">
                  <a:moveTo>
                    <a:pt x="195187" y="54977"/>
                  </a:moveTo>
                  <a:cubicBezTo>
                    <a:pt x="208858" y="40187"/>
                    <a:pt x="218050" y="21139"/>
                    <a:pt x="220444" y="0"/>
                  </a:cubicBezTo>
                  <a:lnTo>
                    <a:pt x="248251" y="0"/>
                  </a:lnTo>
                  <a:cubicBezTo>
                    <a:pt x="245933" y="26714"/>
                    <a:pt x="235120" y="51105"/>
                    <a:pt x="218668" y="70309"/>
                  </a:cubicBezTo>
                  <a:moveTo>
                    <a:pt x="29583" y="70309"/>
                  </a:moveTo>
                  <a:cubicBezTo>
                    <a:pt x="13054" y="51105"/>
                    <a:pt x="2317" y="26714"/>
                    <a:pt x="0" y="0"/>
                  </a:cubicBezTo>
                  <a:lnTo>
                    <a:pt x="27807" y="0"/>
                  </a:lnTo>
                  <a:cubicBezTo>
                    <a:pt x="30201" y="21139"/>
                    <a:pt x="39393" y="40187"/>
                    <a:pt x="53064" y="54977"/>
                  </a:cubicBezTo>
                </a:path>
              </a:pathLst>
            </a:custGeom>
            <a:noFill/>
            <a:ln w="11029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16214993-1F72-ECCB-755E-176F111804FB}"/>
                </a:ext>
              </a:extLst>
            </p:cNvPr>
            <p:cNvSpPr/>
            <p:nvPr/>
          </p:nvSpPr>
          <p:spPr>
            <a:xfrm>
              <a:off x="7551490" y="3113786"/>
              <a:ext cx="172091" cy="5575"/>
            </a:xfrm>
            <a:custGeom>
              <a:avLst/>
              <a:gdLst>
                <a:gd name="connsiteX0" fmla="*/ 0 w 172091"/>
                <a:gd name="connsiteY0" fmla="*/ 929 h 5575"/>
                <a:gd name="connsiteX1" fmla="*/ 16298 w 172091"/>
                <a:gd name="connsiteY1" fmla="*/ 5575 h 5575"/>
                <a:gd name="connsiteX2" fmla="*/ 39547 w 172091"/>
                <a:gd name="connsiteY2" fmla="*/ 0 h 5575"/>
                <a:gd name="connsiteX3" fmla="*/ 62796 w 172091"/>
                <a:gd name="connsiteY3" fmla="*/ 5575 h 5575"/>
                <a:gd name="connsiteX4" fmla="*/ 86046 w 172091"/>
                <a:gd name="connsiteY4" fmla="*/ 0 h 5575"/>
                <a:gd name="connsiteX5" fmla="*/ 109295 w 172091"/>
                <a:gd name="connsiteY5" fmla="*/ 5575 h 5575"/>
                <a:gd name="connsiteX6" fmla="*/ 132545 w 172091"/>
                <a:gd name="connsiteY6" fmla="*/ 0 h 5575"/>
                <a:gd name="connsiteX7" fmla="*/ 155794 w 172091"/>
                <a:gd name="connsiteY7" fmla="*/ 5575 h 5575"/>
                <a:gd name="connsiteX8" fmla="*/ 172092 w 172091"/>
                <a:gd name="connsiteY8" fmla="*/ 929 h 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091" h="5575">
                  <a:moveTo>
                    <a:pt x="0" y="929"/>
                  </a:moveTo>
                  <a:cubicBezTo>
                    <a:pt x="5330" y="2478"/>
                    <a:pt x="7956" y="5575"/>
                    <a:pt x="16298" y="5575"/>
                  </a:cubicBezTo>
                  <a:cubicBezTo>
                    <a:pt x="27498" y="5575"/>
                    <a:pt x="28270" y="0"/>
                    <a:pt x="39547" y="0"/>
                  </a:cubicBezTo>
                  <a:cubicBezTo>
                    <a:pt x="50747" y="0"/>
                    <a:pt x="51597" y="5575"/>
                    <a:pt x="62796" y="5575"/>
                  </a:cubicBezTo>
                  <a:cubicBezTo>
                    <a:pt x="73996" y="5575"/>
                    <a:pt x="74769" y="0"/>
                    <a:pt x="86046" y="0"/>
                  </a:cubicBezTo>
                  <a:cubicBezTo>
                    <a:pt x="97323" y="0"/>
                    <a:pt x="98018" y="5575"/>
                    <a:pt x="109295" y="5575"/>
                  </a:cubicBezTo>
                  <a:cubicBezTo>
                    <a:pt x="120572" y="5575"/>
                    <a:pt x="121345" y="0"/>
                    <a:pt x="132545" y="0"/>
                  </a:cubicBezTo>
                  <a:cubicBezTo>
                    <a:pt x="143744" y="0"/>
                    <a:pt x="144594" y="5575"/>
                    <a:pt x="155794" y="5575"/>
                  </a:cubicBezTo>
                  <a:cubicBezTo>
                    <a:pt x="164136" y="5575"/>
                    <a:pt x="166685" y="2555"/>
                    <a:pt x="172092" y="929"/>
                  </a:cubicBezTo>
                </a:path>
              </a:pathLst>
            </a:custGeom>
            <a:noFill/>
            <a:ln w="11029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grpSp>
        <p:nvGrpSpPr>
          <p:cNvPr id="39" name="Graphic 21">
            <a:extLst>
              <a:ext uri="{FF2B5EF4-FFF2-40B4-BE49-F238E27FC236}">
                <a16:creationId xmlns:a16="http://schemas.microsoft.com/office/drawing/2014/main" id="{E4A96D2B-4659-58CD-93B4-1A60E19B5358}"/>
              </a:ext>
            </a:extLst>
          </p:cNvPr>
          <p:cNvGrpSpPr/>
          <p:nvPr/>
        </p:nvGrpSpPr>
        <p:grpSpPr>
          <a:xfrm>
            <a:off x="7496423" y="1922157"/>
            <a:ext cx="284756" cy="221942"/>
            <a:chOff x="7496423" y="1922157"/>
            <a:chExt cx="284756" cy="221942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9B24A2D-4AFB-98A9-D4F3-99E8ABF3FD13}"/>
                </a:ext>
              </a:extLst>
            </p:cNvPr>
            <p:cNvSpPr/>
            <p:nvPr/>
          </p:nvSpPr>
          <p:spPr>
            <a:xfrm>
              <a:off x="7496423" y="1922157"/>
              <a:ext cx="284756" cy="221942"/>
            </a:xfrm>
            <a:custGeom>
              <a:avLst/>
              <a:gdLst>
                <a:gd name="connsiteX0" fmla="*/ 275589 w 284756"/>
                <a:gd name="connsiteY0" fmla="*/ 43151 h 221942"/>
                <a:gd name="connsiteX1" fmla="*/ 264544 w 284756"/>
                <a:gd name="connsiteY1" fmla="*/ 64755 h 221942"/>
                <a:gd name="connsiteX2" fmla="*/ 261145 w 284756"/>
                <a:gd name="connsiteY2" fmla="*/ 67233 h 221942"/>
                <a:gd name="connsiteX3" fmla="*/ 260450 w 284756"/>
                <a:gd name="connsiteY3" fmla="*/ 65452 h 221942"/>
                <a:gd name="connsiteX4" fmla="*/ 259523 w 284756"/>
                <a:gd name="connsiteY4" fmla="*/ 63593 h 221942"/>
                <a:gd name="connsiteX5" fmla="*/ 261995 w 284756"/>
                <a:gd name="connsiteY5" fmla="*/ 61658 h 221942"/>
                <a:gd name="connsiteX6" fmla="*/ 271573 w 284756"/>
                <a:gd name="connsiteY6" fmla="*/ 42842 h 221942"/>
                <a:gd name="connsiteX7" fmla="*/ 265162 w 284756"/>
                <a:gd name="connsiteY7" fmla="*/ 22632 h 221942"/>
                <a:gd name="connsiteX8" fmla="*/ 246238 w 284756"/>
                <a:gd name="connsiteY8" fmla="*/ 12953 h 221942"/>
                <a:gd name="connsiteX9" fmla="*/ 226001 w 284756"/>
                <a:gd name="connsiteY9" fmla="*/ 19379 h 221942"/>
                <a:gd name="connsiteX10" fmla="*/ 198967 w 284756"/>
                <a:gd name="connsiteY10" fmla="*/ 42222 h 221942"/>
                <a:gd name="connsiteX11" fmla="*/ 198735 w 284756"/>
                <a:gd name="connsiteY11" fmla="*/ 42454 h 221942"/>
                <a:gd name="connsiteX12" fmla="*/ 195723 w 284756"/>
                <a:gd name="connsiteY12" fmla="*/ 65142 h 221942"/>
                <a:gd name="connsiteX13" fmla="*/ 196341 w 284756"/>
                <a:gd name="connsiteY13" fmla="*/ 81635 h 221942"/>
                <a:gd name="connsiteX14" fmla="*/ 187767 w 284756"/>
                <a:gd name="connsiteY14" fmla="*/ 93018 h 221942"/>
                <a:gd name="connsiteX15" fmla="*/ 173864 w 284756"/>
                <a:gd name="connsiteY15" fmla="*/ 114776 h 221942"/>
                <a:gd name="connsiteX16" fmla="*/ 173864 w 284756"/>
                <a:gd name="connsiteY16" fmla="*/ 114931 h 221942"/>
                <a:gd name="connsiteX17" fmla="*/ 174404 w 284756"/>
                <a:gd name="connsiteY17" fmla="*/ 129798 h 221942"/>
                <a:gd name="connsiteX18" fmla="*/ 174250 w 284756"/>
                <a:gd name="connsiteY18" fmla="*/ 141490 h 221942"/>
                <a:gd name="connsiteX19" fmla="*/ 169306 w 284756"/>
                <a:gd name="connsiteY19" fmla="*/ 147917 h 221942"/>
                <a:gd name="connsiteX20" fmla="*/ 160115 w 284756"/>
                <a:gd name="connsiteY20" fmla="*/ 167430 h 221942"/>
                <a:gd name="connsiteX21" fmla="*/ 160115 w 284756"/>
                <a:gd name="connsiteY21" fmla="*/ 213115 h 221942"/>
                <a:gd name="connsiteX22" fmla="*/ 153240 w 284756"/>
                <a:gd name="connsiteY22" fmla="*/ 213115 h 221942"/>
                <a:gd name="connsiteX23" fmla="*/ 152931 w 284756"/>
                <a:gd name="connsiteY23" fmla="*/ 198558 h 221942"/>
                <a:gd name="connsiteX24" fmla="*/ 155480 w 284756"/>
                <a:gd name="connsiteY24" fmla="*/ 122984 h 221942"/>
                <a:gd name="connsiteX25" fmla="*/ 183441 w 284756"/>
                <a:gd name="connsiteY25" fmla="*/ 68084 h 221942"/>
                <a:gd name="connsiteX26" fmla="*/ 185681 w 284756"/>
                <a:gd name="connsiteY26" fmla="*/ 64058 h 221942"/>
                <a:gd name="connsiteX27" fmla="*/ 183210 w 284756"/>
                <a:gd name="connsiteY27" fmla="*/ 60186 h 221942"/>
                <a:gd name="connsiteX28" fmla="*/ 142272 w 284756"/>
                <a:gd name="connsiteY28" fmla="*/ 52211 h 221942"/>
                <a:gd name="connsiteX29" fmla="*/ 101335 w 284756"/>
                <a:gd name="connsiteY29" fmla="*/ 60186 h 221942"/>
                <a:gd name="connsiteX30" fmla="*/ 98863 w 284756"/>
                <a:gd name="connsiteY30" fmla="*/ 64058 h 221942"/>
                <a:gd name="connsiteX31" fmla="*/ 101103 w 284756"/>
                <a:gd name="connsiteY31" fmla="*/ 68084 h 221942"/>
                <a:gd name="connsiteX32" fmla="*/ 129064 w 284756"/>
                <a:gd name="connsiteY32" fmla="*/ 122984 h 221942"/>
                <a:gd name="connsiteX33" fmla="*/ 131613 w 284756"/>
                <a:gd name="connsiteY33" fmla="*/ 198558 h 221942"/>
                <a:gd name="connsiteX34" fmla="*/ 131304 w 284756"/>
                <a:gd name="connsiteY34" fmla="*/ 213115 h 221942"/>
                <a:gd name="connsiteX35" fmla="*/ 124430 w 284756"/>
                <a:gd name="connsiteY35" fmla="*/ 213115 h 221942"/>
                <a:gd name="connsiteX36" fmla="*/ 124430 w 284756"/>
                <a:gd name="connsiteY36" fmla="*/ 167430 h 221942"/>
                <a:gd name="connsiteX37" fmla="*/ 115238 w 284756"/>
                <a:gd name="connsiteY37" fmla="*/ 147917 h 221942"/>
                <a:gd name="connsiteX38" fmla="*/ 110295 w 284756"/>
                <a:gd name="connsiteY38" fmla="*/ 141490 h 221942"/>
                <a:gd name="connsiteX39" fmla="*/ 110140 w 284756"/>
                <a:gd name="connsiteY39" fmla="*/ 129798 h 221942"/>
                <a:gd name="connsiteX40" fmla="*/ 110681 w 284756"/>
                <a:gd name="connsiteY40" fmla="*/ 114931 h 221942"/>
                <a:gd name="connsiteX41" fmla="*/ 110681 w 284756"/>
                <a:gd name="connsiteY41" fmla="*/ 114776 h 221942"/>
                <a:gd name="connsiteX42" fmla="*/ 96778 w 284756"/>
                <a:gd name="connsiteY42" fmla="*/ 93018 h 221942"/>
                <a:gd name="connsiteX43" fmla="*/ 88204 w 284756"/>
                <a:gd name="connsiteY43" fmla="*/ 81635 h 221942"/>
                <a:gd name="connsiteX44" fmla="*/ 88822 w 284756"/>
                <a:gd name="connsiteY44" fmla="*/ 65219 h 221942"/>
                <a:gd name="connsiteX45" fmla="*/ 85732 w 284756"/>
                <a:gd name="connsiteY45" fmla="*/ 42532 h 221942"/>
                <a:gd name="connsiteX46" fmla="*/ 85501 w 284756"/>
                <a:gd name="connsiteY46" fmla="*/ 42377 h 221942"/>
                <a:gd name="connsiteX47" fmla="*/ 58544 w 284756"/>
                <a:gd name="connsiteY47" fmla="*/ 19534 h 221942"/>
                <a:gd name="connsiteX48" fmla="*/ 19383 w 284756"/>
                <a:gd name="connsiteY48" fmla="*/ 22787 h 221942"/>
                <a:gd name="connsiteX49" fmla="*/ 13049 w 284756"/>
                <a:gd name="connsiteY49" fmla="*/ 43151 h 221942"/>
                <a:gd name="connsiteX50" fmla="*/ 22627 w 284756"/>
                <a:gd name="connsiteY50" fmla="*/ 61890 h 221942"/>
                <a:gd name="connsiteX51" fmla="*/ 25099 w 284756"/>
                <a:gd name="connsiteY51" fmla="*/ 63826 h 221942"/>
                <a:gd name="connsiteX52" fmla="*/ 24172 w 284756"/>
                <a:gd name="connsiteY52" fmla="*/ 65684 h 221942"/>
                <a:gd name="connsiteX53" fmla="*/ 23477 w 284756"/>
                <a:gd name="connsiteY53" fmla="*/ 67465 h 221942"/>
                <a:gd name="connsiteX54" fmla="*/ 20078 w 284756"/>
                <a:gd name="connsiteY54" fmla="*/ 64987 h 221942"/>
                <a:gd name="connsiteX55" fmla="*/ 9110 w 284756"/>
                <a:gd name="connsiteY55" fmla="*/ 43384 h 221942"/>
                <a:gd name="connsiteX56" fmla="*/ 16448 w 284756"/>
                <a:gd name="connsiteY56" fmla="*/ 20309 h 221942"/>
                <a:gd name="connsiteX57" fmla="*/ 61170 w 284756"/>
                <a:gd name="connsiteY57" fmla="*/ 16669 h 221942"/>
                <a:gd name="connsiteX58" fmla="*/ 88204 w 284756"/>
                <a:gd name="connsiteY58" fmla="*/ 39512 h 221942"/>
                <a:gd name="connsiteX59" fmla="*/ 115856 w 284756"/>
                <a:gd name="connsiteY59" fmla="*/ 44235 h 221942"/>
                <a:gd name="connsiteX60" fmla="*/ 142504 w 284756"/>
                <a:gd name="connsiteY60" fmla="*/ 38196 h 221942"/>
                <a:gd name="connsiteX61" fmla="*/ 169152 w 284756"/>
                <a:gd name="connsiteY61" fmla="*/ 44235 h 221942"/>
                <a:gd name="connsiteX62" fmla="*/ 196804 w 284756"/>
                <a:gd name="connsiteY62" fmla="*/ 39512 h 221942"/>
                <a:gd name="connsiteX63" fmla="*/ 223761 w 284756"/>
                <a:gd name="connsiteY63" fmla="*/ 16669 h 221942"/>
                <a:gd name="connsiteX64" fmla="*/ 246933 w 284756"/>
                <a:gd name="connsiteY64" fmla="*/ 9313 h 221942"/>
                <a:gd name="connsiteX65" fmla="*/ 268483 w 284756"/>
                <a:gd name="connsiteY65" fmla="*/ 20386 h 221942"/>
                <a:gd name="connsiteX66" fmla="*/ 275821 w 284756"/>
                <a:gd name="connsiteY66" fmla="*/ 43461 h 221942"/>
                <a:gd name="connsiteX67" fmla="*/ 275821 w 284756"/>
                <a:gd name="connsiteY67" fmla="*/ 43461 h 221942"/>
                <a:gd name="connsiteX68" fmla="*/ 252494 w 284756"/>
                <a:gd name="connsiteY68" fmla="*/ 79699 h 221942"/>
                <a:gd name="connsiteX69" fmla="*/ 245079 w 284756"/>
                <a:gd name="connsiteY69" fmla="*/ 87288 h 221942"/>
                <a:gd name="connsiteX70" fmla="*/ 237355 w 284756"/>
                <a:gd name="connsiteY70" fmla="*/ 90695 h 221942"/>
                <a:gd name="connsiteX71" fmla="*/ 218972 w 284756"/>
                <a:gd name="connsiteY71" fmla="*/ 83494 h 221942"/>
                <a:gd name="connsiteX72" fmla="*/ 218740 w 284756"/>
                <a:gd name="connsiteY72" fmla="*/ 72885 h 221942"/>
                <a:gd name="connsiteX73" fmla="*/ 226078 w 284756"/>
                <a:gd name="connsiteY73" fmla="*/ 65219 h 221942"/>
                <a:gd name="connsiteX74" fmla="*/ 233879 w 284756"/>
                <a:gd name="connsiteY74" fmla="*/ 61812 h 221942"/>
                <a:gd name="connsiteX75" fmla="*/ 239441 w 284756"/>
                <a:gd name="connsiteY75" fmla="*/ 60651 h 221942"/>
                <a:gd name="connsiteX76" fmla="*/ 244539 w 284756"/>
                <a:gd name="connsiteY76" fmla="*/ 61658 h 221942"/>
                <a:gd name="connsiteX77" fmla="*/ 252185 w 284756"/>
                <a:gd name="connsiteY77" fmla="*/ 69014 h 221942"/>
                <a:gd name="connsiteX78" fmla="*/ 252417 w 284756"/>
                <a:gd name="connsiteY78" fmla="*/ 79699 h 221942"/>
                <a:gd name="connsiteX79" fmla="*/ 252417 w 284756"/>
                <a:gd name="connsiteY79" fmla="*/ 79699 h 221942"/>
                <a:gd name="connsiteX80" fmla="*/ 112457 w 284756"/>
                <a:gd name="connsiteY80" fmla="*/ 65219 h 221942"/>
                <a:gd name="connsiteX81" fmla="*/ 142272 w 284756"/>
                <a:gd name="connsiteY81" fmla="*/ 61038 h 221942"/>
                <a:gd name="connsiteX82" fmla="*/ 172087 w 284756"/>
                <a:gd name="connsiteY82" fmla="*/ 65219 h 221942"/>
                <a:gd name="connsiteX83" fmla="*/ 144126 w 284756"/>
                <a:gd name="connsiteY83" fmla="*/ 198790 h 221942"/>
                <a:gd name="connsiteX84" fmla="*/ 144435 w 284756"/>
                <a:gd name="connsiteY84" fmla="*/ 213115 h 221942"/>
                <a:gd name="connsiteX85" fmla="*/ 140110 w 284756"/>
                <a:gd name="connsiteY85" fmla="*/ 213115 h 221942"/>
                <a:gd name="connsiteX86" fmla="*/ 140419 w 284756"/>
                <a:gd name="connsiteY86" fmla="*/ 198790 h 221942"/>
                <a:gd name="connsiteX87" fmla="*/ 112457 w 284756"/>
                <a:gd name="connsiteY87" fmla="*/ 65219 h 221942"/>
                <a:gd name="connsiteX88" fmla="*/ 112457 w 284756"/>
                <a:gd name="connsiteY88" fmla="*/ 65219 h 221942"/>
                <a:gd name="connsiteX89" fmla="*/ 50511 w 284756"/>
                <a:gd name="connsiteY89" fmla="*/ 61890 h 221942"/>
                <a:gd name="connsiteX90" fmla="*/ 58389 w 284756"/>
                <a:gd name="connsiteY90" fmla="*/ 65297 h 221942"/>
                <a:gd name="connsiteX91" fmla="*/ 65727 w 284756"/>
                <a:gd name="connsiteY91" fmla="*/ 72963 h 221942"/>
                <a:gd name="connsiteX92" fmla="*/ 65495 w 284756"/>
                <a:gd name="connsiteY92" fmla="*/ 83571 h 221942"/>
                <a:gd name="connsiteX93" fmla="*/ 47112 w 284756"/>
                <a:gd name="connsiteY93" fmla="*/ 90772 h 221942"/>
                <a:gd name="connsiteX94" fmla="*/ 39234 w 284756"/>
                <a:gd name="connsiteY94" fmla="*/ 87365 h 221942"/>
                <a:gd name="connsiteX95" fmla="*/ 31896 w 284756"/>
                <a:gd name="connsiteY95" fmla="*/ 79699 h 221942"/>
                <a:gd name="connsiteX96" fmla="*/ 32127 w 284756"/>
                <a:gd name="connsiteY96" fmla="*/ 69091 h 221942"/>
                <a:gd name="connsiteX97" fmla="*/ 50511 w 284756"/>
                <a:gd name="connsiteY97" fmla="*/ 61890 h 221942"/>
                <a:gd name="connsiteX98" fmla="*/ 275049 w 284756"/>
                <a:gd name="connsiteY98" fmla="*/ 14346 h 221942"/>
                <a:gd name="connsiteX99" fmla="*/ 247474 w 284756"/>
                <a:gd name="connsiteY99" fmla="*/ 176 h 221942"/>
                <a:gd name="connsiteX100" fmla="*/ 217813 w 284756"/>
                <a:gd name="connsiteY100" fmla="*/ 9623 h 221942"/>
                <a:gd name="connsiteX101" fmla="*/ 190857 w 284756"/>
                <a:gd name="connsiteY101" fmla="*/ 32466 h 221942"/>
                <a:gd name="connsiteX102" fmla="*/ 172164 w 284756"/>
                <a:gd name="connsiteY102" fmla="*/ 35718 h 221942"/>
                <a:gd name="connsiteX103" fmla="*/ 142350 w 284756"/>
                <a:gd name="connsiteY103" fmla="*/ 29059 h 221942"/>
                <a:gd name="connsiteX104" fmla="*/ 112535 w 284756"/>
                <a:gd name="connsiteY104" fmla="*/ 35718 h 221942"/>
                <a:gd name="connsiteX105" fmla="*/ 93843 w 284756"/>
                <a:gd name="connsiteY105" fmla="*/ 32466 h 221942"/>
                <a:gd name="connsiteX106" fmla="*/ 66808 w 284756"/>
                <a:gd name="connsiteY106" fmla="*/ 9623 h 221942"/>
                <a:gd name="connsiteX107" fmla="*/ 9573 w 284756"/>
                <a:gd name="connsiteY107" fmla="*/ 14346 h 221942"/>
                <a:gd name="connsiteX108" fmla="*/ 150 w 284756"/>
                <a:gd name="connsiteY108" fmla="*/ 43848 h 221942"/>
                <a:gd name="connsiteX109" fmla="*/ 14285 w 284756"/>
                <a:gd name="connsiteY109" fmla="*/ 71491 h 221942"/>
                <a:gd name="connsiteX110" fmla="*/ 22318 w 284756"/>
                <a:gd name="connsiteY110" fmla="*/ 76757 h 221942"/>
                <a:gd name="connsiteX111" fmla="*/ 23785 w 284756"/>
                <a:gd name="connsiteY111" fmla="*/ 82874 h 221942"/>
                <a:gd name="connsiteX112" fmla="*/ 35912 w 284756"/>
                <a:gd name="connsiteY112" fmla="*/ 95418 h 221942"/>
                <a:gd name="connsiteX113" fmla="*/ 43714 w 284756"/>
                <a:gd name="connsiteY113" fmla="*/ 98825 h 221942"/>
                <a:gd name="connsiteX114" fmla="*/ 52828 w 284756"/>
                <a:gd name="connsiteY114" fmla="*/ 100761 h 221942"/>
                <a:gd name="connsiteX115" fmla="*/ 73760 w 284756"/>
                <a:gd name="connsiteY115" fmla="*/ 87055 h 221942"/>
                <a:gd name="connsiteX116" fmla="*/ 74069 w 284756"/>
                <a:gd name="connsiteY116" fmla="*/ 69556 h 221942"/>
                <a:gd name="connsiteX117" fmla="*/ 61942 w 284756"/>
                <a:gd name="connsiteY117" fmla="*/ 57012 h 221942"/>
                <a:gd name="connsiteX118" fmla="*/ 54141 w 284756"/>
                <a:gd name="connsiteY118" fmla="*/ 53605 h 221942"/>
                <a:gd name="connsiteX119" fmla="*/ 30814 w 284756"/>
                <a:gd name="connsiteY119" fmla="*/ 56624 h 221942"/>
                <a:gd name="connsiteX120" fmla="*/ 28420 w 284756"/>
                <a:gd name="connsiteY120" fmla="*/ 54921 h 221942"/>
                <a:gd name="connsiteX121" fmla="*/ 28343 w 284756"/>
                <a:gd name="connsiteY121" fmla="*/ 54844 h 221942"/>
                <a:gd name="connsiteX122" fmla="*/ 21854 w 284756"/>
                <a:gd name="connsiteY122" fmla="*/ 42145 h 221942"/>
                <a:gd name="connsiteX123" fmla="*/ 26103 w 284756"/>
                <a:gd name="connsiteY123" fmla="*/ 28362 h 221942"/>
                <a:gd name="connsiteX124" fmla="*/ 52751 w 284756"/>
                <a:gd name="connsiteY124" fmla="*/ 26194 h 221942"/>
                <a:gd name="connsiteX125" fmla="*/ 79630 w 284756"/>
                <a:gd name="connsiteY125" fmla="*/ 48959 h 221942"/>
                <a:gd name="connsiteX126" fmla="*/ 80017 w 284756"/>
                <a:gd name="connsiteY126" fmla="*/ 63593 h 221942"/>
                <a:gd name="connsiteX127" fmla="*/ 79630 w 284756"/>
                <a:gd name="connsiteY127" fmla="*/ 84190 h 221942"/>
                <a:gd name="connsiteX128" fmla="*/ 79630 w 284756"/>
                <a:gd name="connsiteY128" fmla="*/ 84190 h 221942"/>
                <a:gd name="connsiteX129" fmla="*/ 90444 w 284756"/>
                <a:gd name="connsiteY129" fmla="*/ 99212 h 221942"/>
                <a:gd name="connsiteX130" fmla="*/ 101876 w 284756"/>
                <a:gd name="connsiteY130" fmla="*/ 116480 h 221942"/>
                <a:gd name="connsiteX131" fmla="*/ 101335 w 284756"/>
                <a:gd name="connsiteY131" fmla="*/ 127940 h 221942"/>
                <a:gd name="connsiteX132" fmla="*/ 102107 w 284756"/>
                <a:gd name="connsiteY132" fmla="*/ 144897 h 221942"/>
                <a:gd name="connsiteX133" fmla="*/ 102339 w 284756"/>
                <a:gd name="connsiteY133" fmla="*/ 145439 h 221942"/>
                <a:gd name="connsiteX134" fmla="*/ 108441 w 284756"/>
                <a:gd name="connsiteY134" fmla="*/ 153570 h 221942"/>
                <a:gd name="connsiteX135" fmla="*/ 115470 w 284756"/>
                <a:gd name="connsiteY135" fmla="*/ 167275 h 221942"/>
                <a:gd name="connsiteX136" fmla="*/ 115470 w 284756"/>
                <a:gd name="connsiteY136" fmla="*/ 217452 h 221942"/>
                <a:gd name="connsiteX137" fmla="*/ 119950 w 284756"/>
                <a:gd name="connsiteY137" fmla="*/ 221943 h 221942"/>
                <a:gd name="connsiteX138" fmla="*/ 164749 w 284756"/>
                <a:gd name="connsiteY138" fmla="*/ 221943 h 221942"/>
                <a:gd name="connsiteX139" fmla="*/ 169229 w 284756"/>
                <a:gd name="connsiteY139" fmla="*/ 217452 h 221942"/>
                <a:gd name="connsiteX140" fmla="*/ 169229 w 284756"/>
                <a:gd name="connsiteY140" fmla="*/ 167275 h 221942"/>
                <a:gd name="connsiteX141" fmla="*/ 176258 w 284756"/>
                <a:gd name="connsiteY141" fmla="*/ 153570 h 221942"/>
                <a:gd name="connsiteX142" fmla="*/ 182360 w 284756"/>
                <a:gd name="connsiteY142" fmla="*/ 145439 h 221942"/>
                <a:gd name="connsiteX143" fmla="*/ 182669 w 284756"/>
                <a:gd name="connsiteY143" fmla="*/ 144897 h 221942"/>
                <a:gd name="connsiteX144" fmla="*/ 183441 w 284756"/>
                <a:gd name="connsiteY144" fmla="*/ 127940 h 221942"/>
                <a:gd name="connsiteX145" fmla="*/ 182901 w 284756"/>
                <a:gd name="connsiteY145" fmla="*/ 116480 h 221942"/>
                <a:gd name="connsiteX146" fmla="*/ 194332 w 284756"/>
                <a:gd name="connsiteY146" fmla="*/ 99212 h 221942"/>
                <a:gd name="connsiteX147" fmla="*/ 205146 w 284756"/>
                <a:gd name="connsiteY147" fmla="*/ 84190 h 221942"/>
                <a:gd name="connsiteX148" fmla="*/ 205146 w 284756"/>
                <a:gd name="connsiteY148" fmla="*/ 84190 h 221942"/>
                <a:gd name="connsiteX149" fmla="*/ 204760 w 284756"/>
                <a:gd name="connsiteY149" fmla="*/ 63516 h 221942"/>
                <a:gd name="connsiteX150" fmla="*/ 205146 w 284756"/>
                <a:gd name="connsiteY150" fmla="*/ 48881 h 221942"/>
                <a:gd name="connsiteX151" fmla="*/ 232103 w 284756"/>
                <a:gd name="connsiteY151" fmla="*/ 26116 h 221942"/>
                <a:gd name="connsiteX152" fmla="*/ 245852 w 284756"/>
                <a:gd name="connsiteY152" fmla="*/ 21780 h 221942"/>
                <a:gd name="connsiteX153" fmla="*/ 258674 w 284756"/>
                <a:gd name="connsiteY153" fmla="*/ 28284 h 221942"/>
                <a:gd name="connsiteX154" fmla="*/ 262999 w 284756"/>
                <a:gd name="connsiteY154" fmla="*/ 42067 h 221942"/>
                <a:gd name="connsiteX155" fmla="*/ 256511 w 284756"/>
                <a:gd name="connsiteY155" fmla="*/ 54844 h 221942"/>
                <a:gd name="connsiteX156" fmla="*/ 256434 w 284756"/>
                <a:gd name="connsiteY156" fmla="*/ 54844 h 221942"/>
                <a:gd name="connsiteX157" fmla="*/ 253962 w 284756"/>
                <a:gd name="connsiteY157" fmla="*/ 56624 h 221942"/>
                <a:gd name="connsiteX158" fmla="*/ 248092 w 284756"/>
                <a:gd name="connsiteY158" fmla="*/ 53295 h 221942"/>
                <a:gd name="connsiteX159" fmla="*/ 230635 w 284756"/>
                <a:gd name="connsiteY159" fmla="*/ 53605 h 221942"/>
                <a:gd name="connsiteX160" fmla="*/ 222834 w 284756"/>
                <a:gd name="connsiteY160" fmla="*/ 57012 h 221942"/>
                <a:gd name="connsiteX161" fmla="*/ 210707 w 284756"/>
                <a:gd name="connsiteY161" fmla="*/ 69556 h 221942"/>
                <a:gd name="connsiteX162" fmla="*/ 211016 w 284756"/>
                <a:gd name="connsiteY162" fmla="*/ 87055 h 221942"/>
                <a:gd name="connsiteX163" fmla="*/ 231948 w 284756"/>
                <a:gd name="connsiteY163" fmla="*/ 100761 h 221942"/>
                <a:gd name="connsiteX164" fmla="*/ 241140 w 284756"/>
                <a:gd name="connsiteY164" fmla="*/ 98825 h 221942"/>
                <a:gd name="connsiteX165" fmla="*/ 248864 w 284756"/>
                <a:gd name="connsiteY165" fmla="*/ 95418 h 221942"/>
                <a:gd name="connsiteX166" fmla="*/ 260991 w 284756"/>
                <a:gd name="connsiteY166" fmla="*/ 82951 h 221942"/>
                <a:gd name="connsiteX167" fmla="*/ 262458 w 284756"/>
                <a:gd name="connsiteY167" fmla="*/ 76757 h 221942"/>
                <a:gd name="connsiteX168" fmla="*/ 270491 w 284756"/>
                <a:gd name="connsiteY168" fmla="*/ 71414 h 221942"/>
                <a:gd name="connsiteX169" fmla="*/ 284626 w 284756"/>
                <a:gd name="connsiteY169" fmla="*/ 43771 h 221942"/>
                <a:gd name="connsiteX170" fmla="*/ 275203 w 284756"/>
                <a:gd name="connsiteY170" fmla="*/ 14269 h 221942"/>
                <a:gd name="connsiteX171" fmla="*/ 275203 w 284756"/>
                <a:gd name="connsiteY171" fmla="*/ 14269 h 22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284756" h="221942">
                  <a:moveTo>
                    <a:pt x="275589" y="43151"/>
                  </a:moveTo>
                  <a:cubicBezTo>
                    <a:pt x="274894" y="51669"/>
                    <a:pt x="270955" y="59257"/>
                    <a:pt x="264544" y="64755"/>
                  </a:cubicBezTo>
                  <a:cubicBezTo>
                    <a:pt x="263463" y="65684"/>
                    <a:pt x="262381" y="66536"/>
                    <a:pt x="261145" y="67233"/>
                  </a:cubicBezTo>
                  <a:cubicBezTo>
                    <a:pt x="260914" y="66613"/>
                    <a:pt x="260682" y="66071"/>
                    <a:pt x="260450" y="65452"/>
                  </a:cubicBezTo>
                  <a:cubicBezTo>
                    <a:pt x="260141" y="64832"/>
                    <a:pt x="259909" y="64213"/>
                    <a:pt x="259523" y="63593"/>
                  </a:cubicBezTo>
                  <a:cubicBezTo>
                    <a:pt x="260373" y="62974"/>
                    <a:pt x="261223" y="62354"/>
                    <a:pt x="261995" y="61658"/>
                  </a:cubicBezTo>
                  <a:cubicBezTo>
                    <a:pt x="267556" y="56934"/>
                    <a:pt x="270955" y="50275"/>
                    <a:pt x="271573" y="42842"/>
                  </a:cubicBezTo>
                  <a:cubicBezTo>
                    <a:pt x="272191" y="35408"/>
                    <a:pt x="269951" y="28207"/>
                    <a:pt x="265162" y="22632"/>
                  </a:cubicBezTo>
                  <a:cubicBezTo>
                    <a:pt x="260373" y="16979"/>
                    <a:pt x="253730" y="13572"/>
                    <a:pt x="246238" y="12953"/>
                  </a:cubicBezTo>
                  <a:cubicBezTo>
                    <a:pt x="238823" y="12333"/>
                    <a:pt x="231639" y="14656"/>
                    <a:pt x="226001" y="19379"/>
                  </a:cubicBezTo>
                  <a:lnTo>
                    <a:pt x="198967" y="42222"/>
                  </a:lnTo>
                  <a:cubicBezTo>
                    <a:pt x="198967" y="42222"/>
                    <a:pt x="198812" y="42377"/>
                    <a:pt x="198735" y="42454"/>
                  </a:cubicBezTo>
                  <a:cubicBezTo>
                    <a:pt x="192710" y="48262"/>
                    <a:pt x="194255" y="56857"/>
                    <a:pt x="195723" y="65142"/>
                  </a:cubicBezTo>
                  <a:cubicBezTo>
                    <a:pt x="196727" y="70949"/>
                    <a:pt x="197808" y="76834"/>
                    <a:pt x="196341" y="81635"/>
                  </a:cubicBezTo>
                  <a:cubicBezTo>
                    <a:pt x="194950" y="85894"/>
                    <a:pt x="191552" y="89224"/>
                    <a:pt x="187767" y="93018"/>
                  </a:cubicBezTo>
                  <a:cubicBezTo>
                    <a:pt x="182360" y="98361"/>
                    <a:pt x="176258" y="104323"/>
                    <a:pt x="173864" y="114776"/>
                  </a:cubicBezTo>
                  <a:cubicBezTo>
                    <a:pt x="173864" y="114776"/>
                    <a:pt x="173864" y="114854"/>
                    <a:pt x="173864" y="114931"/>
                  </a:cubicBezTo>
                  <a:cubicBezTo>
                    <a:pt x="172705" y="121048"/>
                    <a:pt x="173632" y="125694"/>
                    <a:pt x="174404" y="129798"/>
                  </a:cubicBezTo>
                  <a:cubicBezTo>
                    <a:pt x="175177" y="133979"/>
                    <a:pt x="175795" y="137232"/>
                    <a:pt x="174250" y="141490"/>
                  </a:cubicBezTo>
                  <a:cubicBezTo>
                    <a:pt x="172937" y="143658"/>
                    <a:pt x="171160" y="145749"/>
                    <a:pt x="169306" y="147917"/>
                  </a:cubicBezTo>
                  <a:cubicBezTo>
                    <a:pt x="164981" y="152873"/>
                    <a:pt x="160115" y="158525"/>
                    <a:pt x="160115" y="167430"/>
                  </a:cubicBezTo>
                  <a:lnTo>
                    <a:pt x="160115" y="213115"/>
                  </a:lnTo>
                  <a:lnTo>
                    <a:pt x="153240" y="213115"/>
                  </a:lnTo>
                  <a:cubicBezTo>
                    <a:pt x="153240" y="208624"/>
                    <a:pt x="153086" y="203669"/>
                    <a:pt x="152931" y="198558"/>
                  </a:cubicBezTo>
                  <a:cubicBezTo>
                    <a:pt x="152391" y="176025"/>
                    <a:pt x="151696" y="148072"/>
                    <a:pt x="155480" y="122984"/>
                  </a:cubicBezTo>
                  <a:cubicBezTo>
                    <a:pt x="159806" y="94334"/>
                    <a:pt x="168997" y="76370"/>
                    <a:pt x="183441" y="68084"/>
                  </a:cubicBezTo>
                  <a:cubicBezTo>
                    <a:pt x="184832" y="67310"/>
                    <a:pt x="185681" y="65761"/>
                    <a:pt x="185681" y="64058"/>
                  </a:cubicBezTo>
                  <a:cubicBezTo>
                    <a:pt x="185681" y="62432"/>
                    <a:pt x="184677" y="60883"/>
                    <a:pt x="183210" y="60186"/>
                  </a:cubicBezTo>
                  <a:cubicBezTo>
                    <a:pt x="172242" y="54766"/>
                    <a:pt x="158879" y="52211"/>
                    <a:pt x="142272" y="52211"/>
                  </a:cubicBezTo>
                  <a:cubicBezTo>
                    <a:pt x="125666" y="52211"/>
                    <a:pt x="112303" y="54844"/>
                    <a:pt x="101335" y="60186"/>
                  </a:cubicBezTo>
                  <a:cubicBezTo>
                    <a:pt x="99867" y="60961"/>
                    <a:pt x="98940" y="62354"/>
                    <a:pt x="98863" y="64058"/>
                  </a:cubicBezTo>
                  <a:cubicBezTo>
                    <a:pt x="98786" y="65761"/>
                    <a:pt x="99636" y="67233"/>
                    <a:pt x="101103" y="68084"/>
                  </a:cubicBezTo>
                  <a:cubicBezTo>
                    <a:pt x="115547" y="76370"/>
                    <a:pt x="124661" y="94334"/>
                    <a:pt x="129064" y="122984"/>
                  </a:cubicBezTo>
                  <a:cubicBezTo>
                    <a:pt x="132849" y="148072"/>
                    <a:pt x="132154" y="176103"/>
                    <a:pt x="131613" y="198558"/>
                  </a:cubicBezTo>
                  <a:cubicBezTo>
                    <a:pt x="131459" y="203669"/>
                    <a:pt x="131381" y="208624"/>
                    <a:pt x="131304" y="213115"/>
                  </a:cubicBezTo>
                  <a:lnTo>
                    <a:pt x="124430" y="213115"/>
                  </a:lnTo>
                  <a:lnTo>
                    <a:pt x="124430" y="167430"/>
                  </a:lnTo>
                  <a:cubicBezTo>
                    <a:pt x="124430" y="158525"/>
                    <a:pt x="119564" y="152873"/>
                    <a:pt x="115238" y="147917"/>
                  </a:cubicBezTo>
                  <a:cubicBezTo>
                    <a:pt x="113384" y="145749"/>
                    <a:pt x="111608" y="143658"/>
                    <a:pt x="110295" y="141490"/>
                  </a:cubicBezTo>
                  <a:cubicBezTo>
                    <a:pt x="108673" y="137232"/>
                    <a:pt x="109291" y="133902"/>
                    <a:pt x="110140" y="129798"/>
                  </a:cubicBezTo>
                  <a:cubicBezTo>
                    <a:pt x="110913" y="125694"/>
                    <a:pt x="111840" y="121048"/>
                    <a:pt x="110681" y="114931"/>
                  </a:cubicBezTo>
                  <a:cubicBezTo>
                    <a:pt x="110681" y="114931"/>
                    <a:pt x="110681" y="114854"/>
                    <a:pt x="110681" y="114776"/>
                  </a:cubicBezTo>
                  <a:cubicBezTo>
                    <a:pt x="108287" y="104400"/>
                    <a:pt x="102185" y="98361"/>
                    <a:pt x="96778" y="93018"/>
                  </a:cubicBezTo>
                  <a:cubicBezTo>
                    <a:pt x="92916" y="89224"/>
                    <a:pt x="89594" y="85894"/>
                    <a:pt x="88204" y="81635"/>
                  </a:cubicBezTo>
                  <a:cubicBezTo>
                    <a:pt x="86736" y="76912"/>
                    <a:pt x="87818" y="70949"/>
                    <a:pt x="88822" y="65219"/>
                  </a:cubicBezTo>
                  <a:cubicBezTo>
                    <a:pt x="90289" y="56934"/>
                    <a:pt x="91834" y="48339"/>
                    <a:pt x="85732" y="42532"/>
                  </a:cubicBezTo>
                  <a:cubicBezTo>
                    <a:pt x="85732" y="42532"/>
                    <a:pt x="85578" y="42377"/>
                    <a:pt x="85501" y="42377"/>
                  </a:cubicBezTo>
                  <a:lnTo>
                    <a:pt x="58544" y="19534"/>
                  </a:lnTo>
                  <a:cubicBezTo>
                    <a:pt x="46880" y="9623"/>
                    <a:pt x="29347" y="11017"/>
                    <a:pt x="19383" y="22787"/>
                  </a:cubicBezTo>
                  <a:cubicBezTo>
                    <a:pt x="14671" y="28362"/>
                    <a:pt x="12431" y="35718"/>
                    <a:pt x="13049" y="43151"/>
                  </a:cubicBezTo>
                  <a:cubicBezTo>
                    <a:pt x="13667" y="50585"/>
                    <a:pt x="17066" y="57167"/>
                    <a:pt x="22627" y="61890"/>
                  </a:cubicBezTo>
                  <a:cubicBezTo>
                    <a:pt x="23399" y="62587"/>
                    <a:pt x="24172" y="63206"/>
                    <a:pt x="25099" y="63826"/>
                  </a:cubicBezTo>
                  <a:cubicBezTo>
                    <a:pt x="24790" y="64445"/>
                    <a:pt x="24481" y="65065"/>
                    <a:pt x="24172" y="65684"/>
                  </a:cubicBezTo>
                  <a:cubicBezTo>
                    <a:pt x="23940" y="66304"/>
                    <a:pt x="23708" y="66846"/>
                    <a:pt x="23477" y="67465"/>
                  </a:cubicBezTo>
                  <a:cubicBezTo>
                    <a:pt x="22318" y="66691"/>
                    <a:pt x="21159" y="65839"/>
                    <a:pt x="20078" y="64987"/>
                  </a:cubicBezTo>
                  <a:cubicBezTo>
                    <a:pt x="13667" y="59567"/>
                    <a:pt x="9728" y="51901"/>
                    <a:pt x="9110" y="43384"/>
                  </a:cubicBezTo>
                  <a:cubicBezTo>
                    <a:pt x="8415" y="34943"/>
                    <a:pt x="11041" y="26736"/>
                    <a:pt x="16448" y="20309"/>
                  </a:cubicBezTo>
                  <a:cubicBezTo>
                    <a:pt x="27802" y="6990"/>
                    <a:pt x="47807" y="5287"/>
                    <a:pt x="61170" y="16669"/>
                  </a:cubicBezTo>
                  <a:lnTo>
                    <a:pt x="88204" y="39512"/>
                  </a:lnTo>
                  <a:cubicBezTo>
                    <a:pt x="96005" y="46171"/>
                    <a:pt x="106356" y="47952"/>
                    <a:pt x="115856" y="44235"/>
                  </a:cubicBezTo>
                  <a:cubicBezTo>
                    <a:pt x="123580" y="41215"/>
                    <a:pt x="131613" y="38196"/>
                    <a:pt x="142504" y="38196"/>
                  </a:cubicBezTo>
                  <a:cubicBezTo>
                    <a:pt x="153395" y="38196"/>
                    <a:pt x="161428" y="41293"/>
                    <a:pt x="169152" y="44235"/>
                  </a:cubicBezTo>
                  <a:cubicBezTo>
                    <a:pt x="178653" y="47875"/>
                    <a:pt x="189003" y="46094"/>
                    <a:pt x="196804" y="39512"/>
                  </a:cubicBezTo>
                  <a:lnTo>
                    <a:pt x="223761" y="16669"/>
                  </a:lnTo>
                  <a:cubicBezTo>
                    <a:pt x="230172" y="11172"/>
                    <a:pt x="238437" y="8616"/>
                    <a:pt x="246933" y="9313"/>
                  </a:cubicBezTo>
                  <a:cubicBezTo>
                    <a:pt x="255430" y="10010"/>
                    <a:pt x="263076" y="13959"/>
                    <a:pt x="268483" y="20386"/>
                  </a:cubicBezTo>
                  <a:cubicBezTo>
                    <a:pt x="273890" y="26736"/>
                    <a:pt x="276516" y="34943"/>
                    <a:pt x="275821" y="43461"/>
                  </a:cubicBezTo>
                  <a:lnTo>
                    <a:pt x="275821" y="43461"/>
                  </a:lnTo>
                  <a:close/>
                  <a:moveTo>
                    <a:pt x="252494" y="79699"/>
                  </a:moveTo>
                  <a:cubicBezTo>
                    <a:pt x="251104" y="83106"/>
                    <a:pt x="248555" y="85816"/>
                    <a:pt x="245079" y="87288"/>
                  </a:cubicBezTo>
                  <a:lnTo>
                    <a:pt x="237355" y="90695"/>
                  </a:lnTo>
                  <a:cubicBezTo>
                    <a:pt x="230326" y="93792"/>
                    <a:pt x="222062" y="90540"/>
                    <a:pt x="218972" y="83494"/>
                  </a:cubicBezTo>
                  <a:cubicBezTo>
                    <a:pt x="217504" y="80086"/>
                    <a:pt x="217427" y="76292"/>
                    <a:pt x="218740" y="72885"/>
                  </a:cubicBezTo>
                  <a:cubicBezTo>
                    <a:pt x="220053" y="69478"/>
                    <a:pt x="222680" y="66691"/>
                    <a:pt x="226078" y="65219"/>
                  </a:cubicBezTo>
                  <a:lnTo>
                    <a:pt x="233879" y="61812"/>
                  </a:lnTo>
                  <a:cubicBezTo>
                    <a:pt x="235656" y="61038"/>
                    <a:pt x="237510" y="60651"/>
                    <a:pt x="239441" y="60651"/>
                  </a:cubicBezTo>
                  <a:cubicBezTo>
                    <a:pt x="241140" y="60651"/>
                    <a:pt x="242917" y="60961"/>
                    <a:pt x="244539" y="61658"/>
                  </a:cubicBezTo>
                  <a:cubicBezTo>
                    <a:pt x="248014" y="63051"/>
                    <a:pt x="250718" y="65607"/>
                    <a:pt x="252185" y="69014"/>
                  </a:cubicBezTo>
                  <a:cubicBezTo>
                    <a:pt x="253653" y="72421"/>
                    <a:pt x="253730" y="76215"/>
                    <a:pt x="252417" y="79699"/>
                  </a:cubicBezTo>
                  <a:lnTo>
                    <a:pt x="252417" y="79699"/>
                  </a:lnTo>
                  <a:close/>
                  <a:moveTo>
                    <a:pt x="112457" y="65219"/>
                  </a:moveTo>
                  <a:cubicBezTo>
                    <a:pt x="120799" y="62432"/>
                    <a:pt x="130609" y="61038"/>
                    <a:pt x="142272" y="61038"/>
                  </a:cubicBezTo>
                  <a:cubicBezTo>
                    <a:pt x="153936" y="61038"/>
                    <a:pt x="163745" y="62432"/>
                    <a:pt x="172087" y="65219"/>
                  </a:cubicBezTo>
                  <a:cubicBezTo>
                    <a:pt x="141423" y="91237"/>
                    <a:pt x="143045" y="155351"/>
                    <a:pt x="144126" y="198790"/>
                  </a:cubicBezTo>
                  <a:cubicBezTo>
                    <a:pt x="144281" y="203823"/>
                    <a:pt x="144358" y="208702"/>
                    <a:pt x="144435" y="213115"/>
                  </a:cubicBezTo>
                  <a:lnTo>
                    <a:pt x="140110" y="213115"/>
                  </a:lnTo>
                  <a:cubicBezTo>
                    <a:pt x="140110" y="208702"/>
                    <a:pt x="140264" y="203823"/>
                    <a:pt x="140419" y="198790"/>
                  </a:cubicBezTo>
                  <a:cubicBezTo>
                    <a:pt x="141500" y="155351"/>
                    <a:pt x="143122" y="91237"/>
                    <a:pt x="112457" y="65219"/>
                  </a:cubicBezTo>
                  <a:lnTo>
                    <a:pt x="112457" y="65219"/>
                  </a:lnTo>
                  <a:close/>
                  <a:moveTo>
                    <a:pt x="50511" y="61890"/>
                  </a:moveTo>
                  <a:lnTo>
                    <a:pt x="58389" y="65297"/>
                  </a:lnTo>
                  <a:cubicBezTo>
                    <a:pt x="61788" y="66768"/>
                    <a:pt x="64414" y="69478"/>
                    <a:pt x="65727" y="72963"/>
                  </a:cubicBezTo>
                  <a:cubicBezTo>
                    <a:pt x="67117" y="76447"/>
                    <a:pt x="67040" y="80164"/>
                    <a:pt x="65495" y="83571"/>
                  </a:cubicBezTo>
                  <a:cubicBezTo>
                    <a:pt x="62406" y="90617"/>
                    <a:pt x="54141" y="93792"/>
                    <a:pt x="47112" y="90772"/>
                  </a:cubicBezTo>
                  <a:lnTo>
                    <a:pt x="39234" y="87365"/>
                  </a:lnTo>
                  <a:cubicBezTo>
                    <a:pt x="35835" y="85894"/>
                    <a:pt x="33209" y="83184"/>
                    <a:pt x="31896" y="79699"/>
                  </a:cubicBezTo>
                  <a:cubicBezTo>
                    <a:pt x="30505" y="76215"/>
                    <a:pt x="30583" y="72498"/>
                    <a:pt x="32127" y="69091"/>
                  </a:cubicBezTo>
                  <a:cubicBezTo>
                    <a:pt x="35217" y="62045"/>
                    <a:pt x="43482" y="58793"/>
                    <a:pt x="50511" y="61890"/>
                  </a:cubicBezTo>
                  <a:close/>
                  <a:moveTo>
                    <a:pt x="275049" y="14346"/>
                  </a:moveTo>
                  <a:cubicBezTo>
                    <a:pt x="268097" y="6139"/>
                    <a:pt x="258287" y="1105"/>
                    <a:pt x="247474" y="176"/>
                  </a:cubicBezTo>
                  <a:cubicBezTo>
                    <a:pt x="236583" y="-753"/>
                    <a:pt x="226078" y="2654"/>
                    <a:pt x="217813" y="9623"/>
                  </a:cubicBezTo>
                  <a:lnTo>
                    <a:pt x="190857" y="32466"/>
                  </a:lnTo>
                  <a:cubicBezTo>
                    <a:pt x="185527" y="37034"/>
                    <a:pt x="178653" y="38196"/>
                    <a:pt x="172164" y="35718"/>
                  </a:cubicBezTo>
                  <a:cubicBezTo>
                    <a:pt x="164054" y="32620"/>
                    <a:pt x="154862" y="29059"/>
                    <a:pt x="142350" y="29059"/>
                  </a:cubicBezTo>
                  <a:cubicBezTo>
                    <a:pt x="129837" y="29059"/>
                    <a:pt x="120645" y="32620"/>
                    <a:pt x="112535" y="35718"/>
                  </a:cubicBezTo>
                  <a:cubicBezTo>
                    <a:pt x="106047" y="38196"/>
                    <a:pt x="99172" y="37034"/>
                    <a:pt x="93843" y="32466"/>
                  </a:cubicBezTo>
                  <a:lnTo>
                    <a:pt x="66808" y="9623"/>
                  </a:lnTo>
                  <a:cubicBezTo>
                    <a:pt x="49738" y="-4857"/>
                    <a:pt x="24094" y="-2766"/>
                    <a:pt x="9573" y="14346"/>
                  </a:cubicBezTo>
                  <a:cubicBezTo>
                    <a:pt x="2622" y="22554"/>
                    <a:pt x="-777" y="33008"/>
                    <a:pt x="150" y="43848"/>
                  </a:cubicBezTo>
                  <a:cubicBezTo>
                    <a:pt x="1000" y="54689"/>
                    <a:pt x="6097" y="64523"/>
                    <a:pt x="14285" y="71491"/>
                  </a:cubicBezTo>
                  <a:cubicBezTo>
                    <a:pt x="16757" y="73582"/>
                    <a:pt x="19460" y="75363"/>
                    <a:pt x="22318" y="76757"/>
                  </a:cubicBezTo>
                  <a:cubicBezTo>
                    <a:pt x="22550" y="78848"/>
                    <a:pt x="23013" y="80938"/>
                    <a:pt x="23785" y="82874"/>
                  </a:cubicBezTo>
                  <a:cubicBezTo>
                    <a:pt x="26025" y="88604"/>
                    <a:pt x="30274" y="93018"/>
                    <a:pt x="35912" y="95418"/>
                  </a:cubicBezTo>
                  <a:lnTo>
                    <a:pt x="43714" y="98825"/>
                  </a:lnTo>
                  <a:cubicBezTo>
                    <a:pt x="46726" y="100141"/>
                    <a:pt x="49816" y="100761"/>
                    <a:pt x="52828" y="100761"/>
                  </a:cubicBezTo>
                  <a:cubicBezTo>
                    <a:pt x="61633" y="100761"/>
                    <a:pt x="69975" y="95650"/>
                    <a:pt x="73760" y="87055"/>
                  </a:cubicBezTo>
                  <a:cubicBezTo>
                    <a:pt x="76232" y="81480"/>
                    <a:pt x="76309" y="75286"/>
                    <a:pt x="74069" y="69556"/>
                  </a:cubicBezTo>
                  <a:cubicBezTo>
                    <a:pt x="71829" y="63826"/>
                    <a:pt x="67581" y="59412"/>
                    <a:pt x="61942" y="57012"/>
                  </a:cubicBezTo>
                  <a:lnTo>
                    <a:pt x="54141" y="53605"/>
                  </a:lnTo>
                  <a:cubicBezTo>
                    <a:pt x="46185" y="50120"/>
                    <a:pt x="37225" y="51591"/>
                    <a:pt x="30814" y="56624"/>
                  </a:cubicBezTo>
                  <a:cubicBezTo>
                    <a:pt x="29887" y="56082"/>
                    <a:pt x="29115" y="55540"/>
                    <a:pt x="28420" y="54921"/>
                  </a:cubicBezTo>
                  <a:cubicBezTo>
                    <a:pt x="28420" y="54921"/>
                    <a:pt x="28420" y="54921"/>
                    <a:pt x="28343" y="54844"/>
                  </a:cubicBezTo>
                  <a:cubicBezTo>
                    <a:pt x="24635" y="51669"/>
                    <a:pt x="22318" y="47178"/>
                    <a:pt x="21854" y="42145"/>
                  </a:cubicBezTo>
                  <a:cubicBezTo>
                    <a:pt x="21391" y="37112"/>
                    <a:pt x="22936" y="32078"/>
                    <a:pt x="26103" y="28362"/>
                  </a:cubicBezTo>
                  <a:cubicBezTo>
                    <a:pt x="32745" y="20541"/>
                    <a:pt x="44949" y="19534"/>
                    <a:pt x="52751" y="26194"/>
                  </a:cubicBezTo>
                  <a:lnTo>
                    <a:pt x="79630" y="48959"/>
                  </a:lnTo>
                  <a:cubicBezTo>
                    <a:pt x="82179" y="51514"/>
                    <a:pt x="81175" y="57167"/>
                    <a:pt x="80017" y="63593"/>
                  </a:cubicBezTo>
                  <a:cubicBezTo>
                    <a:pt x="78858" y="70098"/>
                    <a:pt x="77545" y="77376"/>
                    <a:pt x="79630" y="84190"/>
                  </a:cubicBezTo>
                  <a:cubicBezTo>
                    <a:pt x="79630" y="84190"/>
                    <a:pt x="79630" y="84190"/>
                    <a:pt x="79630" y="84190"/>
                  </a:cubicBezTo>
                  <a:cubicBezTo>
                    <a:pt x="81716" y="90540"/>
                    <a:pt x="86119" y="94954"/>
                    <a:pt x="90444" y="99212"/>
                  </a:cubicBezTo>
                  <a:cubicBezTo>
                    <a:pt x="95387" y="104091"/>
                    <a:pt x="100099" y="108736"/>
                    <a:pt x="101876" y="116480"/>
                  </a:cubicBezTo>
                  <a:cubicBezTo>
                    <a:pt x="102648" y="120893"/>
                    <a:pt x="102030" y="124300"/>
                    <a:pt x="101335" y="127940"/>
                  </a:cubicBezTo>
                  <a:cubicBezTo>
                    <a:pt x="100408" y="132663"/>
                    <a:pt x="99404" y="138083"/>
                    <a:pt x="102107" y="144897"/>
                  </a:cubicBezTo>
                  <a:cubicBezTo>
                    <a:pt x="102107" y="145052"/>
                    <a:pt x="102262" y="145285"/>
                    <a:pt x="102339" y="145439"/>
                  </a:cubicBezTo>
                  <a:cubicBezTo>
                    <a:pt x="104038" y="148537"/>
                    <a:pt x="106278" y="151092"/>
                    <a:pt x="108441" y="153570"/>
                  </a:cubicBezTo>
                  <a:cubicBezTo>
                    <a:pt x="112226" y="157906"/>
                    <a:pt x="115470" y="161700"/>
                    <a:pt x="115470" y="167275"/>
                  </a:cubicBezTo>
                  <a:lnTo>
                    <a:pt x="115470" y="217452"/>
                  </a:lnTo>
                  <a:cubicBezTo>
                    <a:pt x="115470" y="219929"/>
                    <a:pt x="117478" y="221943"/>
                    <a:pt x="119950" y="221943"/>
                  </a:cubicBezTo>
                  <a:lnTo>
                    <a:pt x="164749" y="221943"/>
                  </a:lnTo>
                  <a:cubicBezTo>
                    <a:pt x="167221" y="221943"/>
                    <a:pt x="169229" y="219929"/>
                    <a:pt x="169229" y="217452"/>
                  </a:cubicBezTo>
                  <a:lnTo>
                    <a:pt x="169229" y="167275"/>
                  </a:lnTo>
                  <a:cubicBezTo>
                    <a:pt x="169229" y="161700"/>
                    <a:pt x="172473" y="157906"/>
                    <a:pt x="176258" y="153570"/>
                  </a:cubicBezTo>
                  <a:cubicBezTo>
                    <a:pt x="178344" y="151092"/>
                    <a:pt x="180584" y="148537"/>
                    <a:pt x="182360" y="145439"/>
                  </a:cubicBezTo>
                  <a:cubicBezTo>
                    <a:pt x="182437" y="145285"/>
                    <a:pt x="182592" y="145052"/>
                    <a:pt x="182669" y="144897"/>
                  </a:cubicBezTo>
                  <a:cubicBezTo>
                    <a:pt x="185372" y="138083"/>
                    <a:pt x="184291" y="132741"/>
                    <a:pt x="183441" y="127940"/>
                  </a:cubicBezTo>
                  <a:cubicBezTo>
                    <a:pt x="182746" y="124300"/>
                    <a:pt x="182128" y="120816"/>
                    <a:pt x="182901" y="116480"/>
                  </a:cubicBezTo>
                  <a:cubicBezTo>
                    <a:pt x="184677" y="108659"/>
                    <a:pt x="189389" y="104091"/>
                    <a:pt x="194332" y="99212"/>
                  </a:cubicBezTo>
                  <a:cubicBezTo>
                    <a:pt x="198658" y="94954"/>
                    <a:pt x="203061" y="90617"/>
                    <a:pt x="205146" y="84190"/>
                  </a:cubicBezTo>
                  <a:cubicBezTo>
                    <a:pt x="205146" y="84190"/>
                    <a:pt x="205146" y="84190"/>
                    <a:pt x="205146" y="84190"/>
                  </a:cubicBezTo>
                  <a:cubicBezTo>
                    <a:pt x="207232" y="77376"/>
                    <a:pt x="205918" y="70020"/>
                    <a:pt x="204760" y="63516"/>
                  </a:cubicBezTo>
                  <a:cubicBezTo>
                    <a:pt x="203601" y="57089"/>
                    <a:pt x="202597" y="51514"/>
                    <a:pt x="205146" y="48881"/>
                  </a:cubicBezTo>
                  <a:lnTo>
                    <a:pt x="232103" y="26116"/>
                  </a:lnTo>
                  <a:cubicBezTo>
                    <a:pt x="235888" y="22864"/>
                    <a:pt x="240754" y="21393"/>
                    <a:pt x="245852" y="21780"/>
                  </a:cubicBezTo>
                  <a:cubicBezTo>
                    <a:pt x="250950" y="22167"/>
                    <a:pt x="255507" y="24490"/>
                    <a:pt x="258674" y="28284"/>
                  </a:cubicBezTo>
                  <a:cubicBezTo>
                    <a:pt x="261840" y="32078"/>
                    <a:pt x="263385" y="36879"/>
                    <a:pt x="262999" y="42067"/>
                  </a:cubicBezTo>
                  <a:cubicBezTo>
                    <a:pt x="262536" y="47178"/>
                    <a:pt x="260296" y="51669"/>
                    <a:pt x="256511" y="54844"/>
                  </a:cubicBezTo>
                  <a:cubicBezTo>
                    <a:pt x="256511" y="54844"/>
                    <a:pt x="256511" y="54844"/>
                    <a:pt x="256434" y="54844"/>
                  </a:cubicBezTo>
                  <a:cubicBezTo>
                    <a:pt x="255738" y="55463"/>
                    <a:pt x="254889" y="56082"/>
                    <a:pt x="253962" y="56624"/>
                  </a:cubicBezTo>
                  <a:cubicBezTo>
                    <a:pt x="252185" y="55231"/>
                    <a:pt x="250254" y="54147"/>
                    <a:pt x="248092" y="53295"/>
                  </a:cubicBezTo>
                  <a:cubicBezTo>
                    <a:pt x="242376" y="51049"/>
                    <a:pt x="236197" y="51204"/>
                    <a:pt x="230635" y="53605"/>
                  </a:cubicBezTo>
                  <a:lnTo>
                    <a:pt x="222834" y="57012"/>
                  </a:lnTo>
                  <a:cubicBezTo>
                    <a:pt x="217273" y="59412"/>
                    <a:pt x="212947" y="63903"/>
                    <a:pt x="210707" y="69556"/>
                  </a:cubicBezTo>
                  <a:cubicBezTo>
                    <a:pt x="208467" y="75286"/>
                    <a:pt x="208622" y="81480"/>
                    <a:pt x="211016" y="87055"/>
                  </a:cubicBezTo>
                  <a:cubicBezTo>
                    <a:pt x="214801" y="95573"/>
                    <a:pt x="223143" y="100761"/>
                    <a:pt x="231948" y="100761"/>
                  </a:cubicBezTo>
                  <a:cubicBezTo>
                    <a:pt x="235038" y="100761"/>
                    <a:pt x="238128" y="100141"/>
                    <a:pt x="241140" y="98825"/>
                  </a:cubicBezTo>
                  <a:lnTo>
                    <a:pt x="248864" y="95418"/>
                  </a:lnTo>
                  <a:cubicBezTo>
                    <a:pt x="254425" y="93018"/>
                    <a:pt x="258751" y="88604"/>
                    <a:pt x="260991" y="82951"/>
                  </a:cubicBezTo>
                  <a:cubicBezTo>
                    <a:pt x="261763" y="80938"/>
                    <a:pt x="262304" y="78848"/>
                    <a:pt x="262458" y="76757"/>
                  </a:cubicBezTo>
                  <a:cubicBezTo>
                    <a:pt x="265394" y="75286"/>
                    <a:pt x="268097" y="73505"/>
                    <a:pt x="270491" y="71414"/>
                  </a:cubicBezTo>
                  <a:cubicBezTo>
                    <a:pt x="278679" y="64445"/>
                    <a:pt x="283700" y="54611"/>
                    <a:pt x="284626" y="43771"/>
                  </a:cubicBezTo>
                  <a:cubicBezTo>
                    <a:pt x="285476" y="32930"/>
                    <a:pt x="282155" y="22477"/>
                    <a:pt x="275203" y="14269"/>
                  </a:cubicBezTo>
                  <a:lnTo>
                    <a:pt x="275203" y="14269"/>
                  </a:lnTo>
                  <a:close/>
                </a:path>
              </a:pathLst>
            </a:custGeom>
            <a:solidFill>
              <a:srgbClr val="FFFFFF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B0B8A1DE-A898-2971-7971-2E2077DE28FC}"/>
                </a:ext>
              </a:extLst>
            </p:cNvPr>
            <p:cNvSpPr/>
            <p:nvPr/>
          </p:nvSpPr>
          <p:spPr>
            <a:xfrm>
              <a:off x="7601465" y="1980408"/>
              <a:ext cx="73687" cy="59390"/>
            </a:xfrm>
            <a:custGeom>
              <a:avLst/>
              <a:gdLst>
                <a:gd name="connsiteX0" fmla="*/ 62256 w 73687"/>
                <a:gd name="connsiteY0" fmla="*/ 18041 h 59390"/>
                <a:gd name="connsiteX1" fmla="*/ 73687 w 73687"/>
                <a:gd name="connsiteY1" fmla="*/ 4336 h 59390"/>
                <a:gd name="connsiteX2" fmla="*/ 0 w 73687"/>
                <a:gd name="connsiteY2" fmla="*/ 4645 h 59390"/>
                <a:gd name="connsiteX3" fmla="*/ 13363 w 73687"/>
                <a:gd name="connsiteY3" fmla="*/ 18893 h 59390"/>
                <a:gd name="connsiteX4" fmla="*/ 23404 w 73687"/>
                <a:gd name="connsiteY4" fmla="*/ 41658 h 59390"/>
                <a:gd name="connsiteX5" fmla="*/ 28424 w 73687"/>
                <a:gd name="connsiteY5" fmla="*/ 59390 h 59390"/>
                <a:gd name="connsiteX6" fmla="*/ 47580 w 73687"/>
                <a:gd name="connsiteY6" fmla="*/ 59390 h 59390"/>
                <a:gd name="connsiteX7" fmla="*/ 52601 w 73687"/>
                <a:gd name="connsiteY7" fmla="*/ 41581 h 59390"/>
                <a:gd name="connsiteX8" fmla="*/ 61020 w 73687"/>
                <a:gd name="connsiteY8" fmla="*/ 20054 h 59390"/>
                <a:gd name="connsiteX9" fmla="*/ 62256 w 73687"/>
                <a:gd name="connsiteY9" fmla="*/ 18119 h 59390"/>
                <a:gd name="connsiteX10" fmla="*/ 62256 w 73687"/>
                <a:gd name="connsiteY10" fmla="*/ 18119 h 5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687" h="59390">
                  <a:moveTo>
                    <a:pt x="62256" y="18041"/>
                  </a:moveTo>
                  <a:cubicBezTo>
                    <a:pt x="65654" y="13240"/>
                    <a:pt x="69903" y="8827"/>
                    <a:pt x="73687" y="4336"/>
                  </a:cubicBezTo>
                  <a:cubicBezTo>
                    <a:pt x="49588" y="-2091"/>
                    <a:pt x="24176" y="-852"/>
                    <a:pt x="0" y="4645"/>
                  </a:cubicBezTo>
                  <a:cubicBezTo>
                    <a:pt x="5021" y="8517"/>
                    <a:pt x="10427" y="13085"/>
                    <a:pt x="13363" y="18893"/>
                  </a:cubicBezTo>
                  <a:cubicBezTo>
                    <a:pt x="16993" y="26326"/>
                    <a:pt x="20391" y="33915"/>
                    <a:pt x="23404" y="41658"/>
                  </a:cubicBezTo>
                  <a:cubicBezTo>
                    <a:pt x="25412" y="46846"/>
                    <a:pt x="27575" y="52808"/>
                    <a:pt x="28424" y="59390"/>
                  </a:cubicBezTo>
                  <a:lnTo>
                    <a:pt x="47580" y="59390"/>
                  </a:lnTo>
                  <a:cubicBezTo>
                    <a:pt x="49125" y="53428"/>
                    <a:pt x="50824" y="47465"/>
                    <a:pt x="52601" y="41581"/>
                  </a:cubicBezTo>
                  <a:cubicBezTo>
                    <a:pt x="54841" y="34225"/>
                    <a:pt x="56926" y="26636"/>
                    <a:pt x="61020" y="20054"/>
                  </a:cubicBezTo>
                  <a:cubicBezTo>
                    <a:pt x="61406" y="19435"/>
                    <a:pt x="61870" y="18738"/>
                    <a:pt x="62256" y="18119"/>
                  </a:cubicBezTo>
                  <a:lnTo>
                    <a:pt x="62256" y="18119"/>
                  </a:lnTo>
                  <a:close/>
                </a:path>
              </a:pathLst>
            </a:custGeom>
            <a:noFill/>
            <a:ln w="17661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grpSp>
        <p:nvGrpSpPr>
          <p:cNvPr id="42" name="Graphic 21">
            <a:extLst>
              <a:ext uri="{FF2B5EF4-FFF2-40B4-BE49-F238E27FC236}">
                <a16:creationId xmlns:a16="http://schemas.microsoft.com/office/drawing/2014/main" id="{F00E1D22-AE08-12D6-76D6-498E8B531996}"/>
              </a:ext>
            </a:extLst>
          </p:cNvPr>
          <p:cNvGrpSpPr/>
          <p:nvPr/>
        </p:nvGrpSpPr>
        <p:grpSpPr>
          <a:xfrm>
            <a:off x="7496036" y="2279198"/>
            <a:ext cx="284756" cy="222329"/>
            <a:chOff x="7496036" y="2279198"/>
            <a:chExt cx="284756" cy="222329"/>
          </a:xfrm>
          <a:solidFill>
            <a:srgbClr val="FFFFFF"/>
          </a:solidFill>
        </p:grpSpPr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E65CA64-4C4D-78C8-DE3D-67768772CA67}"/>
                </a:ext>
              </a:extLst>
            </p:cNvPr>
            <p:cNvSpPr/>
            <p:nvPr/>
          </p:nvSpPr>
          <p:spPr>
            <a:xfrm>
              <a:off x="7496036" y="2279198"/>
              <a:ext cx="284756" cy="222329"/>
            </a:xfrm>
            <a:custGeom>
              <a:avLst/>
              <a:gdLst>
                <a:gd name="connsiteX0" fmla="*/ 276130 w 284756"/>
                <a:gd name="connsiteY0" fmla="*/ 43151 h 222329"/>
                <a:gd name="connsiteX1" fmla="*/ 265085 w 284756"/>
                <a:gd name="connsiteY1" fmla="*/ 64755 h 222329"/>
                <a:gd name="connsiteX2" fmla="*/ 261686 w 284756"/>
                <a:gd name="connsiteY2" fmla="*/ 67233 h 222329"/>
                <a:gd name="connsiteX3" fmla="*/ 260991 w 284756"/>
                <a:gd name="connsiteY3" fmla="*/ 65452 h 222329"/>
                <a:gd name="connsiteX4" fmla="*/ 260064 w 284756"/>
                <a:gd name="connsiteY4" fmla="*/ 63593 h 222329"/>
                <a:gd name="connsiteX5" fmla="*/ 262536 w 284756"/>
                <a:gd name="connsiteY5" fmla="*/ 61658 h 222329"/>
                <a:gd name="connsiteX6" fmla="*/ 272113 w 284756"/>
                <a:gd name="connsiteY6" fmla="*/ 42764 h 222329"/>
                <a:gd name="connsiteX7" fmla="*/ 265702 w 284756"/>
                <a:gd name="connsiteY7" fmla="*/ 22554 h 222329"/>
                <a:gd name="connsiteX8" fmla="*/ 246779 w 284756"/>
                <a:gd name="connsiteY8" fmla="*/ 12875 h 222329"/>
                <a:gd name="connsiteX9" fmla="*/ 226542 w 284756"/>
                <a:gd name="connsiteY9" fmla="*/ 19302 h 222329"/>
                <a:gd name="connsiteX10" fmla="*/ 199430 w 284756"/>
                <a:gd name="connsiteY10" fmla="*/ 42145 h 222329"/>
                <a:gd name="connsiteX11" fmla="*/ 199198 w 284756"/>
                <a:gd name="connsiteY11" fmla="*/ 42377 h 222329"/>
                <a:gd name="connsiteX12" fmla="*/ 196186 w 284756"/>
                <a:gd name="connsiteY12" fmla="*/ 65065 h 222329"/>
                <a:gd name="connsiteX13" fmla="*/ 196804 w 284756"/>
                <a:gd name="connsiteY13" fmla="*/ 81558 h 222329"/>
                <a:gd name="connsiteX14" fmla="*/ 188230 w 284756"/>
                <a:gd name="connsiteY14" fmla="*/ 92940 h 222329"/>
                <a:gd name="connsiteX15" fmla="*/ 174327 w 284756"/>
                <a:gd name="connsiteY15" fmla="*/ 114699 h 222329"/>
                <a:gd name="connsiteX16" fmla="*/ 174327 w 284756"/>
                <a:gd name="connsiteY16" fmla="*/ 114854 h 222329"/>
                <a:gd name="connsiteX17" fmla="*/ 174868 w 284756"/>
                <a:gd name="connsiteY17" fmla="*/ 129721 h 222329"/>
                <a:gd name="connsiteX18" fmla="*/ 174713 w 284756"/>
                <a:gd name="connsiteY18" fmla="*/ 141490 h 222329"/>
                <a:gd name="connsiteX19" fmla="*/ 169770 w 284756"/>
                <a:gd name="connsiteY19" fmla="*/ 147917 h 222329"/>
                <a:gd name="connsiteX20" fmla="*/ 160578 w 284756"/>
                <a:gd name="connsiteY20" fmla="*/ 167508 h 222329"/>
                <a:gd name="connsiteX21" fmla="*/ 160578 w 284756"/>
                <a:gd name="connsiteY21" fmla="*/ 213270 h 222329"/>
                <a:gd name="connsiteX22" fmla="*/ 153704 w 284756"/>
                <a:gd name="connsiteY22" fmla="*/ 213270 h 222329"/>
                <a:gd name="connsiteX23" fmla="*/ 153395 w 284756"/>
                <a:gd name="connsiteY23" fmla="*/ 198713 h 222329"/>
                <a:gd name="connsiteX24" fmla="*/ 155944 w 284756"/>
                <a:gd name="connsiteY24" fmla="*/ 123061 h 222329"/>
                <a:gd name="connsiteX25" fmla="*/ 183905 w 284756"/>
                <a:gd name="connsiteY25" fmla="*/ 68084 h 222329"/>
                <a:gd name="connsiteX26" fmla="*/ 186145 w 284756"/>
                <a:gd name="connsiteY26" fmla="*/ 64058 h 222329"/>
                <a:gd name="connsiteX27" fmla="*/ 183673 w 284756"/>
                <a:gd name="connsiteY27" fmla="*/ 60186 h 222329"/>
                <a:gd name="connsiteX28" fmla="*/ 142658 w 284756"/>
                <a:gd name="connsiteY28" fmla="*/ 52211 h 222329"/>
                <a:gd name="connsiteX29" fmla="*/ 101644 w 284756"/>
                <a:gd name="connsiteY29" fmla="*/ 60186 h 222329"/>
                <a:gd name="connsiteX30" fmla="*/ 99172 w 284756"/>
                <a:gd name="connsiteY30" fmla="*/ 64058 h 222329"/>
                <a:gd name="connsiteX31" fmla="*/ 101412 w 284756"/>
                <a:gd name="connsiteY31" fmla="*/ 68084 h 222329"/>
                <a:gd name="connsiteX32" fmla="*/ 129373 w 284756"/>
                <a:gd name="connsiteY32" fmla="*/ 123061 h 222329"/>
                <a:gd name="connsiteX33" fmla="*/ 131922 w 284756"/>
                <a:gd name="connsiteY33" fmla="*/ 198713 h 222329"/>
                <a:gd name="connsiteX34" fmla="*/ 131613 w 284756"/>
                <a:gd name="connsiteY34" fmla="*/ 213270 h 222329"/>
                <a:gd name="connsiteX35" fmla="*/ 124739 w 284756"/>
                <a:gd name="connsiteY35" fmla="*/ 213270 h 222329"/>
                <a:gd name="connsiteX36" fmla="*/ 124739 w 284756"/>
                <a:gd name="connsiteY36" fmla="*/ 167508 h 222329"/>
                <a:gd name="connsiteX37" fmla="*/ 115547 w 284756"/>
                <a:gd name="connsiteY37" fmla="*/ 147917 h 222329"/>
                <a:gd name="connsiteX38" fmla="*/ 110604 w 284756"/>
                <a:gd name="connsiteY38" fmla="*/ 141490 h 222329"/>
                <a:gd name="connsiteX39" fmla="*/ 110449 w 284756"/>
                <a:gd name="connsiteY39" fmla="*/ 129721 h 222329"/>
                <a:gd name="connsiteX40" fmla="*/ 110990 w 284756"/>
                <a:gd name="connsiteY40" fmla="*/ 114854 h 222329"/>
                <a:gd name="connsiteX41" fmla="*/ 110990 w 284756"/>
                <a:gd name="connsiteY41" fmla="*/ 114699 h 222329"/>
                <a:gd name="connsiteX42" fmla="*/ 97087 w 284756"/>
                <a:gd name="connsiteY42" fmla="*/ 92940 h 222329"/>
                <a:gd name="connsiteX43" fmla="*/ 88513 w 284756"/>
                <a:gd name="connsiteY43" fmla="*/ 81558 h 222329"/>
                <a:gd name="connsiteX44" fmla="*/ 89131 w 284756"/>
                <a:gd name="connsiteY44" fmla="*/ 65142 h 222329"/>
                <a:gd name="connsiteX45" fmla="*/ 86041 w 284756"/>
                <a:gd name="connsiteY45" fmla="*/ 42377 h 222329"/>
                <a:gd name="connsiteX46" fmla="*/ 85810 w 284756"/>
                <a:gd name="connsiteY46" fmla="*/ 42222 h 222329"/>
                <a:gd name="connsiteX47" fmla="*/ 58853 w 284756"/>
                <a:gd name="connsiteY47" fmla="*/ 19302 h 222329"/>
                <a:gd name="connsiteX48" fmla="*/ 19615 w 284756"/>
                <a:gd name="connsiteY48" fmla="*/ 22554 h 222329"/>
                <a:gd name="connsiteX49" fmla="*/ 13281 w 284756"/>
                <a:gd name="connsiteY49" fmla="*/ 42919 h 222329"/>
                <a:gd name="connsiteX50" fmla="*/ 22859 w 284756"/>
                <a:gd name="connsiteY50" fmla="*/ 61658 h 222329"/>
                <a:gd name="connsiteX51" fmla="*/ 25330 w 284756"/>
                <a:gd name="connsiteY51" fmla="*/ 63593 h 222329"/>
                <a:gd name="connsiteX52" fmla="*/ 24403 w 284756"/>
                <a:gd name="connsiteY52" fmla="*/ 65452 h 222329"/>
                <a:gd name="connsiteX53" fmla="*/ 23708 w 284756"/>
                <a:gd name="connsiteY53" fmla="*/ 67233 h 222329"/>
                <a:gd name="connsiteX54" fmla="*/ 20310 w 284756"/>
                <a:gd name="connsiteY54" fmla="*/ 64755 h 222329"/>
                <a:gd name="connsiteX55" fmla="*/ 9264 w 284756"/>
                <a:gd name="connsiteY55" fmla="*/ 43151 h 222329"/>
                <a:gd name="connsiteX56" fmla="*/ 16602 w 284756"/>
                <a:gd name="connsiteY56" fmla="*/ 20076 h 222329"/>
                <a:gd name="connsiteX57" fmla="*/ 61324 w 284756"/>
                <a:gd name="connsiteY57" fmla="*/ 16437 h 222329"/>
                <a:gd name="connsiteX58" fmla="*/ 88358 w 284756"/>
                <a:gd name="connsiteY58" fmla="*/ 39280 h 222329"/>
                <a:gd name="connsiteX59" fmla="*/ 116088 w 284756"/>
                <a:gd name="connsiteY59" fmla="*/ 44080 h 222329"/>
                <a:gd name="connsiteX60" fmla="*/ 142736 w 284756"/>
                <a:gd name="connsiteY60" fmla="*/ 37963 h 222329"/>
                <a:gd name="connsiteX61" fmla="*/ 169461 w 284756"/>
                <a:gd name="connsiteY61" fmla="*/ 44080 h 222329"/>
                <a:gd name="connsiteX62" fmla="*/ 197113 w 284756"/>
                <a:gd name="connsiteY62" fmla="*/ 39280 h 222329"/>
                <a:gd name="connsiteX63" fmla="*/ 224147 w 284756"/>
                <a:gd name="connsiteY63" fmla="*/ 16437 h 222329"/>
                <a:gd name="connsiteX64" fmla="*/ 247319 w 284756"/>
                <a:gd name="connsiteY64" fmla="*/ 9081 h 222329"/>
                <a:gd name="connsiteX65" fmla="*/ 268869 w 284756"/>
                <a:gd name="connsiteY65" fmla="*/ 20154 h 222329"/>
                <a:gd name="connsiteX66" fmla="*/ 276207 w 284756"/>
                <a:gd name="connsiteY66" fmla="*/ 43229 h 222329"/>
                <a:gd name="connsiteX67" fmla="*/ 276207 w 284756"/>
                <a:gd name="connsiteY67" fmla="*/ 43229 h 222329"/>
                <a:gd name="connsiteX68" fmla="*/ 253112 w 284756"/>
                <a:gd name="connsiteY68" fmla="*/ 79777 h 222329"/>
                <a:gd name="connsiteX69" fmla="*/ 245697 w 284756"/>
                <a:gd name="connsiteY69" fmla="*/ 87365 h 222329"/>
                <a:gd name="connsiteX70" fmla="*/ 237973 w 284756"/>
                <a:gd name="connsiteY70" fmla="*/ 90772 h 222329"/>
                <a:gd name="connsiteX71" fmla="*/ 219590 w 284756"/>
                <a:gd name="connsiteY71" fmla="*/ 83571 h 222329"/>
                <a:gd name="connsiteX72" fmla="*/ 219358 w 284756"/>
                <a:gd name="connsiteY72" fmla="*/ 72963 h 222329"/>
                <a:gd name="connsiteX73" fmla="*/ 226696 w 284756"/>
                <a:gd name="connsiteY73" fmla="*/ 65297 h 222329"/>
                <a:gd name="connsiteX74" fmla="*/ 234575 w 284756"/>
                <a:gd name="connsiteY74" fmla="*/ 61890 h 222329"/>
                <a:gd name="connsiteX75" fmla="*/ 240136 w 284756"/>
                <a:gd name="connsiteY75" fmla="*/ 60728 h 222329"/>
                <a:gd name="connsiteX76" fmla="*/ 245234 w 284756"/>
                <a:gd name="connsiteY76" fmla="*/ 61735 h 222329"/>
                <a:gd name="connsiteX77" fmla="*/ 252881 w 284756"/>
                <a:gd name="connsiteY77" fmla="*/ 69091 h 222329"/>
                <a:gd name="connsiteX78" fmla="*/ 253112 w 284756"/>
                <a:gd name="connsiteY78" fmla="*/ 79777 h 222329"/>
                <a:gd name="connsiteX79" fmla="*/ 253112 w 284756"/>
                <a:gd name="connsiteY79" fmla="*/ 79777 h 222329"/>
                <a:gd name="connsiteX80" fmla="*/ 112844 w 284756"/>
                <a:gd name="connsiteY80" fmla="*/ 65297 h 222329"/>
                <a:gd name="connsiteX81" fmla="*/ 142736 w 284756"/>
                <a:gd name="connsiteY81" fmla="*/ 61116 h 222329"/>
                <a:gd name="connsiteX82" fmla="*/ 172628 w 284756"/>
                <a:gd name="connsiteY82" fmla="*/ 65297 h 222329"/>
                <a:gd name="connsiteX83" fmla="*/ 144589 w 284756"/>
                <a:gd name="connsiteY83" fmla="*/ 199023 h 222329"/>
                <a:gd name="connsiteX84" fmla="*/ 144898 w 284756"/>
                <a:gd name="connsiteY84" fmla="*/ 213425 h 222329"/>
                <a:gd name="connsiteX85" fmla="*/ 140573 w 284756"/>
                <a:gd name="connsiteY85" fmla="*/ 213425 h 222329"/>
                <a:gd name="connsiteX86" fmla="*/ 140882 w 284756"/>
                <a:gd name="connsiteY86" fmla="*/ 199023 h 222329"/>
                <a:gd name="connsiteX87" fmla="*/ 112921 w 284756"/>
                <a:gd name="connsiteY87" fmla="*/ 65297 h 222329"/>
                <a:gd name="connsiteX88" fmla="*/ 112921 w 284756"/>
                <a:gd name="connsiteY88" fmla="*/ 65297 h 222329"/>
                <a:gd name="connsiteX89" fmla="*/ 50897 w 284756"/>
                <a:gd name="connsiteY89" fmla="*/ 61967 h 222329"/>
                <a:gd name="connsiteX90" fmla="*/ 58775 w 284756"/>
                <a:gd name="connsiteY90" fmla="*/ 65374 h 222329"/>
                <a:gd name="connsiteX91" fmla="*/ 66113 w 284756"/>
                <a:gd name="connsiteY91" fmla="*/ 73040 h 222329"/>
                <a:gd name="connsiteX92" fmla="*/ 65882 w 284756"/>
                <a:gd name="connsiteY92" fmla="*/ 83648 h 222329"/>
                <a:gd name="connsiteX93" fmla="*/ 47498 w 284756"/>
                <a:gd name="connsiteY93" fmla="*/ 90850 h 222329"/>
                <a:gd name="connsiteX94" fmla="*/ 39620 w 284756"/>
                <a:gd name="connsiteY94" fmla="*/ 87443 h 222329"/>
                <a:gd name="connsiteX95" fmla="*/ 32282 w 284756"/>
                <a:gd name="connsiteY95" fmla="*/ 79777 h 222329"/>
                <a:gd name="connsiteX96" fmla="*/ 32514 w 284756"/>
                <a:gd name="connsiteY96" fmla="*/ 69169 h 222329"/>
                <a:gd name="connsiteX97" fmla="*/ 50897 w 284756"/>
                <a:gd name="connsiteY97" fmla="*/ 61967 h 222329"/>
                <a:gd name="connsiteX98" fmla="*/ 275589 w 284756"/>
                <a:gd name="connsiteY98" fmla="*/ 14346 h 222329"/>
                <a:gd name="connsiteX99" fmla="*/ 247937 w 284756"/>
                <a:gd name="connsiteY99" fmla="*/ 176 h 222329"/>
                <a:gd name="connsiteX100" fmla="*/ 218277 w 284756"/>
                <a:gd name="connsiteY100" fmla="*/ 9623 h 222329"/>
                <a:gd name="connsiteX101" fmla="*/ 191243 w 284756"/>
                <a:gd name="connsiteY101" fmla="*/ 32466 h 222329"/>
                <a:gd name="connsiteX102" fmla="*/ 172551 w 284756"/>
                <a:gd name="connsiteY102" fmla="*/ 35718 h 222329"/>
                <a:gd name="connsiteX103" fmla="*/ 142658 w 284756"/>
                <a:gd name="connsiteY103" fmla="*/ 29059 h 222329"/>
                <a:gd name="connsiteX104" fmla="*/ 112766 w 284756"/>
                <a:gd name="connsiteY104" fmla="*/ 35718 h 222329"/>
                <a:gd name="connsiteX105" fmla="*/ 93997 w 284756"/>
                <a:gd name="connsiteY105" fmla="*/ 32466 h 222329"/>
                <a:gd name="connsiteX106" fmla="*/ 66886 w 284756"/>
                <a:gd name="connsiteY106" fmla="*/ 9623 h 222329"/>
                <a:gd name="connsiteX107" fmla="*/ 9573 w 284756"/>
                <a:gd name="connsiteY107" fmla="*/ 14346 h 222329"/>
                <a:gd name="connsiteX108" fmla="*/ 150 w 284756"/>
                <a:gd name="connsiteY108" fmla="*/ 43926 h 222329"/>
                <a:gd name="connsiteX109" fmla="*/ 14285 w 284756"/>
                <a:gd name="connsiteY109" fmla="*/ 71569 h 222329"/>
                <a:gd name="connsiteX110" fmla="*/ 22318 w 284756"/>
                <a:gd name="connsiteY110" fmla="*/ 76834 h 222329"/>
                <a:gd name="connsiteX111" fmla="*/ 23785 w 284756"/>
                <a:gd name="connsiteY111" fmla="*/ 83029 h 222329"/>
                <a:gd name="connsiteX112" fmla="*/ 35912 w 284756"/>
                <a:gd name="connsiteY112" fmla="*/ 95573 h 222329"/>
                <a:gd name="connsiteX113" fmla="*/ 43714 w 284756"/>
                <a:gd name="connsiteY113" fmla="*/ 98980 h 222329"/>
                <a:gd name="connsiteX114" fmla="*/ 52828 w 284756"/>
                <a:gd name="connsiteY114" fmla="*/ 100916 h 222329"/>
                <a:gd name="connsiteX115" fmla="*/ 73760 w 284756"/>
                <a:gd name="connsiteY115" fmla="*/ 87210 h 222329"/>
                <a:gd name="connsiteX116" fmla="*/ 74069 w 284756"/>
                <a:gd name="connsiteY116" fmla="*/ 69711 h 222329"/>
                <a:gd name="connsiteX117" fmla="*/ 61942 w 284756"/>
                <a:gd name="connsiteY117" fmla="*/ 57166 h 222329"/>
                <a:gd name="connsiteX118" fmla="*/ 54141 w 284756"/>
                <a:gd name="connsiteY118" fmla="*/ 53759 h 222329"/>
                <a:gd name="connsiteX119" fmla="*/ 30737 w 284756"/>
                <a:gd name="connsiteY119" fmla="*/ 56779 h 222329"/>
                <a:gd name="connsiteX120" fmla="*/ 28343 w 284756"/>
                <a:gd name="connsiteY120" fmla="*/ 55076 h 222329"/>
                <a:gd name="connsiteX121" fmla="*/ 28265 w 284756"/>
                <a:gd name="connsiteY121" fmla="*/ 54998 h 222329"/>
                <a:gd name="connsiteX122" fmla="*/ 21777 w 284756"/>
                <a:gd name="connsiteY122" fmla="*/ 42299 h 222329"/>
                <a:gd name="connsiteX123" fmla="*/ 26025 w 284756"/>
                <a:gd name="connsiteY123" fmla="*/ 28516 h 222329"/>
                <a:gd name="connsiteX124" fmla="*/ 52673 w 284756"/>
                <a:gd name="connsiteY124" fmla="*/ 26348 h 222329"/>
                <a:gd name="connsiteX125" fmla="*/ 79553 w 284756"/>
                <a:gd name="connsiteY125" fmla="*/ 49114 h 222329"/>
                <a:gd name="connsiteX126" fmla="*/ 79939 w 284756"/>
                <a:gd name="connsiteY126" fmla="*/ 63748 h 222329"/>
                <a:gd name="connsiteX127" fmla="*/ 79553 w 284756"/>
                <a:gd name="connsiteY127" fmla="*/ 84423 h 222329"/>
                <a:gd name="connsiteX128" fmla="*/ 79553 w 284756"/>
                <a:gd name="connsiteY128" fmla="*/ 84423 h 222329"/>
                <a:gd name="connsiteX129" fmla="*/ 90367 w 284756"/>
                <a:gd name="connsiteY129" fmla="*/ 99445 h 222329"/>
                <a:gd name="connsiteX130" fmla="*/ 101798 w 284756"/>
                <a:gd name="connsiteY130" fmla="*/ 116789 h 222329"/>
                <a:gd name="connsiteX131" fmla="*/ 101258 w 284756"/>
                <a:gd name="connsiteY131" fmla="*/ 128249 h 222329"/>
                <a:gd name="connsiteX132" fmla="*/ 102030 w 284756"/>
                <a:gd name="connsiteY132" fmla="*/ 145285 h 222329"/>
                <a:gd name="connsiteX133" fmla="*/ 102262 w 284756"/>
                <a:gd name="connsiteY133" fmla="*/ 145827 h 222329"/>
                <a:gd name="connsiteX134" fmla="*/ 108364 w 284756"/>
                <a:gd name="connsiteY134" fmla="*/ 153957 h 222329"/>
                <a:gd name="connsiteX135" fmla="*/ 115393 w 284756"/>
                <a:gd name="connsiteY135" fmla="*/ 167663 h 222329"/>
                <a:gd name="connsiteX136" fmla="*/ 115393 w 284756"/>
                <a:gd name="connsiteY136" fmla="*/ 217839 h 222329"/>
                <a:gd name="connsiteX137" fmla="*/ 119873 w 284756"/>
                <a:gd name="connsiteY137" fmla="*/ 222330 h 222329"/>
                <a:gd name="connsiteX138" fmla="*/ 164749 w 284756"/>
                <a:gd name="connsiteY138" fmla="*/ 222330 h 222329"/>
                <a:gd name="connsiteX139" fmla="*/ 169229 w 284756"/>
                <a:gd name="connsiteY139" fmla="*/ 217839 h 222329"/>
                <a:gd name="connsiteX140" fmla="*/ 169229 w 284756"/>
                <a:gd name="connsiteY140" fmla="*/ 167663 h 222329"/>
                <a:gd name="connsiteX141" fmla="*/ 176258 w 284756"/>
                <a:gd name="connsiteY141" fmla="*/ 153957 h 222329"/>
                <a:gd name="connsiteX142" fmla="*/ 182360 w 284756"/>
                <a:gd name="connsiteY142" fmla="*/ 145827 h 222329"/>
                <a:gd name="connsiteX143" fmla="*/ 182669 w 284756"/>
                <a:gd name="connsiteY143" fmla="*/ 145285 h 222329"/>
                <a:gd name="connsiteX144" fmla="*/ 183441 w 284756"/>
                <a:gd name="connsiteY144" fmla="*/ 128327 h 222329"/>
                <a:gd name="connsiteX145" fmla="*/ 182901 w 284756"/>
                <a:gd name="connsiteY145" fmla="*/ 116789 h 222329"/>
                <a:gd name="connsiteX146" fmla="*/ 194332 w 284756"/>
                <a:gd name="connsiteY146" fmla="*/ 99445 h 222329"/>
                <a:gd name="connsiteX147" fmla="*/ 205146 w 284756"/>
                <a:gd name="connsiteY147" fmla="*/ 84423 h 222329"/>
                <a:gd name="connsiteX148" fmla="*/ 205146 w 284756"/>
                <a:gd name="connsiteY148" fmla="*/ 84423 h 222329"/>
                <a:gd name="connsiteX149" fmla="*/ 204760 w 284756"/>
                <a:gd name="connsiteY149" fmla="*/ 63748 h 222329"/>
                <a:gd name="connsiteX150" fmla="*/ 205146 w 284756"/>
                <a:gd name="connsiteY150" fmla="*/ 49114 h 222329"/>
                <a:gd name="connsiteX151" fmla="*/ 232103 w 284756"/>
                <a:gd name="connsiteY151" fmla="*/ 26348 h 222329"/>
                <a:gd name="connsiteX152" fmla="*/ 245852 w 284756"/>
                <a:gd name="connsiteY152" fmla="*/ 22012 h 222329"/>
                <a:gd name="connsiteX153" fmla="*/ 258674 w 284756"/>
                <a:gd name="connsiteY153" fmla="*/ 28516 h 222329"/>
                <a:gd name="connsiteX154" fmla="*/ 262999 w 284756"/>
                <a:gd name="connsiteY154" fmla="*/ 42299 h 222329"/>
                <a:gd name="connsiteX155" fmla="*/ 256511 w 284756"/>
                <a:gd name="connsiteY155" fmla="*/ 55076 h 222329"/>
                <a:gd name="connsiteX156" fmla="*/ 256434 w 284756"/>
                <a:gd name="connsiteY156" fmla="*/ 55076 h 222329"/>
                <a:gd name="connsiteX157" fmla="*/ 253962 w 284756"/>
                <a:gd name="connsiteY157" fmla="*/ 56857 h 222329"/>
                <a:gd name="connsiteX158" fmla="*/ 248092 w 284756"/>
                <a:gd name="connsiteY158" fmla="*/ 53527 h 222329"/>
                <a:gd name="connsiteX159" fmla="*/ 230635 w 284756"/>
                <a:gd name="connsiteY159" fmla="*/ 53837 h 222329"/>
                <a:gd name="connsiteX160" fmla="*/ 222834 w 284756"/>
                <a:gd name="connsiteY160" fmla="*/ 57244 h 222329"/>
                <a:gd name="connsiteX161" fmla="*/ 210707 w 284756"/>
                <a:gd name="connsiteY161" fmla="*/ 69788 h 222329"/>
                <a:gd name="connsiteX162" fmla="*/ 211016 w 284756"/>
                <a:gd name="connsiteY162" fmla="*/ 87288 h 222329"/>
                <a:gd name="connsiteX163" fmla="*/ 231948 w 284756"/>
                <a:gd name="connsiteY163" fmla="*/ 100993 h 222329"/>
                <a:gd name="connsiteX164" fmla="*/ 241140 w 284756"/>
                <a:gd name="connsiteY164" fmla="*/ 99057 h 222329"/>
                <a:gd name="connsiteX165" fmla="*/ 248864 w 284756"/>
                <a:gd name="connsiteY165" fmla="*/ 95650 h 222329"/>
                <a:gd name="connsiteX166" fmla="*/ 260991 w 284756"/>
                <a:gd name="connsiteY166" fmla="*/ 83106 h 222329"/>
                <a:gd name="connsiteX167" fmla="*/ 262458 w 284756"/>
                <a:gd name="connsiteY167" fmla="*/ 76912 h 222329"/>
                <a:gd name="connsiteX168" fmla="*/ 270491 w 284756"/>
                <a:gd name="connsiteY168" fmla="*/ 71569 h 222329"/>
                <a:gd name="connsiteX169" fmla="*/ 284626 w 284756"/>
                <a:gd name="connsiteY169" fmla="*/ 43926 h 222329"/>
                <a:gd name="connsiteX170" fmla="*/ 275203 w 284756"/>
                <a:gd name="connsiteY170" fmla="*/ 14346 h 222329"/>
                <a:gd name="connsiteX171" fmla="*/ 275203 w 284756"/>
                <a:gd name="connsiteY171" fmla="*/ 14346 h 22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284756" h="222329">
                  <a:moveTo>
                    <a:pt x="276130" y="43151"/>
                  </a:moveTo>
                  <a:cubicBezTo>
                    <a:pt x="275435" y="51669"/>
                    <a:pt x="271496" y="59257"/>
                    <a:pt x="265085" y="64755"/>
                  </a:cubicBezTo>
                  <a:cubicBezTo>
                    <a:pt x="264003" y="65684"/>
                    <a:pt x="262922" y="66536"/>
                    <a:pt x="261686" y="67233"/>
                  </a:cubicBezTo>
                  <a:cubicBezTo>
                    <a:pt x="261454" y="66613"/>
                    <a:pt x="261223" y="66071"/>
                    <a:pt x="260991" y="65452"/>
                  </a:cubicBezTo>
                  <a:cubicBezTo>
                    <a:pt x="260682" y="64832"/>
                    <a:pt x="260450" y="64213"/>
                    <a:pt x="260064" y="63593"/>
                  </a:cubicBezTo>
                  <a:cubicBezTo>
                    <a:pt x="260914" y="62974"/>
                    <a:pt x="261763" y="62354"/>
                    <a:pt x="262536" y="61658"/>
                  </a:cubicBezTo>
                  <a:cubicBezTo>
                    <a:pt x="268097" y="56934"/>
                    <a:pt x="271496" y="50275"/>
                    <a:pt x="272113" y="42764"/>
                  </a:cubicBezTo>
                  <a:cubicBezTo>
                    <a:pt x="272731" y="35253"/>
                    <a:pt x="270491" y="28129"/>
                    <a:pt x="265702" y="22554"/>
                  </a:cubicBezTo>
                  <a:cubicBezTo>
                    <a:pt x="260914" y="16902"/>
                    <a:pt x="254194" y="13495"/>
                    <a:pt x="246779" y="12875"/>
                  </a:cubicBezTo>
                  <a:cubicBezTo>
                    <a:pt x="239363" y="12256"/>
                    <a:pt x="232180" y="14579"/>
                    <a:pt x="226542" y="19302"/>
                  </a:cubicBezTo>
                  <a:lnTo>
                    <a:pt x="199430" y="42145"/>
                  </a:lnTo>
                  <a:cubicBezTo>
                    <a:pt x="199430" y="42145"/>
                    <a:pt x="199276" y="42299"/>
                    <a:pt x="199198" y="42377"/>
                  </a:cubicBezTo>
                  <a:cubicBezTo>
                    <a:pt x="193174" y="48184"/>
                    <a:pt x="194719" y="56779"/>
                    <a:pt x="196186" y="65065"/>
                  </a:cubicBezTo>
                  <a:cubicBezTo>
                    <a:pt x="197190" y="70872"/>
                    <a:pt x="198272" y="76757"/>
                    <a:pt x="196804" y="81558"/>
                  </a:cubicBezTo>
                  <a:cubicBezTo>
                    <a:pt x="195414" y="85816"/>
                    <a:pt x="192015" y="89146"/>
                    <a:pt x="188230" y="92940"/>
                  </a:cubicBezTo>
                  <a:cubicBezTo>
                    <a:pt x="182824" y="98283"/>
                    <a:pt x="176722" y="104323"/>
                    <a:pt x="174327" y="114699"/>
                  </a:cubicBezTo>
                  <a:cubicBezTo>
                    <a:pt x="174327" y="114699"/>
                    <a:pt x="174327" y="114776"/>
                    <a:pt x="174327" y="114854"/>
                  </a:cubicBezTo>
                  <a:cubicBezTo>
                    <a:pt x="173168" y="120971"/>
                    <a:pt x="174095" y="125617"/>
                    <a:pt x="174868" y="129721"/>
                  </a:cubicBezTo>
                  <a:cubicBezTo>
                    <a:pt x="175640" y="133902"/>
                    <a:pt x="176258" y="137154"/>
                    <a:pt x="174713" y="141490"/>
                  </a:cubicBezTo>
                  <a:cubicBezTo>
                    <a:pt x="173400" y="143658"/>
                    <a:pt x="171624" y="145749"/>
                    <a:pt x="169770" y="147917"/>
                  </a:cubicBezTo>
                  <a:cubicBezTo>
                    <a:pt x="165444" y="152873"/>
                    <a:pt x="160578" y="158525"/>
                    <a:pt x="160578" y="167508"/>
                  </a:cubicBezTo>
                  <a:lnTo>
                    <a:pt x="160578" y="213270"/>
                  </a:lnTo>
                  <a:lnTo>
                    <a:pt x="153704" y="213270"/>
                  </a:lnTo>
                  <a:cubicBezTo>
                    <a:pt x="153704" y="208779"/>
                    <a:pt x="153549" y="203823"/>
                    <a:pt x="153395" y="198713"/>
                  </a:cubicBezTo>
                  <a:cubicBezTo>
                    <a:pt x="152854" y="176180"/>
                    <a:pt x="152159" y="148150"/>
                    <a:pt x="155944" y="123061"/>
                  </a:cubicBezTo>
                  <a:cubicBezTo>
                    <a:pt x="160269" y="94334"/>
                    <a:pt x="169461" y="76370"/>
                    <a:pt x="183905" y="68084"/>
                  </a:cubicBezTo>
                  <a:cubicBezTo>
                    <a:pt x="185295" y="67310"/>
                    <a:pt x="186222" y="65761"/>
                    <a:pt x="186145" y="64058"/>
                  </a:cubicBezTo>
                  <a:cubicBezTo>
                    <a:pt x="186145" y="62432"/>
                    <a:pt x="185141" y="60883"/>
                    <a:pt x="183673" y="60186"/>
                  </a:cubicBezTo>
                  <a:cubicBezTo>
                    <a:pt x="172705" y="54766"/>
                    <a:pt x="159265" y="52211"/>
                    <a:pt x="142658" y="52211"/>
                  </a:cubicBezTo>
                  <a:cubicBezTo>
                    <a:pt x="126052" y="52211"/>
                    <a:pt x="112612" y="54844"/>
                    <a:pt x="101644" y="60186"/>
                  </a:cubicBezTo>
                  <a:cubicBezTo>
                    <a:pt x="100176" y="60961"/>
                    <a:pt x="99249" y="62354"/>
                    <a:pt x="99172" y="64058"/>
                  </a:cubicBezTo>
                  <a:cubicBezTo>
                    <a:pt x="99172" y="65684"/>
                    <a:pt x="99945" y="67233"/>
                    <a:pt x="101412" y="68084"/>
                  </a:cubicBezTo>
                  <a:cubicBezTo>
                    <a:pt x="115856" y="76370"/>
                    <a:pt x="125048" y="94411"/>
                    <a:pt x="129373" y="123061"/>
                  </a:cubicBezTo>
                  <a:cubicBezTo>
                    <a:pt x="133158" y="148150"/>
                    <a:pt x="132463" y="176180"/>
                    <a:pt x="131922" y="198713"/>
                  </a:cubicBezTo>
                  <a:cubicBezTo>
                    <a:pt x="131768" y="203823"/>
                    <a:pt x="131690" y="208779"/>
                    <a:pt x="131613" y="213270"/>
                  </a:cubicBezTo>
                  <a:lnTo>
                    <a:pt x="124739" y="213270"/>
                  </a:lnTo>
                  <a:lnTo>
                    <a:pt x="124739" y="167508"/>
                  </a:lnTo>
                  <a:cubicBezTo>
                    <a:pt x="124739" y="158603"/>
                    <a:pt x="119873" y="152950"/>
                    <a:pt x="115547" y="147917"/>
                  </a:cubicBezTo>
                  <a:cubicBezTo>
                    <a:pt x="113693" y="145749"/>
                    <a:pt x="111917" y="143658"/>
                    <a:pt x="110604" y="141490"/>
                  </a:cubicBezTo>
                  <a:cubicBezTo>
                    <a:pt x="108982" y="137232"/>
                    <a:pt x="109600" y="133902"/>
                    <a:pt x="110449" y="129721"/>
                  </a:cubicBezTo>
                  <a:cubicBezTo>
                    <a:pt x="111222" y="125617"/>
                    <a:pt x="112149" y="120893"/>
                    <a:pt x="110990" y="114854"/>
                  </a:cubicBezTo>
                  <a:cubicBezTo>
                    <a:pt x="110990" y="114854"/>
                    <a:pt x="110990" y="114776"/>
                    <a:pt x="110990" y="114699"/>
                  </a:cubicBezTo>
                  <a:cubicBezTo>
                    <a:pt x="108595" y="104323"/>
                    <a:pt x="102493" y="98283"/>
                    <a:pt x="97087" y="92940"/>
                  </a:cubicBezTo>
                  <a:cubicBezTo>
                    <a:pt x="93225" y="89146"/>
                    <a:pt x="89903" y="85816"/>
                    <a:pt x="88513" y="81558"/>
                  </a:cubicBezTo>
                  <a:cubicBezTo>
                    <a:pt x="87045" y="76757"/>
                    <a:pt x="88127" y="70872"/>
                    <a:pt x="89131" y="65142"/>
                  </a:cubicBezTo>
                  <a:cubicBezTo>
                    <a:pt x="90598" y="56857"/>
                    <a:pt x="92143" y="48262"/>
                    <a:pt x="86041" y="42377"/>
                  </a:cubicBezTo>
                  <a:cubicBezTo>
                    <a:pt x="86041" y="42377"/>
                    <a:pt x="85887" y="42222"/>
                    <a:pt x="85810" y="42222"/>
                  </a:cubicBezTo>
                  <a:lnTo>
                    <a:pt x="58853" y="19302"/>
                  </a:lnTo>
                  <a:cubicBezTo>
                    <a:pt x="47189" y="9391"/>
                    <a:pt x="29579" y="10785"/>
                    <a:pt x="19615" y="22554"/>
                  </a:cubicBezTo>
                  <a:cubicBezTo>
                    <a:pt x="14903" y="28129"/>
                    <a:pt x="12663" y="35485"/>
                    <a:pt x="13281" y="42919"/>
                  </a:cubicBezTo>
                  <a:cubicBezTo>
                    <a:pt x="13899" y="50352"/>
                    <a:pt x="17297" y="57012"/>
                    <a:pt x="22859" y="61658"/>
                  </a:cubicBezTo>
                  <a:cubicBezTo>
                    <a:pt x="23631" y="62354"/>
                    <a:pt x="24403" y="62974"/>
                    <a:pt x="25330" y="63593"/>
                  </a:cubicBezTo>
                  <a:cubicBezTo>
                    <a:pt x="25021" y="64213"/>
                    <a:pt x="24712" y="64832"/>
                    <a:pt x="24403" y="65452"/>
                  </a:cubicBezTo>
                  <a:cubicBezTo>
                    <a:pt x="24172" y="66071"/>
                    <a:pt x="23940" y="66613"/>
                    <a:pt x="23708" y="67233"/>
                  </a:cubicBezTo>
                  <a:cubicBezTo>
                    <a:pt x="22550" y="66458"/>
                    <a:pt x="21391" y="65607"/>
                    <a:pt x="20310" y="64755"/>
                  </a:cubicBezTo>
                  <a:cubicBezTo>
                    <a:pt x="13899" y="59335"/>
                    <a:pt x="9959" y="51669"/>
                    <a:pt x="9264" y="43151"/>
                  </a:cubicBezTo>
                  <a:cubicBezTo>
                    <a:pt x="8569" y="34711"/>
                    <a:pt x="11195" y="26503"/>
                    <a:pt x="16602" y="20076"/>
                  </a:cubicBezTo>
                  <a:cubicBezTo>
                    <a:pt x="27956" y="6681"/>
                    <a:pt x="48039" y="5054"/>
                    <a:pt x="61324" y="16437"/>
                  </a:cubicBezTo>
                  <a:lnTo>
                    <a:pt x="88358" y="39280"/>
                  </a:lnTo>
                  <a:cubicBezTo>
                    <a:pt x="96160" y="45939"/>
                    <a:pt x="106510" y="47720"/>
                    <a:pt x="116088" y="44080"/>
                  </a:cubicBezTo>
                  <a:cubicBezTo>
                    <a:pt x="123812" y="41061"/>
                    <a:pt x="131845" y="37963"/>
                    <a:pt x="142736" y="37963"/>
                  </a:cubicBezTo>
                  <a:cubicBezTo>
                    <a:pt x="153627" y="37963"/>
                    <a:pt x="161660" y="41061"/>
                    <a:pt x="169461" y="44080"/>
                  </a:cubicBezTo>
                  <a:cubicBezTo>
                    <a:pt x="178961" y="47720"/>
                    <a:pt x="189312" y="45939"/>
                    <a:pt x="197113" y="39280"/>
                  </a:cubicBezTo>
                  <a:lnTo>
                    <a:pt x="224147" y="16437"/>
                  </a:lnTo>
                  <a:cubicBezTo>
                    <a:pt x="230558" y="10939"/>
                    <a:pt x="238823" y="8307"/>
                    <a:pt x="247319" y="9081"/>
                  </a:cubicBezTo>
                  <a:cubicBezTo>
                    <a:pt x="255816" y="9778"/>
                    <a:pt x="263463" y="13727"/>
                    <a:pt x="268869" y="20154"/>
                  </a:cubicBezTo>
                  <a:cubicBezTo>
                    <a:pt x="274276" y="26503"/>
                    <a:pt x="276902" y="34711"/>
                    <a:pt x="276207" y="43229"/>
                  </a:cubicBezTo>
                  <a:lnTo>
                    <a:pt x="276207" y="43229"/>
                  </a:lnTo>
                  <a:close/>
                  <a:moveTo>
                    <a:pt x="253112" y="79777"/>
                  </a:moveTo>
                  <a:cubicBezTo>
                    <a:pt x="251722" y="83261"/>
                    <a:pt x="249173" y="85894"/>
                    <a:pt x="245697" y="87365"/>
                  </a:cubicBezTo>
                  <a:lnTo>
                    <a:pt x="237973" y="90772"/>
                  </a:lnTo>
                  <a:cubicBezTo>
                    <a:pt x="230944" y="93869"/>
                    <a:pt x="222680" y="90617"/>
                    <a:pt x="219590" y="83571"/>
                  </a:cubicBezTo>
                  <a:cubicBezTo>
                    <a:pt x="218122" y="80164"/>
                    <a:pt x="218045" y="76370"/>
                    <a:pt x="219358" y="72963"/>
                  </a:cubicBezTo>
                  <a:cubicBezTo>
                    <a:pt x="220671" y="69556"/>
                    <a:pt x="223297" y="66768"/>
                    <a:pt x="226696" y="65297"/>
                  </a:cubicBezTo>
                  <a:lnTo>
                    <a:pt x="234575" y="61890"/>
                  </a:lnTo>
                  <a:cubicBezTo>
                    <a:pt x="236351" y="61116"/>
                    <a:pt x="238205" y="60728"/>
                    <a:pt x="240136" y="60728"/>
                  </a:cubicBezTo>
                  <a:cubicBezTo>
                    <a:pt x="241835" y="60728"/>
                    <a:pt x="243612" y="61038"/>
                    <a:pt x="245234" y="61735"/>
                  </a:cubicBezTo>
                  <a:cubicBezTo>
                    <a:pt x="248710" y="63129"/>
                    <a:pt x="251413" y="65684"/>
                    <a:pt x="252881" y="69091"/>
                  </a:cubicBezTo>
                  <a:cubicBezTo>
                    <a:pt x="254348" y="72498"/>
                    <a:pt x="254425" y="76292"/>
                    <a:pt x="253112" y="79777"/>
                  </a:cubicBezTo>
                  <a:lnTo>
                    <a:pt x="253112" y="79777"/>
                  </a:lnTo>
                  <a:close/>
                  <a:moveTo>
                    <a:pt x="112844" y="65297"/>
                  </a:moveTo>
                  <a:cubicBezTo>
                    <a:pt x="121186" y="62509"/>
                    <a:pt x="130995" y="61116"/>
                    <a:pt x="142736" y="61116"/>
                  </a:cubicBezTo>
                  <a:cubicBezTo>
                    <a:pt x="154476" y="61116"/>
                    <a:pt x="164209" y="62509"/>
                    <a:pt x="172628" y="65297"/>
                  </a:cubicBezTo>
                  <a:cubicBezTo>
                    <a:pt x="141963" y="91314"/>
                    <a:pt x="143508" y="155583"/>
                    <a:pt x="144589" y="199023"/>
                  </a:cubicBezTo>
                  <a:cubicBezTo>
                    <a:pt x="144744" y="204056"/>
                    <a:pt x="144821" y="209011"/>
                    <a:pt x="144898" y="213425"/>
                  </a:cubicBezTo>
                  <a:lnTo>
                    <a:pt x="140573" y="213425"/>
                  </a:lnTo>
                  <a:cubicBezTo>
                    <a:pt x="140573" y="209011"/>
                    <a:pt x="140727" y="204133"/>
                    <a:pt x="140882" y="199023"/>
                  </a:cubicBezTo>
                  <a:cubicBezTo>
                    <a:pt x="141963" y="155583"/>
                    <a:pt x="143585" y="91314"/>
                    <a:pt x="112921" y="65297"/>
                  </a:cubicBezTo>
                  <a:lnTo>
                    <a:pt x="112921" y="65297"/>
                  </a:lnTo>
                  <a:close/>
                  <a:moveTo>
                    <a:pt x="50897" y="61967"/>
                  </a:moveTo>
                  <a:lnTo>
                    <a:pt x="58775" y="65374"/>
                  </a:lnTo>
                  <a:cubicBezTo>
                    <a:pt x="62174" y="66846"/>
                    <a:pt x="64800" y="69556"/>
                    <a:pt x="66113" y="73040"/>
                  </a:cubicBezTo>
                  <a:cubicBezTo>
                    <a:pt x="67504" y="76525"/>
                    <a:pt x="67426" y="80319"/>
                    <a:pt x="65882" y="83648"/>
                  </a:cubicBezTo>
                  <a:cubicBezTo>
                    <a:pt x="62792" y="90695"/>
                    <a:pt x="54527" y="93947"/>
                    <a:pt x="47498" y="90850"/>
                  </a:cubicBezTo>
                  <a:lnTo>
                    <a:pt x="39620" y="87443"/>
                  </a:lnTo>
                  <a:cubicBezTo>
                    <a:pt x="36221" y="85971"/>
                    <a:pt x="33595" y="83261"/>
                    <a:pt x="32282" y="79777"/>
                  </a:cubicBezTo>
                  <a:cubicBezTo>
                    <a:pt x="30892" y="76292"/>
                    <a:pt x="30969" y="72498"/>
                    <a:pt x="32514" y="69169"/>
                  </a:cubicBezTo>
                  <a:cubicBezTo>
                    <a:pt x="35603" y="62122"/>
                    <a:pt x="43868" y="58870"/>
                    <a:pt x="50897" y="61967"/>
                  </a:cubicBezTo>
                  <a:close/>
                  <a:moveTo>
                    <a:pt x="275589" y="14346"/>
                  </a:moveTo>
                  <a:cubicBezTo>
                    <a:pt x="268638" y="6139"/>
                    <a:pt x="258828" y="1105"/>
                    <a:pt x="247937" y="176"/>
                  </a:cubicBezTo>
                  <a:cubicBezTo>
                    <a:pt x="237046" y="-753"/>
                    <a:pt x="226542" y="2654"/>
                    <a:pt x="218277" y="9623"/>
                  </a:cubicBezTo>
                  <a:lnTo>
                    <a:pt x="191243" y="32466"/>
                  </a:lnTo>
                  <a:cubicBezTo>
                    <a:pt x="185836" y="37034"/>
                    <a:pt x="179039" y="38196"/>
                    <a:pt x="172551" y="35718"/>
                  </a:cubicBezTo>
                  <a:cubicBezTo>
                    <a:pt x="164440" y="32620"/>
                    <a:pt x="155249" y="29059"/>
                    <a:pt x="142658" y="29059"/>
                  </a:cubicBezTo>
                  <a:cubicBezTo>
                    <a:pt x="130068" y="29059"/>
                    <a:pt x="120877" y="32620"/>
                    <a:pt x="112766" y="35718"/>
                  </a:cubicBezTo>
                  <a:cubicBezTo>
                    <a:pt x="106201" y="38196"/>
                    <a:pt x="99404" y="37034"/>
                    <a:pt x="93997" y="32466"/>
                  </a:cubicBezTo>
                  <a:lnTo>
                    <a:pt x="66886" y="9623"/>
                  </a:lnTo>
                  <a:cubicBezTo>
                    <a:pt x="49816" y="-4857"/>
                    <a:pt x="24094" y="-2766"/>
                    <a:pt x="9573" y="14346"/>
                  </a:cubicBezTo>
                  <a:cubicBezTo>
                    <a:pt x="2622" y="22554"/>
                    <a:pt x="-777" y="33085"/>
                    <a:pt x="150" y="43926"/>
                  </a:cubicBezTo>
                  <a:cubicBezTo>
                    <a:pt x="1000" y="54766"/>
                    <a:pt x="6097" y="64600"/>
                    <a:pt x="14285" y="71569"/>
                  </a:cubicBezTo>
                  <a:cubicBezTo>
                    <a:pt x="16757" y="73660"/>
                    <a:pt x="19460" y="75441"/>
                    <a:pt x="22318" y="76834"/>
                  </a:cubicBezTo>
                  <a:cubicBezTo>
                    <a:pt x="22550" y="78925"/>
                    <a:pt x="23013" y="81016"/>
                    <a:pt x="23785" y="83029"/>
                  </a:cubicBezTo>
                  <a:cubicBezTo>
                    <a:pt x="26025" y="88759"/>
                    <a:pt x="30351" y="93173"/>
                    <a:pt x="35912" y="95573"/>
                  </a:cubicBezTo>
                  <a:lnTo>
                    <a:pt x="43714" y="98980"/>
                  </a:lnTo>
                  <a:cubicBezTo>
                    <a:pt x="46726" y="100296"/>
                    <a:pt x="49816" y="100916"/>
                    <a:pt x="52828" y="100916"/>
                  </a:cubicBezTo>
                  <a:cubicBezTo>
                    <a:pt x="61633" y="100916"/>
                    <a:pt x="70053" y="95805"/>
                    <a:pt x="73760" y="87210"/>
                  </a:cubicBezTo>
                  <a:cubicBezTo>
                    <a:pt x="76232" y="81635"/>
                    <a:pt x="76309" y="75441"/>
                    <a:pt x="74069" y="69711"/>
                  </a:cubicBezTo>
                  <a:cubicBezTo>
                    <a:pt x="71829" y="63981"/>
                    <a:pt x="67504" y="59567"/>
                    <a:pt x="61942" y="57166"/>
                  </a:cubicBezTo>
                  <a:lnTo>
                    <a:pt x="54141" y="53759"/>
                  </a:lnTo>
                  <a:cubicBezTo>
                    <a:pt x="46108" y="50275"/>
                    <a:pt x="37225" y="51669"/>
                    <a:pt x="30737" y="56779"/>
                  </a:cubicBezTo>
                  <a:cubicBezTo>
                    <a:pt x="29810" y="56237"/>
                    <a:pt x="29038" y="55695"/>
                    <a:pt x="28343" y="55076"/>
                  </a:cubicBezTo>
                  <a:cubicBezTo>
                    <a:pt x="28343" y="55076"/>
                    <a:pt x="28343" y="55076"/>
                    <a:pt x="28265" y="54998"/>
                  </a:cubicBezTo>
                  <a:cubicBezTo>
                    <a:pt x="24481" y="51824"/>
                    <a:pt x="22241" y="47333"/>
                    <a:pt x="21777" y="42299"/>
                  </a:cubicBezTo>
                  <a:cubicBezTo>
                    <a:pt x="21314" y="37266"/>
                    <a:pt x="22859" y="32233"/>
                    <a:pt x="26025" y="28516"/>
                  </a:cubicBezTo>
                  <a:cubicBezTo>
                    <a:pt x="32668" y="20696"/>
                    <a:pt x="44872" y="19689"/>
                    <a:pt x="52673" y="26348"/>
                  </a:cubicBezTo>
                  <a:lnTo>
                    <a:pt x="79553" y="49114"/>
                  </a:lnTo>
                  <a:cubicBezTo>
                    <a:pt x="82102" y="51669"/>
                    <a:pt x="81098" y="57321"/>
                    <a:pt x="79939" y="63748"/>
                  </a:cubicBezTo>
                  <a:cubicBezTo>
                    <a:pt x="78781" y="70253"/>
                    <a:pt x="77468" y="77609"/>
                    <a:pt x="79553" y="84423"/>
                  </a:cubicBezTo>
                  <a:cubicBezTo>
                    <a:pt x="79553" y="84423"/>
                    <a:pt x="79553" y="84423"/>
                    <a:pt x="79553" y="84423"/>
                  </a:cubicBezTo>
                  <a:cubicBezTo>
                    <a:pt x="81639" y="90772"/>
                    <a:pt x="86119" y="95186"/>
                    <a:pt x="90367" y="99445"/>
                  </a:cubicBezTo>
                  <a:cubicBezTo>
                    <a:pt x="95310" y="104323"/>
                    <a:pt x="100022" y="108969"/>
                    <a:pt x="101798" y="116789"/>
                  </a:cubicBezTo>
                  <a:cubicBezTo>
                    <a:pt x="102648" y="121203"/>
                    <a:pt x="101953" y="124610"/>
                    <a:pt x="101258" y="128249"/>
                  </a:cubicBezTo>
                  <a:cubicBezTo>
                    <a:pt x="100331" y="133050"/>
                    <a:pt x="99327" y="138393"/>
                    <a:pt x="102030" y="145285"/>
                  </a:cubicBezTo>
                  <a:cubicBezTo>
                    <a:pt x="102030" y="145439"/>
                    <a:pt x="102185" y="145672"/>
                    <a:pt x="102262" y="145827"/>
                  </a:cubicBezTo>
                  <a:cubicBezTo>
                    <a:pt x="103961" y="148924"/>
                    <a:pt x="106201" y="151479"/>
                    <a:pt x="108364" y="153957"/>
                  </a:cubicBezTo>
                  <a:cubicBezTo>
                    <a:pt x="112149" y="158293"/>
                    <a:pt x="115393" y="162087"/>
                    <a:pt x="115393" y="167663"/>
                  </a:cubicBezTo>
                  <a:lnTo>
                    <a:pt x="115393" y="217839"/>
                  </a:lnTo>
                  <a:cubicBezTo>
                    <a:pt x="115393" y="220317"/>
                    <a:pt x="117401" y="222330"/>
                    <a:pt x="119873" y="222330"/>
                  </a:cubicBezTo>
                  <a:lnTo>
                    <a:pt x="164749" y="222330"/>
                  </a:lnTo>
                  <a:cubicBezTo>
                    <a:pt x="167221" y="222330"/>
                    <a:pt x="169229" y="220317"/>
                    <a:pt x="169229" y="217839"/>
                  </a:cubicBezTo>
                  <a:lnTo>
                    <a:pt x="169229" y="167663"/>
                  </a:lnTo>
                  <a:cubicBezTo>
                    <a:pt x="169229" y="162087"/>
                    <a:pt x="172473" y="158293"/>
                    <a:pt x="176258" y="153957"/>
                  </a:cubicBezTo>
                  <a:cubicBezTo>
                    <a:pt x="178421" y="151479"/>
                    <a:pt x="180584" y="148924"/>
                    <a:pt x="182360" y="145827"/>
                  </a:cubicBezTo>
                  <a:cubicBezTo>
                    <a:pt x="182437" y="145672"/>
                    <a:pt x="182592" y="145439"/>
                    <a:pt x="182669" y="145285"/>
                  </a:cubicBezTo>
                  <a:cubicBezTo>
                    <a:pt x="185372" y="138471"/>
                    <a:pt x="184291" y="133128"/>
                    <a:pt x="183441" y="128327"/>
                  </a:cubicBezTo>
                  <a:cubicBezTo>
                    <a:pt x="182746" y="124688"/>
                    <a:pt x="182128" y="121203"/>
                    <a:pt x="182901" y="116789"/>
                  </a:cubicBezTo>
                  <a:cubicBezTo>
                    <a:pt x="184677" y="108969"/>
                    <a:pt x="189389" y="104400"/>
                    <a:pt x="194332" y="99445"/>
                  </a:cubicBezTo>
                  <a:cubicBezTo>
                    <a:pt x="198658" y="95186"/>
                    <a:pt x="203061" y="90850"/>
                    <a:pt x="205146" y="84423"/>
                  </a:cubicBezTo>
                  <a:cubicBezTo>
                    <a:pt x="205146" y="84423"/>
                    <a:pt x="205146" y="84423"/>
                    <a:pt x="205146" y="84423"/>
                  </a:cubicBezTo>
                  <a:cubicBezTo>
                    <a:pt x="207231" y="77609"/>
                    <a:pt x="205918" y="70175"/>
                    <a:pt x="204760" y="63748"/>
                  </a:cubicBezTo>
                  <a:cubicBezTo>
                    <a:pt x="203601" y="57321"/>
                    <a:pt x="202597" y="51746"/>
                    <a:pt x="205146" y="49114"/>
                  </a:cubicBezTo>
                  <a:lnTo>
                    <a:pt x="232103" y="26348"/>
                  </a:lnTo>
                  <a:cubicBezTo>
                    <a:pt x="235888" y="23096"/>
                    <a:pt x="240754" y="21548"/>
                    <a:pt x="245852" y="22012"/>
                  </a:cubicBezTo>
                  <a:cubicBezTo>
                    <a:pt x="250950" y="22399"/>
                    <a:pt x="255507" y="24722"/>
                    <a:pt x="258674" y="28516"/>
                  </a:cubicBezTo>
                  <a:cubicBezTo>
                    <a:pt x="261840" y="32311"/>
                    <a:pt x="263385" y="37189"/>
                    <a:pt x="262999" y="42299"/>
                  </a:cubicBezTo>
                  <a:cubicBezTo>
                    <a:pt x="262536" y="47410"/>
                    <a:pt x="260296" y="51901"/>
                    <a:pt x="256511" y="55076"/>
                  </a:cubicBezTo>
                  <a:cubicBezTo>
                    <a:pt x="256511" y="55076"/>
                    <a:pt x="256511" y="55076"/>
                    <a:pt x="256434" y="55076"/>
                  </a:cubicBezTo>
                  <a:cubicBezTo>
                    <a:pt x="255738" y="55695"/>
                    <a:pt x="254889" y="56315"/>
                    <a:pt x="253962" y="56857"/>
                  </a:cubicBezTo>
                  <a:cubicBezTo>
                    <a:pt x="252185" y="55463"/>
                    <a:pt x="250254" y="54379"/>
                    <a:pt x="248092" y="53527"/>
                  </a:cubicBezTo>
                  <a:cubicBezTo>
                    <a:pt x="242376" y="51282"/>
                    <a:pt x="236197" y="51437"/>
                    <a:pt x="230635" y="53837"/>
                  </a:cubicBezTo>
                  <a:lnTo>
                    <a:pt x="222834" y="57244"/>
                  </a:lnTo>
                  <a:cubicBezTo>
                    <a:pt x="217273" y="59644"/>
                    <a:pt x="212947" y="64135"/>
                    <a:pt x="210707" y="69788"/>
                  </a:cubicBezTo>
                  <a:cubicBezTo>
                    <a:pt x="208467" y="75518"/>
                    <a:pt x="208622" y="81713"/>
                    <a:pt x="211016" y="87288"/>
                  </a:cubicBezTo>
                  <a:cubicBezTo>
                    <a:pt x="214801" y="95883"/>
                    <a:pt x="223220" y="100993"/>
                    <a:pt x="231948" y="100993"/>
                  </a:cubicBezTo>
                  <a:cubicBezTo>
                    <a:pt x="235038" y="100993"/>
                    <a:pt x="238128" y="100374"/>
                    <a:pt x="241140" y="99057"/>
                  </a:cubicBezTo>
                  <a:lnTo>
                    <a:pt x="248864" y="95650"/>
                  </a:lnTo>
                  <a:cubicBezTo>
                    <a:pt x="254425" y="93250"/>
                    <a:pt x="258751" y="88836"/>
                    <a:pt x="260991" y="83106"/>
                  </a:cubicBezTo>
                  <a:cubicBezTo>
                    <a:pt x="261763" y="81093"/>
                    <a:pt x="262304" y="79002"/>
                    <a:pt x="262458" y="76912"/>
                  </a:cubicBezTo>
                  <a:cubicBezTo>
                    <a:pt x="265394" y="75441"/>
                    <a:pt x="268097" y="73660"/>
                    <a:pt x="270491" y="71569"/>
                  </a:cubicBezTo>
                  <a:cubicBezTo>
                    <a:pt x="278679" y="64600"/>
                    <a:pt x="283700" y="54766"/>
                    <a:pt x="284626" y="43926"/>
                  </a:cubicBezTo>
                  <a:cubicBezTo>
                    <a:pt x="285476" y="33085"/>
                    <a:pt x="282155" y="22554"/>
                    <a:pt x="275203" y="14346"/>
                  </a:cubicBezTo>
                  <a:lnTo>
                    <a:pt x="275203" y="14346"/>
                  </a:lnTo>
                  <a:close/>
                </a:path>
              </a:pathLst>
            </a:custGeom>
            <a:solidFill>
              <a:srgbClr val="FFFFFF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67361D4A-2909-351A-103E-2669A134E0C5}"/>
                </a:ext>
              </a:extLst>
            </p:cNvPr>
            <p:cNvSpPr/>
            <p:nvPr/>
          </p:nvSpPr>
          <p:spPr>
            <a:xfrm>
              <a:off x="7630971" y="2416429"/>
              <a:ext cx="14443" cy="55131"/>
            </a:xfrm>
            <a:custGeom>
              <a:avLst/>
              <a:gdLst>
                <a:gd name="connsiteX0" fmla="*/ 0 w 14443"/>
                <a:gd name="connsiteY0" fmla="*/ 0 h 55131"/>
                <a:gd name="connsiteX1" fmla="*/ 14444 w 14443"/>
                <a:gd name="connsiteY1" fmla="*/ 0 h 55131"/>
                <a:gd name="connsiteX2" fmla="*/ 14444 w 14443"/>
                <a:gd name="connsiteY2" fmla="*/ 55132 h 55131"/>
                <a:gd name="connsiteX3" fmla="*/ 0 w 14443"/>
                <a:gd name="connsiteY3" fmla="*/ 55132 h 5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43" h="55131">
                  <a:moveTo>
                    <a:pt x="0" y="0"/>
                  </a:moveTo>
                  <a:lnTo>
                    <a:pt x="14444" y="0"/>
                  </a:lnTo>
                  <a:lnTo>
                    <a:pt x="14444" y="55132"/>
                  </a:lnTo>
                  <a:lnTo>
                    <a:pt x="0" y="55132"/>
                  </a:lnTo>
                  <a:close/>
                </a:path>
              </a:pathLst>
            </a:custGeom>
            <a:solidFill>
              <a:srgbClr val="FFFFFF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grpSp>
        <p:nvGrpSpPr>
          <p:cNvPr id="45" name="Graphic 21">
            <a:extLst>
              <a:ext uri="{FF2B5EF4-FFF2-40B4-BE49-F238E27FC236}">
                <a16:creationId xmlns:a16="http://schemas.microsoft.com/office/drawing/2014/main" id="{3FD04D78-CFFC-D152-5E51-7E23F6D2ED74}"/>
              </a:ext>
            </a:extLst>
          </p:cNvPr>
          <p:cNvGrpSpPr/>
          <p:nvPr/>
        </p:nvGrpSpPr>
        <p:grpSpPr>
          <a:xfrm>
            <a:off x="7496036" y="2647466"/>
            <a:ext cx="284756" cy="222329"/>
            <a:chOff x="7496036" y="2647466"/>
            <a:chExt cx="284756" cy="222329"/>
          </a:xfrm>
          <a:solidFill>
            <a:srgbClr val="FFFFFF"/>
          </a:solidFill>
        </p:grpSpPr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B77A0F8C-A78D-7A62-FFC9-C7E1F538A07E}"/>
                </a:ext>
              </a:extLst>
            </p:cNvPr>
            <p:cNvSpPr/>
            <p:nvPr/>
          </p:nvSpPr>
          <p:spPr>
            <a:xfrm>
              <a:off x="7496036" y="2647466"/>
              <a:ext cx="284756" cy="222329"/>
            </a:xfrm>
            <a:custGeom>
              <a:avLst/>
              <a:gdLst>
                <a:gd name="connsiteX0" fmla="*/ 276130 w 284756"/>
                <a:gd name="connsiteY0" fmla="*/ 43151 h 222329"/>
                <a:gd name="connsiteX1" fmla="*/ 265085 w 284756"/>
                <a:gd name="connsiteY1" fmla="*/ 64755 h 222329"/>
                <a:gd name="connsiteX2" fmla="*/ 261686 w 284756"/>
                <a:gd name="connsiteY2" fmla="*/ 67233 h 222329"/>
                <a:gd name="connsiteX3" fmla="*/ 260991 w 284756"/>
                <a:gd name="connsiteY3" fmla="*/ 65452 h 222329"/>
                <a:gd name="connsiteX4" fmla="*/ 260064 w 284756"/>
                <a:gd name="connsiteY4" fmla="*/ 63593 h 222329"/>
                <a:gd name="connsiteX5" fmla="*/ 262536 w 284756"/>
                <a:gd name="connsiteY5" fmla="*/ 61658 h 222329"/>
                <a:gd name="connsiteX6" fmla="*/ 272113 w 284756"/>
                <a:gd name="connsiteY6" fmla="*/ 42764 h 222329"/>
                <a:gd name="connsiteX7" fmla="*/ 265702 w 284756"/>
                <a:gd name="connsiteY7" fmla="*/ 22554 h 222329"/>
                <a:gd name="connsiteX8" fmla="*/ 246779 w 284756"/>
                <a:gd name="connsiteY8" fmla="*/ 12875 h 222329"/>
                <a:gd name="connsiteX9" fmla="*/ 226542 w 284756"/>
                <a:gd name="connsiteY9" fmla="*/ 19302 h 222329"/>
                <a:gd name="connsiteX10" fmla="*/ 199430 w 284756"/>
                <a:gd name="connsiteY10" fmla="*/ 42145 h 222329"/>
                <a:gd name="connsiteX11" fmla="*/ 199198 w 284756"/>
                <a:gd name="connsiteY11" fmla="*/ 42377 h 222329"/>
                <a:gd name="connsiteX12" fmla="*/ 196186 w 284756"/>
                <a:gd name="connsiteY12" fmla="*/ 65065 h 222329"/>
                <a:gd name="connsiteX13" fmla="*/ 196804 w 284756"/>
                <a:gd name="connsiteY13" fmla="*/ 81558 h 222329"/>
                <a:gd name="connsiteX14" fmla="*/ 188230 w 284756"/>
                <a:gd name="connsiteY14" fmla="*/ 92940 h 222329"/>
                <a:gd name="connsiteX15" fmla="*/ 174327 w 284756"/>
                <a:gd name="connsiteY15" fmla="*/ 114699 h 222329"/>
                <a:gd name="connsiteX16" fmla="*/ 174327 w 284756"/>
                <a:gd name="connsiteY16" fmla="*/ 114854 h 222329"/>
                <a:gd name="connsiteX17" fmla="*/ 174868 w 284756"/>
                <a:gd name="connsiteY17" fmla="*/ 129721 h 222329"/>
                <a:gd name="connsiteX18" fmla="*/ 174713 w 284756"/>
                <a:gd name="connsiteY18" fmla="*/ 141490 h 222329"/>
                <a:gd name="connsiteX19" fmla="*/ 169770 w 284756"/>
                <a:gd name="connsiteY19" fmla="*/ 147917 h 222329"/>
                <a:gd name="connsiteX20" fmla="*/ 160578 w 284756"/>
                <a:gd name="connsiteY20" fmla="*/ 167508 h 222329"/>
                <a:gd name="connsiteX21" fmla="*/ 160578 w 284756"/>
                <a:gd name="connsiteY21" fmla="*/ 213270 h 222329"/>
                <a:gd name="connsiteX22" fmla="*/ 153704 w 284756"/>
                <a:gd name="connsiteY22" fmla="*/ 213270 h 222329"/>
                <a:gd name="connsiteX23" fmla="*/ 153395 w 284756"/>
                <a:gd name="connsiteY23" fmla="*/ 198713 h 222329"/>
                <a:gd name="connsiteX24" fmla="*/ 155944 w 284756"/>
                <a:gd name="connsiteY24" fmla="*/ 123061 h 222329"/>
                <a:gd name="connsiteX25" fmla="*/ 183905 w 284756"/>
                <a:gd name="connsiteY25" fmla="*/ 68084 h 222329"/>
                <a:gd name="connsiteX26" fmla="*/ 186145 w 284756"/>
                <a:gd name="connsiteY26" fmla="*/ 64058 h 222329"/>
                <a:gd name="connsiteX27" fmla="*/ 183673 w 284756"/>
                <a:gd name="connsiteY27" fmla="*/ 60186 h 222329"/>
                <a:gd name="connsiteX28" fmla="*/ 142658 w 284756"/>
                <a:gd name="connsiteY28" fmla="*/ 52211 h 222329"/>
                <a:gd name="connsiteX29" fmla="*/ 101644 w 284756"/>
                <a:gd name="connsiteY29" fmla="*/ 60186 h 222329"/>
                <a:gd name="connsiteX30" fmla="*/ 99172 w 284756"/>
                <a:gd name="connsiteY30" fmla="*/ 64058 h 222329"/>
                <a:gd name="connsiteX31" fmla="*/ 101412 w 284756"/>
                <a:gd name="connsiteY31" fmla="*/ 68084 h 222329"/>
                <a:gd name="connsiteX32" fmla="*/ 129373 w 284756"/>
                <a:gd name="connsiteY32" fmla="*/ 123061 h 222329"/>
                <a:gd name="connsiteX33" fmla="*/ 131922 w 284756"/>
                <a:gd name="connsiteY33" fmla="*/ 198713 h 222329"/>
                <a:gd name="connsiteX34" fmla="*/ 131613 w 284756"/>
                <a:gd name="connsiteY34" fmla="*/ 213270 h 222329"/>
                <a:gd name="connsiteX35" fmla="*/ 124739 w 284756"/>
                <a:gd name="connsiteY35" fmla="*/ 213270 h 222329"/>
                <a:gd name="connsiteX36" fmla="*/ 124739 w 284756"/>
                <a:gd name="connsiteY36" fmla="*/ 167508 h 222329"/>
                <a:gd name="connsiteX37" fmla="*/ 115547 w 284756"/>
                <a:gd name="connsiteY37" fmla="*/ 147917 h 222329"/>
                <a:gd name="connsiteX38" fmla="*/ 110604 w 284756"/>
                <a:gd name="connsiteY38" fmla="*/ 141490 h 222329"/>
                <a:gd name="connsiteX39" fmla="*/ 110449 w 284756"/>
                <a:gd name="connsiteY39" fmla="*/ 129721 h 222329"/>
                <a:gd name="connsiteX40" fmla="*/ 110990 w 284756"/>
                <a:gd name="connsiteY40" fmla="*/ 114854 h 222329"/>
                <a:gd name="connsiteX41" fmla="*/ 110990 w 284756"/>
                <a:gd name="connsiteY41" fmla="*/ 114699 h 222329"/>
                <a:gd name="connsiteX42" fmla="*/ 97087 w 284756"/>
                <a:gd name="connsiteY42" fmla="*/ 92940 h 222329"/>
                <a:gd name="connsiteX43" fmla="*/ 88513 w 284756"/>
                <a:gd name="connsiteY43" fmla="*/ 81558 h 222329"/>
                <a:gd name="connsiteX44" fmla="*/ 89131 w 284756"/>
                <a:gd name="connsiteY44" fmla="*/ 65142 h 222329"/>
                <a:gd name="connsiteX45" fmla="*/ 86041 w 284756"/>
                <a:gd name="connsiteY45" fmla="*/ 42377 h 222329"/>
                <a:gd name="connsiteX46" fmla="*/ 85810 w 284756"/>
                <a:gd name="connsiteY46" fmla="*/ 42222 h 222329"/>
                <a:gd name="connsiteX47" fmla="*/ 58853 w 284756"/>
                <a:gd name="connsiteY47" fmla="*/ 19302 h 222329"/>
                <a:gd name="connsiteX48" fmla="*/ 19615 w 284756"/>
                <a:gd name="connsiteY48" fmla="*/ 22554 h 222329"/>
                <a:gd name="connsiteX49" fmla="*/ 13281 w 284756"/>
                <a:gd name="connsiteY49" fmla="*/ 42919 h 222329"/>
                <a:gd name="connsiteX50" fmla="*/ 22859 w 284756"/>
                <a:gd name="connsiteY50" fmla="*/ 61658 h 222329"/>
                <a:gd name="connsiteX51" fmla="*/ 25330 w 284756"/>
                <a:gd name="connsiteY51" fmla="*/ 63593 h 222329"/>
                <a:gd name="connsiteX52" fmla="*/ 24403 w 284756"/>
                <a:gd name="connsiteY52" fmla="*/ 65452 h 222329"/>
                <a:gd name="connsiteX53" fmla="*/ 23708 w 284756"/>
                <a:gd name="connsiteY53" fmla="*/ 67233 h 222329"/>
                <a:gd name="connsiteX54" fmla="*/ 20310 w 284756"/>
                <a:gd name="connsiteY54" fmla="*/ 64755 h 222329"/>
                <a:gd name="connsiteX55" fmla="*/ 9264 w 284756"/>
                <a:gd name="connsiteY55" fmla="*/ 43151 h 222329"/>
                <a:gd name="connsiteX56" fmla="*/ 16602 w 284756"/>
                <a:gd name="connsiteY56" fmla="*/ 20076 h 222329"/>
                <a:gd name="connsiteX57" fmla="*/ 61324 w 284756"/>
                <a:gd name="connsiteY57" fmla="*/ 16437 h 222329"/>
                <a:gd name="connsiteX58" fmla="*/ 88358 w 284756"/>
                <a:gd name="connsiteY58" fmla="*/ 39280 h 222329"/>
                <a:gd name="connsiteX59" fmla="*/ 116088 w 284756"/>
                <a:gd name="connsiteY59" fmla="*/ 44080 h 222329"/>
                <a:gd name="connsiteX60" fmla="*/ 142736 w 284756"/>
                <a:gd name="connsiteY60" fmla="*/ 37963 h 222329"/>
                <a:gd name="connsiteX61" fmla="*/ 169461 w 284756"/>
                <a:gd name="connsiteY61" fmla="*/ 44080 h 222329"/>
                <a:gd name="connsiteX62" fmla="*/ 197113 w 284756"/>
                <a:gd name="connsiteY62" fmla="*/ 39280 h 222329"/>
                <a:gd name="connsiteX63" fmla="*/ 224147 w 284756"/>
                <a:gd name="connsiteY63" fmla="*/ 16437 h 222329"/>
                <a:gd name="connsiteX64" fmla="*/ 247319 w 284756"/>
                <a:gd name="connsiteY64" fmla="*/ 9081 h 222329"/>
                <a:gd name="connsiteX65" fmla="*/ 268869 w 284756"/>
                <a:gd name="connsiteY65" fmla="*/ 20154 h 222329"/>
                <a:gd name="connsiteX66" fmla="*/ 276207 w 284756"/>
                <a:gd name="connsiteY66" fmla="*/ 43229 h 222329"/>
                <a:gd name="connsiteX67" fmla="*/ 276207 w 284756"/>
                <a:gd name="connsiteY67" fmla="*/ 43229 h 222329"/>
                <a:gd name="connsiteX68" fmla="*/ 253112 w 284756"/>
                <a:gd name="connsiteY68" fmla="*/ 79777 h 222329"/>
                <a:gd name="connsiteX69" fmla="*/ 245697 w 284756"/>
                <a:gd name="connsiteY69" fmla="*/ 87365 h 222329"/>
                <a:gd name="connsiteX70" fmla="*/ 237973 w 284756"/>
                <a:gd name="connsiteY70" fmla="*/ 90772 h 222329"/>
                <a:gd name="connsiteX71" fmla="*/ 219590 w 284756"/>
                <a:gd name="connsiteY71" fmla="*/ 83571 h 222329"/>
                <a:gd name="connsiteX72" fmla="*/ 219358 w 284756"/>
                <a:gd name="connsiteY72" fmla="*/ 72963 h 222329"/>
                <a:gd name="connsiteX73" fmla="*/ 226696 w 284756"/>
                <a:gd name="connsiteY73" fmla="*/ 65297 h 222329"/>
                <a:gd name="connsiteX74" fmla="*/ 234575 w 284756"/>
                <a:gd name="connsiteY74" fmla="*/ 61890 h 222329"/>
                <a:gd name="connsiteX75" fmla="*/ 240136 w 284756"/>
                <a:gd name="connsiteY75" fmla="*/ 60728 h 222329"/>
                <a:gd name="connsiteX76" fmla="*/ 245234 w 284756"/>
                <a:gd name="connsiteY76" fmla="*/ 61735 h 222329"/>
                <a:gd name="connsiteX77" fmla="*/ 252881 w 284756"/>
                <a:gd name="connsiteY77" fmla="*/ 69091 h 222329"/>
                <a:gd name="connsiteX78" fmla="*/ 253112 w 284756"/>
                <a:gd name="connsiteY78" fmla="*/ 79777 h 222329"/>
                <a:gd name="connsiteX79" fmla="*/ 253112 w 284756"/>
                <a:gd name="connsiteY79" fmla="*/ 79777 h 222329"/>
                <a:gd name="connsiteX80" fmla="*/ 112844 w 284756"/>
                <a:gd name="connsiteY80" fmla="*/ 65219 h 222329"/>
                <a:gd name="connsiteX81" fmla="*/ 142736 w 284756"/>
                <a:gd name="connsiteY81" fmla="*/ 61038 h 222329"/>
                <a:gd name="connsiteX82" fmla="*/ 172628 w 284756"/>
                <a:gd name="connsiteY82" fmla="*/ 65219 h 222329"/>
                <a:gd name="connsiteX83" fmla="*/ 144589 w 284756"/>
                <a:gd name="connsiteY83" fmla="*/ 198945 h 222329"/>
                <a:gd name="connsiteX84" fmla="*/ 144898 w 284756"/>
                <a:gd name="connsiteY84" fmla="*/ 213348 h 222329"/>
                <a:gd name="connsiteX85" fmla="*/ 140573 w 284756"/>
                <a:gd name="connsiteY85" fmla="*/ 213348 h 222329"/>
                <a:gd name="connsiteX86" fmla="*/ 140882 w 284756"/>
                <a:gd name="connsiteY86" fmla="*/ 198945 h 222329"/>
                <a:gd name="connsiteX87" fmla="*/ 112921 w 284756"/>
                <a:gd name="connsiteY87" fmla="*/ 65219 h 222329"/>
                <a:gd name="connsiteX88" fmla="*/ 112921 w 284756"/>
                <a:gd name="connsiteY88" fmla="*/ 65219 h 222329"/>
                <a:gd name="connsiteX89" fmla="*/ 50897 w 284756"/>
                <a:gd name="connsiteY89" fmla="*/ 61890 h 222329"/>
                <a:gd name="connsiteX90" fmla="*/ 58775 w 284756"/>
                <a:gd name="connsiteY90" fmla="*/ 65297 h 222329"/>
                <a:gd name="connsiteX91" fmla="*/ 66113 w 284756"/>
                <a:gd name="connsiteY91" fmla="*/ 72963 h 222329"/>
                <a:gd name="connsiteX92" fmla="*/ 65882 w 284756"/>
                <a:gd name="connsiteY92" fmla="*/ 83571 h 222329"/>
                <a:gd name="connsiteX93" fmla="*/ 47498 w 284756"/>
                <a:gd name="connsiteY93" fmla="*/ 90772 h 222329"/>
                <a:gd name="connsiteX94" fmla="*/ 39620 w 284756"/>
                <a:gd name="connsiteY94" fmla="*/ 87365 h 222329"/>
                <a:gd name="connsiteX95" fmla="*/ 32282 w 284756"/>
                <a:gd name="connsiteY95" fmla="*/ 79699 h 222329"/>
                <a:gd name="connsiteX96" fmla="*/ 32514 w 284756"/>
                <a:gd name="connsiteY96" fmla="*/ 69091 h 222329"/>
                <a:gd name="connsiteX97" fmla="*/ 50897 w 284756"/>
                <a:gd name="connsiteY97" fmla="*/ 61890 h 222329"/>
                <a:gd name="connsiteX98" fmla="*/ 275589 w 284756"/>
                <a:gd name="connsiteY98" fmla="*/ 14346 h 222329"/>
                <a:gd name="connsiteX99" fmla="*/ 247937 w 284756"/>
                <a:gd name="connsiteY99" fmla="*/ 176 h 222329"/>
                <a:gd name="connsiteX100" fmla="*/ 218277 w 284756"/>
                <a:gd name="connsiteY100" fmla="*/ 9623 h 222329"/>
                <a:gd name="connsiteX101" fmla="*/ 191243 w 284756"/>
                <a:gd name="connsiteY101" fmla="*/ 32466 h 222329"/>
                <a:gd name="connsiteX102" fmla="*/ 172551 w 284756"/>
                <a:gd name="connsiteY102" fmla="*/ 35718 h 222329"/>
                <a:gd name="connsiteX103" fmla="*/ 142658 w 284756"/>
                <a:gd name="connsiteY103" fmla="*/ 29059 h 222329"/>
                <a:gd name="connsiteX104" fmla="*/ 112766 w 284756"/>
                <a:gd name="connsiteY104" fmla="*/ 35718 h 222329"/>
                <a:gd name="connsiteX105" fmla="*/ 93997 w 284756"/>
                <a:gd name="connsiteY105" fmla="*/ 32466 h 222329"/>
                <a:gd name="connsiteX106" fmla="*/ 66886 w 284756"/>
                <a:gd name="connsiteY106" fmla="*/ 9623 h 222329"/>
                <a:gd name="connsiteX107" fmla="*/ 9573 w 284756"/>
                <a:gd name="connsiteY107" fmla="*/ 14346 h 222329"/>
                <a:gd name="connsiteX108" fmla="*/ 150 w 284756"/>
                <a:gd name="connsiteY108" fmla="*/ 43926 h 222329"/>
                <a:gd name="connsiteX109" fmla="*/ 14285 w 284756"/>
                <a:gd name="connsiteY109" fmla="*/ 71569 h 222329"/>
                <a:gd name="connsiteX110" fmla="*/ 22318 w 284756"/>
                <a:gd name="connsiteY110" fmla="*/ 76834 h 222329"/>
                <a:gd name="connsiteX111" fmla="*/ 23785 w 284756"/>
                <a:gd name="connsiteY111" fmla="*/ 83029 h 222329"/>
                <a:gd name="connsiteX112" fmla="*/ 35912 w 284756"/>
                <a:gd name="connsiteY112" fmla="*/ 95573 h 222329"/>
                <a:gd name="connsiteX113" fmla="*/ 43714 w 284756"/>
                <a:gd name="connsiteY113" fmla="*/ 98980 h 222329"/>
                <a:gd name="connsiteX114" fmla="*/ 52828 w 284756"/>
                <a:gd name="connsiteY114" fmla="*/ 100916 h 222329"/>
                <a:gd name="connsiteX115" fmla="*/ 73760 w 284756"/>
                <a:gd name="connsiteY115" fmla="*/ 87210 h 222329"/>
                <a:gd name="connsiteX116" fmla="*/ 74069 w 284756"/>
                <a:gd name="connsiteY116" fmla="*/ 69711 h 222329"/>
                <a:gd name="connsiteX117" fmla="*/ 61942 w 284756"/>
                <a:gd name="connsiteY117" fmla="*/ 57166 h 222329"/>
                <a:gd name="connsiteX118" fmla="*/ 54141 w 284756"/>
                <a:gd name="connsiteY118" fmla="*/ 53759 h 222329"/>
                <a:gd name="connsiteX119" fmla="*/ 30737 w 284756"/>
                <a:gd name="connsiteY119" fmla="*/ 56779 h 222329"/>
                <a:gd name="connsiteX120" fmla="*/ 28343 w 284756"/>
                <a:gd name="connsiteY120" fmla="*/ 55076 h 222329"/>
                <a:gd name="connsiteX121" fmla="*/ 28265 w 284756"/>
                <a:gd name="connsiteY121" fmla="*/ 54998 h 222329"/>
                <a:gd name="connsiteX122" fmla="*/ 21777 w 284756"/>
                <a:gd name="connsiteY122" fmla="*/ 42299 h 222329"/>
                <a:gd name="connsiteX123" fmla="*/ 26025 w 284756"/>
                <a:gd name="connsiteY123" fmla="*/ 28516 h 222329"/>
                <a:gd name="connsiteX124" fmla="*/ 52673 w 284756"/>
                <a:gd name="connsiteY124" fmla="*/ 26348 h 222329"/>
                <a:gd name="connsiteX125" fmla="*/ 79553 w 284756"/>
                <a:gd name="connsiteY125" fmla="*/ 49114 h 222329"/>
                <a:gd name="connsiteX126" fmla="*/ 79939 w 284756"/>
                <a:gd name="connsiteY126" fmla="*/ 63748 h 222329"/>
                <a:gd name="connsiteX127" fmla="*/ 79553 w 284756"/>
                <a:gd name="connsiteY127" fmla="*/ 84423 h 222329"/>
                <a:gd name="connsiteX128" fmla="*/ 79553 w 284756"/>
                <a:gd name="connsiteY128" fmla="*/ 84423 h 222329"/>
                <a:gd name="connsiteX129" fmla="*/ 90367 w 284756"/>
                <a:gd name="connsiteY129" fmla="*/ 99445 h 222329"/>
                <a:gd name="connsiteX130" fmla="*/ 101798 w 284756"/>
                <a:gd name="connsiteY130" fmla="*/ 116789 h 222329"/>
                <a:gd name="connsiteX131" fmla="*/ 101258 w 284756"/>
                <a:gd name="connsiteY131" fmla="*/ 128249 h 222329"/>
                <a:gd name="connsiteX132" fmla="*/ 102030 w 284756"/>
                <a:gd name="connsiteY132" fmla="*/ 145285 h 222329"/>
                <a:gd name="connsiteX133" fmla="*/ 102262 w 284756"/>
                <a:gd name="connsiteY133" fmla="*/ 145827 h 222329"/>
                <a:gd name="connsiteX134" fmla="*/ 108364 w 284756"/>
                <a:gd name="connsiteY134" fmla="*/ 153957 h 222329"/>
                <a:gd name="connsiteX135" fmla="*/ 115393 w 284756"/>
                <a:gd name="connsiteY135" fmla="*/ 167662 h 222329"/>
                <a:gd name="connsiteX136" fmla="*/ 115393 w 284756"/>
                <a:gd name="connsiteY136" fmla="*/ 217839 h 222329"/>
                <a:gd name="connsiteX137" fmla="*/ 119873 w 284756"/>
                <a:gd name="connsiteY137" fmla="*/ 222330 h 222329"/>
                <a:gd name="connsiteX138" fmla="*/ 164749 w 284756"/>
                <a:gd name="connsiteY138" fmla="*/ 222330 h 222329"/>
                <a:gd name="connsiteX139" fmla="*/ 169229 w 284756"/>
                <a:gd name="connsiteY139" fmla="*/ 217839 h 222329"/>
                <a:gd name="connsiteX140" fmla="*/ 169229 w 284756"/>
                <a:gd name="connsiteY140" fmla="*/ 167662 h 222329"/>
                <a:gd name="connsiteX141" fmla="*/ 176258 w 284756"/>
                <a:gd name="connsiteY141" fmla="*/ 153957 h 222329"/>
                <a:gd name="connsiteX142" fmla="*/ 182360 w 284756"/>
                <a:gd name="connsiteY142" fmla="*/ 145827 h 222329"/>
                <a:gd name="connsiteX143" fmla="*/ 182669 w 284756"/>
                <a:gd name="connsiteY143" fmla="*/ 145285 h 222329"/>
                <a:gd name="connsiteX144" fmla="*/ 183441 w 284756"/>
                <a:gd name="connsiteY144" fmla="*/ 128327 h 222329"/>
                <a:gd name="connsiteX145" fmla="*/ 182901 w 284756"/>
                <a:gd name="connsiteY145" fmla="*/ 116789 h 222329"/>
                <a:gd name="connsiteX146" fmla="*/ 194332 w 284756"/>
                <a:gd name="connsiteY146" fmla="*/ 99445 h 222329"/>
                <a:gd name="connsiteX147" fmla="*/ 205146 w 284756"/>
                <a:gd name="connsiteY147" fmla="*/ 84423 h 222329"/>
                <a:gd name="connsiteX148" fmla="*/ 205146 w 284756"/>
                <a:gd name="connsiteY148" fmla="*/ 84423 h 222329"/>
                <a:gd name="connsiteX149" fmla="*/ 204760 w 284756"/>
                <a:gd name="connsiteY149" fmla="*/ 63748 h 222329"/>
                <a:gd name="connsiteX150" fmla="*/ 205146 w 284756"/>
                <a:gd name="connsiteY150" fmla="*/ 49114 h 222329"/>
                <a:gd name="connsiteX151" fmla="*/ 232103 w 284756"/>
                <a:gd name="connsiteY151" fmla="*/ 26348 h 222329"/>
                <a:gd name="connsiteX152" fmla="*/ 245852 w 284756"/>
                <a:gd name="connsiteY152" fmla="*/ 22012 h 222329"/>
                <a:gd name="connsiteX153" fmla="*/ 258674 w 284756"/>
                <a:gd name="connsiteY153" fmla="*/ 28516 h 222329"/>
                <a:gd name="connsiteX154" fmla="*/ 262999 w 284756"/>
                <a:gd name="connsiteY154" fmla="*/ 42299 h 222329"/>
                <a:gd name="connsiteX155" fmla="*/ 256511 w 284756"/>
                <a:gd name="connsiteY155" fmla="*/ 55076 h 222329"/>
                <a:gd name="connsiteX156" fmla="*/ 256434 w 284756"/>
                <a:gd name="connsiteY156" fmla="*/ 55076 h 222329"/>
                <a:gd name="connsiteX157" fmla="*/ 253962 w 284756"/>
                <a:gd name="connsiteY157" fmla="*/ 56857 h 222329"/>
                <a:gd name="connsiteX158" fmla="*/ 248092 w 284756"/>
                <a:gd name="connsiteY158" fmla="*/ 53527 h 222329"/>
                <a:gd name="connsiteX159" fmla="*/ 230635 w 284756"/>
                <a:gd name="connsiteY159" fmla="*/ 53837 h 222329"/>
                <a:gd name="connsiteX160" fmla="*/ 222834 w 284756"/>
                <a:gd name="connsiteY160" fmla="*/ 57244 h 222329"/>
                <a:gd name="connsiteX161" fmla="*/ 210707 w 284756"/>
                <a:gd name="connsiteY161" fmla="*/ 69788 h 222329"/>
                <a:gd name="connsiteX162" fmla="*/ 211016 w 284756"/>
                <a:gd name="connsiteY162" fmla="*/ 87288 h 222329"/>
                <a:gd name="connsiteX163" fmla="*/ 231948 w 284756"/>
                <a:gd name="connsiteY163" fmla="*/ 100993 h 222329"/>
                <a:gd name="connsiteX164" fmla="*/ 241140 w 284756"/>
                <a:gd name="connsiteY164" fmla="*/ 99057 h 222329"/>
                <a:gd name="connsiteX165" fmla="*/ 248864 w 284756"/>
                <a:gd name="connsiteY165" fmla="*/ 95650 h 222329"/>
                <a:gd name="connsiteX166" fmla="*/ 260991 w 284756"/>
                <a:gd name="connsiteY166" fmla="*/ 83106 h 222329"/>
                <a:gd name="connsiteX167" fmla="*/ 262458 w 284756"/>
                <a:gd name="connsiteY167" fmla="*/ 76912 h 222329"/>
                <a:gd name="connsiteX168" fmla="*/ 270491 w 284756"/>
                <a:gd name="connsiteY168" fmla="*/ 71569 h 222329"/>
                <a:gd name="connsiteX169" fmla="*/ 284626 w 284756"/>
                <a:gd name="connsiteY169" fmla="*/ 43926 h 222329"/>
                <a:gd name="connsiteX170" fmla="*/ 275203 w 284756"/>
                <a:gd name="connsiteY170" fmla="*/ 14346 h 222329"/>
                <a:gd name="connsiteX171" fmla="*/ 275203 w 284756"/>
                <a:gd name="connsiteY171" fmla="*/ 14346 h 22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284756" h="222329">
                  <a:moveTo>
                    <a:pt x="276130" y="43151"/>
                  </a:moveTo>
                  <a:cubicBezTo>
                    <a:pt x="275435" y="51669"/>
                    <a:pt x="271496" y="59257"/>
                    <a:pt x="265085" y="64755"/>
                  </a:cubicBezTo>
                  <a:cubicBezTo>
                    <a:pt x="264003" y="65684"/>
                    <a:pt x="262922" y="66536"/>
                    <a:pt x="261686" y="67233"/>
                  </a:cubicBezTo>
                  <a:cubicBezTo>
                    <a:pt x="261454" y="66613"/>
                    <a:pt x="261223" y="66071"/>
                    <a:pt x="260991" y="65452"/>
                  </a:cubicBezTo>
                  <a:cubicBezTo>
                    <a:pt x="260682" y="64832"/>
                    <a:pt x="260450" y="64213"/>
                    <a:pt x="260064" y="63593"/>
                  </a:cubicBezTo>
                  <a:cubicBezTo>
                    <a:pt x="260914" y="62974"/>
                    <a:pt x="261763" y="62354"/>
                    <a:pt x="262536" y="61658"/>
                  </a:cubicBezTo>
                  <a:cubicBezTo>
                    <a:pt x="268097" y="56934"/>
                    <a:pt x="271496" y="50275"/>
                    <a:pt x="272113" y="42764"/>
                  </a:cubicBezTo>
                  <a:cubicBezTo>
                    <a:pt x="272731" y="35253"/>
                    <a:pt x="270491" y="28129"/>
                    <a:pt x="265702" y="22554"/>
                  </a:cubicBezTo>
                  <a:cubicBezTo>
                    <a:pt x="260914" y="16902"/>
                    <a:pt x="254194" y="13495"/>
                    <a:pt x="246779" y="12875"/>
                  </a:cubicBezTo>
                  <a:cubicBezTo>
                    <a:pt x="239363" y="12256"/>
                    <a:pt x="232180" y="14579"/>
                    <a:pt x="226542" y="19302"/>
                  </a:cubicBezTo>
                  <a:lnTo>
                    <a:pt x="199430" y="42145"/>
                  </a:lnTo>
                  <a:cubicBezTo>
                    <a:pt x="199430" y="42145"/>
                    <a:pt x="199276" y="42299"/>
                    <a:pt x="199198" y="42377"/>
                  </a:cubicBezTo>
                  <a:cubicBezTo>
                    <a:pt x="193174" y="48184"/>
                    <a:pt x="194719" y="56779"/>
                    <a:pt x="196186" y="65065"/>
                  </a:cubicBezTo>
                  <a:cubicBezTo>
                    <a:pt x="197190" y="70872"/>
                    <a:pt x="198272" y="76757"/>
                    <a:pt x="196804" y="81558"/>
                  </a:cubicBezTo>
                  <a:cubicBezTo>
                    <a:pt x="195414" y="85816"/>
                    <a:pt x="192015" y="89146"/>
                    <a:pt x="188230" y="92940"/>
                  </a:cubicBezTo>
                  <a:cubicBezTo>
                    <a:pt x="182824" y="98283"/>
                    <a:pt x="176722" y="104323"/>
                    <a:pt x="174327" y="114699"/>
                  </a:cubicBezTo>
                  <a:cubicBezTo>
                    <a:pt x="174327" y="114699"/>
                    <a:pt x="174327" y="114776"/>
                    <a:pt x="174327" y="114854"/>
                  </a:cubicBezTo>
                  <a:cubicBezTo>
                    <a:pt x="173168" y="120971"/>
                    <a:pt x="174095" y="125617"/>
                    <a:pt x="174868" y="129721"/>
                  </a:cubicBezTo>
                  <a:cubicBezTo>
                    <a:pt x="175640" y="133902"/>
                    <a:pt x="176258" y="137154"/>
                    <a:pt x="174713" y="141490"/>
                  </a:cubicBezTo>
                  <a:cubicBezTo>
                    <a:pt x="173400" y="143658"/>
                    <a:pt x="171624" y="145749"/>
                    <a:pt x="169770" y="147917"/>
                  </a:cubicBezTo>
                  <a:cubicBezTo>
                    <a:pt x="165444" y="152873"/>
                    <a:pt x="160578" y="158525"/>
                    <a:pt x="160578" y="167508"/>
                  </a:cubicBezTo>
                  <a:lnTo>
                    <a:pt x="160578" y="213270"/>
                  </a:lnTo>
                  <a:lnTo>
                    <a:pt x="153704" y="213270"/>
                  </a:lnTo>
                  <a:cubicBezTo>
                    <a:pt x="153704" y="208779"/>
                    <a:pt x="153549" y="203823"/>
                    <a:pt x="153395" y="198713"/>
                  </a:cubicBezTo>
                  <a:cubicBezTo>
                    <a:pt x="152854" y="176180"/>
                    <a:pt x="152159" y="148150"/>
                    <a:pt x="155944" y="123061"/>
                  </a:cubicBezTo>
                  <a:cubicBezTo>
                    <a:pt x="160269" y="94334"/>
                    <a:pt x="169461" y="76370"/>
                    <a:pt x="183905" y="68084"/>
                  </a:cubicBezTo>
                  <a:cubicBezTo>
                    <a:pt x="185295" y="67310"/>
                    <a:pt x="186222" y="65762"/>
                    <a:pt x="186145" y="64058"/>
                  </a:cubicBezTo>
                  <a:cubicBezTo>
                    <a:pt x="186145" y="62432"/>
                    <a:pt x="185141" y="60883"/>
                    <a:pt x="183673" y="60186"/>
                  </a:cubicBezTo>
                  <a:cubicBezTo>
                    <a:pt x="172705" y="54766"/>
                    <a:pt x="159265" y="52211"/>
                    <a:pt x="142658" y="52211"/>
                  </a:cubicBezTo>
                  <a:cubicBezTo>
                    <a:pt x="126052" y="52211"/>
                    <a:pt x="112612" y="54844"/>
                    <a:pt x="101644" y="60186"/>
                  </a:cubicBezTo>
                  <a:cubicBezTo>
                    <a:pt x="100176" y="60961"/>
                    <a:pt x="99249" y="62354"/>
                    <a:pt x="99172" y="64058"/>
                  </a:cubicBezTo>
                  <a:cubicBezTo>
                    <a:pt x="99172" y="65684"/>
                    <a:pt x="99945" y="67233"/>
                    <a:pt x="101412" y="68084"/>
                  </a:cubicBezTo>
                  <a:cubicBezTo>
                    <a:pt x="115856" y="76370"/>
                    <a:pt x="125048" y="94411"/>
                    <a:pt x="129373" y="123061"/>
                  </a:cubicBezTo>
                  <a:cubicBezTo>
                    <a:pt x="133158" y="148150"/>
                    <a:pt x="132463" y="176180"/>
                    <a:pt x="131922" y="198713"/>
                  </a:cubicBezTo>
                  <a:cubicBezTo>
                    <a:pt x="131768" y="203823"/>
                    <a:pt x="131690" y="208779"/>
                    <a:pt x="131613" y="213270"/>
                  </a:cubicBezTo>
                  <a:lnTo>
                    <a:pt x="124739" y="213270"/>
                  </a:lnTo>
                  <a:lnTo>
                    <a:pt x="124739" y="167508"/>
                  </a:lnTo>
                  <a:cubicBezTo>
                    <a:pt x="124739" y="158603"/>
                    <a:pt x="119873" y="152950"/>
                    <a:pt x="115547" y="147917"/>
                  </a:cubicBezTo>
                  <a:cubicBezTo>
                    <a:pt x="113693" y="145749"/>
                    <a:pt x="111917" y="143658"/>
                    <a:pt x="110604" y="141490"/>
                  </a:cubicBezTo>
                  <a:cubicBezTo>
                    <a:pt x="108982" y="137232"/>
                    <a:pt x="109600" y="133902"/>
                    <a:pt x="110449" y="129721"/>
                  </a:cubicBezTo>
                  <a:cubicBezTo>
                    <a:pt x="111222" y="125617"/>
                    <a:pt x="112149" y="120893"/>
                    <a:pt x="110990" y="114854"/>
                  </a:cubicBezTo>
                  <a:cubicBezTo>
                    <a:pt x="110990" y="114854"/>
                    <a:pt x="110990" y="114776"/>
                    <a:pt x="110990" y="114699"/>
                  </a:cubicBezTo>
                  <a:cubicBezTo>
                    <a:pt x="108595" y="104323"/>
                    <a:pt x="102493" y="98283"/>
                    <a:pt x="97087" y="92940"/>
                  </a:cubicBezTo>
                  <a:cubicBezTo>
                    <a:pt x="93225" y="89146"/>
                    <a:pt x="89903" y="85816"/>
                    <a:pt x="88513" y="81558"/>
                  </a:cubicBezTo>
                  <a:cubicBezTo>
                    <a:pt x="87045" y="76757"/>
                    <a:pt x="88127" y="70872"/>
                    <a:pt x="89131" y="65142"/>
                  </a:cubicBezTo>
                  <a:cubicBezTo>
                    <a:pt x="90598" y="56857"/>
                    <a:pt x="92143" y="48262"/>
                    <a:pt x="86041" y="42377"/>
                  </a:cubicBezTo>
                  <a:cubicBezTo>
                    <a:pt x="86041" y="42377"/>
                    <a:pt x="85887" y="42222"/>
                    <a:pt x="85810" y="42222"/>
                  </a:cubicBezTo>
                  <a:lnTo>
                    <a:pt x="58853" y="19302"/>
                  </a:lnTo>
                  <a:cubicBezTo>
                    <a:pt x="47189" y="9391"/>
                    <a:pt x="29579" y="10785"/>
                    <a:pt x="19615" y="22554"/>
                  </a:cubicBezTo>
                  <a:cubicBezTo>
                    <a:pt x="14903" y="28129"/>
                    <a:pt x="12663" y="35485"/>
                    <a:pt x="13281" y="42919"/>
                  </a:cubicBezTo>
                  <a:cubicBezTo>
                    <a:pt x="13899" y="50352"/>
                    <a:pt x="17297" y="57012"/>
                    <a:pt x="22859" y="61658"/>
                  </a:cubicBezTo>
                  <a:cubicBezTo>
                    <a:pt x="23631" y="62354"/>
                    <a:pt x="24403" y="62974"/>
                    <a:pt x="25330" y="63593"/>
                  </a:cubicBezTo>
                  <a:cubicBezTo>
                    <a:pt x="25021" y="64213"/>
                    <a:pt x="24712" y="64832"/>
                    <a:pt x="24403" y="65452"/>
                  </a:cubicBezTo>
                  <a:cubicBezTo>
                    <a:pt x="24172" y="66071"/>
                    <a:pt x="23940" y="66613"/>
                    <a:pt x="23708" y="67233"/>
                  </a:cubicBezTo>
                  <a:cubicBezTo>
                    <a:pt x="22550" y="66458"/>
                    <a:pt x="21391" y="65607"/>
                    <a:pt x="20310" y="64755"/>
                  </a:cubicBezTo>
                  <a:cubicBezTo>
                    <a:pt x="13899" y="59335"/>
                    <a:pt x="9959" y="51669"/>
                    <a:pt x="9264" y="43151"/>
                  </a:cubicBezTo>
                  <a:cubicBezTo>
                    <a:pt x="8569" y="34711"/>
                    <a:pt x="11195" y="26503"/>
                    <a:pt x="16602" y="20076"/>
                  </a:cubicBezTo>
                  <a:cubicBezTo>
                    <a:pt x="27956" y="6681"/>
                    <a:pt x="48039" y="5054"/>
                    <a:pt x="61324" y="16437"/>
                  </a:cubicBezTo>
                  <a:lnTo>
                    <a:pt x="88358" y="39280"/>
                  </a:lnTo>
                  <a:cubicBezTo>
                    <a:pt x="96160" y="45939"/>
                    <a:pt x="106510" y="47720"/>
                    <a:pt x="116088" y="44080"/>
                  </a:cubicBezTo>
                  <a:cubicBezTo>
                    <a:pt x="123812" y="41061"/>
                    <a:pt x="131845" y="37963"/>
                    <a:pt x="142736" y="37963"/>
                  </a:cubicBezTo>
                  <a:cubicBezTo>
                    <a:pt x="153627" y="37963"/>
                    <a:pt x="161660" y="41061"/>
                    <a:pt x="169461" y="44080"/>
                  </a:cubicBezTo>
                  <a:cubicBezTo>
                    <a:pt x="178961" y="47720"/>
                    <a:pt x="189312" y="45939"/>
                    <a:pt x="197113" y="39280"/>
                  </a:cubicBezTo>
                  <a:lnTo>
                    <a:pt x="224147" y="16437"/>
                  </a:lnTo>
                  <a:cubicBezTo>
                    <a:pt x="230558" y="10939"/>
                    <a:pt x="238823" y="8307"/>
                    <a:pt x="247319" y="9081"/>
                  </a:cubicBezTo>
                  <a:cubicBezTo>
                    <a:pt x="255816" y="9778"/>
                    <a:pt x="263463" y="13727"/>
                    <a:pt x="268869" y="20154"/>
                  </a:cubicBezTo>
                  <a:cubicBezTo>
                    <a:pt x="274276" y="26503"/>
                    <a:pt x="276902" y="34711"/>
                    <a:pt x="276207" y="43229"/>
                  </a:cubicBezTo>
                  <a:lnTo>
                    <a:pt x="276207" y="43229"/>
                  </a:lnTo>
                  <a:close/>
                  <a:moveTo>
                    <a:pt x="253112" y="79777"/>
                  </a:moveTo>
                  <a:cubicBezTo>
                    <a:pt x="251722" y="83261"/>
                    <a:pt x="249173" y="85894"/>
                    <a:pt x="245697" y="87365"/>
                  </a:cubicBezTo>
                  <a:lnTo>
                    <a:pt x="237973" y="90772"/>
                  </a:lnTo>
                  <a:cubicBezTo>
                    <a:pt x="230944" y="93869"/>
                    <a:pt x="222680" y="90617"/>
                    <a:pt x="219590" y="83571"/>
                  </a:cubicBezTo>
                  <a:cubicBezTo>
                    <a:pt x="218122" y="80164"/>
                    <a:pt x="218045" y="76370"/>
                    <a:pt x="219358" y="72963"/>
                  </a:cubicBezTo>
                  <a:cubicBezTo>
                    <a:pt x="220749" y="69478"/>
                    <a:pt x="223297" y="66768"/>
                    <a:pt x="226696" y="65297"/>
                  </a:cubicBezTo>
                  <a:lnTo>
                    <a:pt x="234575" y="61890"/>
                  </a:lnTo>
                  <a:cubicBezTo>
                    <a:pt x="236351" y="61116"/>
                    <a:pt x="238205" y="60728"/>
                    <a:pt x="240136" y="60728"/>
                  </a:cubicBezTo>
                  <a:cubicBezTo>
                    <a:pt x="241835" y="60728"/>
                    <a:pt x="243612" y="61038"/>
                    <a:pt x="245234" y="61735"/>
                  </a:cubicBezTo>
                  <a:cubicBezTo>
                    <a:pt x="248710" y="63129"/>
                    <a:pt x="251413" y="65684"/>
                    <a:pt x="252881" y="69091"/>
                  </a:cubicBezTo>
                  <a:cubicBezTo>
                    <a:pt x="254348" y="72498"/>
                    <a:pt x="254425" y="76292"/>
                    <a:pt x="253112" y="79777"/>
                  </a:cubicBezTo>
                  <a:lnTo>
                    <a:pt x="253112" y="79777"/>
                  </a:lnTo>
                  <a:close/>
                  <a:moveTo>
                    <a:pt x="112844" y="65219"/>
                  </a:moveTo>
                  <a:cubicBezTo>
                    <a:pt x="121186" y="62432"/>
                    <a:pt x="130995" y="61038"/>
                    <a:pt x="142736" y="61038"/>
                  </a:cubicBezTo>
                  <a:cubicBezTo>
                    <a:pt x="154476" y="61038"/>
                    <a:pt x="164209" y="62432"/>
                    <a:pt x="172628" y="65219"/>
                  </a:cubicBezTo>
                  <a:cubicBezTo>
                    <a:pt x="141963" y="91237"/>
                    <a:pt x="143508" y="155506"/>
                    <a:pt x="144589" y="198945"/>
                  </a:cubicBezTo>
                  <a:cubicBezTo>
                    <a:pt x="144744" y="203978"/>
                    <a:pt x="144821" y="208934"/>
                    <a:pt x="144898" y="213348"/>
                  </a:cubicBezTo>
                  <a:lnTo>
                    <a:pt x="140573" y="213348"/>
                  </a:lnTo>
                  <a:cubicBezTo>
                    <a:pt x="140573" y="208934"/>
                    <a:pt x="140727" y="204056"/>
                    <a:pt x="140882" y="198945"/>
                  </a:cubicBezTo>
                  <a:cubicBezTo>
                    <a:pt x="141963" y="155506"/>
                    <a:pt x="143585" y="91237"/>
                    <a:pt x="112921" y="65219"/>
                  </a:cubicBezTo>
                  <a:lnTo>
                    <a:pt x="112921" y="65219"/>
                  </a:lnTo>
                  <a:close/>
                  <a:moveTo>
                    <a:pt x="50897" y="61890"/>
                  </a:moveTo>
                  <a:lnTo>
                    <a:pt x="58775" y="65297"/>
                  </a:lnTo>
                  <a:cubicBezTo>
                    <a:pt x="62174" y="66768"/>
                    <a:pt x="64800" y="69478"/>
                    <a:pt x="66113" y="72963"/>
                  </a:cubicBezTo>
                  <a:cubicBezTo>
                    <a:pt x="67504" y="76447"/>
                    <a:pt x="67426" y="80241"/>
                    <a:pt x="65882" y="83571"/>
                  </a:cubicBezTo>
                  <a:cubicBezTo>
                    <a:pt x="62792" y="90617"/>
                    <a:pt x="54527" y="93869"/>
                    <a:pt x="47498" y="90772"/>
                  </a:cubicBezTo>
                  <a:lnTo>
                    <a:pt x="39620" y="87365"/>
                  </a:lnTo>
                  <a:cubicBezTo>
                    <a:pt x="36221" y="85894"/>
                    <a:pt x="33595" y="83184"/>
                    <a:pt x="32282" y="79699"/>
                  </a:cubicBezTo>
                  <a:cubicBezTo>
                    <a:pt x="30892" y="76215"/>
                    <a:pt x="30969" y="72421"/>
                    <a:pt x="32514" y="69091"/>
                  </a:cubicBezTo>
                  <a:cubicBezTo>
                    <a:pt x="35603" y="62045"/>
                    <a:pt x="43868" y="58793"/>
                    <a:pt x="50897" y="61890"/>
                  </a:cubicBezTo>
                  <a:close/>
                  <a:moveTo>
                    <a:pt x="275589" y="14346"/>
                  </a:moveTo>
                  <a:cubicBezTo>
                    <a:pt x="268638" y="6139"/>
                    <a:pt x="258828" y="1105"/>
                    <a:pt x="247937" y="176"/>
                  </a:cubicBezTo>
                  <a:cubicBezTo>
                    <a:pt x="237046" y="-753"/>
                    <a:pt x="226542" y="2654"/>
                    <a:pt x="218277" y="9623"/>
                  </a:cubicBezTo>
                  <a:lnTo>
                    <a:pt x="191243" y="32466"/>
                  </a:lnTo>
                  <a:cubicBezTo>
                    <a:pt x="185836" y="37034"/>
                    <a:pt x="179039" y="38196"/>
                    <a:pt x="172551" y="35718"/>
                  </a:cubicBezTo>
                  <a:cubicBezTo>
                    <a:pt x="164440" y="32620"/>
                    <a:pt x="155249" y="29059"/>
                    <a:pt x="142658" y="29059"/>
                  </a:cubicBezTo>
                  <a:cubicBezTo>
                    <a:pt x="130068" y="29059"/>
                    <a:pt x="120877" y="32620"/>
                    <a:pt x="112766" y="35718"/>
                  </a:cubicBezTo>
                  <a:cubicBezTo>
                    <a:pt x="106201" y="38196"/>
                    <a:pt x="99404" y="37034"/>
                    <a:pt x="93997" y="32466"/>
                  </a:cubicBezTo>
                  <a:lnTo>
                    <a:pt x="66886" y="9623"/>
                  </a:lnTo>
                  <a:cubicBezTo>
                    <a:pt x="49816" y="-4857"/>
                    <a:pt x="24094" y="-2766"/>
                    <a:pt x="9573" y="14346"/>
                  </a:cubicBezTo>
                  <a:cubicBezTo>
                    <a:pt x="2622" y="22554"/>
                    <a:pt x="-777" y="33085"/>
                    <a:pt x="150" y="43926"/>
                  </a:cubicBezTo>
                  <a:cubicBezTo>
                    <a:pt x="1000" y="54766"/>
                    <a:pt x="6097" y="64600"/>
                    <a:pt x="14285" y="71569"/>
                  </a:cubicBezTo>
                  <a:cubicBezTo>
                    <a:pt x="16757" y="73660"/>
                    <a:pt x="19460" y="75441"/>
                    <a:pt x="22318" y="76834"/>
                  </a:cubicBezTo>
                  <a:cubicBezTo>
                    <a:pt x="22550" y="78925"/>
                    <a:pt x="23013" y="81016"/>
                    <a:pt x="23785" y="83029"/>
                  </a:cubicBezTo>
                  <a:cubicBezTo>
                    <a:pt x="26025" y="88759"/>
                    <a:pt x="30351" y="93173"/>
                    <a:pt x="35912" y="95573"/>
                  </a:cubicBezTo>
                  <a:lnTo>
                    <a:pt x="43714" y="98980"/>
                  </a:lnTo>
                  <a:cubicBezTo>
                    <a:pt x="46726" y="100296"/>
                    <a:pt x="49816" y="100916"/>
                    <a:pt x="52828" y="100916"/>
                  </a:cubicBezTo>
                  <a:cubicBezTo>
                    <a:pt x="61633" y="100916"/>
                    <a:pt x="70053" y="95805"/>
                    <a:pt x="73760" y="87210"/>
                  </a:cubicBezTo>
                  <a:cubicBezTo>
                    <a:pt x="76232" y="81635"/>
                    <a:pt x="76309" y="75441"/>
                    <a:pt x="74069" y="69711"/>
                  </a:cubicBezTo>
                  <a:cubicBezTo>
                    <a:pt x="71829" y="63981"/>
                    <a:pt x="67504" y="59567"/>
                    <a:pt x="61942" y="57166"/>
                  </a:cubicBezTo>
                  <a:lnTo>
                    <a:pt x="54141" y="53759"/>
                  </a:lnTo>
                  <a:cubicBezTo>
                    <a:pt x="46108" y="50275"/>
                    <a:pt x="37225" y="51669"/>
                    <a:pt x="30737" y="56779"/>
                  </a:cubicBezTo>
                  <a:cubicBezTo>
                    <a:pt x="29810" y="56237"/>
                    <a:pt x="29038" y="55695"/>
                    <a:pt x="28343" y="55076"/>
                  </a:cubicBezTo>
                  <a:cubicBezTo>
                    <a:pt x="28343" y="55076"/>
                    <a:pt x="28343" y="55076"/>
                    <a:pt x="28265" y="54998"/>
                  </a:cubicBezTo>
                  <a:cubicBezTo>
                    <a:pt x="24481" y="51824"/>
                    <a:pt x="22241" y="47333"/>
                    <a:pt x="21777" y="42299"/>
                  </a:cubicBezTo>
                  <a:cubicBezTo>
                    <a:pt x="21314" y="37266"/>
                    <a:pt x="22859" y="32233"/>
                    <a:pt x="26025" y="28516"/>
                  </a:cubicBezTo>
                  <a:cubicBezTo>
                    <a:pt x="32668" y="20696"/>
                    <a:pt x="44872" y="19689"/>
                    <a:pt x="52673" y="26348"/>
                  </a:cubicBezTo>
                  <a:lnTo>
                    <a:pt x="79553" y="49114"/>
                  </a:lnTo>
                  <a:cubicBezTo>
                    <a:pt x="82102" y="51669"/>
                    <a:pt x="81098" y="57321"/>
                    <a:pt x="79939" y="63748"/>
                  </a:cubicBezTo>
                  <a:cubicBezTo>
                    <a:pt x="78781" y="70253"/>
                    <a:pt x="77468" y="77609"/>
                    <a:pt x="79553" y="84423"/>
                  </a:cubicBezTo>
                  <a:cubicBezTo>
                    <a:pt x="79553" y="84423"/>
                    <a:pt x="79553" y="84423"/>
                    <a:pt x="79553" y="84423"/>
                  </a:cubicBezTo>
                  <a:cubicBezTo>
                    <a:pt x="81639" y="90772"/>
                    <a:pt x="86119" y="95186"/>
                    <a:pt x="90367" y="99445"/>
                  </a:cubicBezTo>
                  <a:cubicBezTo>
                    <a:pt x="95310" y="104323"/>
                    <a:pt x="100022" y="108969"/>
                    <a:pt x="101798" y="116789"/>
                  </a:cubicBezTo>
                  <a:cubicBezTo>
                    <a:pt x="102648" y="121203"/>
                    <a:pt x="101953" y="124610"/>
                    <a:pt x="101258" y="128249"/>
                  </a:cubicBezTo>
                  <a:cubicBezTo>
                    <a:pt x="100331" y="133050"/>
                    <a:pt x="99327" y="138393"/>
                    <a:pt x="102030" y="145285"/>
                  </a:cubicBezTo>
                  <a:cubicBezTo>
                    <a:pt x="102030" y="145439"/>
                    <a:pt x="102185" y="145672"/>
                    <a:pt x="102262" y="145827"/>
                  </a:cubicBezTo>
                  <a:cubicBezTo>
                    <a:pt x="103961" y="148924"/>
                    <a:pt x="106201" y="151479"/>
                    <a:pt x="108364" y="153957"/>
                  </a:cubicBezTo>
                  <a:cubicBezTo>
                    <a:pt x="112149" y="158293"/>
                    <a:pt x="115393" y="162087"/>
                    <a:pt x="115393" y="167662"/>
                  </a:cubicBezTo>
                  <a:lnTo>
                    <a:pt x="115393" y="217839"/>
                  </a:lnTo>
                  <a:cubicBezTo>
                    <a:pt x="115393" y="220317"/>
                    <a:pt x="117401" y="222330"/>
                    <a:pt x="119873" y="222330"/>
                  </a:cubicBezTo>
                  <a:lnTo>
                    <a:pt x="164749" y="222330"/>
                  </a:lnTo>
                  <a:cubicBezTo>
                    <a:pt x="167221" y="222330"/>
                    <a:pt x="169229" y="220317"/>
                    <a:pt x="169229" y="217839"/>
                  </a:cubicBezTo>
                  <a:lnTo>
                    <a:pt x="169229" y="167662"/>
                  </a:lnTo>
                  <a:cubicBezTo>
                    <a:pt x="169229" y="162087"/>
                    <a:pt x="172473" y="158293"/>
                    <a:pt x="176258" y="153957"/>
                  </a:cubicBezTo>
                  <a:cubicBezTo>
                    <a:pt x="178421" y="151479"/>
                    <a:pt x="180584" y="148924"/>
                    <a:pt x="182360" y="145827"/>
                  </a:cubicBezTo>
                  <a:cubicBezTo>
                    <a:pt x="182437" y="145672"/>
                    <a:pt x="182592" y="145439"/>
                    <a:pt x="182669" y="145285"/>
                  </a:cubicBezTo>
                  <a:cubicBezTo>
                    <a:pt x="185372" y="138471"/>
                    <a:pt x="184291" y="133128"/>
                    <a:pt x="183441" y="128327"/>
                  </a:cubicBezTo>
                  <a:cubicBezTo>
                    <a:pt x="182746" y="124688"/>
                    <a:pt x="182128" y="121203"/>
                    <a:pt x="182901" y="116789"/>
                  </a:cubicBezTo>
                  <a:cubicBezTo>
                    <a:pt x="184677" y="108969"/>
                    <a:pt x="189389" y="104400"/>
                    <a:pt x="194332" y="99445"/>
                  </a:cubicBezTo>
                  <a:cubicBezTo>
                    <a:pt x="198658" y="95186"/>
                    <a:pt x="203061" y="90850"/>
                    <a:pt x="205146" y="84423"/>
                  </a:cubicBezTo>
                  <a:cubicBezTo>
                    <a:pt x="205146" y="84423"/>
                    <a:pt x="205146" y="84423"/>
                    <a:pt x="205146" y="84423"/>
                  </a:cubicBezTo>
                  <a:cubicBezTo>
                    <a:pt x="207231" y="77609"/>
                    <a:pt x="205918" y="70175"/>
                    <a:pt x="204760" y="63748"/>
                  </a:cubicBezTo>
                  <a:cubicBezTo>
                    <a:pt x="203601" y="57321"/>
                    <a:pt x="202597" y="51746"/>
                    <a:pt x="205146" y="49114"/>
                  </a:cubicBezTo>
                  <a:lnTo>
                    <a:pt x="232103" y="26348"/>
                  </a:lnTo>
                  <a:cubicBezTo>
                    <a:pt x="235888" y="23096"/>
                    <a:pt x="240754" y="21548"/>
                    <a:pt x="245852" y="22012"/>
                  </a:cubicBezTo>
                  <a:cubicBezTo>
                    <a:pt x="250950" y="22399"/>
                    <a:pt x="255507" y="24722"/>
                    <a:pt x="258674" y="28516"/>
                  </a:cubicBezTo>
                  <a:cubicBezTo>
                    <a:pt x="261840" y="32311"/>
                    <a:pt x="263385" y="37189"/>
                    <a:pt x="262999" y="42299"/>
                  </a:cubicBezTo>
                  <a:cubicBezTo>
                    <a:pt x="262536" y="47410"/>
                    <a:pt x="260296" y="51901"/>
                    <a:pt x="256511" y="55076"/>
                  </a:cubicBezTo>
                  <a:cubicBezTo>
                    <a:pt x="256511" y="55076"/>
                    <a:pt x="256511" y="55076"/>
                    <a:pt x="256434" y="55076"/>
                  </a:cubicBezTo>
                  <a:cubicBezTo>
                    <a:pt x="255738" y="55695"/>
                    <a:pt x="254889" y="56315"/>
                    <a:pt x="253962" y="56857"/>
                  </a:cubicBezTo>
                  <a:cubicBezTo>
                    <a:pt x="252185" y="55463"/>
                    <a:pt x="250254" y="54379"/>
                    <a:pt x="248092" y="53527"/>
                  </a:cubicBezTo>
                  <a:cubicBezTo>
                    <a:pt x="242376" y="51282"/>
                    <a:pt x="236197" y="51437"/>
                    <a:pt x="230635" y="53837"/>
                  </a:cubicBezTo>
                  <a:lnTo>
                    <a:pt x="222834" y="57244"/>
                  </a:lnTo>
                  <a:cubicBezTo>
                    <a:pt x="217273" y="59644"/>
                    <a:pt x="212947" y="64135"/>
                    <a:pt x="210707" y="69788"/>
                  </a:cubicBezTo>
                  <a:cubicBezTo>
                    <a:pt x="208467" y="75518"/>
                    <a:pt x="208622" y="81713"/>
                    <a:pt x="211016" y="87288"/>
                  </a:cubicBezTo>
                  <a:cubicBezTo>
                    <a:pt x="214801" y="95883"/>
                    <a:pt x="223220" y="100993"/>
                    <a:pt x="231948" y="100993"/>
                  </a:cubicBezTo>
                  <a:cubicBezTo>
                    <a:pt x="235038" y="100993"/>
                    <a:pt x="238128" y="100374"/>
                    <a:pt x="241140" y="99057"/>
                  </a:cubicBezTo>
                  <a:lnTo>
                    <a:pt x="248864" y="95650"/>
                  </a:lnTo>
                  <a:cubicBezTo>
                    <a:pt x="254425" y="93250"/>
                    <a:pt x="258751" y="88836"/>
                    <a:pt x="260991" y="83106"/>
                  </a:cubicBezTo>
                  <a:cubicBezTo>
                    <a:pt x="261763" y="81093"/>
                    <a:pt x="262304" y="79002"/>
                    <a:pt x="262458" y="76912"/>
                  </a:cubicBezTo>
                  <a:cubicBezTo>
                    <a:pt x="265394" y="75441"/>
                    <a:pt x="268097" y="73660"/>
                    <a:pt x="270491" y="71569"/>
                  </a:cubicBezTo>
                  <a:cubicBezTo>
                    <a:pt x="278679" y="64600"/>
                    <a:pt x="283700" y="54766"/>
                    <a:pt x="284626" y="43926"/>
                  </a:cubicBezTo>
                  <a:cubicBezTo>
                    <a:pt x="285476" y="33085"/>
                    <a:pt x="282155" y="22554"/>
                    <a:pt x="275203" y="14346"/>
                  </a:cubicBezTo>
                  <a:lnTo>
                    <a:pt x="275203" y="14346"/>
                  </a:lnTo>
                  <a:close/>
                </a:path>
              </a:pathLst>
            </a:custGeom>
            <a:solidFill>
              <a:srgbClr val="FFFFFF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AEB9C421-0B00-7637-C3A9-22461FB63AF4}"/>
                </a:ext>
              </a:extLst>
            </p:cNvPr>
            <p:cNvSpPr/>
            <p:nvPr/>
          </p:nvSpPr>
          <p:spPr>
            <a:xfrm>
              <a:off x="7525615" y="2704246"/>
              <a:ext cx="39083" cy="39180"/>
            </a:xfrm>
            <a:custGeom>
              <a:avLst/>
              <a:gdLst>
                <a:gd name="connsiteX0" fmla="*/ 39084 w 39083"/>
                <a:gd name="connsiteY0" fmla="*/ 19590 h 39180"/>
                <a:gd name="connsiteX1" fmla="*/ 19542 w 39083"/>
                <a:gd name="connsiteY1" fmla="*/ 39181 h 39180"/>
                <a:gd name="connsiteX2" fmla="*/ 0 w 39083"/>
                <a:gd name="connsiteY2" fmla="*/ 19590 h 39180"/>
                <a:gd name="connsiteX3" fmla="*/ 19542 w 39083"/>
                <a:gd name="connsiteY3" fmla="*/ 0 h 39180"/>
                <a:gd name="connsiteX4" fmla="*/ 39084 w 39083"/>
                <a:gd name="connsiteY4" fmla="*/ 19590 h 3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83" h="39180">
                  <a:moveTo>
                    <a:pt x="39084" y="19590"/>
                  </a:moveTo>
                  <a:cubicBezTo>
                    <a:pt x="39084" y="30431"/>
                    <a:pt x="30355" y="39181"/>
                    <a:pt x="19542" y="39181"/>
                  </a:cubicBezTo>
                  <a:cubicBezTo>
                    <a:pt x="8728" y="39181"/>
                    <a:pt x="0" y="30431"/>
                    <a:pt x="0" y="19590"/>
                  </a:cubicBezTo>
                  <a:cubicBezTo>
                    <a:pt x="0" y="8750"/>
                    <a:pt x="8728" y="0"/>
                    <a:pt x="19542" y="0"/>
                  </a:cubicBezTo>
                  <a:cubicBezTo>
                    <a:pt x="30355" y="0"/>
                    <a:pt x="39084" y="8750"/>
                    <a:pt x="39084" y="19590"/>
                  </a:cubicBezTo>
                  <a:close/>
                </a:path>
              </a:pathLst>
            </a:custGeom>
            <a:solidFill>
              <a:srgbClr val="FFFFFF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62F405F9-878A-5FD0-AEE5-B1A3ADE16E1F}"/>
                </a:ext>
              </a:extLst>
            </p:cNvPr>
            <p:cNvSpPr/>
            <p:nvPr/>
          </p:nvSpPr>
          <p:spPr>
            <a:xfrm>
              <a:off x="7712691" y="2704246"/>
              <a:ext cx="39083" cy="39180"/>
            </a:xfrm>
            <a:custGeom>
              <a:avLst/>
              <a:gdLst>
                <a:gd name="connsiteX0" fmla="*/ 39084 w 39083"/>
                <a:gd name="connsiteY0" fmla="*/ 19590 h 39180"/>
                <a:gd name="connsiteX1" fmla="*/ 19542 w 39083"/>
                <a:gd name="connsiteY1" fmla="*/ 39181 h 39180"/>
                <a:gd name="connsiteX2" fmla="*/ 0 w 39083"/>
                <a:gd name="connsiteY2" fmla="*/ 19590 h 39180"/>
                <a:gd name="connsiteX3" fmla="*/ 19542 w 39083"/>
                <a:gd name="connsiteY3" fmla="*/ 0 h 39180"/>
                <a:gd name="connsiteX4" fmla="*/ 39084 w 39083"/>
                <a:gd name="connsiteY4" fmla="*/ 19590 h 3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83" h="39180">
                  <a:moveTo>
                    <a:pt x="39084" y="19590"/>
                  </a:moveTo>
                  <a:cubicBezTo>
                    <a:pt x="39084" y="30431"/>
                    <a:pt x="30355" y="39181"/>
                    <a:pt x="19542" y="39181"/>
                  </a:cubicBezTo>
                  <a:cubicBezTo>
                    <a:pt x="8728" y="39181"/>
                    <a:pt x="0" y="30431"/>
                    <a:pt x="0" y="19590"/>
                  </a:cubicBezTo>
                  <a:cubicBezTo>
                    <a:pt x="0" y="8750"/>
                    <a:pt x="8805" y="0"/>
                    <a:pt x="19542" y="0"/>
                  </a:cubicBezTo>
                  <a:cubicBezTo>
                    <a:pt x="30278" y="0"/>
                    <a:pt x="39084" y="8750"/>
                    <a:pt x="39084" y="19590"/>
                  </a:cubicBezTo>
                  <a:close/>
                </a:path>
              </a:pathLst>
            </a:custGeom>
            <a:solidFill>
              <a:srgbClr val="FFFFFF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D84C71CC-4C7F-0FA3-BED1-E4D3FFD6B039}"/>
              </a:ext>
            </a:extLst>
          </p:cNvPr>
          <p:cNvSpPr txBox="1"/>
          <p:nvPr/>
        </p:nvSpPr>
        <p:spPr>
          <a:xfrm>
            <a:off x="7896200" y="1936102"/>
            <a:ext cx="14266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Endometrial cancer</a:t>
            </a:r>
            <a:endParaRPr lang="en-GB" sz="1200" b="1" baseline="30000" noProof="0" dirty="0">
              <a:solidFill>
                <a:schemeClr val="bg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DEC24B-3394-1E02-8E61-FE1625192FA1}"/>
              </a:ext>
            </a:extLst>
          </p:cNvPr>
          <p:cNvSpPr txBox="1"/>
          <p:nvPr/>
        </p:nvSpPr>
        <p:spPr>
          <a:xfrm>
            <a:off x="7896200" y="2304661"/>
            <a:ext cx="11333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Cervical cancer</a:t>
            </a:r>
            <a:endParaRPr lang="en-GB" sz="1200" b="1" baseline="30000" noProof="0" dirty="0">
              <a:solidFill>
                <a:schemeClr val="bg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41BE093-E420-9490-00AC-799B27193FB2}"/>
              </a:ext>
            </a:extLst>
          </p:cNvPr>
          <p:cNvSpPr txBox="1"/>
          <p:nvPr/>
        </p:nvSpPr>
        <p:spPr>
          <a:xfrm>
            <a:off x="7896200" y="2673220"/>
            <a:ext cx="11092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Ovarian cancer</a:t>
            </a:r>
            <a:endParaRPr lang="en-GB" sz="1200" b="1" baseline="30000" noProof="0" dirty="0">
              <a:solidFill>
                <a:schemeClr val="bg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AA16E01-CD35-4DE4-63ED-754E915B0339}"/>
              </a:ext>
            </a:extLst>
          </p:cNvPr>
          <p:cNvSpPr txBox="1"/>
          <p:nvPr/>
        </p:nvSpPr>
        <p:spPr>
          <a:xfrm>
            <a:off x="7896200" y="4147458"/>
            <a:ext cx="13128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Pancreatic cancer</a:t>
            </a:r>
            <a:endParaRPr lang="en-GB" sz="1200" b="1" baseline="30000" noProof="0" dirty="0">
              <a:solidFill>
                <a:schemeClr val="bg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93FD088-CC72-1DE0-2ACA-D6F6F451871B}"/>
              </a:ext>
            </a:extLst>
          </p:cNvPr>
          <p:cNvSpPr txBox="1"/>
          <p:nvPr/>
        </p:nvSpPr>
        <p:spPr>
          <a:xfrm>
            <a:off x="7896200" y="3778897"/>
            <a:ext cx="138178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Biliary tract cancer</a:t>
            </a:r>
            <a:endParaRPr lang="en-GB" sz="1200" b="1" baseline="30000" noProof="0" dirty="0">
              <a:solidFill>
                <a:schemeClr val="bg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B8A6602-2700-B9D3-B5DF-EB969A04B23A}"/>
              </a:ext>
            </a:extLst>
          </p:cNvPr>
          <p:cNvSpPr txBox="1"/>
          <p:nvPr/>
        </p:nvSpPr>
        <p:spPr>
          <a:xfrm>
            <a:off x="7896200" y="3410338"/>
            <a:ext cx="115416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Other tumours</a:t>
            </a:r>
            <a:r>
              <a:rPr lang="en-GB" sz="1200" b="1" baseline="30000" noProof="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EA7B385-B2E2-6295-4EFE-15DC6D5FA1F3}"/>
              </a:ext>
            </a:extLst>
          </p:cNvPr>
          <p:cNvSpPr txBox="1"/>
          <p:nvPr/>
        </p:nvSpPr>
        <p:spPr>
          <a:xfrm>
            <a:off x="7896200" y="3041779"/>
            <a:ext cx="11092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Bladder cancer</a:t>
            </a:r>
            <a:endParaRPr lang="en-GB" sz="1200" b="1" baseline="30000" noProof="0" dirty="0">
              <a:solidFill>
                <a:schemeClr val="bg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352213-07CB-74A9-8972-296793BAF940}"/>
              </a:ext>
            </a:extLst>
          </p:cNvPr>
          <p:cNvSpPr/>
          <p:nvPr/>
        </p:nvSpPr>
        <p:spPr>
          <a:xfrm>
            <a:off x="7392144" y="2940050"/>
            <a:ext cx="2266950" cy="1569070"/>
          </a:xfrm>
          <a:prstGeom prst="rect">
            <a:avLst/>
          </a:prstGeom>
          <a:solidFill>
            <a:srgbClr val="FFFFFF">
              <a:alpha val="57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93797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5DA62-4419-99BA-2096-F614936C7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Patient disposition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4630C95B-5611-73CE-087B-EE3BC9C46B4B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294173444"/>
              </p:ext>
            </p:extLst>
          </p:nvPr>
        </p:nvGraphicFramePr>
        <p:xfrm>
          <a:off x="620713" y="1183389"/>
          <a:ext cx="10961687" cy="385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959">
                  <a:extLst>
                    <a:ext uri="{9D8B030D-6E8A-4147-A177-3AD203B41FA5}">
                      <a16:colId xmlns:a16="http://schemas.microsoft.com/office/drawing/2014/main" val="1933965340"/>
                    </a:ext>
                  </a:extLst>
                </a:gridCol>
                <a:gridCol w="1054841">
                  <a:extLst>
                    <a:ext uri="{9D8B030D-6E8A-4147-A177-3AD203B41FA5}">
                      <a16:colId xmlns:a16="http://schemas.microsoft.com/office/drawing/2014/main" val="2045755258"/>
                    </a:ext>
                  </a:extLst>
                </a:gridCol>
                <a:gridCol w="1177407">
                  <a:extLst>
                    <a:ext uri="{9D8B030D-6E8A-4147-A177-3AD203B41FA5}">
                      <a16:colId xmlns:a16="http://schemas.microsoft.com/office/drawing/2014/main" val="79223750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657208242"/>
                    </a:ext>
                  </a:extLst>
                </a:gridCol>
                <a:gridCol w="979004">
                  <a:extLst>
                    <a:ext uri="{9D8B030D-6E8A-4147-A177-3AD203B41FA5}">
                      <a16:colId xmlns:a16="http://schemas.microsoft.com/office/drawing/2014/main" val="3274336613"/>
                    </a:ext>
                  </a:extLst>
                </a:gridCol>
                <a:gridCol w="1054841">
                  <a:extLst>
                    <a:ext uri="{9D8B030D-6E8A-4147-A177-3AD203B41FA5}">
                      <a16:colId xmlns:a16="http://schemas.microsoft.com/office/drawing/2014/main" val="310973775"/>
                    </a:ext>
                  </a:extLst>
                </a:gridCol>
                <a:gridCol w="1054841">
                  <a:extLst>
                    <a:ext uri="{9D8B030D-6E8A-4147-A177-3AD203B41FA5}">
                      <a16:colId xmlns:a16="http://schemas.microsoft.com/office/drawing/2014/main" val="2084989976"/>
                    </a:ext>
                  </a:extLst>
                </a:gridCol>
                <a:gridCol w="1054841">
                  <a:extLst>
                    <a:ext uri="{9D8B030D-6E8A-4147-A177-3AD203B41FA5}">
                      <a16:colId xmlns:a16="http://schemas.microsoft.com/office/drawing/2014/main" val="116491905"/>
                    </a:ext>
                  </a:extLst>
                </a:gridCol>
                <a:gridCol w="1054841">
                  <a:extLst>
                    <a:ext uri="{9D8B030D-6E8A-4147-A177-3AD203B41FA5}">
                      <a16:colId xmlns:a16="http://schemas.microsoft.com/office/drawing/2014/main" val="3273251903"/>
                    </a:ext>
                  </a:extLst>
                </a:gridCol>
              </a:tblGrid>
              <a:tr h="193597">
                <a:tc>
                  <a:txBody>
                    <a:bodyPr/>
                    <a:lstStyle/>
                    <a:p>
                      <a:endParaRPr lang="en-GB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944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Cervical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Endometrial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Ovarian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BTC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Pancreatic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Bladder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r>
                        <a:rPr lang="en-GB" sz="1400" baseline="30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patients</a:t>
                      </a:r>
                    </a:p>
                  </a:txBody>
                  <a:tcPr marL="19440" marR="19440" marT="72000" marB="72000"/>
                </a:tc>
                <a:extLst>
                  <a:ext uri="{0D108BD9-81ED-4DB2-BD59-A6C34878D82A}">
                    <a16:rowId xmlns:a16="http://schemas.microsoft.com/office/drawing/2014/main" val="2372119148"/>
                  </a:ext>
                </a:extLst>
              </a:tr>
              <a:tr h="193597"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treated, n</a:t>
                      </a:r>
                    </a:p>
                  </a:txBody>
                  <a:tcPr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267</a:t>
                      </a:r>
                    </a:p>
                  </a:txBody>
                  <a:tcPr marL="19440" marR="19440" marT="72000" marB="72000"/>
                </a:tc>
                <a:extLst>
                  <a:ext uri="{0D108BD9-81ED-4DB2-BD59-A6C34878D82A}">
                    <a16:rowId xmlns:a16="http://schemas.microsoft.com/office/drawing/2014/main" val="601129429"/>
                  </a:ext>
                </a:extLst>
              </a:tr>
              <a:tr h="270506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Ongoing treatment at DCO, </a:t>
                      </a:r>
                      <a:br>
                        <a:rPr lang="en-GB" sz="14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 marR="19440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(25.0)</a:t>
                      </a:r>
                    </a:p>
                  </a:txBody>
                  <a:tcPr marL="19440" marR="19440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(35.0)</a:t>
                      </a:r>
                    </a:p>
                  </a:txBody>
                  <a:tcPr marL="19440" marR="19440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(15.0)</a:t>
                      </a:r>
                    </a:p>
                  </a:txBody>
                  <a:tcPr marL="19440" marR="19440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(7.3)</a:t>
                      </a:r>
                    </a:p>
                  </a:txBody>
                  <a:tcPr marL="19440" marR="19440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(4.0)</a:t>
                      </a:r>
                    </a:p>
                  </a:txBody>
                  <a:tcPr marL="19440" marR="19440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(12.2)</a:t>
                      </a:r>
                    </a:p>
                  </a:txBody>
                  <a:tcPr marL="19440" marR="19440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(12.5)</a:t>
                      </a:r>
                    </a:p>
                  </a:txBody>
                  <a:tcPr marL="19440" marR="19440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(16.5)</a:t>
                      </a:r>
                    </a:p>
                  </a:txBody>
                  <a:tcPr marL="19440" marR="19440" marT="72000" marB="72000" anchor="ctr"/>
                </a:tc>
                <a:extLst>
                  <a:ext uri="{0D108BD9-81ED-4DB2-BD59-A6C34878D82A}">
                    <a16:rowId xmlns:a16="http://schemas.microsoft.com/office/drawing/2014/main" val="1099779631"/>
                  </a:ext>
                </a:extLst>
              </a:tr>
              <a:tr h="193597"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Discontinued treatment, n (%)</a:t>
                      </a:r>
                    </a:p>
                  </a:txBody>
                  <a:tcPr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(75.0)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(65.0)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(85.0)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(92.7)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(96.0)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(87.8)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(87.5)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 (83.5)</a:t>
                      </a:r>
                    </a:p>
                  </a:txBody>
                  <a:tcPr marL="19440" marR="19440" marT="72000" marB="72000"/>
                </a:tc>
                <a:extLst>
                  <a:ext uri="{0D108BD9-81ED-4DB2-BD59-A6C34878D82A}">
                    <a16:rowId xmlns:a16="http://schemas.microsoft.com/office/drawing/2014/main" val="177895436"/>
                  </a:ext>
                </a:extLst>
              </a:tr>
              <a:tr h="193597">
                <a:tc>
                  <a:txBody>
                    <a:bodyPr/>
                    <a:lstStyle/>
                    <a:p>
                      <a:pPr marL="0" indent="188913">
                        <a:tabLst/>
                      </a:pPr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Disease progression</a:t>
                      </a:r>
                    </a:p>
                  </a:txBody>
                  <a:tcPr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(52.5)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(45.0)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(72.5)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(53.7)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(68.0)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(63.4)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(57.5)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 (58.4)</a:t>
                      </a:r>
                    </a:p>
                  </a:txBody>
                  <a:tcPr marL="19440" marR="19440" marT="72000" marB="72000"/>
                </a:tc>
                <a:extLst>
                  <a:ext uri="{0D108BD9-81ED-4DB2-BD59-A6C34878D82A}">
                    <a16:rowId xmlns:a16="http://schemas.microsoft.com/office/drawing/2014/main" val="4091023380"/>
                  </a:ext>
                </a:extLst>
              </a:tr>
              <a:tr h="193597">
                <a:tc>
                  <a:txBody>
                    <a:bodyPr/>
                    <a:lstStyle/>
                    <a:p>
                      <a:pPr marL="0" indent="188913">
                        <a:tabLst/>
                      </a:pPr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Adverse event</a:t>
                      </a:r>
                    </a:p>
                  </a:txBody>
                  <a:tcPr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(10.0)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(5.0)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(7.5)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(19.5)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(12.0)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(9.8)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(15.0)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(11.2)</a:t>
                      </a:r>
                    </a:p>
                  </a:txBody>
                  <a:tcPr marL="19440" marR="19440" marT="72000" marB="72000"/>
                </a:tc>
                <a:extLst>
                  <a:ext uri="{0D108BD9-81ED-4DB2-BD59-A6C34878D82A}">
                    <a16:rowId xmlns:a16="http://schemas.microsoft.com/office/drawing/2014/main" val="350564481"/>
                  </a:ext>
                </a:extLst>
              </a:tr>
              <a:tr h="193597">
                <a:tc>
                  <a:txBody>
                    <a:bodyPr/>
                    <a:lstStyle/>
                    <a:p>
                      <a:pPr marL="0" indent="188913">
                        <a:tabLst/>
                      </a:pPr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r>
                        <a:rPr lang="en-GB" sz="1400" baseline="30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(12.5)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(15.0)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(5.0)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(19.5)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(16.0)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(14.6)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(15.0)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(13.9)</a:t>
                      </a:r>
                    </a:p>
                  </a:txBody>
                  <a:tcPr marL="19440" marR="19440" marT="72000" marB="72000"/>
                </a:tc>
                <a:extLst>
                  <a:ext uri="{0D108BD9-81ED-4DB2-BD59-A6C34878D82A}">
                    <a16:rowId xmlns:a16="http://schemas.microsoft.com/office/drawing/2014/main" val="2228682645"/>
                  </a:ext>
                </a:extLst>
              </a:tr>
              <a:tr h="193597">
                <a:tc>
                  <a:txBody>
                    <a:bodyPr/>
                    <a:lstStyle/>
                    <a:p>
                      <a:pPr marL="0" indent="14288">
                        <a:tabLst/>
                      </a:pPr>
                      <a:r>
                        <a:rPr lang="en-GB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follow up at DCO (range), months</a:t>
                      </a:r>
                    </a:p>
                  </a:txBody>
                  <a:tcPr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</a:t>
                      </a:r>
                      <a:b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(0.9-23.0)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14.6</a:t>
                      </a:r>
                      <a:b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(0.8-24.2)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12.7</a:t>
                      </a:r>
                      <a:b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(0.7-23.7)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  <a:b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(0.7-20.0)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</a:t>
                      </a:r>
                    </a:p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(1.1-19.8)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</a:t>
                      </a:r>
                      <a:b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(0.4-21.2)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</a:t>
                      </a:r>
                      <a:b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(0.7-23.9)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</a:t>
                      </a:r>
                      <a:b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(0.4-24.2)</a:t>
                      </a:r>
                    </a:p>
                  </a:txBody>
                  <a:tcPr marL="19440" marR="19440" marT="72000" marB="72000"/>
                </a:tc>
                <a:extLst>
                  <a:ext uri="{0D108BD9-81ED-4DB2-BD59-A6C34878D82A}">
                    <a16:rowId xmlns:a16="http://schemas.microsoft.com/office/drawing/2014/main" val="3020628287"/>
                  </a:ext>
                </a:extLst>
              </a:tr>
              <a:tr h="193597">
                <a:tc>
                  <a:txBody>
                    <a:bodyPr/>
                    <a:lstStyle/>
                    <a:p>
                      <a:pPr marL="0" indent="14288">
                        <a:tabLst/>
                      </a:pPr>
                      <a:r>
                        <a:rPr lang="en-GB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duration of treatment at DCO (range), months</a:t>
                      </a:r>
                    </a:p>
                  </a:txBody>
                  <a:tcPr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  <a:b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(0.7-19.8)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</a:t>
                      </a:r>
                      <a:b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(0.7-24.4)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</a:t>
                      </a:r>
                      <a:b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(0.7-23.0)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  <a:b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(0.7-20.1)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b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(0.7-11.0)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</a:t>
                      </a:r>
                      <a:b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(0.4-18.0)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</a:t>
                      </a:r>
                      <a:b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(0.7-19.9)</a:t>
                      </a:r>
                    </a:p>
                  </a:txBody>
                  <a:tcPr marL="19440" marR="1944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  <a:b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(0.4-24.4)</a:t>
                      </a:r>
                    </a:p>
                  </a:txBody>
                  <a:tcPr marL="19440" marR="19440" marT="72000" marB="72000"/>
                </a:tc>
                <a:extLst>
                  <a:ext uri="{0D108BD9-81ED-4DB2-BD59-A6C34878D82A}">
                    <a16:rowId xmlns:a16="http://schemas.microsoft.com/office/drawing/2014/main" val="62648053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F1BA7B-F5C6-604D-1CEB-9E859612E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noProof="0" smtClean="0"/>
              <a:pPr/>
              <a:t>21</a:t>
            </a:fld>
            <a:endParaRPr lang="en-GB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32F836-C047-F4AD-6536-C4D4A79CA43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444369" cy="365125"/>
          </a:xfrm>
        </p:spPr>
        <p:txBody>
          <a:bodyPr anchor="b" anchorCtr="0"/>
          <a:lstStyle/>
          <a:p>
            <a:r>
              <a:rPr lang="en-GB" baseline="30000" noProof="0" dirty="0">
                <a:solidFill>
                  <a:schemeClr val="tx2"/>
                </a:solidFill>
                <a:latin typeface="Arial"/>
                <a:cs typeface="Arial"/>
              </a:rPr>
              <a:t>a </a:t>
            </a:r>
            <a:r>
              <a:rPr lang="en-GB" noProof="0" dirty="0">
                <a:solidFill>
                  <a:schemeClr val="tx2"/>
                </a:solidFill>
                <a:latin typeface="Arial"/>
                <a:cs typeface="Arial"/>
              </a:rPr>
              <a:t>Includes salivary gland cancer (n=19), malignant neoplasm of unknown primary site (n=5), extramammary Paget’s disease (n=3), melanoma (n=2), oropharyngeal neoplasm (n=2), adenoid cystic carcinoma, adenocarcinoid tumour of the appendix, head and neck, intestinal adenocarcinoma, lip and/or cavity, oesophageal adenocarcinoma, oesophageal squamous cell carcinoma, testis and vulva (all n=1); </a:t>
            </a:r>
            <a:r>
              <a:rPr lang="en-GB" baseline="30000" noProof="0" dirty="0">
                <a:solidFill>
                  <a:schemeClr val="tx2"/>
                </a:solidFill>
                <a:latin typeface="Arial"/>
                <a:cs typeface="Arial"/>
              </a:rPr>
              <a:t>b </a:t>
            </a:r>
            <a:r>
              <a:rPr lang="en-GB" noProof="0" dirty="0">
                <a:solidFill>
                  <a:schemeClr val="tx2"/>
                </a:solidFill>
                <a:latin typeface="Arial"/>
                <a:cs typeface="Arial"/>
              </a:rPr>
              <a:t>Includes patients who were lost to follow-up (n=1) and patients who discontinued for unknown reasons (n=3), patient decision (n=10), investigator decision (n=5), and other reasons (n=22; n=16 of which died while on treatment)</a:t>
            </a:r>
          </a:p>
          <a:p>
            <a:r>
              <a:rPr lang="en-GB" noProof="0" dirty="0">
                <a:solidFill>
                  <a:schemeClr val="tx2"/>
                </a:solidFill>
                <a:latin typeface="Arial"/>
                <a:cs typeface="Arial"/>
              </a:rPr>
              <a:t>BTC, biliary tract cancer; DCO, data cut-off (Nov 16, 2022)</a:t>
            </a:r>
          </a:p>
          <a:p>
            <a:r>
              <a:rPr lang="en-GB" noProof="0" dirty="0">
                <a:solidFill>
                  <a:schemeClr val="tx2"/>
                </a:solidFill>
                <a:latin typeface="Arial"/>
                <a:cs typeface="Arial"/>
              </a:rPr>
              <a:t>1.Meric-Bernstam F, et al. J Clin Oncol. 2023;41(Suppl):LBA3000. Oral presentation (LBA3000) presented at ASCO Annual Meeting 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07AC63-EBCB-7F3A-B4B3-81169D03A54D}"/>
              </a:ext>
            </a:extLst>
          </p:cNvPr>
          <p:cNvSpPr/>
          <p:nvPr/>
        </p:nvSpPr>
        <p:spPr>
          <a:xfrm>
            <a:off x="6384032" y="882558"/>
            <a:ext cx="5411124" cy="4188223"/>
          </a:xfrm>
          <a:prstGeom prst="rect">
            <a:avLst/>
          </a:prstGeom>
          <a:solidFill>
            <a:srgbClr val="FFFFFF">
              <a:alpha val="57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5795198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9001721-C85D-2906-1D3A-93579B386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Baseline characteristics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C1BA522B-EE6C-7C40-0BFD-9B3A851DACC7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963705475"/>
              </p:ext>
            </p:extLst>
          </p:nvPr>
        </p:nvGraphicFramePr>
        <p:xfrm>
          <a:off x="620713" y="875787"/>
          <a:ext cx="5259263" cy="483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887">
                  <a:extLst>
                    <a:ext uri="{9D8B030D-6E8A-4147-A177-3AD203B41FA5}">
                      <a16:colId xmlns:a16="http://schemas.microsoft.com/office/drawing/2014/main" val="3760313460"/>
                    </a:ext>
                  </a:extLst>
                </a:gridCol>
                <a:gridCol w="2166918">
                  <a:extLst>
                    <a:ext uri="{9D8B030D-6E8A-4147-A177-3AD203B41FA5}">
                      <a16:colId xmlns:a16="http://schemas.microsoft.com/office/drawing/2014/main" val="2392583628"/>
                    </a:ext>
                  </a:extLst>
                </a:gridCol>
                <a:gridCol w="1217458">
                  <a:extLst>
                    <a:ext uri="{9D8B030D-6E8A-4147-A177-3AD203B41FA5}">
                      <a16:colId xmlns:a16="http://schemas.microsoft.com/office/drawing/2014/main" val="1165954427"/>
                    </a:ext>
                  </a:extLst>
                </a:gridCol>
              </a:tblGrid>
              <a:tr h="4992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3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patients</a:t>
                      </a:r>
                      <a:br>
                        <a:rPr lang="en-GB" sz="1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(N=267)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428433"/>
                  </a:ext>
                </a:extLst>
              </a:tr>
              <a:tr h="33478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age (range), years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(23-85)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1735579"/>
                  </a:ext>
                </a:extLst>
              </a:tr>
              <a:tr h="3415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Female, n (%)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3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 (66.7)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680828"/>
                  </a:ext>
                </a:extLst>
              </a:tr>
              <a:tr h="12600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Race, n (%)</a:t>
                      </a:r>
                    </a:p>
                    <a:p>
                      <a:pPr marL="0" indent="127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3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White</a:t>
                      </a:r>
                    </a:p>
                    <a:p>
                      <a:pPr marL="0" indent="127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3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Asian</a:t>
                      </a:r>
                    </a:p>
                    <a:p>
                      <a:pPr marL="0" indent="127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3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Other</a:t>
                      </a:r>
                    </a:p>
                    <a:p>
                      <a:pPr marL="0" indent="127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3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Not reported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127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GB" sz="13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3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 (61.0)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 (32.6)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(2.25)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(1.9)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004408"/>
                  </a:ext>
                </a:extLst>
              </a:tr>
              <a:tr h="1491333">
                <a:tc gridSpan="2">
                  <a:txBody>
                    <a:bodyPr/>
                    <a:lstStyle/>
                    <a:p>
                      <a:pPr marL="0" marR="0" lvl="0" indent="127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prior lines of therapy (range)</a:t>
                      </a:r>
                    </a:p>
                    <a:p>
                      <a:pPr marL="0" marR="0" lvl="0" indent="127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0, n (%)</a:t>
                      </a:r>
                    </a:p>
                    <a:p>
                      <a:pPr marL="0" marR="0" lvl="0" indent="127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1, n (%)</a:t>
                      </a:r>
                    </a:p>
                    <a:p>
                      <a:pPr marL="0" marR="0" lvl="0" indent="127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2, n (%)</a:t>
                      </a:r>
                    </a:p>
                    <a:p>
                      <a:pPr marL="0" marR="0" lvl="0" indent="127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≥3, n (%)</a:t>
                      </a:r>
                    </a:p>
                    <a:p>
                      <a:pPr marL="0" marR="0" lvl="0" indent="127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5429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(0-13)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(1.1)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noProof="0" dirty="0">
                          <a:latin typeface="Arial"/>
                          <a:cs typeface="Arial"/>
                        </a:rPr>
                        <a:t>71 (26.6)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 (31.5)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noProof="0" dirty="0">
                          <a:latin typeface="Arial"/>
                          <a:cs typeface="Arial"/>
                        </a:rPr>
                        <a:t>107 (40.1)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118088"/>
                  </a:ext>
                </a:extLst>
              </a:tr>
              <a:tr h="90914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HER2 therapy, n (%)</a:t>
                      </a:r>
                    </a:p>
                    <a:p>
                      <a:pPr marL="0" indent="127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Monoclonal antibody</a:t>
                      </a:r>
                    </a:p>
                    <a:p>
                      <a:pPr marL="0" indent="127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Tyrosine kinase inhibitor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12700" algn="l">
                        <a:tabLst/>
                      </a:pPr>
                      <a:endParaRPr lang="en-GB" sz="14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3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noProof="0" dirty="0">
                          <a:latin typeface="Arial"/>
                          <a:cs typeface="Arial"/>
                        </a:rPr>
                        <a:t>33 (12.4)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(0.4)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20315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447131-3972-3785-58EA-E3DE10314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noProof="0" smtClean="0"/>
              <a:pPr/>
              <a:t>22</a:t>
            </a:fld>
            <a:endParaRPr lang="en-GB" noProof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DD668B4-2080-F5B9-4215-9AC06710D68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anchor="b" anchorCtr="0"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100" baseline="30000" noProof="0" dirty="0">
                <a:solidFill>
                  <a:schemeClr val="tx2"/>
                </a:solidFill>
                <a:latin typeface="Arial"/>
                <a:cs typeface="Arial"/>
              </a:rPr>
              <a:t>a </a:t>
            </a:r>
            <a:r>
              <a:rPr lang="en-GB" sz="1100" noProof="0" dirty="0">
                <a:solidFill>
                  <a:schemeClr val="tx2"/>
                </a:solidFill>
                <a:latin typeface="Arial"/>
                <a:cs typeface="Arial"/>
              </a:rPr>
              <a:t>HER2 expression for eligibility was based on local assessment, based on any HER2 test, where available; </a:t>
            </a:r>
            <a:r>
              <a:rPr lang="en-GB" sz="1100" baseline="30000" dirty="0">
                <a:solidFill>
                  <a:schemeClr val="tx2"/>
                </a:solidFill>
                <a:latin typeface="Arial"/>
                <a:cs typeface="Arial"/>
              </a:rPr>
              <a:t>b</a:t>
            </a:r>
            <a:r>
              <a:rPr lang="en-GB" sz="1100" baseline="30000" noProof="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GB" sz="1100" noProof="0" dirty="0">
                <a:solidFill>
                  <a:schemeClr val="tx2"/>
                </a:solidFill>
                <a:latin typeface="Arial"/>
                <a:cs typeface="Arial"/>
              </a:rPr>
              <a:t>In the cervical cohort, five patients with IHC 1+ status were included per protocol; </a:t>
            </a:r>
            <a:r>
              <a:rPr lang="en-GB" sz="1100" baseline="30000" dirty="0">
                <a:solidFill>
                  <a:schemeClr val="tx2"/>
                </a:solidFill>
                <a:latin typeface="Arial"/>
                <a:cs typeface="Arial"/>
              </a:rPr>
              <a:t>c</a:t>
            </a:r>
            <a:r>
              <a:rPr lang="en-GB" sz="1100" baseline="30000" noProof="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GB" sz="1100" noProof="0" dirty="0">
                <a:solidFill>
                  <a:schemeClr val="tx2"/>
                </a:solidFill>
                <a:latin typeface="Arial"/>
                <a:cs typeface="Arial"/>
              </a:rPr>
              <a:t>Includes patients whose samples were not evaluable and may have included patients who did not provide a sample for central testing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100" noProof="0" dirty="0">
                <a:solidFill>
                  <a:schemeClr val="tx2"/>
                </a:solidFill>
                <a:latin typeface="Arial"/>
                <a:cs typeface="Arial"/>
              </a:rPr>
              <a:t>ECOG PS, Eastern Cooperative Oncology Group performance status; IHC, immunohistochemistry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100" noProof="0" dirty="0">
                <a:solidFill>
                  <a:schemeClr val="tx2"/>
                </a:solidFill>
                <a:latin typeface="Arial"/>
                <a:cs typeface="Arial"/>
              </a:rPr>
              <a:t>1 Meric-Bernstam F, et al. J Clin Oncol. 2024;42(1):47-58</a:t>
            </a:r>
          </a:p>
        </p:txBody>
      </p:sp>
      <p:graphicFrame>
        <p:nvGraphicFramePr>
          <p:cNvPr id="13" name="Content Placeholder 11">
            <a:extLst>
              <a:ext uri="{FF2B5EF4-FFF2-40B4-BE49-F238E27FC236}">
                <a16:creationId xmlns:a16="http://schemas.microsoft.com/office/drawing/2014/main" id="{330059E9-BEAD-C317-3674-7945CBB4B8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56606"/>
              </p:ext>
            </p:extLst>
          </p:nvPr>
        </p:nvGraphicFramePr>
        <p:xfrm>
          <a:off x="6261857" y="875789"/>
          <a:ext cx="5259263" cy="4752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887">
                  <a:extLst>
                    <a:ext uri="{9D8B030D-6E8A-4147-A177-3AD203B41FA5}">
                      <a16:colId xmlns:a16="http://schemas.microsoft.com/office/drawing/2014/main" val="3760313460"/>
                    </a:ext>
                  </a:extLst>
                </a:gridCol>
                <a:gridCol w="2166918">
                  <a:extLst>
                    <a:ext uri="{9D8B030D-6E8A-4147-A177-3AD203B41FA5}">
                      <a16:colId xmlns:a16="http://schemas.microsoft.com/office/drawing/2014/main" val="2392583628"/>
                    </a:ext>
                  </a:extLst>
                </a:gridCol>
                <a:gridCol w="1217458">
                  <a:extLst>
                    <a:ext uri="{9D8B030D-6E8A-4147-A177-3AD203B41FA5}">
                      <a16:colId xmlns:a16="http://schemas.microsoft.com/office/drawing/2014/main" val="1165954427"/>
                    </a:ext>
                  </a:extLst>
                </a:gridCol>
              </a:tblGrid>
              <a:tr h="479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3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patients</a:t>
                      </a:r>
                      <a:br>
                        <a:rPr lang="en-GB" sz="1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(N=267)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428433"/>
                  </a:ext>
                </a:extLst>
              </a:tr>
              <a:tr h="853208">
                <a:tc gridSpan="2">
                  <a:txBody>
                    <a:bodyPr/>
                    <a:lstStyle/>
                    <a:p>
                      <a:pPr marL="0" marR="0" lvl="0" indent="127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</a:tabLst>
                        <a:defRPr/>
                      </a:pPr>
                      <a:r>
                        <a:rPr lang="en-GB" sz="1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ECOG PS, n (%)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0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5429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3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noProof="0" dirty="0">
                          <a:latin typeface="Arial"/>
                          <a:cs typeface="Arial"/>
                        </a:rPr>
                        <a:t>126 (47.2)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noProof="0" dirty="0">
                          <a:latin typeface="Arial"/>
                          <a:cs typeface="Arial"/>
                        </a:rPr>
                        <a:t>140 (52.4)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(0.4)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958649"/>
                  </a:ext>
                </a:extLst>
              </a:tr>
              <a:tr h="92389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HER2 testing for eligibility, n (%)</a:t>
                      </a:r>
                      <a:r>
                        <a:rPr lang="en-GB" sz="1300" baseline="30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  <a:p>
                      <a:pPr marL="0" indent="127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Local</a:t>
                      </a:r>
                    </a:p>
                    <a:p>
                      <a:pPr marL="0" indent="127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300" noProof="0" dirty="0">
                          <a:latin typeface="Arial"/>
                          <a:cs typeface="Arial"/>
                        </a:rPr>
                        <a:t>    Central</a:t>
                      </a:r>
                    </a:p>
                  </a:txBody>
                  <a:tcPr marT="72000" marB="72000"/>
                </a:tc>
                <a:tc hMerge="1">
                  <a:txBody>
                    <a:bodyPr/>
                    <a:lstStyle/>
                    <a:p>
                      <a:pPr marL="0" indent="12700" algn="l">
                        <a:tabLst/>
                      </a:pPr>
                      <a:endParaRPr lang="en-GB" sz="1400" baseline="300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3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noProof="0" dirty="0">
                          <a:latin typeface="Arial"/>
                          <a:cs typeface="Arial"/>
                        </a:rPr>
                        <a:t>202 (75.7)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noProof="0" dirty="0">
                          <a:latin typeface="Arial"/>
                          <a:cs typeface="Arial"/>
                        </a:rPr>
                        <a:t>61 (22.8)</a:t>
                      </a:r>
                    </a:p>
                  </a:txBody>
                  <a:tcPr marT="72000" marB="72000"/>
                </a:tc>
                <a:extLst>
                  <a:ext uri="{0D108BD9-81ED-4DB2-BD59-A6C34878D82A}">
                    <a16:rowId xmlns:a16="http://schemas.microsoft.com/office/drawing/2014/main" val="2416218747"/>
                  </a:ext>
                </a:extLst>
              </a:tr>
              <a:tr h="1120786">
                <a:tc gridSpan="2">
                  <a:txBody>
                    <a:bodyPr/>
                    <a:lstStyle/>
                    <a:p>
                      <a:pPr marL="0" marR="0" lvl="0" indent="127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HER2-expression for eligibility, n (%)</a:t>
                      </a:r>
                      <a:r>
                        <a:rPr lang="en-GB" sz="1300" baseline="30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  <a:p>
                      <a:pPr marL="0" indent="127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IHC 3+</a:t>
                      </a:r>
                    </a:p>
                    <a:p>
                      <a:pPr marL="0" indent="127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IHC 2+</a:t>
                      </a:r>
                    </a:p>
                    <a:p>
                      <a:pPr marL="0" indent="127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300" noProof="0" dirty="0">
                          <a:latin typeface="Arial"/>
                          <a:cs typeface="Arial"/>
                        </a:rPr>
                        <a:t>    IHC 1+</a:t>
                      </a:r>
                      <a:r>
                        <a:rPr lang="en-GB" sz="1300" baseline="30000" noProof="0" dirty="0">
                          <a:latin typeface="Arial"/>
                          <a:cs typeface="Arial"/>
                        </a:rPr>
                        <a:t>b</a:t>
                      </a:r>
                    </a:p>
                    <a:p>
                      <a:pPr marL="0" indent="127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300" noProof="0" dirty="0">
                          <a:latin typeface="Arial"/>
                          <a:cs typeface="Arial"/>
                        </a:rPr>
                        <a:t> </a:t>
                      </a:r>
                      <a:endParaRPr lang="en-GB" sz="1300" baseline="30000" noProof="0" dirty="0">
                        <a:latin typeface="Arial"/>
                        <a:cs typeface="Arial"/>
                      </a:endParaRPr>
                    </a:p>
                  </a:txBody>
                  <a:tcPr marT="72000" marB="72000"/>
                </a:tc>
                <a:tc hMerge="1">
                  <a:txBody>
                    <a:bodyPr/>
                    <a:lstStyle/>
                    <a:p>
                      <a:pPr marL="0" indent="12700" algn="l">
                        <a:tabLst/>
                      </a:pPr>
                      <a:endParaRPr lang="en-GB" sz="1400" baseline="300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3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noProof="0" dirty="0">
                          <a:latin typeface="Arial"/>
                          <a:cs typeface="Arial"/>
                        </a:rPr>
                        <a:t>111 (41.6)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noProof="0" dirty="0">
                          <a:latin typeface="Arial"/>
                          <a:cs typeface="Arial"/>
                        </a:rPr>
                        <a:t>151 (56.6)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noProof="0" dirty="0">
                          <a:latin typeface="Arial"/>
                          <a:cs typeface="Arial"/>
                        </a:rPr>
                        <a:t>5 (1.9)</a:t>
                      </a:r>
                    </a:p>
                  </a:txBody>
                  <a:tcPr marT="72000" marB="72000"/>
                </a:tc>
                <a:extLst>
                  <a:ext uri="{0D108BD9-81ED-4DB2-BD59-A6C34878D82A}">
                    <a16:rowId xmlns:a16="http://schemas.microsoft.com/office/drawing/2014/main" val="3360590282"/>
                  </a:ext>
                </a:extLst>
              </a:tr>
              <a:tr h="191846">
                <a:tc gridSpan="3">
                  <a:txBody>
                    <a:bodyPr/>
                    <a:lstStyle/>
                    <a:p>
                      <a:pPr marL="0" marR="0" lvl="0" indent="127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Centrally confirmed HER2 status for efficacy evaluation, n (%)</a:t>
                      </a:r>
                    </a:p>
                  </a:txBody>
                  <a:tcPr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3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2000" marB="72000"/>
                </a:tc>
                <a:extLst>
                  <a:ext uri="{0D108BD9-81ED-4DB2-BD59-A6C34878D82A}">
                    <a16:rowId xmlns:a16="http://schemas.microsoft.com/office/drawing/2014/main" val="3776692058"/>
                  </a:ext>
                </a:extLst>
              </a:tr>
              <a:tr h="112460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IHC 3+</a:t>
                      </a:r>
                    </a:p>
                    <a:p>
                      <a:pPr marL="0" indent="127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IHC 2+</a:t>
                      </a:r>
                    </a:p>
                    <a:p>
                      <a:pPr marL="0" indent="127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IHC 1+</a:t>
                      </a:r>
                    </a:p>
                    <a:p>
                      <a:pPr marL="0" indent="127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IHC 0</a:t>
                      </a:r>
                    </a:p>
                    <a:p>
                      <a:pPr marL="0" indent="127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300" noProof="0" dirty="0">
                          <a:latin typeface="Arial"/>
                          <a:cs typeface="Arial"/>
                        </a:rPr>
                        <a:t>    Unknown</a:t>
                      </a:r>
                      <a:r>
                        <a:rPr lang="en-GB" sz="1300" baseline="30000" noProof="0" dirty="0">
                          <a:latin typeface="Arial"/>
                          <a:cs typeface="Arial"/>
                        </a:rPr>
                        <a:t>c</a:t>
                      </a:r>
                    </a:p>
                  </a:txBody>
                  <a:tcPr marT="0" marB="7200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12700" algn="l">
                        <a:tabLst/>
                      </a:pPr>
                      <a:endParaRPr lang="en-GB" sz="14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(28.1)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 (46.8)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(9.4)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(11.2)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(4.5)</a:t>
                      </a:r>
                    </a:p>
                  </a:txBody>
                  <a:tcPr marT="0" marB="7200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203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59542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F0623-1F7E-6145-128D-FF7BDABBB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noProof="0" dirty="0"/>
              <a:t>Objective response and duration of response</a:t>
            </a:r>
            <a:r>
              <a:rPr lang="en-GB" baseline="30000" noProof="0" dirty="0"/>
              <a:t>1,2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CFFC93-758A-DBAC-A546-7ED1B9A34E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</p:spPr>
        <p:txBody>
          <a:bodyPr/>
          <a:lstStyle/>
          <a:p>
            <a:fld id="{FCE43C0F-8A7B-3A4B-9DB5-B3472E36E833}" type="slidenum">
              <a:rPr lang="en-GB" noProof="0" smtClean="0"/>
              <a:pPr/>
              <a:t>23</a:t>
            </a:fld>
            <a:endParaRPr lang="en-GB" noProof="0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9E8A9E4-BB5D-97C7-C6BD-ECBBA2FC119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588385" cy="365125"/>
          </a:xfrm>
        </p:spPr>
        <p:txBody>
          <a:bodyPr anchor="b" anchorCtr="0"/>
          <a:lstStyle/>
          <a:p>
            <a:r>
              <a:rPr lang="en-GB" sz="1000" noProof="0" dirty="0">
                <a:solidFill>
                  <a:schemeClr val="tx2"/>
                </a:solidFill>
                <a:latin typeface="Arial"/>
                <a:cs typeface="Arial"/>
              </a:rPr>
              <a:t>Analysis of ORR by investigator was performed in patients who received ≥1 dose of T-DXd; all patients (n=267; including 67 patients with IHC 1+ [n=25], IHC 0 [n=30], or unknown IHC status [n=12] by central testing) and patients with centrally confirmed HER2 IHC 3+ (n=75) or IHC 2+ (n=125) status. Analysis of DoR was performed in patients with objective response who received ≥1 dose of T-DXd; all patients (n=99; including 19 patients with IHC 1+ [n=6], IHC 0 [n=9], or unknown IHC status [n=4] by central testing) and patients with centrally confirmed HER2 IHC 3+ (n=46) or IHC 2+ (n=34) status. </a:t>
            </a:r>
            <a:r>
              <a:rPr lang="en-GB" sz="1000" baseline="30000" noProof="0" dirty="0">
                <a:solidFill>
                  <a:schemeClr val="tx2"/>
                </a:solidFill>
                <a:latin typeface="Arial"/>
                <a:cs typeface="Arial"/>
              </a:rPr>
              <a:t>a </a:t>
            </a:r>
            <a:r>
              <a:rPr lang="en-GB" sz="1000" noProof="0" dirty="0">
                <a:solidFill>
                  <a:schemeClr val="tx2"/>
                </a:solidFill>
                <a:latin typeface="Arial"/>
                <a:cs typeface="Arial"/>
              </a:rPr>
              <a:t>Responses in extramammary Paget’s disease, head and neck cancer, oropharyngeal neoplasm, and salivary gland cancer; </a:t>
            </a:r>
            <a:r>
              <a:rPr lang="en-GB" sz="1000" baseline="30000" noProof="0" dirty="0">
                <a:solidFill>
                  <a:schemeClr val="tx2"/>
                </a:solidFill>
                <a:latin typeface="Arial"/>
                <a:cs typeface="Arial"/>
              </a:rPr>
              <a:t>b </a:t>
            </a:r>
            <a:r>
              <a:rPr lang="en-GB" sz="1000" noProof="0" dirty="0">
                <a:solidFill>
                  <a:schemeClr val="tx2"/>
                </a:solidFill>
                <a:latin typeface="Arial"/>
                <a:cs typeface="Arial"/>
              </a:rPr>
              <a:t>Includes patients with a confirmed objective response only </a:t>
            </a:r>
          </a:p>
          <a:p>
            <a:r>
              <a:rPr lang="en-GB" sz="1000" noProof="0" dirty="0">
                <a:solidFill>
                  <a:schemeClr val="tx2"/>
                </a:solidFill>
                <a:latin typeface="Arial"/>
                <a:cs typeface="Arial"/>
              </a:rPr>
              <a:t>BTC, biliary tract cancer; CI, confidence interval; DoR, duration of response; IHC, immunohistochemistry; NR, not reached; ORR, objective response rate; T‑DXd, trastuzumab deruxtecan </a:t>
            </a:r>
          </a:p>
          <a:p>
            <a:r>
              <a:rPr lang="en-GB" sz="1000" noProof="0" dirty="0">
                <a:solidFill>
                  <a:schemeClr val="tx2"/>
                </a:solidFill>
                <a:latin typeface="Arial"/>
                <a:cs typeface="Arial"/>
              </a:rPr>
              <a:t>1.Meric-Bernstam F, et al. Ann Oncol. 2023;34(Suppl):S1273-S1274. Oral presentation (LBA34) presented at ESMO 2023; 2.Meric-Bernstam F, et al. J Clin Oncol. 2024;42(1):47-58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AC5A63-328F-DF79-58FC-598F9EF86CB3}"/>
              </a:ext>
            </a:extLst>
          </p:cNvPr>
          <p:cNvSpPr/>
          <p:nvPr/>
        </p:nvSpPr>
        <p:spPr>
          <a:xfrm>
            <a:off x="6287269" y="992039"/>
            <a:ext cx="5476875" cy="3218433"/>
          </a:xfrm>
          <a:prstGeom prst="rect">
            <a:avLst/>
          </a:prstGeom>
          <a:solidFill>
            <a:srgbClr val="FFFFFF">
              <a:alpha val="57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5069E34B-C2C6-50B6-4E26-0C759FAEC5AF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140198999"/>
              </p:ext>
            </p:extLst>
          </p:nvPr>
        </p:nvGraphicFramePr>
        <p:xfrm>
          <a:off x="983432" y="992039"/>
          <a:ext cx="10961687" cy="2867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E6876D3-A89F-4379-D829-6521DB7C0774}"/>
              </a:ext>
            </a:extLst>
          </p:cNvPr>
          <p:cNvSpPr txBox="1"/>
          <p:nvPr/>
        </p:nvSpPr>
        <p:spPr>
          <a:xfrm>
            <a:off x="1709269" y="1051248"/>
            <a:ext cx="95539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Endometrial</a:t>
            </a:r>
            <a:endParaRPr lang="en-GB" sz="14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96AD4B-EBDC-B046-77FC-C43F97F56A97}"/>
              </a:ext>
            </a:extLst>
          </p:cNvPr>
          <p:cNvSpPr txBox="1"/>
          <p:nvPr/>
        </p:nvSpPr>
        <p:spPr>
          <a:xfrm>
            <a:off x="3352962" y="1051248"/>
            <a:ext cx="64761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Cervical</a:t>
            </a:r>
            <a:endParaRPr lang="en-GB" sz="14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8F351B-F355-F8A6-351C-CA016558FF8E}"/>
              </a:ext>
            </a:extLst>
          </p:cNvPr>
          <p:cNvSpPr txBox="1"/>
          <p:nvPr/>
        </p:nvSpPr>
        <p:spPr>
          <a:xfrm>
            <a:off x="4808724" y="1051248"/>
            <a:ext cx="62677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Ovarian</a:t>
            </a:r>
            <a:endParaRPr lang="en-GB" sz="14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C24014-0956-7A34-857E-24292C31A0F0}"/>
              </a:ext>
            </a:extLst>
          </p:cNvPr>
          <p:cNvSpPr txBox="1"/>
          <p:nvPr/>
        </p:nvSpPr>
        <p:spPr>
          <a:xfrm>
            <a:off x="6308037" y="1051248"/>
            <a:ext cx="61715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Bladder</a:t>
            </a:r>
            <a:endParaRPr lang="en-GB" sz="14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277BED-DF3B-2F73-2607-CE41A6FDF19F}"/>
              </a:ext>
            </a:extLst>
          </p:cNvPr>
          <p:cNvSpPr txBox="1"/>
          <p:nvPr/>
        </p:nvSpPr>
        <p:spPr>
          <a:xfrm>
            <a:off x="7778019" y="1051248"/>
            <a:ext cx="51456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Other</a:t>
            </a:r>
            <a:r>
              <a:rPr lang="en-GB" sz="1400" baseline="30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51FE68-5AB5-B3D5-3A85-62A015A09F23}"/>
              </a:ext>
            </a:extLst>
          </p:cNvPr>
          <p:cNvSpPr txBox="1"/>
          <p:nvPr/>
        </p:nvSpPr>
        <p:spPr>
          <a:xfrm>
            <a:off x="9389596" y="1051248"/>
            <a:ext cx="35907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BTC</a:t>
            </a:r>
            <a:endParaRPr lang="en-GB" sz="14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C216F8-3407-3AB1-5ABD-310B775E66A2}"/>
              </a:ext>
            </a:extLst>
          </p:cNvPr>
          <p:cNvSpPr txBox="1"/>
          <p:nvPr/>
        </p:nvSpPr>
        <p:spPr>
          <a:xfrm>
            <a:off x="10640445" y="1051248"/>
            <a:ext cx="84638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Pancreatic</a:t>
            </a:r>
            <a:endParaRPr lang="en-GB" sz="14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0EA8A2-DA94-1D6E-6E8D-157BCBF42132}"/>
              </a:ext>
            </a:extLst>
          </p:cNvPr>
          <p:cNvSpPr txBox="1"/>
          <p:nvPr/>
        </p:nvSpPr>
        <p:spPr>
          <a:xfrm>
            <a:off x="1208991" y="3800351"/>
            <a:ext cx="17472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</a:t>
            </a:r>
            <a:endParaRPr lang="en-GB" sz="12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4021C9-A7F6-CB50-52B2-E583092CB1DB}"/>
              </a:ext>
            </a:extLst>
          </p:cNvPr>
          <p:cNvSpPr txBox="1"/>
          <p:nvPr/>
        </p:nvSpPr>
        <p:spPr>
          <a:xfrm>
            <a:off x="1634183" y="380035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  <a:endParaRPr lang="en-GB" sz="12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FE422C-F892-9567-2F12-5B858633FFA3}"/>
              </a:ext>
            </a:extLst>
          </p:cNvPr>
          <p:cNvSpPr txBox="1"/>
          <p:nvPr/>
        </p:nvSpPr>
        <p:spPr>
          <a:xfrm>
            <a:off x="2048027" y="380035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13</a:t>
            </a:r>
            <a:endParaRPr lang="en-GB" sz="12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3FEEDA-5335-D06A-ECAB-4BE0F5AC7710}"/>
              </a:ext>
            </a:extLst>
          </p:cNvPr>
          <p:cNvSpPr txBox="1"/>
          <p:nvPr/>
        </p:nvSpPr>
        <p:spPr>
          <a:xfrm>
            <a:off x="2465813" y="380035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17</a:t>
            </a:r>
            <a:endParaRPr lang="en-GB" sz="12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24A2EB-266F-DFC3-0328-3DD230E599DE}"/>
              </a:ext>
            </a:extLst>
          </p:cNvPr>
          <p:cNvSpPr txBox="1"/>
          <p:nvPr/>
        </p:nvSpPr>
        <p:spPr>
          <a:xfrm>
            <a:off x="3116142" y="380035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  <a:endParaRPr lang="en-GB" sz="12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CB33F9-50AD-B0ED-619F-18334D998382}"/>
              </a:ext>
            </a:extLst>
          </p:cNvPr>
          <p:cNvSpPr txBox="1"/>
          <p:nvPr/>
        </p:nvSpPr>
        <p:spPr>
          <a:xfrm>
            <a:off x="3572465" y="3800351"/>
            <a:ext cx="849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</a:t>
            </a:r>
            <a:endParaRPr lang="en-GB" sz="12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DEC2FF-C8EB-7FA5-2C2D-1F6BC265C73F}"/>
              </a:ext>
            </a:extLst>
          </p:cNvPr>
          <p:cNvSpPr txBox="1"/>
          <p:nvPr/>
        </p:nvSpPr>
        <p:spPr>
          <a:xfrm>
            <a:off x="3947772" y="380035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  <a:endParaRPr lang="en-GB" sz="12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28C291-D071-DF04-5287-FFBCA724A6E7}"/>
              </a:ext>
            </a:extLst>
          </p:cNvPr>
          <p:cNvSpPr txBox="1"/>
          <p:nvPr/>
        </p:nvSpPr>
        <p:spPr>
          <a:xfrm>
            <a:off x="4598101" y="380035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  <a:endParaRPr lang="en-GB" sz="12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5F5830-3065-F212-81F4-8198DA722647}"/>
              </a:ext>
            </a:extLst>
          </p:cNvPr>
          <p:cNvSpPr txBox="1"/>
          <p:nvPr/>
        </p:nvSpPr>
        <p:spPr>
          <a:xfrm>
            <a:off x="5019622" y="3800351"/>
            <a:ext cx="15850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11</a:t>
            </a:r>
            <a:endParaRPr lang="en-GB" sz="12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6C8062-3320-9614-79A6-7FE096C4ED48}"/>
              </a:ext>
            </a:extLst>
          </p:cNvPr>
          <p:cNvSpPr txBox="1"/>
          <p:nvPr/>
        </p:nvSpPr>
        <p:spPr>
          <a:xfrm>
            <a:off x="5429731" y="380035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19</a:t>
            </a:r>
            <a:endParaRPr lang="en-GB" sz="12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DB9515-FF4A-70DF-F8FF-03DB415A3ECF}"/>
              </a:ext>
            </a:extLst>
          </p:cNvPr>
          <p:cNvSpPr txBox="1"/>
          <p:nvPr/>
        </p:nvSpPr>
        <p:spPr>
          <a:xfrm>
            <a:off x="6068235" y="380035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41</a:t>
            </a:r>
            <a:endParaRPr lang="en-GB" sz="12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270F9D-7B8D-F679-5090-81F9D973FF84}"/>
              </a:ext>
            </a:extLst>
          </p:cNvPr>
          <p:cNvSpPr txBox="1"/>
          <p:nvPr/>
        </p:nvSpPr>
        <p:spPr>
          <a:xfrm>
            <a:off x="6484050" y="380035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16</a:t>
            </a:r>
            <a:endParaRPr lang="en-GB" sz="12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7EA515-F913-BDAA-6F70-E23D3FA5603C}"/>
              </a:ext>
            </a:extLst>
          </p:cNvPr>
          <p:cNvSpPr txBox="1"/>
          <p:nvPr/>
        </p:nvSpPr>
        <p:spPr>
          <a:xfrm>
            <a:off x="6899865" y="380035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  <a:endParaRPr lang="en-GB" sz="12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FBAD25D-65D4-8FD8-F119-FFC0F8D53D37}"/>
              </a:ext>
            </a:extLst>
          </p:cNvPr>
          <p:cNvSpPr txBox="1"/>
          <p:nvPr/>
        </p:nvSpPr>
        <p:spPr>
          <a:xfrm>
            <a:off x="7538370" y="380035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  <a:endParaRPr lang="en-GB" sz="12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268620-D84A-3362-7374-C83F797DDEEB}"/>
              </a:ext>
            </a:extLst>
          </p:cNvPr>
          <p:cNvSpPr txBox="1"/>
          <p:nvPr/>
        </p:nvSpPr>
        <p:spPr>
          <a:xfrm>
            <a:off x="7996664" y="3800351"/>
            <a:ext cx="849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</a:t>
            </a:r>
            <a:endParaRPr lang="en-GB" sz="12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5AF9047-3952-F0F4-4CAC-19E71BBE387D}"/>
              </a:ext>
            </a:extLst>
          </p:cNvPr>
          <p:cNvSpPr txBox="1"/>
          <p:nvPr/>
        </p:nvSpPr>
        <p:spPr>
          <a:xfrm>
            <a:off x="8370000" y="380035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16</a:t>
            </a:r>
            <a:endParaRPr lang="en-GB" sz="12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4363A4-F593-43B6-45FF-305B1648B916}"/>
              </a:ext>
            </a:extLst>
          </p:cNvPr>
          <p:cNvSpPr txBox="1"/>
          <p:nvPr/>
        </p:nvSpPr>
        <p:spPr>
          <a:xfrm>
            <a:off x="9024270" y="380035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41</a:t>
            </a:r>
            <a:endParaRPr lang="en-GB" sz="12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A842F01-9FEF-2075-00E2-EB98A18C0655}"/>
              </a:ext>
            </a:extLst>
          </p:cNvPr>
          <p:cNvSpPr txBox="1"/>
          <p:nvPr/>
        </p:nvSpPr>
        <p:spPr>
          <a:xfrm>
            <a:off x="9440085" y="380035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16</a:t>
            </a:r>
            <a:endParaRPr lang="en-GB" sz="12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E8211B-D06B-996E-CC97-8201D1A8C99B}"/>
              </a:ext>
            </a:extLst>
          </p:cNvPr>
          <p:cNvSpPr txBox="1"/>
          <p:nvPr/>
        </p:nvSpPr>
        <p:spPr>
          <a:xfrm>
            <a:off x="9855900" y="380035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</a:t>
            </a:r>
            <a:endParaRPr lang="en-GB" sz="12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6D21C0C-9542-A142-1712-9C9068EC7CCF}"/>
              </a:ext>
            </a:extLst>
          </p:cNvPr>
          <p:cNvSpPr txBox="1"/>
          <p:nvPr/>
        </p:nvSpPr>
        <p:spPr>
          <a:xfrm>
            <a:off x="10498346" y="380035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25</a:t>
            </a:r>
            <a:endParaRPr lang="en-GB" sz="12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3B4222-9110-CB17-AD66-715B0A367AA3}"/>
              </a:ext>
            </a:extLst>
          </p:cNvPr>
          <p:cNvSpPr txBox="1"/>
          <p:nvPr/>
        </p:nvSpPr>
        <p:spPr>
          <a:xfrm>
            <a:off x="10956640" y="3800351"/>
            <a:ext cx="849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  <a:endParaRPr lang="en-GB" sz="12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FDEDD8-2AFD-02A1-1A50-8854CB0C49DD}"/>
              </a:ext>
            </a:extLst>
          </p:cNvPr>
          <p:cNvSpPr txBox="1"/>
          <p:nvPr/>
        </p:nvSpPr>
        <p:spPr>
          <a:xfrm>
            <a:off x="11329976" y="380035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19</a:t>
            </a:r>
            <a:endParaRPr lang="en-GB" sz="12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C1F279E-1821-5C73-9BEB-88E1A10837A4}"/>
              </a:ext>
            </a:extLst>
          </p:cNvPr>
          <p:cNvSpPr txBox="1"/>
          <p:nvPr/>
        </p:nvSpPr>
        <p:spPr>
          <a:xfrm rot="16200000">
            <a:off x="-106682" y="2324043"/>
            <a:ext cx="160300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Confirmed ORR by</a:t>
            </a:r>
            <a:br>
              <a:rPr lang="en-GB" sz="14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4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investigator (%)</a:t>
            </a:r>
            <a:endParaRPr lang="en-GB" sz="1400" b="1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7DC9BFF8-F3E8-C62B-D767-D2298B0E72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70577"/>
              </p:ext>
            </p:extLst>
          </p:nvPr>
        </p:nvGraphicFramePr>
        <p:xfrm>
          <a:off x="407368" y="4613384"/>
          <a:ext cx="1137726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316">
                  <a:extLst>
                    <a:ext uri="{9D8B030D-6E8A-4147-A177-3AD203B41FA5}">
                      <a16:colId xmlns:a16="http://schemas.microsoft.com/office/drawing/2014/main" val="3276204264"/>
                    </a:ext>
                  </a:extLst>
                </a:gridCol>
                <a:gridCol w="2844316">
                  <a:extLst>
                    <a:ext uri="{9D8B030D-6E8A-4147-A177-3AD203B41FA5}">
                      <a16:colId xmlns:a16="http://schemas.microsoft.com/office/drawing/2014/main" val="1910727705"/>
                    </a:ext>
                  </a:extLst>
                </a:gridCol>
                <a:gridCol w="2844316">
                  <a:extLst>
                    <a:ext uri="{9D8B030D-6E8A-4147-A177-3AD203B41FA5}">
                      <a16:colId xmlns:a16="http://schemas.microsoft.com/office/drawing/2014/main" val="4221318869"/>
                    </a:ext>
                  </a:extLst>
                </a:gridCol>
                <a:gridCol w="2844316">
                  <a:extLst>
                    <a:ext uri="{9D8B030D-6E8A-4147-A177-3AD203B41FA5}">
                      <a16:colId xmlns:a16="http://schemas.microsoft.com/office/drawing/2014/main" val="21438844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patients (N=267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IHC 3+ (n=75)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IHC 2+ (n=125)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928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ORR, % (95%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37.1 (31.3, 43.2)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61.3 (49.4, 72.4)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27.2 (19.6, 35.9)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026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DoR, months (95% CI)</a:t>
                      </a:r>
                      <a:r>
                        <a:rPr lang="en-GB" sz="1200" baseline="30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 (9.6, 17.8)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22.1 (9.6, NR)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 (4.3, 12.6)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4548"/>
                  </a:ext>
                </a:extLst>
              </a:tr>
            </a:tbl>
          </a:graphicData>
        </a:graphic>
      </p:graphicFrame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CB1A3172-13D1-3679-DB4C-494856646F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089506"/>
              </p:ext>
            </p:extLst>
          </p:nvPr>
        </p:nvGraphicFramePr>
        <p:xfrm>
          <a:off x="407368" y="4016375"/>
          <a:ext cx="1137726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1541277063"/>
                    </a:ext>
                  </a:extLst>
                </a:gridCol>
                <a:gridCol w="1481307">
                  <a:extLst>
                    <a:ext uri="{9D8B030D-6E8A-4147-A177-3AD203B41FA5}">
                      <a16:colId xmlns:a16="http://schemas.microsoft.com/office/drawing/2014/main" val="1599536361"/>
                    </a:ext>
                  </a:extLst>
                </a:gridCol>
                <a:gridCol w="1481307">
                  <a:extLst>
                    <a:ext uri="{9D8B030D-6E8A-4147-A177-3AD203B41FA5}">
                      <a16:colId xmlns:a16="http://schemas.microsoft.com/office/drawing/2014/main" val="3522922445"/>
                    </a:ext>
                  </a:extLst>
                </a:gridCol>
                <a:gridCol w="1481307">
                  <a:extLst>
                    <a:ext uri="{9D8B030D-6E8A-4147-A177-3AD203B41FA5}">
                      <a16:colId xmlns:a16="http://schemas.microsoft.com/office/drawing/2014/main" val="3408599628"/>
                    </a:ext>
                  </a:extLst>
                </a:gridCol>
                <a:gridCol w="1481307">
                  <a:extLst>
                    <a:ext uri="{9D8B030D-6E8A-4147-A177-3AD203B41FA5}">
                      <a16:colId xmlns:a16="http://schemas.microsoft.com/office/drawing/2014/main" val="718303094"/>
                    </a:ext>
                  </a:extLst>
                </a:gridCol>
                <a:gridCol w="1481307">
                  <a:extLst>
                    <a:ext uri="{9D8B030D-6E8A-4147-A177-3AD203B41FA5}">
                      <a16:colId xmlns:a16="http://schemas.microsoft.com/office/drawing/2014/main" val="3765774560"/>
                    </a:ext>
                  </a:extLst>
                </a:gridCol>
                <a:gridCol w="1481307">
                  <a:extLst>
                    <a:ext uri="{9D8B030D-6E8A-4147-A177-3AD203B41FA5}">
                      <a16:colId xmlns:a16="http://schemas.microsoft.com/office/drawing/2014/main" val="1803559944"/>
                    </a:ext>
                  </a:extLst>
                </a:gridCol>
                <a:gridCol w="1481307">
                  <a:extLst>
                    <a:ext uri="{9D8B030D-6E8A-4147-A177-3AD203B41FA5}">
                      <a16:colId xmlns:a16="http://schemas.microsoft.com/office/drawing/2014/main" val="27639259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ea typeface="Aileron" charset="0"/>
                          <a:cs typeface="Arial" panose="020B0604020202020204" pitchFamily="34" charset="0"/>
                        </a:rPr>
                        <a:t>Median DoR,</a:t>
                      </a:r>
                      <a:br>
                        <a:rPr lang="en-GB" sz="1000" noProof="0" dirty="0">
                          <a:latin typeface="Arial" panose="020B0604020202020204" pitchFamily="34" charset="0"/>
                          <a:ea typeface="Aileron" charset="0"/>
                          <a:cs typeface="Arial" panose="020B0604020202020204" pitchFamily="34" charset="0"/>
                        </a:rPr>
                      </a:br>
                      <a:r>
                        <a:rPr lang="en-GB" sz="1000" noProof="0" dirty="0">
                          <a:latin typeface="Arial" panose="020B0604020202020204" pitchFamily="34" charset="0"/>
                          <a:ea typeface="Aileron" charset="0"/>
                          <a:cs typeface="Arial" panose="020B0604020202020204" pitchFamily="34" charset="0"/>
                        </a:rPr>
                        <a:t>months (95% CI)</a:t>
                      </a:r>
                      <a:r>
                        <a:rPr lang="en-GB" sz="1000" baseline="30000" noProof="0" dirty="0">
                          <a:latin typeface="Arial" panose="020B0604020202020204" pitchFamily="34" charset="0"/>
                          <a:ea typeface="Aileron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(9.9, NR)</a:t>
                      </a:r>
                    </a:p>
                  </a:txBody>
                  <a:tcPr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14.2</a:t>
                      </a:r>
                      <a:b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(4.1, NR)</a:t>
                      </a:r>
                    </a:p>
                  </a:txBody>
                  <a:tcPr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</a:t>
                      </a:r>
                    </a:p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(4.1, 22.1)</a:t>
                      </a:r>
                    </a:p>
                  </a:txBody>
                  <a:tcPr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</a:t>
                      </a:r>
                      <a:b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(4.3, 11.8)</a:t>
                      </a:r>
                    </a:p>
                  </a:txBody>
                  <a:tcPr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22.1</a:t>
                      </a:r>
                      <a:b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(4.1, NR)</a:t>
                      </a:r>
                    </a:p>
                  </a:txBody>
                  <a:tcPr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</a:t>
                      </a:r>
                      <a:b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(2.1, NR)</a:t>
                      </a:r>
                    </a:p>
                  </a:txBody>
                  <a:tcPr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</a:t>
                      </a:r>
                      <a:b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(NR, NR)</a:t>
                      </a:r>
                    </a:p>
                  </a:txBody>
                  <a:tcPr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90636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FC253AB-61E9-6E55-F68C-16A687D2DBF5}"/>
              </a:ext>
            </a:extLst>
          </p:cNvPr>
          <p:cNvSpPr/>
          <p:nvPr/>
        </p:nvSpPr>
        <p:spPr>
          <a:xfrm>
            <a:off x="5807968" y="994098"/>
            <a:ext cx="5272955" cy="3454326"/>
          </a:xfrm>
          <a:prstGeom prst="rect">
            <a:avLst/>
          </a:prstGeom>
          <a:solidFill>
            <a:srgbClr val="FFFFFF">
              <a:alpha val="57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GB" dirty="0">
              <a:ea typeface="Calibri"/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B21210-B6A2-303F-A3F3-3BB6D07899B0}"/>
              </a:ext>
            </a:extLst>
          </p:cNvPr>
          <p:cNvSpPr/>
          <p:nvPr/>
        </p:nvSpPr>
        <p:spPr>
          <a:xfrm>
            <a:off x="11075293" y="2479998"/>
            <a:ext cx="710480" cy="1968426"/>
          </a:xfrm>
          <a:prstGeom prst="rect">
            <a:avLst/>
          </a:prstGeom>
          <a:solidFill>
            <a:srgbClr val="FFFFFF">
              <a:alpha val="57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GB" dirty="0">
              <a:ea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E4E174-5BB1-0C43-C896-122138B261F6}"/>
              </a:ext>
            </a:extLst>
          </p:cNvPr>
          <p:cNvSpPr/>
          <p:nvPr/>
        </p:nvSpPr>
        <p:spPr>
          <a:xfrm>
            <a:off x="11084818" y="927422"/>
            <a:ext cx="700955" cy="796851"/>
          </a:xfrm>
          <a:prstGeom prst="rect">
            <a:avLst/>
          </a:prstGeom>
          <a:solidFill>
            <a:srgbClr val="FFFFFF">
              <a:alpha val="57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2380736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266B2C1-C6C4-CDE1-7273-3DDCB1775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Efficacy endpoint: PFS by HER2 status per cohort</a:t>
            </a:r>
            <a:r>
              <a:rPr lang="en-GB" baseline="30000" noProof="0" dirty="0"/>
              <a:t>1,2 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211068-2809-E64E-0878-C9E84012C7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noProof="0" smtClean="0"/>
              <a:pPr/>
              <a:t>24</a:t>
            </a:fld>
            <a:endParaRPr lang="en-GB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84F5BE-04ED-7974-14C0-9C924748EA8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anchor="b" anchorCtr="0"/>
          <a:lstStyle/>
          <a:p>
            <a:r>
              <a:rPr lang="en-GB" noProof="0" dirty="0"/>
              <a:t>Circle indicates a censored observation </a:t>
            </a:r>
          </a:p>
          <a:p>
            <a:r>
              <a:rPr lang="en-GB" noProof="0" dirty="0"/>
              <a:t>CI, confidence interval; IHC, immunohistochemistry; NR, not reached; PFS, progression-free survival 1.</a:t>
            </a:r>
          </a:p>
          <a:p>
            <a:r>
              <a:rPr lang="en-GB" noProof="0" dirty="0">
                <a:solidFill>
                  <a:schemeClr val="tx2"/>
                </a:solidFill>
              </a:rPr>
              <a:t>1.Meric-Bernstam F, et al. Ann Oncol. 2023;34(Suppl):S1273-S1274. Oral presentation (LBA34) presented at ESMO 2023; 2.Meric-Bernstam F, et al. J Clin Oncol. 2024;42(1):47-58</a:t>
            </a:r>
          </a:p>
        </p:txBody>
      </p:sp>
      <p:sp>
        <p:nvSpPr>
          <p:cNvPr id="156" name="Freeform 155">
            <a:extLst>
              <a:ext uri="{FF2B5EF4-FFF2-40B4-BE49-F238E27FC236}">
                <a16:creationId xmlns:a16="http://schemas.microsoft.com/office/drawing/2014/main" id="{184E4B6C-200A-8873-92B9-6F92B483B06B}"/>
              </a:ext>
            </a:extLst>
          </p:cNvPr>
          <p:cNvSpPr/>
          <p:nvPr/>
        </p:nvSpPr>
        <p:spPr>
          <a:xfrm>
            <a:off x="1474044" y="3944404"/>
            <a:ext cx="1682680" cy="998523"/>
          </a:xfrm>
          <a:custGeom>
            <a:avLst/>
            <a:gdLst>
              <a:gd name="connsiteX0" fmla="*/ 0 w 1682680"/>
              <a:gd name="connsiteY0" fmla="*/ 0 h 998523"/>
              <a:gd name="connsiteX1" fmla="*/ 127009 w 1682680"/>
              <a:gd name="connsiteY1" fmla="*/ 0 h 998523"/>
              <a:gd name="connsiteX2" fmla="*/ 127009 w 1682680"/>
              <a:gd name="connsiteY2" fmla="*/ 52118 h 998523"/>
              <a:gd name="connsiteX3" fmla="*/ 190005 w 1682680"/>
              <a:gd name="connsiteY3" fmla="*/ 52118 h 998523"/>
              <a:gd name="connsiteX4" fmla="*/ 190005 w 1682680"/>
              <a:gd name="connsiteY4" fmla="*/ 104236 h 998523"/>
              <a:gd name="connsiteX5" fmla="*/ 204131 w 1682680"/>
              <a:gd name="connsiteY5" fmla="*/ 104236 h 998523"/>
              <a:gd name="connsiteX6" fmla="*/ 204131 w 1682680"/>
              <a:gd name="connsiteY6" fmla="*/ 210256 h 998523"/>
              <a:gd name="connsiteX7" fmla="*/ 391972 w 1682680"/>
              <a:gd name="connsiteY7" fmla="*/ 210256 h 998523"/>
              <a:gd name="connsiteX8" fmla="*/ 391972 w 1682680"/>
              <a:gd name="connsiteY8" fmla="*/ 317295 h 998523"/>
              <a:gd name="connsiteX9" fmla="*/ 412589 w 1682680"/>
              <a:gd name="connsiteY9" fmla="*/ 317295 h 998523"/>
              <a:gd name="connsiteX10" fmla="*/ 412589 w 1682680"/>
              <a:gd name="connsiteY10" fmla="*/ 366610 h 998523"/>
              <a:gd name="connsiteX11" fmla="*/ 618756 w 1682680"/>
              <a:gd name="connsiteY11" fmla="*/ 366610 h 998523"/>
              <a:gd name="connsiteX12" fmla="*/ 618756 w 1682680"/>
              <a:gd name="connsiteY12" fmla="*/ 422168 h 998523"/>
              <a:gd name="connsiteX13" fmla="*/ 641664 w 1682680"/>
              <a:gd name="connsiteY13" fmla="*/ 422168 h 998523"/>
              <a:gd name="connsiteX14" fmla="*/ 641664 w 1682680"/>
              <a:gd name="connsiteY14" fmla="*/ 472629 h 998523"/>
              <a:gd name="connsiteX15" fmla="*/ 708859 w 1682680"/>
              <a:gd name="connsiteY15" fmla="*/ 472629 h 998523"/>
              <a:gd name="connsiteX16" fmla="*/ 708859 w 1682680"/>
              <a:gd name="connsiteY16" fmla="*/ 526404 h 998523"/>
              <a:gd name="connsiteX17" fmla="*/ 749074 w 1682680"/>
              <a:gd name="connsiteY17" fmla="*/ 526404 h 998523"/>
              <a:gd name="connsiteX18" fmla="*/ 749074 w 1682680"/>
              <a:gd name="connsiteY18" fmla="*/ 575846 h 998523"/>
              <a:gd name="connsiteX19" fmla="*/ 798961 w 1682680"/>
              <a:gd name="connsiteY19" fmla="*/ 575846 h 998523"/>
              <a:gd name="connsiteX20" fmla="*/ 798961 w 1682680"/>
              <a:gd name="connsiteY20" fmla="*/ 680719 h 998523"/>
              <a:gd name="connsiteX21" fmla="*/ 851140 w 1682680"/>
              <a:gd name="connsiteY21" fmla="*/ 680719 h 998523"/>
              <a:gd name="connsiteX22" fmla="*/ 851140 w 1682680"/>
              <a:gd name="connsiteY22" fmla="*/ 736659 h 998523"/>
              <a:gd name="connsiteX23" fmla="*/ 1465569 w 1682680"/>
              <a:gd name="connsiteY23" fmla="*/ 736659 h 998523"/>
              <a:gd name="connsiteX24" fmla="*/ 1465569 w 1682680"/>
              <a:gd name="connsiteY24" fmla="*/ 868420 h 998523"/>
              <a:gd name="connsiteX25" fmla="*/ 1682680 w 1682680"/>
              <a:gd name="connsiteY25" fmla="*/ 868420 h 998523"/>
              <a:gd name="connsiteX26" fmla="*/ 1682680 w 1682680"/>
              <a:gd name="connsiteY26" fmla="*/ 998524 h 99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682680" h="998523">
                <a:moveTo>
                  <a:pt x="0" y="0"/>
                </a:moveTo>
                <a:lnTo>
                  <a:pt x="127009" y="0"/>
                </a:lnTo>
                <a:lnTo>
                  <a:pt x="127009" y="52118"/>
                </a:lnTo>
                <a:lnTo>
                  <a:pt x="190005" y="52118"/>
                </a:lnTo>
                <a:lnTo>
                  <a:pt x="190005" y="104236"/>
                </a:lnTo>
                <a:lnTo>
                  <a:pt x="204131" y="104236"/>
                </a:lnTo>
                <a:lnTo>
                  <a:pt x="204131" y="210256"/>
                </a:lnTo>
                <a:lnTo>
                  <a:pt x="391972" y="210256"/>
                </a:lnTo>
                <a:lnTo>
                  <a:pt x="391972" y="317295"/>
                </a:lnTo>
                <a:lnTo>
                  <a:pt x="412589" y="317295"/>
                </a:lnTo>
                <a:lnTo>
                  <a:pt x="412589" y="366610"/>
                </a:lnTo>
                <a:lnTo>
                  <a:pt x="618756" y="366610"/>
                </a:lnTo>
                <a:lnTo>
                  <a:pt x="618756" y="422168"/>
                </a:lnTo>
                <a:lnTo>
                  <a:pt x="641664" y="422168"/>
                </a:lnTo>
                <a:lnTo>
                  <a:pt x="641664" y="472629"/>
                </a:lnTo>
                <a:lnTo>
                  <a:pt x="708859" y="472629"/>
                </a:lnTo>
                <a:lnTo>
                  <a:pt x="708859" y="526404"/>
                </a:lnTo>
                <a:lnTo>
                  <a:pt x="749074" y="526404"/>
                </a:lnTo>
                <a:lnTo>
                  <a:pt x="749074" y="575846"/>
                </a:lnTo>
                <a:lnTo>
                  <a:pt x="798961" y="575846"/>
                </a:lnTo>
                <a:lnTo>
                  <a:pt x="798961" y="680719"/>
                </a:lnTo>
                <a:lnTo>
                  <a:pt x="851140" y="680719"/>
                </a:lnTo>
                <a:lnTo>
                  <a:pt x="851140" y="736659"/>
                </a:lnTo>
                <a:lnTo>
                  <a:pt x="1465569" y="736659"/>
                </a:lnTo>
                <a:lnTo>
                  <a:pt x="1465569" y="868420"/>
                </a:lnTo>
                <a:lnTo>
                  <a:pt x="1682680" y="868420"/>
                </a:lnTo>
                <a:lnTo>
                  <a:pt x="1682680" y="998524"/>
                </a:lnTo>
              </a:path>
            </a:pathLst>
          </a:custGeom>
          <a:noFill/>
          <a:ln w="19087" cap="flat">
            <a:solidFill>
              <a:srgbClr val="7030A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57" name="Freeform 156">
            <a:extLst>
              <a:ext uri="{FF2B5EF4-FFF2-40B4-BE49-F238E27FC236}">
                <a16:creationId xmlns:a16="http://schemas.microsoft.com/office/drawing/2014/main" id="{980F1E75-0C73-3CE2-19C6-EE043E5A29DE}"/>
              </a:ext>
            </a:extLst>
          </p:cNvPr>
          <p:cNvSpPr/>
          <p:nvPr/>
        </p:nvSpPr>
        <p:spPr>
          <a:xfrm>
            <a:off x="2468482" y="4658381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05"/>
                  <a:pt x="35559" y="45874"/>
                  <a:pt x="22907" y="45874"/>
                </a:cubicBezTo>
                <a:cubicBezTo>
                  <a:pt x="10256" y="45874"/>
                  <a:pt x="0" y="35605"/>
                  <a:pt x="0" y="22937"/>
                </a:cubicBezTo>
                <a:cubicBezTo>
                  <a:pt x="0" y="10269"/>
                  <a:pt x="10256" y="0"/>
                  <a:pt x="22907" y="0"/>
                </a:cubicBezTo>
                <a:cubicBezTo>
                  <a:pt x="35559" y="0"/>
                  <a:pt x="45815" y="10269"/>
                  <a:pt x="45815" y="22937"/>
                </a:cubicBezTo>
                <a:close/>
              </a:path>
            </a:pathLst>
          </a:custGeom>
          <a:solidFill>
            <a:srgbClr val="7030A0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58" name="Freeform 157">
            <a:extLst>
              <a:ext uri="{FF2B5EF4-FFF2-40B4-BE49-F238E27FC236}">
                <a16:creationId xmlns:a16="http://schemas.microsoft.com/office/drawing/2014/main" id="{240BB9BD-95B1-025E-6F7E-DACCF67DCD1A}"/>
              </a:ext>
            </a:extLst>
          </p:cNvPr>
          <p:cNvSpPr/>
          <p:nvPr/>
        </p:nvSpPr>
        <p:spPr>
          <a:xfrm>
            <a:off x="2716519" y="4658381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05"/>
                  <a:pt x="35559" y="45874"/>
                  <a:pt x="22907" y="45874"/>
                </a:cubicBezTo>
                <a:cubicBezTo>
                  <a:pt x="10256" y="45874"/>
                  <a:pt x="0" y="35605"/>
                  <a:pt x="0" y="22937"/>
                </a:cubicBezTo>
                <a:cubicBezTo>
                  <a:pt x="0" y="10269"/>
                  <a:pt x="10256" y="0"/>
                  <a:pt x="22907" y="0"/>
                </a:cubicBezTo>
                <a:cubicBezTo>
                  <a:pt x="35559" y="0"/>
                  <a:pt x="45815" y="10269"/>
                  <a:pt x="45815" y="22937"/>
                </a:cubicBezTo>
                <a:close/>
              </a:path>
            </a:pathLst>
          </a:custGeom>
          <a:solidFill>
            <a:srgbClr val="7030A0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59" name="Freeform 158">
            <a:extLst>
              <a:ext uri="{FF2B5EF4-FFF2-40B4-BE49-F238E27FC236}">
                <a16:creationId xmlns:a16="http://schemas.microsoft.com/office/drawing/2014/main" id="{CDEB5025-8A81-2DCD-3A13-F0D8A631C186}"/>
              </a:ext>
            </a:extLst>
          </p:cNvPr>
          <p:cNvSpPr/>
          <p:nvPr/>
        </p:nvSpPr>
        <p:spPr>
          <a:xfrm>
            <a:off x="2887562" y="4658381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05"/>
                  <a:pt x="35559" y="45874"/>
                  <a:pt x="22907" y="45874"/>
                </a:cubicBezTo>
                <a:cubicBezTo>
                  <a:pt x="10256" y="45874"/>
                  <a:pt x="0" y="35605"/>
                  <a:pt x="0" y="22937"/>
                </a:cubicBezTo>
                <a:cubicBezTo>
                  <a:pt x="0" y="10269"/>
                  <a:pt x="10256" y="0"/>
                  <a:pt x="22907" y="0"/>
                </a:cubicBezTo>
                <a:cubicBezTo>
                  <a:pt x="35559" y="0"/>
                  <a:pt x="45815" y="10269"/>
                  <a:pt x="45815" y="22937"/>
                </a:cubicBezTo>
                <a:close/>
              </a:path>
            </a:pathLst>
          </a:custGeom>
          <a:solidFill>
            <a:srgbClr val="7030A0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60" name="Freeform 159">
            <a:extLst>
              <a:ext uri="{FF2B5EF4-FFF2-40B4-BE49-F238E27FC236}">
                <a16:creationId xmlns:a16="http://schemas.microsoft.com/office/drawing/2014/main" id="{A966FDAF-8BDA-3DEE-D5F1-AF40308781B7}"/>
              </a:ext>
            </a:extLst>
          </p:cNvPr>
          <p:cNvSpPr/>
          <p:nvPr/>
        </p:nvSpPr>
        <p:spPr>
          <a:xfrm>
            <a:off x="3564859" y="4029016"/>
            <a:ext cx="148643" cy="12742"/>
          </a:xfrm>
          <a:custGeom>
            <a:avLst/>
            <a:gdLst>
              <a:gd name="connsiteX0" fmla="*/ 0 w 148643"/>
              <a:gd name="connsiteY0" fmla="*/ 0 h 12742"/>
              <a:gd name="connsiteX1" fmla="*/ 148644 w 148643"/>
              <a:gd name="connsiteY1" fmla="*/ 0 h 1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643" h="12742">
                <a:moveTo>
                  <a:pt x="0" y="0"/>
                </a:moveTo>
                <a:lnTo>
                  <a:pt x="148644" y="0"/>
                </a:lnTo>
              </a:path>
            </a:pathLst>
          </a:custGeom>
          <a:ln w="19087" cap="flat">
            <a:solidFill>
              <a:srgbClr val="7030A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61" name="Freeform 160">
            <a:extLst>
              <a:ext uri="{FF2B5EF4-FFF2-40B4-BE49-F238E27FC236}">
                <a16:creationId xmlns:a16="http://schemas.microsoft.com/office/drawing/2014/main" id="{FAE39FCB-F692-1D26-1C9D-80083F2956EF}"/>
              </a:ext>
            </a:extLst>
          </p:cNvPr>
          <p:cNvSpPr/>
          <p:nvPr/>
        </p:nvSpPr>
        <p:spPr>
          <a:xfrm>
            <a:off x="3616274" y="4006079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8 w 45815"/>
              <a:gd name="connsiteY1" fmla="*/ 45874 h 45873"/>
              <a:gd name="connsiteX2" fmla="*/ 0 w 45815"/>
              <a:gd name="connsiteY2" fmla="*/ 22937 h 45873"/>
              <a:gd name="connsiteX3" fmla="*/ 22908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552"/>
                  <a:pt x="35634" y="45874"/>
                  <a:pt x="22908" y="45874"/>
                </a:cubicBezTo>
                <a:cubicBezTo>
                  <a:pt x="10181" y="45874"/>
                  <a:pt x="0" y="35552"/>
                  <a:pt x="0" y="22937"/>
                </a:cubicBezTo>
                <a:cubicBezTo>
                  <a:pt x="0" y="10322"/>
                  <a:pt x="10308" y="0"/>
                  <a:pt x="22908" y="0"/>
                </a:cubicBezTo>
                <a:cubicBezTo>
                  <a:pt x="35507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7030A0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62" name="Freeform 161">
            <a:extLst>
              <a:ext uri="{FF2B5EF4-FFF2-40B4-BE49-F238E27FC236}">
                <a16:creationId xmlns:a16="http://schemas.microsoft.com/office/drawing/2014/main" id="{D9C5EAE3-7C43-52A6-3C5F-AF79C30755D7}"/>
              </a:ext>
            </a:extLst>
          </p:cNvPr>
          <p:cNvSpPr/>
          <p:nvPr/>
        </p:nvSpPr>
        <p:spPr>
          <a:xfrm>
            <a:off x="7229544" y="3939944"/>
            <a:ext cx="3870979" cy="881034"/>
          </a:xfrm>
          <a:custGeom>
            <a:avLst/>
            <a:gdLst>
              <a:gd name="connsiteX0" fmla="*/ 0 w 3870979"/>
              <a:gd name="connsiteY0" fmla="*/ 0 h 881034"/>
              <a:gd name="connsiteX1" fmla="*/ 135790 w 3870979"/>
              <a:gd name="connsiteY1" fmla="*/ 0 h 881034"/>
              <a:gd name="connsiteX2" fmla="*/ 135790 w 3870979"/>
              <a:gd name="connsiteY2" fmla="*/ 113538 h 881034"/>
              <a:gd name="connsiteX3" fmla="*/ 186441 w 3870979"/>
              <a:gd name="connsiteY3" fmla="*/ 113538 h 881034"/>
              <a:gd name="connsiteX4" fmla="*/ 186441 w 3870979"/>
              <a:gd name="connsiteY4" fmla="*/ 167567 h 881034"/>
              <a:gd name="connsiteX5" fmla="*/ 278707 w 3870979"/>
              <a:gd name="connsiteY5" fmla="*/ 167567 h 881034"/>
              <a:gd name="connsiteX6" fmla="*/ 278707 w 3870979"/>
              <a:gd name="connsiteY6" fmla="*/ 224910 h 881034"/>
              <a:gd name="connsiteX7" fmla="*/ 287361 w 3870979"/>
              <a:gd name="connsiteY7" fmla="*/ 224910 h 881034"/>
              <a:gd name="connsiteX8" fmla="*/ 287361 w 3870979"/>
              <a:gd name="connsiteY8" fmla="*/ 279449 h 881034"/>
              <a:gd name="connsiteX9" fmla="*/ 329740 w 3870979"/>
              <a:gd name="connsiteY9" fmla="*/ 279449 h 881034"/>
              <a:gd name="connsiteX10" fmla="*/ 329740 w 3870979"/>
              <a:gd name="connsiteY10" fmla="*/ 335644 h 881034"/>
              <a:gd name="connsiteX11" fmla="*/ 501291 w 3870979"/>
              <a:gd name="connsiteY11" fmla="*/ 335644 h 881034"/>
              <a:gd name="connsiteX12" fmla="*/ 501291 w 3870979"/>
              <a:gd name="connsiteY12" fmla="*/ 397447 h 881034"/>
              <a:gd name="connsiteX13" fmla="*/ 523053 w 3870979"/>
              <a:gd name="connsiteY13" fmla="*/ 397447 h 881034"/>
              <a:gd name="connsiteX14" fmla="*/ 523053 w 3870979"/>
              <a:gd name="connsiteY14" fmla="*/ 519905 h 881034"/>
              <a:gd name="connsiteX15" fmla="*/ 564287 w 3870979"/>
              <a:gd name="connsiteY15" fmla="*/ 519905 h 881034"/>
              <a:gd name="connsiteX16" fmla="*/ 564287 w 3870979"/>
              <a:gd name="connsiteY16" fmla="*/ 639560 h 881034"/>
              <a:gd name="connsiteX17" fmla="*/ 1078815 w 3870979"/>
              <a:gd name="connsiteY17" fmla="*/ 639560 h 881034"/>
              <a:gd name="connsiteX18" fmla="*/ 1078815 w 3870979"/>
              <a:gd name="connsiteY18" fmla="*/ 700215 h 881034"/>
              <a:gd name="connsiteX19" fmla="*/ 1671608 w 3870979"/>
              <a:gd name="connsiteY19" fmla="*/ 700215 h 881034"/>
              <a:gd name="connsiteX20" fmla="*/ 1671608 w 3870979"/>
              <a:gd name="connsiteY20" fmla="*/ 762527 h 881034"/>
              <a:gd name="connsiteX21" fmla="*/ 2039655 w 3870979"/>
              <a:gd name="connsiteY21" fmla="*/ 762527 h 881034"/>
              <a:gd name="connsiteX22" fmla="*/ 2039655 w 3870979"/>
              <a:gd name="connsiteY22" fmla="*/ 823183 h 881034"/>
              <a:gd name="connsiteX23" fmla="*/ 2198098 w 3870979"/>
              <a:gd name="connsiteY23" fmla="*/ 823183 h 881034"/>
              <a:gd name="connsiteX24" fmla="*/ 2198098 w 3870979"/>
              <a:gd name="connsiteY24" fmla="*/ 881035 h 881034"/>
              <a:gd name="connsiteX25" fmla="*/ 3870979 w 3870979"/>
              <a:gd name="connsiteY25" fmla="*/ 881035 h 88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870979" h="881034">
                <a:moveTo>
                  <a:pt x="0" y="0"/>
                </a:moveTo>
                <a:lnTo>
                  <a:pt x="135790" y="0"/>
                </a:lnTo>
                <a:lnTo>
                  <a:pt x="135790" y="113538"/>
                </a:lnTo>
                <a:lnTo>
                  <a:pt x="186441" y="113538"/>
                </a:lnTo>
                <a:lnTo>
                  <a:pt x="186441" y="167567"/>
                </a:lnTo>
                <a:lnTo>
                  <a:pt x="278707" y="167567"/>
                </a:lnTo>
                <a:lnTo>
                  <a:pt x="278707" y="224910"/>
                </a:lnTo>
                <a:lnTo>
                  <a:pt x="287361" y="224910"/>
                </a:lnTo>
                <a:lnTo>
                  <a:pt x="287361" y="279449"/>
                </a:lnTo>
                <a:lnTo>
                  <a:pt x="329740" y="279449"/>
                </a:lnTo>
                <a:lnTo>
                  <a:pt x="329740" y="335644"/>
                </a:lnTo>
                <a:lnTo>
                  <a:pt x="501291" y="335644"/>
                </a:lnTo>
                <a:lnTo>
                  <a:pt x="501291" y="397447"/>
                </a:lnTo>
                <a:lnTo>
                  <a:pt x="523053" y="397447"/>
                </a:lnTo>
                <a:lnTo>
                  <a:pt x="523053" y="519905"/>
                </a:lnTo>
                <a:lnTo>
                  <a:pt x="564287" y="519905"/>
                </a:lnTo>
                <a:lnTo>
                  <a:pt x="564287" y="639560"/>
                </a:lnTo>
                <a:lnTo>
                  <a:pt x="1078815" y="639560"/>
                </a:lnTo>
                <a:lnTo>
                  <a:pt x="1078815" y="700215"/>
                </a:lnTo>
                <a:lnTo>
                  <a:pt x="1671608" y="700215"/>
                </a:lnTo>
                <a:lnTo>
                  <a:pt x="1671608" y="762527"/>
                </a:lnTo>
                <a:lnTo>
                  <a:pt x="2039655" y="762527"/>
                </a:lnTo>
                <a:lnTo>
                  <a:pt x="2039655" y="823183"/>
                </a:lnTo>
                <a:lnTo>
                  <a:pt x="2198098" y="823183"/>
                </a:lnTo>
                <a:lnTo>
                  <a:pt x="2198098" y="881035"/>
                </a:lnTo>
                <a:lnTo>
                  <a:pt x="3870979" y="881035"/>
                </a:lnTo>
              </a:path>
            </a:pathLst>
          </a:custGeom>
          <a:noFill/>
          <a:ln w="19087" cap="flat">
            <a:solidFill>
              <a:srgbClr val="7030A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63" name="Freeform 162">
            <a:extLst>
              <a:ext uri="{FF2B5EF4-FFF2-40B4-BE49-F238E27FC236}">
                <a16:creationId xmlns:a16="http://schemas.microsoft.com/office/drawing/2014/main" id="{F5BA7FD7-5FEF-7A8D-C533-078A3139AAC0}"/>
              </a:ext>
            </a:extLst>
          </p:cNvPr>
          <p:cNvSpPr/>
          <p:nvPr/>
        </p:nvSpPr>
        <p:spPr>
          <a:xfrm>
            <a:off x="7542485" y="4250230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8 w 45814"/>
              <a:gd name="connsiteY1" fmla="*/ 45874 h 45873"/>
              <a:gd name="connsiteX2" fmla="*/ 0 w 45814"/>
              <a:gd name="connsiteY2" fmla="*/ 22937 h 45873"/>
              <a:gd name="connsiteX3" fmla="*/ 22908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05"/>
                  <a:pt x="35559" y="45874"/>
                  <a:pt x="22908" y="45874"/>
                </a:cubicBezTo>
                <a:cubicBezTo>
                  <a:pt x="10256" y="45874"/>
                  <a:pt x="0" y="35605"/>
                  <a:pt x="0" y="22937"/>
                </a:cubicBezTo>
                <a:cubicBezTo>
                  <a:pt x="0" y="10269"/>
                  <a:pt x="10256" y="0"/>
                  <a:pt x="22908" y="0"/>
                </a:cubicBezTo>
                <a:cubicBezTo>
                  <a:pt x="35559" y="0"/>
                  <a:pt x="45815" y="10269"/>
                  <a:pt x="45815" y="22937"/>
                </a:cubicBezTo>
                <a:close/>
              </a:path>
            </a:pathLst>
          </a:custGeom>
          <a:solidFill>
            <a:srgbClr val="7030A0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64" name="Freeform 163">
            <a:extLst>
              <a:ext uri="{FF2B5EF4-FFF2-40B4-BE49-F238E27FC236}">
                <a16:creationId xmlns:a16="http://schemas.microsoft.com/office/drawing/2014/main" id="{C9BDD7E5-215C-9C3C-6B67-FB388C96DA15}"/>
              </a:ext>
            </a:extLst>
          </p:cNvPr>
          <p:cNvSpPr/>
          <p:nvPr/>
        </p:nvSpPr>
        <p:spPr>
          <a:xfrm>
            <a:off x="9485293" y="4029016"/>
            <a:ext cx="148771" cy="12742"/>
          </a:xfrm>
          <a:custGeom>
            <a:avLst/>
            <a:gdLst>
              <a:gd name="connsiteX0" fmla="*/ 0 w 148771"/>
              <a:gd name="connsiteY0" fmla="*/ 0 h 12742"/>
              <a:gd name="connsiteX1" fmla="*/ 148771 w 148771"/>
              <a:gd name="connsiteY1" fmla="*/ 0 h 1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771" h="12742">
                <a:moveTo>
                  <a:pt x="0" y="0"/>
                </a:moveTo>
                <a:lnTo>
                  <a:pt x="148771" y="0"/>
                </a:lnTo>
              </a:path>
            </a:pathLst>
          </a:custGeom>
          <a:ln w="19087" cap="flat">
            <a:solidFill>
              <a:srgbClr val="7030A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65" name="Freeform 164">
            <a:extLst>
              <a:ext uri="{FF2B5EF4-FFF2-40B4-BE49-F238E27FC236}">
                <a16:creationId xmlns:a16="http://schemas.microsoft.com/office/drawing/2014/main" id="{C9FAF67D-351B-0D33-5BEF-5BEB59D7663E}"/>
              </a:ext>
            </a:extLst>
          </p:cNvPr>
          <p:cNvSpPr/>
          <p:nvPr/>
        </p:nvSpPr>
        <p:spPr>
          <a:xfrm>
            <a:off x="9536707" y="4006079"/>
            <a:ext cx="45942" cy="45873"/>
          </a:xfrm>
          <a:custGeom>
            <a:avLst/>
            <a:gdLst>
              <a:gd name="connsiteX0" fmla="*/ 45942 w 45942"/>
              <a:gd name="connsiteY0" fmla="*/ 22937 h 45873"/>
              <a:gd name="connsiteX1" fmla="*/ 22907 w 45942"/>
              <a:gd name="connsiteY1" fmla="*/ 45874 h 45873"/>
              <a:gd name="connsiteX2" fmla="*/ 0 w 45942"/>
              <a:gd name="connsiteY2" fmla="*/ 22937 h 45873"/>
              <a:gd name="connsiteX3" fmla="*/ 22907 w 45942"/>
              <a:gd name="connsiteY3" fmla="*/ 0 h 45873"/>
              <a:gd name="connsiteX4" fmla="*/ 45942 w 45942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" h="45873">
                <a:moveTo>
                  <a:pt x="45942" y="22937"/>
                </a:moveTo>
                <a:cubicBezTo>
                  <a:pt x="45942" y="35552"/>
                  <a:pt x="35634" y="45874"/>
                  <a:pt x="22907" y="45874"/>
                </a:cubicBezTo>
                <a:cubicBezTo>
                  <a:pt x="10181" y="45874"/>
                  <a:pt x="0" y="35552"/>
                  <a:pt x="0" y="22937"/>
                </a:cubicBezTo>
                <a:cubicBezTo>
                  <a:pt x="0" y="10322"/>
                  <a:pt x="10308" y="0"/>
                  <a:pt x="22907" y="0"/>
                </a:cubicBezTo>
                <a:cubicBezTo>
                  <a:pt x="35507" y="0"/>
                  <a:pt x="45942" y="10322"/>
                  <a:pt x="45942" y="22937"/>
                </a:cubicBezTo>
                <a:close/>
              </a:path>
            </a:pathLst>
          </a:custGeom>
          <a:solidFill>
            <a:srgbClr val="7030A0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66" name="Freeform 165">
            <a:extLst>
              <a:ext uri="{FF2B5EF4-FFF2-40B4-BE49-F238E27FC236}">
                <a16:creationId xmlns:a16="http://schemas.microsoft.com/office/drawing/2014/main" id="{20F37144-D9BF-EF55-5B2C-1D721E8BF07C}"/>
              </a:ext>
            </a:extLst>
          </p:cNvPr>
          <p:cNvSpPr/>
          <p:nvPr/>
        </p:nvSpPr>
        <p:spPr>
          <a:xfrm>
            <a:off x="7217327" y="1290342"/>
            <a:ext cx="3044402" cy="815409"/>
          </a:xfrm>
          <a:custGeom>
            <a:avLst/>
            <a:gdLst>
              <a:gd name="connsiteX0" fmla="*/ 0 w 3044402"/>
              <a:gd name="connsiteY0" fmla="*/ 0 h 815409"/>
              <a:gd name="connsiteX1" fmla="*/ 144444 w 3044402"/>
              <a:gd name="connsiteY1" fmla="*/ 0 h 815409"/>
              <a:gd name="connsiteX2" fmla="*/ 144444 w 3044402"/>
              <a:gd name="connsiteY2" fmla="*/ 59636 h 815409"/>
              <a:gd name="connsiteX3" fmla="*/ 320323 w 3044402"/>
              <a:gd name="connsiteY3" fmla="*/ 59636 h 815409"/>
              <a:gd name="connsiteX4" fmla="*/ 320323 w 3044402"/>
              <a:gd name="connsiteY4" fmla="*/ 117106 h 815409"/>
              <a:gd name="connsiteX5" fmla="*/ 352775 w 3044402"/>
              <a:gd name="connsiteY5" fmla="*/ 117106 h 815409"/>
              <a:gd name="connsiteX6" fmla="*/ 352775 w 3044402"/>
              <a:gd name="connsiteY6" fmla="*/ 175595 h 815409"/>
              <a:gd name="connsiteX7" fmla="*/ 547489 w 3044402"/>
              <a:gd name="connsiteY7" fmla="*/ 175595 h 815409"/>
              <a:gd name="connsiteX8" fmla="*/ 547489 w 3044402"/>
              <a:gd name="connsiteY8" fmla="*/ 239691 h 815409"/>
              <a:gd name="connsiteX9" fmla="*/ 673479 w 3044402"/>
              <a:gd name="connsiteY9" fmla="*/ 239691 h 815409"/>
              <a:gd name="connsiteX10" fmla="*/ 673479 w 3044402"/>
              <a:gd name="connsiteY10" fmla="*/ 304934 h 815409"/>
              <a:gd name="connsiteX11" fmla="*/ 729858 w 3044402"/>
              <a:gd name="connsiteY11" fmla="*/ 304934 h 815409"/>
              <a:gd name="connsiteX12" fmla="*/ 729858 w 3044402"/>
              <a:gd name="connsiteY12" fmla="*/ 431598 h 815409"/>
              <a:gd name="connsiteX13" fmla="*/ 975985 w 3044402"/>
              <a:gd name="connsiteY13" fmla="*/ 431598 h 815409"/>
              <a:gd name="connsiteX14" fmla="*/ 975985 w 3044402"/>
              <a:gd name="connsiteY14" fmla="*/ 497860 h 815409"/>
              <a:gd name="connsiteX15" fmla="*/ 1030963 w 3044402"/>
              <a:gd name="connsiteY15" fmla="*/ 497860 h 815409"/>
              <a:gd name="connsiteX16" fmla="*/ 1030963 w 3044402"/>
              <a:gd name="connsiteY16" fmla="*/ 559790 h 815409"/>
              <a:gd name="connsiteX17" fmla="*/ 1096122 w 3044402"/>
              <a:gd name="connsiteY17" fmla="*/ 559790 h 815409"/>
              <a:gd name="connsiteX18" fmla="*/ 1096122 w 3044402"/>
              <a:gd name="connsiteY18" fmla="*/ 622357 h 815409"/>
              <a:gd name="connsiteX19" fmla="*/ 1321888 w 3044402"/>
              <a:gd name="connsiteY19" fmla="*/ 622357 h 815409"/>
              <a:gd name="connsiteX20" fmla="*/ 1321888 w 3044402"/>
              <a:gd name="connsiteY20" fmla="*/ 687218 h 815409"/>
              <a:gd name="connsiteX21" fmla="*/ 1832852 w 3044402"/>
              <a:gd name="connsiteY21" fmla="*/ 687218 h 815409"/>
              <a:gd name="connsiteX22" fmla="*/ 1832852 w 3044402"/>
              <a:gd name="connsiteY22" fmla="*/ 751314 h 815409"/>
              <a:gd name="connsiteX23" fmla="*/ 2369905 w 3044402"/>
              <a:gd name="connsiteY23" fmla="*/ 751314 h 815409"/>
              <a:gd name="connsiteX24" fmla="*/ 2369905 w 3044402"/>
              <a:gd name="connsiteY24" fmla="*/ 815410 h 815409"/>
              <a:gd name="connsiteX25" fmla="*/ 3044402 w 3044402"/>
              <a:gd name="connsiteY25" fmla="*/ 815410 h 81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44402" h="815409">
                <a:moveTo>
                  <a:pt x="0" y="0"/>
                </a:moveTo>
                <a:lnTo>
                  <a:pt x="144444" y="0"/>
                </a:lnTo>
                <a:lnTo>
                  <a:pt x="144444" y="59636"/>
                </a:lnTo>
                <a:lnTo>
                  <a:pt x="320323" y="59636"/>
                </a:lnTo>
                <a:lnTo>
                  <a:pt x="320323" y="117106"/>
                </a:lnTo>
                <a:lnTo>
                  <a:pt x="352775" y="117106"/>
                </a:lnTo>
                <a:lnTo>
                  <a:pt x="352775" y="175595"/>
                </a:lnTo>
                <a:lnTo>
                  <a:pt x="547489" y="175595"/>
                </a:lnTo>
                <a:lnTo>
                  <a:pt x="547489" y="239691"/>
                </a:lnTo>
                <a:lnTo>
                  <a:pt x="673479" y="239691"/>
                </a:lnTo>
                <a:lnTo>
                  <a:pt x="673479" y="304934"/>
                </a:lnTo>
                <a:lnTo>
                  <a:pt x="729858" y="304934"/>
                </a:lnTo>
                <a:lnTo>
                  <a:pt x="729858" y="431598"/>
                </a:lnTo>
                <a:lnTo>
                  <a:pt x="975985" y="431598"/>
                </a:lnTo>
                <a:lnTo>
                  <a:pt x="975985" y="497860"/>
                </a:lnTo>
                <a:lnTo>
                  <a:pt x="1030963" y="497860"/>
                </a:lnTo>
                <a:lnTo>
                  <a:pt x="1030963" y="559790"/>
                </a:lnTo>
                <a:lnTo>
                  <a:pt x="1096122" y="559790"/>
                </a:lnTo>
                <a:lnTo>
                  <a:pt x="1096122" y="622357"/>
                </a:lnTo>
                <a:lnTo>
                  <a:pt x="1321888" y="622357"/>
                </a:lnTo>
                <a:lnTo>
                  <a:pt x="1321888" y="687218"/>
                </a:lnTo>
                <a:lnTo>
                  <a:pt x="1832852" y="687218"/>
                </a:lnTo>
                <a:lnTo>
                  <a:pt x="1832852" y="751314"/>
                </a:lnTo>
                <a:lnTo>
                  <a:pt x="2369905" y="751314"/>
                </a:lnTo>
                <a:lnTo>
                  <a:pt x="2369905" y="815410"/>
                </a:lnTo>
                <a:lnTo>
                  <a:pt x="3044402" y="815410"/>
                </a:lnTo>
              </a:path>
            </a:pathLst>
          </a:custGeom>
          <a:noFill/>
          <a:ln w="19087" cap="flat">
            <a:solidFill>
              <a:srgbClr val="7030A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67" name="Freeform 166">
            <a:extLst>
              <a:ext uri="{FF2B5EF4-FFF2-40B4-BE49-F238E27FC236}">
                <a16:creationId xmlns:a16="http://schemas.microsoft.com/office/drawing/2014/main" id="{9AEA2119-2BBD-F0BA-5866-8F5EAB8D63D0}"/>
              </a:ext>
            </a:extLst>
          </p:cNvPr>
          <p:cNvSpPr/>
          <p:nvPr/>
        </p:nvSpPr>
        <p:spPr>
          <a:xfrm>
            <a:off x="9678606" y="2081158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552"/>
                  <a:pt x="35506" y="45874"/>
                  <a:pt x="22907" y="45874"/>
                </a:cubicBezTo>
                <a:cubicBezTo>
                  <a:pt x="10308" y="45874"/>
                  <a:pt x="0" y="35552"/>
                  <a:pt x="0" y="22937"/>
                </a:cubicBezTo>
                <a:cubicBezTo>
                  <a:pt x="0" y="10322"/>
                  <a:pt x="10181" y="0"/>
                  <a:pt x="22907" y="0"/>
                </a:cubicBezTo>
                <a:cubicBezTo>
                  <a:pt x="35634" y="0"/>
                  <a:pt x="45815" y="10194"/>
                  <a:pt x="45815" y="22937"/>
                </a:cubicBezTo>
                <a:close/>
              </a:path>
            </a:pathLst>
          </a:custGeom>
          <a:solidFill>
            <a:srgbClr val="7030A0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68" name="Freeform 167">
            <a:extLst>
              <a:ext uri="{FF2B5EF4-FFF2-40B4-BE49-F238E27FC236}">
                <a16:creationId xmlns:a16="http://schemas.microsoft.com/office/drawing/2014/main" id="{8CAB3075-B81B-73F7-B1F6-EB5FCC429530}"/>
              </a:ext>
            </a:extLst>
          </p:cNvPr>
          <p:cNvSpPr/>
          <p:nvPr/>
        </p:nvSpPr>
        <p:spPr>
          <a:xfrm>
            <a:off x="10024509" y="2081158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552"/>
                  <a:pt x="35506" y="45874"/>
                  <a:pt x="22907" y="45874"/>
                </a:cubicBezTo>
                <a:cubicBezTo>
                  <a:pt x="10308" y="45874"/>
                  <a:pt x="0" y="35552"/>
                  <a:pt x="0" y="22937"/>
                </a:cubicBezTo>
                <a:cubicBezTo>
                  <a:pt x="0" y="10322"/>
                  <a:pt x="10181" y="0"/>
                  <a:pt x="22907" y="0"/>
                </a:cubicBezTo>
                <a:cubicBezTo>
                  <a:pt x="35634" y="0"/>
                  <a:pt x="45815" y="10194"/>
                  <a:pt x="45815" y="22937"/>
                </a:cubicBezTo>
                <a:close/>
              </a:path>
            </a:pathLst>
          </a:custGeom>
          <a:solidFill>
            <a:srgbClr val="7030A0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69" name="Freeform 168">
            <a:extLst>
              <a:ext uri="{FF2B5EF4-FFF2-40B4-BE49-F238E27FC236}">
                <a16:creationId xmlns:a16="http://schemas.microsoft.com/office/drawing/2014/main" id="{7C734895-08EC-E661-15A6-44BEF569B95E}"/>
              </a:ext>
            </a:extLst>
          </p:cNvPr>
          <p:cNvSpPr/>
          <p:nvPr/>
        </p:nvSpPr>
        <p:spPr>
          <a:xfrm>
            <a:off x="10241112" y="2081158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552"/>
                  <a:pt x="35634" y="45874"/>
                  <a:pt x="22907" y="45874"/>
                </a:cubicBezTo>
                <a:cubicBezTo>
                  <a:pt x="10181" y="45874"/>
                  <a:pt x="0" y="35552"/>
                  <a:pt x="0" y="22937"/>
                </a:cubicBezTo>
                <a:cubicBezTo>
                  <a:pt x="0" y="10322"/>
                  <a:pt x="10308" y="0"/>
                  <a:pt x="22907" y="0"/>
                </a:cubicBezTo>
                <a:cubicBezTo>
                  <a:pt x="35506" y="0"/>
                  <a:pt x="45815" y="10194"/>
                  <a:pt x="45815" y="22937"/>
                </a:cubicBezTo>
                <a:close/>
              </a:path>
            </a:pathLst>
          </a:custGeom>
          <a:solidFill>
            <a:srgbClr val="7030A0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70" name="Freeform 169">
            <a:extLst>
              <a:ext uri="{FF2B5EF4-FFF2-40B4-BE49-F238E27FC236}">
                <a16:creationId xmlns:a16="http://schemas.microsoft.com/office/drawing/2014/main" id="{1C42BE30-DF64-37F4-B476-30BCCDCF34AA}"/>
              </a:ext>
            </a:extLst>
          </p:cNvPr>
          <p:cNvSpPr/>
          <p:nvPr/>
        </p:nvSpPr>
        <p:spPr>
          <a:xfrm>
            <a:off x="9295415" y="1387060"/>
            <a:ext cx="148771" cy="12742"/>
          </a:xfrm>
          <a:custGeom>
            <a:avLst/>
            <a:gdLst>
              <a:gd name="connsiteX0" fmla="*/ 0 w 148771"/>
              <a:gd name="connsiteY0" fmla="*/ 0 h 12742"/>
              <a:gd name="connsiteX1" fmla="*/ 148772 w 148771"/>
              <a:gd name="connsiteY1" fmla="*/ 0 h 1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771" h="12742">
                <a:moveTo>
                  <a:pt x="0" y="0"/>
                </a:moveTo>
                <a:lnTo>
                  <a:pt x="148772" y="0"/>
                </a:lnTo>
              </a:path>
            </a:pathLst>
          </a:custGeom>
          <a:ln w="19087" cap="flat">
            <a:solidFill>
              <a:srgbClr val="7030A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71" name="Freeform 170">
            <a:extLst>
              <a:ext uri="{FF2B5EF4-FFF2-40B4-BE49-F238E27FC236}">
                <a16:creationId xmlns:a16="http://schemas.microsoft.com/office/drawing/2014/main" id="{4CB126FD-C88C-E634-F7B2-379DA7DF2D61}"/>
              </a:ext>
            </a:extLst>
          </p:cNvPr>
          <p:cNvSpPr/>
          <p:nvPr/>
        </p:nvSpPr>
        <p:spPr>
          <a:xfrm>
            <a:off x="9346830" y="1364123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552"/>
                  <a:pt x="35634" y="45874"/>
                  <a:pt x="22907" y="45874"/>
                </a:cubicBezTo>
                <a:cubicBezTo>
                  <a:pt x="10181" y="45874"/>
                  <a:pt x="0" y="35552"/>
                  <a:pt x="0" y="22937"/>
                </a:cubicBezTo>
                <a:cubicBezTo>
                  <a:pt x="0" y="10322"/>
                  <a:pt x="10308" y="0"/>
                  <a:pt x="22907" y="0"/>
                </a:cubicBezTo>
                <a:cubicBezTo>
                  <a:pt x="35506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7030A0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72" name="Freeform 171">
            <a:extLst>
              <a:ext uri="{FF2B5EF4-FFF2-40B4-BE49-F238E27FC236}">
                <a16:creationId xmlns:a16="http://schemas.microsoft.com/office/drawing/2014/main" id="{FAA1575C-3357-E1EE-8418-1F3CF2AB1566}"/>
              </a:ext>
            </a:extLst>
          </p:cNvPr>
          <p:cNvSpPr/>
          <p:nvPr/>
        </p:nvSpPr>
        <p:spPr>
          <a:xfrm>
            <a:off x="1504587" y="1301174"/>
            <a:ext cx="3517822" cy="932770"/>
          </a:xfrm>
          <a:custGeom>
            <a:avLst/>
            <a:gdLst>
              <a:gd name="connsiteX0" fmla="*/ 0 w 3517822"/>
              <a:gd name="connsiteY0" fmla="*/ 0 h 932770"/>
              <a:gd name="connsiteX1" fmla="*/ 107283 w 3517822"/>
              <a:gd name="connsiteY1" fmla="*/ 0 h 932770"/>
              <a:gd name="connsiteX2" fmla="*/ 107283 w 3517822"/>
              <a:gd name="connsiteY2" fmla="*/ 8028 h 932770"/>
              <a:gd name="connsiteX3" fmla="*/ 135409 w 3517822"/>
              <a:gd name="connsiteY3" fmla="*/ 8028 h 932770"/>
              <a:gd name="connsiteX4" fmla="*/ 135409 w 3517822"/>
              <a:gd name="connsiteY4" fmla="*/ 24594 h 932770"/>
              <a:gd name="connsiteX5" fmla="*/ 139354 w 3517822"/>
              <a:gd name="connsiteY5" fmla="*/ 24594 h 932770"/>
              <a:gd name="connsiteX6" fmla="*/ 139354 w 3517822"/>
              <a:gd name="connsiteY6" fmla="*/ 42051 h 932770"/>
              <a:gd name="connsiteX7" fmla="*/ 144699 w 3517822"/>
              <a:gd name="connsiteY7" fmla="*/ 42051 h 932770"/>
              <a:gd name="connsiteX8" fmla="*/ 144699 w 3517822"/>
              <a:gd name="connsiteY8" fmla="*/ 70468 h 932770"/>
              <a:gd name="connsiteX9" fmla="*/ 151826 w 3517822"/>
              <a:gd name="connsiteY9" fmla="*/ 70468 h 932770"/>
              <a:gd name="connsiteX10" fmla="*/ 151826 w 3517822"/>
              <a:gd name="connsiteY10" fmla="*/ 90856 h 932770"/>
              <a:gd name="connsiteX11" fmla="*/ 159080 w 3517822"/>
              <a:gd name="connsiteY11" fmla="*/ 90856 h 932770"/>
              <a:gd name="connsiteX12" fmla="*/ 159080 w 3517822"/>
              <a:gd name="connsiteY12" fmla="*/ 106657 h 932770"/>
              <a:gd name="connsiteX13" fmla="*/ 166206 w 3517822"/>
              <a:gd name="connsiteY13" fmla="*/ 106657 h 932770"/>
              <a:gd name="connsiteX14" fmla="*/ 166206 w 3517822"/>
              <a:gd name="connsiteY14" fmla="*/ 125644 h 932770"/>
              <a:gd name="connsiteX15" fmla="*/ 173333 w 3517822"/>
              <a:gd name="connsiteY15" fmla="*/ 125644 h 932770"/>
              <a:gd name="connsiteX16" fmla="*/ 173333 w 3517822"/>
              <a:gd name="connsiteY16" fmla="*/ 131760 h 932770"/>
              <a:gd name="connsiteX17" fmla="*/ 183896 w 3517822"/>
              <a:gd name="connsiteY17" fmla="*/ 131760 h 932770"/>
              <a:gd name="connsiteX18" fmla="*/ 183896 w 3517822"/>
              <a:gd name="connsiteY18" fmla="*/ 149855 h 932770"/>
              <a:gd name="connsiteX19" fmla="*/ 186950 w 3517822"/>
              <a:gd name="connsiteY19" fmla="*/ 149855 h 932770"/>
              <a:gd name="connsiteX20" fmla="*/ 186950 w 3517822"/>
              <a:gd name="connsiteY20" fmla="*/ 157755 h 932770"/>
              <a:gd name="connsiteX21" fmla="*/ 215585 w 3517822"/>
              <a:gd name="connsiteY21" fmla="*/ 157755 h 932770"/>
              <a:gd name="connsiteX22" fmla="*/ 215585 w 3517822"/>
              <a:gd name="connsiteY22" fmla="*/ 165783 h 932770"/>
              <a:gd name="connsiteX23" fmla="*/ 262800 w 3517822"/>
              <a:gd name="connsiteY23" fmla="*/ 165783 h 932770"/>
              <a:gd name="connsiteX24" fmla="*/ 262800 w 3517822"/>
              <a:gd name="connsiteY24" fmla="*/ 173811 h 932770"/>
              <a:gd name="connsiteX25" fmla="*/ 275017 w 3517822"/>
              <a:gd name="connsiteY25" fmla="*/ 173811 h 932770"/>
              <a:gd name="connsiteX26" fmla="*/ 275017 w 3517822"/>
              <a:gd name="connsiteY26" fmla="*/ 181839 h 932770"/>
              <a:gd name="connsiteX27" fmla="*/ 285834 w 3517822"/>
              <a:gd name="connsiteY27" fmla="*/ 181839 h 932770"/>
              <a:gd name="connsiteX28" fmla="*/ 285834 w 3517822"/>
              <a:gd name="connsiteY28" fmla="*/ 190122 h 932770"/>
              <a:gd name="connsiteX29" fmla="*/ 306196 w 3517822"/>
              <a:gd name="connsiteY29" fmla="*/ 190122 h 932770"/>
              <a:gd name="connsiteX30" fmla="*/ 306196 w 3517822"/>
              <a:gd name="connsiteY30" fmla="*/ 206943 h 932770"/>
              <a:gd name="connsiteX31" fmla="*/ 314978 w 3517822"/>
              <a:gd name="connsiteY31" fmla="*/ 206943 h 932770"/>
              <a:gd name="connsiteX32" fmla="*/ 314978 w 3517822"/>
              <a:gd name="connsiteY32" fmla="*/ 215098 h 932770"/>
              <a:gd name="connsiteX33" fmla="*/ 318414 w 3517822"/>
              <a:gd name="connsiteY33" fmla="*/ 215098 h 932770"/>
              <a:gd name="connsiteX34" fmla="*/ 318414 w 3517822"/>
              <a:gd name="connsiteY34" fmla="*/ 233830 h 932770"/>
              <a:gd name="connsiteX35" fmla="*/ 323759 w 3517822"/>
              <a:gd name="connsiteY35" fmla="*/ 233830 h 932770"/>
              <a:gd name="connsiteX36" fmla="*/ 323759 w 3517822"/>
              <a:gd name="connsiteY36" fmla="*/ 241093 h 932770"/>
              <a:gd name="connsiteX37" fmla="*/ 331140 w 3517822"/>
              <a:gd name="connsiteY37" fmla="*/ 241093 h 932770"/>
              <a:gd name="connsiteX38" fmla="*/ 331140 w 3517822"/>
              <a:gd name="connsiteY38" fmla="*/ 257276 h 932770"/>
              <a:gd name="connsiteX39" fmla="*/ 334576 w 3517822"/>
              <a:gd name="connsiteY39" fmla="*/ 257276 h 932770"/>
              <a:gd name="connsiteX40" fmla="*/ 334576 w 3517822"/>
              <a:gd name="connsiteY40" fmla="*/ 283144 h 932770"/>
              <a:gd name="connsiteX41" fmla="*/ 338521 w 3517822"/>
              <a:gd name="connsiteY41" fmla="*/ 283144 h 932770"/>
              <a:gd name="connsiteX42" fmla="*/ 338521 w 3517822"/>
              <a:gd name="connsiteY42" fmla="*/ 308630 h 932770"/>
              <a:gd name="connsiteX43" fmla="*/ 342467 w 3517822"/>
              <a:gd name="connsiteY43" fmla="*/ 308630 h 932770"/>
              <a:gd name="connsiteX44" fmla="*/ 342467 w 3517822"/>
              <a:gd name="connsiteY44" fmla="*/ 324813 h 932770"/>
              <a:gd name="connsiteX45" fmla="*/ 354302 w 3517822"/>
              <a:gd name="connsiteY45" fmla="*/ 324813 h 932770"/>
              <a:gd name="connsiteX46" fmla="*/ 354302 w 3517822"/>
              <a:gd name="connsiteY46" fmla="*/ 342143 h 932770"/>
              <a:gd name="connsiteX47" fmla="*/ 382046 w 3517822"/>
              <a:gd name="connsiteY47" fmla="*/ 342143 h 932770"/>
              <a:gd name="connsiteX48" fmla="*/ 382046 w 3517822"/>
              <a:gd name="connsiteY48" fmla="*/ 350554 h 932770"/>
              <a:gd name="connsiteX49" fmla="*/ 445550 w 3517822"/>
              <a:gd name="connsiteY49" fmla="*/ 350554 h 932770"/>
              <a:gd name="connsiteX50" fmla="*/ 445550 w 3517822"/>
              <a:gd name="connsiteY50" fmla="*/ 358964 h 932770"/>
              <a:gd name="connsiteX51" fmla="*/ 466549 w 3517822"/>
              <a:gd name="connsiteY51" fmla="*/ 358964 h 932770"/>
              <a:gd name="connsiteX52" fmla="*/ 466549 w 3517822"/>
              <a:gd name="connsiteY52" fmla="*/ 367756 h 932770"/>
              <a:gd name="connsiteX53" fmla="*/ 486656 w 3517822"/>
              <a:gd name="connsiteY53" fmla="*/ 367756 h 932770"/>
              <a:gd name="connsiteX54" fmla="*/ 486656 w 3517822"/>
              <a:gd name="connsiteY54" fmla="*/ 385086 h 932770"/>
              <a:gd name="connsiteX55" fmla="*/ 495438 w 3517822"/>
              <a:gd name="connsiteY55" fmla="*/ 385086 h 932770"/>
              <a:gd name="connsiteX56" fmla="*/ 495438 w 3517822"/>
              <a:gd name="connsiteY56" fmla="*/ 393497 h 932770"/>
              <a:gd name="connsiteX57" fmla="*/ 502564 w 3517822"/>
              <a:gd name="connsiteY57" fmla="*/ 393497 h 932770"/>
              <a:gd name="connsiteX58" fmla="*/ 502564 w 3517822"/>
              <a:gd name="connsiteY58" fmla="*/ 401397 h 932770"/>
              <a:gd name="connsiteX59" fmla="*/ 505619 w 3517822"/>
              <a:gd name="connsiteY59" fmla="*/ 401397 h 932770"/>
              <a:gd name="connsiteX60" fmla="*/ 505619 w 3517822"/>
              <a:gd name="connsiteY60" fmla="*/ 418727 h 932770"/>
              <a:gd name="connsiteX61" fmla="*/ 526235 w 3517822"/>
              <a:gd name="connsiteY61" fmla="*/ 418727 h 932770"/>
              <a:gd name="connsiteX62" fmla="*/ 526235 w 3517822"/>
              <a:gd name="connsiteY62" fmla="*/ 435548 h 932770"/>
              <a:gd name="connsiteX63" fmla="*/ 529417 w 3517822"/>
              <a:gd name="connsiteY63" fmla="*/ 435548 h 932770"/>
              <a:gd name="connsiteX64" fmla="*/ 529417 w 3517822"/>
              <a:gd name="connsiteY64" fmla="*/ 444595 h 932770"/>
              <a:gd name="connsiteX65" fmla="*/ 550161 w 3517822"/>
              <a:gd name="connsiteY65" fmla="*/ 444595 h 932770"/>
              <a:gd name="connsiteX66" fmla="*/ 550161 w 3517822"/>
              <a:gd name="connsiteY66" fmla="*/ 452878 h 932770"/>
              <a:gd name="connsiteX67" fmla="*/ 553470 w 3517822"/>
              <a:gd name="connsiteY67" fmla="*/ 452878 h 932770"/>
              <a:gd name="connsiteX68" fmla="*/ 553470 w 3517822"/>
              <a:gd name="connsiteY68" fmla="*/ 461925 h 932770"/>
              <a:gd name="connsiteX69" fmla="*/ 582104 w 3517822"/>
              <a:gd name="connsiteY69" fmla="*/ 461925 h 932770"/>
              <a:gd name="connsiteX70" fmla="*/ 582104 w 3517822"/>
              <a:gd name="connsiteY70" fmla="*/ 470845 h 932770"/>
              <a:gd name="connsiteX71" fmla="*/ 589485 w 3517822"/>
              <a:gd name="connsiteY71" fmla="*/ 470845 h 932770"/>
              <a:gd name="connsiteX72" fmla="*/ 589485 w 3517822"/>
              <a:gd name="connsiteY72" fmla="*/ 479001 h 932770"/>
              <a:gd name="connsiteX73" fmla="*/ 593940 w 3517822"/>
              <a:gd name="connsiteY73" fmla="*/ 479001 h 932770"/>
              <a:gd name="connsiteX74" fmla="*/ 593940 w 3517822"/>
              <a:gd name="connsiteY74" fmla="*/ 487793 h 932770"/>
              <a:gd name="connsiteX75" fmla="*/ 613793 w 3517822"/>
              <a:gd name="connsiteY75" fmla="*/ 487793 h 932770"/>
              <a:gd name="connsiteX76" fmla="*/ 613793 w 3517822"/>
              <a:gd name="connsiteY76" fmla="*/ 496586 h 932770"/>
              <a:gd name="connsiteX77" fmla="*/ 652354 w 3517822"/>
              <a:gd name="connsiteY77" fmla="*/ 496586 h 932770"/>
              <a:gd name="connsiteX78" fmla="*/ 652354 w 3517822"/>
              <a:gd name="connsiteY78" fmla="*/ 513279 h 932770"/>
              <a:gd name="connsiteX79" fmla="*/ 657190 w 3517822"/>
              <a:gd name="connsiteY79" fmla="*/ 513279 h 932770"/>
              <a:gd name="connsiteX80" fmla="*/ 657190 w 3517822"/>
              <a:gd name="connsiteY80" fmla="*/ 523345 h 932770"/>
              <a:gd name="connsiteX81" fmla="*/ 665716 w 3517822"/>
              <a:gd name="connsiteY81" fmla="*/ 523345 h 932770"/>
              <a:gd name="connsiteX82" fmla="*/ 665716 w 3517822"/>
              <a:gd name="connsiteY82" fmla="*/ 531373 h 932770"/>
              <a:gd name="connsiteX83" fmla="*/ 668771 w 3517822"/>
              <a:gd name="connsiteY83" fmla="*/ 531373 h 932770"/>
              <a:gd name="connsiteX84" fmla="*/ 668771 w 3517822"/>
              <a:gd name="connsiteY84" fmla="*/ 540293 h 932770"/>
              <a:gd name="connsiteX85" fmla="*/ 676788 w 3517822"/>
              <a:gd name="connsiteY85" fmla="*/ 540293 h 932770"/>
              <a:gd name="connsiteX86" fmla="*/ 676788 w 3517822"/>
              <a:gd name="connsiteY86" fmla="*/ 548831 h 932770"/>
              <a:gd name="connsiteX87" fmla="*/ 692569 w 3517822"/>
              <a:gd name="connsiteY87" fmla="*/ 548831 h 932770"/>
              <a:gd name="connsiteX88" fmla="*/ 692569 w 3517822"/>
              <a:gd name="connsiteY88" fmla="*/ 556986 h 932770"/>
              <a:gd name="connsiteX89" fmla="*/ 721203 w 3517822"/>
              <a:gd name="connsiteY89" fmla="*/ 556986 h 932770"/>
              <a:gd name="connsiteX90" fmla="*/ 721203 w 3517822"/>
              <a:gd name="connsiteY90" fmla="*/ 566798 h 932770"/>
              <a:gd name="connsiteX91" fmla="*/ 724003 w 3517822"/>
              <a:gd name="connsiteY91" fmla="*/ 566798 h 932770"/>
              <a:gd name="connsiteX92" fmla="*/ 724003 w 3517822"/>
              <a:gd name="connsiteY92" fmla="*/ 574826 h 932770"/>
              <a:gd name="connsiteX93" fmla="*/ 728585 w 3517822"/>
              <a:gd name="connsiteY93" fmla="*/ 574826 h 932770"/>
              <a:gd name="connsiteX94" fmla="*/ 728585 w 3517822"/>
              <a:gd name="connsiteY94" fmla="*/ 592029 h 932770"/>
              <a:gd name="connsiteX95" fmla="*/ 755183 w 3517822"/>
              <a:gd name="connsiteY95" fmla="*/ 592029 h 932770"/>
              <a:gd name="connsiteX96" fmla="*/ 755183 w 3517822"/>
              <a:gd name="connsiteY96" fmla="*/ 601331 h 932770"/>
              <a:gd name="connsiteX97" fmla="*/ 797052 w 3517822"/>
              <a:gd name="connsiteY97" fmla="*/ 601331 h 932770"/>
              <a:gd name="connsiteX98" fmla="*/ 797052 w 3517822"/>
              <a:gd name="connsiteY98" fmla="*/ 609996 h 932770"/>
              <a:gd name="connsiteX99" fmla="*/ 825687 w 3517822"/>
              <a:gd name="connsiteY99" fmla="*/ 609996 h 932770"/>
              <a:gd name="connsiteX100" fmla="*/ 825687 w 3517822"/>
              <a:gd name="connsiteY100" fmla="*/ 615476 h 932770"/>
              <a:gd name="connsiteX101" fmla="*/ 831668 w 3517822"/>
              <a:gd name="connsiteY101" fmla="*/ 615476 h 932770"/>
              <a:gd name="connsiteX102" fmla="*/ 831668 w 3517822"/>
              <a:gd name="connsiteY102" fmla="*/ 618024 h 932770"/>
              <a:gd name="connsiteX103" fmla="*/ 837013 w 3517822"/>
              <a:gd name="connsiteY103" fmla="*/ 618024 h 932770"/>
              <a:gd name="connsiteX104" fmla="*/ 837013 w 3517822"/>
              <a:gd name="connsiteY104" fmla="*/ 629620 h 932770"/>
              <a:gd name="connsiteX105" fmla="*/ 842486 w 3517822"/>
              <a:gd name="connsiteY105" fmla="*/ 629620 h 932770"/>
              <a:gd name="connsiteX106" fmla="*/ 842486 w 3517822"/>
              <a:gd name="connsiteY106" fmla="*/ 637393 h 932770"/>
              <a:gd name="connsiteX107" fmla="*/ 851521 w 3517822"/>
              <a:gd name="connsiteY107" fmla="*/ 637393 h 932770"/>
              <a:gd name="connsiteX108" fmla="*/ 851521 w 3517822"/>
              <a:gd name="connsiteY108" fmla="*/ 646186 h 932770"/>
              <a:gd name="connsiteX109" fmla="*/ 870738 w 3517822"/>
              <a:gd name="connsiteY109" fmla="*/ 646186 h 932770"/>
              <a:gd name="connsiteX110" fmla="*/ 870738 w 3517822"/>
              <a:gd name="connsiteY110" fmla="*/ 654723 h 932770"/>
              <a:gd name="connsiteX111" fmla="*/ 975349 w 3517822"/>
              <a:gd name="connsiteY111" fmla="*/ 654723 h 932770"/>
              <a:gd name="connsiteX112" fmla="*/ 975349 w 3517822"/>
              <a:gd name="connsiteY112" fmla="*/ 664663 h 932770"/>
              <a:gd name="connsiteX113" fmla="*/ 991130 w 3517822"/>
              <a:gd name="connsiteY113" fmla="*/ 664663 h 932770"/>
              <a:gd name="connsiteX114" fmla="*/ 991130 w 3517822"/>
              <a:gd name="connsiteY114" fmla="*/ 673328 h 932770"/>
              <a:gd name="connsiteX115" fmla="*/ 1017473 w 3517822"/>
              <a:gd name="connsiteY115" fmla="*/ 673328 h 932770"/>
              <a:gd name="connsiteX116" fmla="*/ 1017473 w 3517822"/>
              <a:gd name="connsiteY116" fmla="*/ 676514 h 932770"/>
              <a:gd name="connsiteX117" fmla="*/ 1029436 w 3517822"/>
              <a:gd name="connsiteY117" fmla="*/ 676514 h 932770"/>
              <a:gd name="connsiteX118" fmla="*/ 1029436 w 3517822"/>
              <a:gd name="connsiteY118" fmla="*/ 684796 h 932770"/>
              <a:gd name="connsiteX119" fmla="*/ 1034526 w 3517822"/>
              <a:gd name="connsiteY119" fmla="*/ 684796 h 932770"/>
              <a:gd name="connsiteX120" fmla="*/ 1034526 w 3517822"/>
              <a:gd name="connsiteY120" fmla="*/ 691678 h 932770"/>
              <a:gd name="connsiteX121" fmla="*/ 1049798 w 3517822"/>
              <a:gd name="connsiteY121" fmla="*/ 691678 h 932770"/>
              <a:gd name="connsiteX122" fmla="*/ 1049798 w 3517822"/>
              <a:gd name="connsiteY122" fmla="*/ 701362 h 932770"/>
              <a:gd name="connsiteX123" fmla="*/ 1098540 w 3517822"/>
              <a:gd name="connsiteY123" fmla="*/ 701362 h 932770"/>
              <a:gd name="connsiteX124" fmla="*/ 1098540 w 3517822"/>
              <a:gd name="connsiteY124" fmla="*/ 720731 h 932770"/>
              <a:gd name="connsiteX125" fmla="*/ 1121702 w 3517822"/>
              <a:gd name="connsiteY125" fmla="*/ 720731 h 932770"/>
              <a:gd name="connsiteX126" fmla="*/ 1121702 w 3517822"/>
              <a:gd name="connsiteY126" fmla="*/ 730543 h 932770"/>
              <a:gd name="connsiteX127" fmla="*/ 1196533 w 3517822"/>
              <a:gd name="connsiteY127" fmla="*/ 730543 h 932770"/>
              <a:gd name="connsiteX128" fmla="*/ 1196533 w 3517822"/>
              <a:gd name="connsiteY128" fmla="*/ 740610 h 932770"/>
              <a:gd name="connsiteX129" fmla="*/ 1325451 w 3517822"/>
              <a:gd name="connsiteY129" fmla="*/ 740610 h 932770"/>
              <a:gd name="connsiteX130" fmla="*/ 1325451 w 3517822"/>
              <a:gd name="connsiteY130" fmla="*/ 750422 h 932770"/>
              <a:gd name="connsiteX131" fmla="*/ 1333596 w 3517822"/>
              <a:gd name="connsiteY131" fmla="*/ 750422 h 932770"/>
              <a:gd name="connsiteX132" fmla="*/ 1333596 w 3517822"/>
              <a:gd name="connsiteY132" fmla="*/ 760998 h 932770"/>
              <a:gd name="connsiteX133" fmla="*/ 1364521 w 3517822"/>
              <a:gd name="connsiteY133" fmla="*/ 760998 h 932770"/>
              <a:gd name="connsiteX134" fmla="*/ 1364521 w 3517822"/>
              <a:gd name="connsiteY134" fmla="*/ 770046 h 932770"/>
              <a:gd name="connsiteX135" fmla="*/ 1373557 w 3517822"/>
              <a:gd name="connsiteY135" fmla="*/ 770046 h 932770"/>
              <a:gd name="connsiteX136" fmla="*/ 1373557 w 3517822"/>
              <a:gd name="connsiteY136" fmla="*/ 780877 h 932770"/>
              <a:gd name="connsiteX137" fmla="*/ 1389465 w 3517822"/>
              <a:gd name="connsiteY137" fmla="*/ 780877 h 932770"/>
              <a:gd name="connsiteX138" fmla="*/ 1389465 w 3517822"/>
              <a:gd name="connsiteY138" fmla="*/ 791071 h 932770"/>
              <a:gd name="connsiteX139" fmla="*/ 1404991 w 3517822"/>
              <a:gd name="connsiteY139" fmla="*/ 791071 h 932770"/>
              <a:gd name="connsiteX140" fmla="*/ 1404991 w 3517822"/>
              <a:gd name="connsiteY140" fmla="*/ 801010 h 932770"/>
              <a:gd name="connsiteX141" fmla="*/ 1528819 w 3517822"/>
              <a:gd name="connsiteY141" fmla="*/ 801010 h 932770"/>
              <a:gd name="connsiteX142" fmla="*/ 1528819 w 3517822"/>
              <a:gd name="connsiteY142" fmla="*/ 810568 h 932770"/>
              <a:gd name="connsiteX143" fmla="*/ 1568143 w 3517822"/>
              <a:gd name="connsiteY143" fmla="*/ 810568 h 932770"/>
              <a:gd name="connsiteX144" fmla="*/ 1568143 w 3517822"/>
              <a:gd name="connsiteY144" fmla="*/ 820507 h 932770"/>
              <a:gd name="connsiteX145" fmla="*/ 1830815 w 3517822"/>
              <a:gd name="connsiteY145" fmla="*/ 820507 h 932770"/>
              <a:gd name="connsiteX146" fmla="*/ 1830815 w 3517822"/>
              <a:gd name="connsiteY146" fmla="*/ 830574 h 932770"/>
              <a:gd name="connsiteX147" fmla="*/ 1862250 w 3517822"/>
              <a:gd name="connsiteY147" fmla="*/ 830574 h 932770"/>
              <a:gd name="connsiteX148" fmla="*/ 1862250 w 3517822"/>
              <a:gd name="connsiteY148" fmla="*/ 841023 h 932770"/>
              <a:gd name="connsiteX149" fmla="*/ 1985823 w 3517822"/>
              <a:gd name="connsiteY149" fmla="*/ 841023 h 932770"/>
              <a:gd name="connsiteX150" fmla="*/ 1985823 w 3517822"/>
              <a:gd name="connsiteY150" fmla="*/ 850835 h 932770"/>
              <a:gd name="connsiteX151" fmla="*/ 2004785 w 3517822"/>
              <a:gd name="connsiteY151" fmla="*/ 850835 h 932770"/>
              <a:gd name="connsiteX152" fmla="*/ 2004785 w 3517822"/>
              <a:gd name="connsiteY152" fmla="*/ 859755 h 932770"/>
              <a:gd name="connsiteX153" fmla="*/ 2315817 w 3517822"/>
              <a:gd name="connsiteY153" fmla="*/ 859755 h 932770"/>
              <a:gd name="connsiteX154" fmla="*/ 2315817 w 3517822"/>
              <a:gd name="connsiteY154" fmla="*/ 871096 h 932770"/>
              <a:gd name="connsiteX155" fmla="*/ 2363668 w 3517822"/>
              <a:gd name="connsiteY155" fmla="*/ 871096 h 932770"/>
              <a:gd name="connsiteX156" fmla="*/ 2363668 w 3517822"/>
              <a:gd name="connsiteY156" fmla="*/ 882182 h 932770"/>
              <a:gd name="connsiteX157" fmla="*/ 2813800 w 3517822"/>
              <a:gd name="connsiteY157" fmla="*/ 882182 h 932770"/>
              <a:gd name="connsiteX158" fmla="*/ 2813800 w 3517822"/>
              <a:gd name="connsiteY158" fmla="*/ 898875 h 932770"/>
              <a:gd name="connsiteX159" fmla="*/ 2996551 w 3517822"/>
              <a:gd name="connsiteY159" fmla="*/ 898875 h 932770"/>
              <a:gd name="connsiteX160" fmla="*/ 2996551 w 3517822"/>
              <a:gd name="connsiteY160" fmla="*/ 932771 h 932770"/>
              <a:gd name="connsiteX161" fmla="*/ 3517823 w 3517822"/>
              <a:gd name="connsiteY161" fmla="*/ 932771 h 93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3517822" h="932770">
                <a:moveTo>
                  <a:pt x="0" y="0"/>
                </a:moveTo>
                <a:lnTo>
                  <a:pt x="107283" y="0"/>
                </a:lnTo>
                <a:lnTo>
                  <a:pt x="107283" y="8028"/>
                </a:lnTo>
                <a:lnTo>
                  <a:pt x="135409" y="8028"/>
                </a:lnTo>
                <a:lnTo>
                  <a:pt x="135409" y="24594"/>
                </a:lnTo>
                <a:lnTo>
                  <a:pt x="139354" y="24594"/>
                </a:lnTo>
                <a:lnTo>
                  <a:pt x="139354" y="42051"/>
                </a:lnTo>
                <a:lnTo>
                  <a:pt x="144699" y="42051"/>
                </a:lnTo>
                <a:lnTo>
                  <a:pt x="144699" y="70468"/>
                </a:lnTo>
                <a:lnTo>
                  <a:pt x="151826" y="70468"/>
                </a:lnTo>
                <a:lnTo>
                  <a:pt x="151826" y="90856"/>
                </a:lnTo>
                <a:lnTo>
                  <a:pt x="159080" y="90856"/>
                </a:lnTo>
                <a:lnTo>
                  <a:pt x="159080" y="106657"/>
                </a:lnTo>
                <a:lnTo>
                  <a:pt x="166206" y="106657"/>
                </a:lnTo>
                <a:lnTo>
                  <a:pt x="166206" y="125644"/>
                </a:lnTo>
                <a:lnTo>
                  <a:pt x="173333" y="125644"/>
                </a:lnTo>
                <a:lnTo>
                  <a:pt x="173333" y="131760"/>
                </a:lnTo>
                <a:lnTo>
                  <a:pt x="183896" y="131760"/>
                </a:lnTo>
                <a:lnTo>
                  <a:pt x="183896" y="149855"/>
                </a:lnTo>
                <a:lnTo>
                  <a:pt x="186950" y="149855"/>
                </a:lnTo>
                <a:lnTo>
                  <a:pt x="186950" y="157755"/>
                </a:lnTo>
                <a:lnTo>
                  <a:pt x="215585" y="157755"/>
                </a:lnTo>
                <a:lnTo>
                  <a:pt x="215585" y="165783"/>
                </a:lnTo>
                <a:lnTo>
                  <a:pt x="262800" y="165783"/>
                </a:lnTo>
                <a:lnTo>
                  <a:pt x="262800" y="173811"/>
                </a:lnTo>
                <a:lnTo>
                  <a:pt x="275017" y="173811"/>
                </a:lnTo>
                <a:lnTo>
                  <a:pt x="275017" y="181839"/>
                </a:lnTo>
                <a:lnTo>
                  <a:pt x="285834" y="181839"/>
                </a:lnTo>
                <a:lnTo>
                  <a:pt x="285834" y="190122"/>
                </a:lnTo>
                <a:lnTo>
                  <a:pt x="306196" y="190122"/>
                </a:lnTo>
                <a:lnTo>
                  <a:pt x="306196" y="206943"/>
                </a:lnTo>
                <a:lnTo>
                  <a:pt x="314978" y="206943"/>
                </a:lnTo>
                <a:lnTo>
                  <a:pt x="314978" y="215098"/>
                </a:lnTo>
                <a:lnTo>
                  <a:pt x="318414" y="215098"/>
                </a:lnTo>
                <a:lnTo>
                  <a:pt x="318414" y="233830"/>
                </a:lnTo>
                <a:lnTo>
                  <a:pt x="323759" y="233830"/>
                </a:lnTo>
                <a:lnTo>
                  <a:pt x="323759" y="241093"/>
                </a:lnTo>
                <a:lnTo>
                  <a:pt x="331140" y="241093"/>
                </a:lnTo>
                <a:lnTo>
                  <a:pt x="331140" y="257276"/>
                </a:lnTo>
                <a:lnTo>
                  <a:pt x="334576" y="257276"/>
                </a:lnTo>
                <a:lnTo>
                  <a:pt x="334576" y="283144"/>
                </a:lnTo>
                <a:lnTo>
                  <a:pt x="338521" y="283144"/>
                </a:lnTo>
                <a:lnTo>
                  <a:pt x="338521" y="308630"/>
                </a:lnTo>
                <a:lnTo>
                  <a:pt x="342467" y="308630"/>
                </a:lnTo>
                <a:lnTo>
                  <a:pt x="342467" y="324813"/>
                </a:lnTo>
                <a:lnTo>
                  <a:pt x="354302" y="324813"/>
                </a:lnTo>
                <a:lnTo>
                  <a:pt x="354302" y="342143"/>
                </a:lnTo>
                <a:lnTo>
                  <a:pt x="382046" y="342143"/>
                </a:lnTo>
                <a:lnTo>
                  <a:pt x="382046" y="350554"/>
                </a:lnTo>
                <a:lnTo>
                  <a:pt x="445550" y="350554"/>
                </a:lnTo>
                <a:lnTo>
                  <a:pt x="445550" y="358964"/>
                </a:lnTo>
                <a:lnTo>
                  <a:pt x="466549" y="358964"/>
                </a:lnTo>
                <a:lnTo>
                  <a:pt x="466549" y="367756"/>
                </a:lnTo>
                <a:lnTo>
                  <a:pt x="486656" y="367756"/>
                </a:lnTo>
                <a:lnTo>
                  <a:pt x="486656" y="385086"/>
                </a:lnTo>
                <a:lnTo>
                  <a:pt x="495438" y="385086"/>
                </a:lnTo>
                <a:lnTo>
                  <a:pt x="495438" y="393497"/>
                </a:lnTo>
                <a:lnTo>
                  <a:pt x="502564" y="393497"/>
                </a:lnTo>
                <a:lnTo>
                  <a:pt x="502564" y="401397"/>
                </a:lnTo>
                <a:lnTo>
                  <a:pt x="505619" y="401397"/>
                </a:lnTo>
                <a:lnTo>
                  <a:pt x="505619" y="418727"/>
                </a:lnTo>
                <a:lnTo>
                  <a:pt x="526235" y="418727"/>
                </a:lnTo>
                <a:lnTo>
                  <a:pt x="526235" y="435548"/>
                </a:lnTo>
                <a:lnTo>
                  <a:pt x="529417" y="435548"/>
                </a:lnTo>
                <a:lnTo>
                  <a:pt x="529417" y="444595"/>
                </a:lnTo>
                <a:lnTo>
                  <a:pt x="550161" y="444595"/>
                </a:lnTo>
                <a:lnTo>
                  <a:pt x="550161" y="452878"/>
                </a:lnTo>
                <a:lnTo>
                  <a:pt x="553470" y="452878"/>
                </a:lnTo>
                <a:lnTo>
                  <a:pt x="553470" y="461925"/>
                </a:lnTo>
                <a:lnTo>
                  <a:pt x="582104" y="461925"/>
                </a:lnTo>
                <a:lnTo>
                  <a:pt x="582104" y="470845"/>
                </a:lnTo>
                <a:lnTo>
                  <a:pt x="589485" y="470845"/>
                </a:lnTo>
                <a:lnTo>
                  <a:pt x="589485" y="479001"/>
                </a:lnTo>
                <a:lnTo>
                  <a:pt x="593940" y="479001"/>
                </a:lnTo>
                <a:lnTo>
                  <a:pt x="593940" y="487793"/>
                </a:lnTo>
                <a:lnTo>
                  <a:pt x="613793" y="487793"/>
                </a:lnTo>
                <a:lnTo>
                  <a:pt x="613793" y="496586"/>
                </a:lnTo>
                <a:lnTo>
                  <a:pt x="652354" y="496586"/>
                </a:lnTo>
                <a:lnTo>
                  <a:pt x="652354" y="513279"/>
                </a:lnTo>
                <a:lnTo>
                  <a:pt x="657190" y="513279"/>
                </a:lnTo>
                <a:lnTo>
                  <a:pt x="657190" y="523345"/>
                </a:lnTo>
                <a:lnTo>
                  <a:pt x="665716" y="523345"/>
                </a:lnTo>
                <a:lnTo>
                  <a:pt x="665716" y="531373"/>
                </a:lnTo>
                <a:lnTo>
                  <a:pt x="668771" y="531373"/>
                </a:lnTo>
                <a:lnTo>
                  <a:pt x="668771" y="540293"/>
                </a:lnTo>
                <a:lnTo>
                  <a:pt x="676788" y="540293"/>
                </a:lnTo>
                <a:lnTo>
                  <a:pt x="676788" y="548831"/>
                </a:lnTo>
                <a:lnTo>
                  <a:pt x="692569" y="548831"/>
                </a:lnTo>
                <a:lnTo>
                  <a:pt x="692569" y="556986"/>
                </a:lnTo>
                <a:lnTo>
                  <a:pt x="721203" y="556986"/>
                </a:lnTo>
                <a:lnTo>
                  <a:pt x="721203" y="566798"/>
                </a:lnTo>
                <a:lnTo>
                  <a:pt x="724003" y="566798"/>
                </a:lnTo>
                <a:lnTo>
                  <a:pt x="724003" y="574826"/>
                </a:lnTo>
                <a:lnTo>
                  <a:pt x="728585" y="574826"/>
                </a:lnTo>
                <a:lnTo>
                  <a:pt x="728585" y="592029"/>
                </a:lnTo>
                <a:lnTo>
                  <a:pt x="755183" y="592029"/>
                </a:lnTo>
                <a:lnTo>
                  <a:pt x="755183" y="601331"/>
                </a:lnTo>
                <a:lnTo>
                  <a:pt x="797052" y="601331"/>
                </a:lnTo>
                <a:lnTo>
                  <a:pt x="797052" y="609996"/>
                </a:lnTo>
                <a:lnTo>
                  <a:pt x="825687" y="609996"/>
                </a:lnTo>
                <a:lnTo>
                  <a:pt x="825687" y="615476"/>
                </a:lnTo>
                <a:lnTo>
                  <a:pt x="831668" y="615476"/>
                </a:lnTo>
                <a:lnTo>
                  <a:pt x="831668" y="618024"/>
                </a:lnTo>
                <a:lnTo>
                  <a:pt x="837013" y="618024"/>
                </a:lnTo>
                <a:lnTo>
                  <a:pt x="837013" y="629620"/>
                </a:lnTo>
                <a:lnTo>
                  <a:pt x="842486" y="629620"/>
                </a:lnTo>
                <a:lnTo>
                  <a:pt x="842486" y="637393"/>
                </a:lnTo>
                <a:lnTo>
                  <a:pt x="851521" y="637393"/>
                </a:lnTo>
                <a:lnTo>
                  <a:pt x="851521" y="646186"/>
                </a:lnTo>
                <a:lnTo>
                  <a:pt x="870738" y="646186"/>
                </a:lnTo>
                <a:lnTo>
                  <a:pt x="870738" y="654723"/>
                </a:lnTo>
                <a:lnTo>
                  <a:pt x="975349" y="654723"/>
                </a:lnTo>
                <a:lnTo>
                  <a:pt x="975349" y="664663"/>
                </a:lnTo>
                <a:lnTo>
                  <a:pt x="991130" y="664663"/>
                </a:lnTo>
                <a:lnTo>
                  <a:pt x="991130" y="673328"/>
                </a:lnTo>
                <a:lnTo>
                  <a:pt x="1017473" y="673328"/>
                </a:lnTo>
                <a:lnTo>
                  <a:pt x="1017473" y="676514"/>
                </a:lnTo>
                <a:lnTo>
                  <a:pt x="1029436" y="676514"/>
                </a:lnTo>
                <a:lnTo>
                  <a:pt x="1029436" y="684796"/>
                </a:lnTo>
                <a:lnTo>
                  <a:pt x="1034526" y="684796"/>
                </a:lnTo>
                <a:lnTo>
                  <a:pt x="1034526" y="691678"/>
                </a:lnTo>
                <a:lnTo>
                  <a:pt x="1049798" y="691678"/>
                </a:lnTo>
                <a:lnTo>
                  <a:pt x="1049798" y="701362"/>
                </a:lnTo>
                <a:lnTo>
                  <a:pt x="1098540" y="701362"/>
                </a:lnTo>
                <a:lnTo>
                  <a:pt x="1098540" y="720731"/>
                </a:lnTo>
                <a:lnTo>
                  <a:pt x="1121702" y="720731"/>
                </a:lnTo>
                <a:lnTo>
                  <a:pt x="1121702" y="730543"/>
                </a:lnTo>
                <a:lnTo>
                  <a:pt x="1196533" y="730543"/>
                </a:lnTo>
                <a:lnTo>
                  <a:pt x="1196533" y="740610"/>
                </a:lnTo>
                <a:lnTo>
                  <a:pt x="1325451" y="740610"/>
                </a:lnTo>
                <a:lnTo>
                  <a:pt x="1325451" y="750422"/>
                </a:lnTo>
                <a:lnTo>
                  <a:pt x="1333596" y="750422"/>
                </a:lnTo>
                <a:lnTo>
                  <a:pt x="1333596" y="760998"/>
                </a:lnTo>
                <a:lnTo>
                  <a:pt x="1364521" y="760998"/>
                </a:lnTo>
                <a:lnTo>
                  <a:pt x="1364521" y="770046"/>
                </a:lnTo>
                <a:lnTo>
                  <a:pt x="1373557" y="770046"/>
                </a:lnTo>
                <a:lnTo>
                  <a:pt x="1373557" y="780877"/>
                </a:lnTo>
                <a:lnTo>
                  <a:pt x="1389465" y="780877"/>
                </a:lnTo>
                <a:lnTo>
                  <a:pt x="1389465" y="791071"/>
                </a:lnTo>
                <a:lnTo>
                  <a:pt x="1404991" y="791071"/>
                </a:lnTo>
                <a:lnTo>
                  <a:pt x="1404991" y="801010"/>
                </a:lnTo>
                <a:lnTo>
                  <a:pt x="1528819" y="801010"/>
                </a:lnTo>
                <a:lnTo>
                  <a:pt x="1528819" y="810568"/>
                </a:lnTo>
                <a:lnTo>
                  <a:pt x="1568143" y="810568"/>
                </a:lnTo>
                <a:lnTo>
                  <a:pt x="1568143" y="820507"/>
                </a:lnTo>
                <a:lnTo>
                  <a:pt x="1830815" y="820507"/>
                </a:lnTo>
                <a:lnTo>
                  <a:pt x="1830815" y="830574"/>
                </a:lnTo>
                <a:lnTo>
                  <a:pt x="1862250" y="830574"/>
                </a:lnTo>
                <a:lnTo>
                  <a:pt x="1862250" y="841023"/>
                </a:lnTo>
                <a:lnTo>
                  <a:pt x="1985823" y="841023"/>
                </a:lnTo>
                <a:lnTo>
                  <a:pt x="1985823" y="850835"/>
                </a:lnTo>
                <a:lnTo>
                  <a:pt x="2004785" y="850835"/>
                </a:lnTo>
                <a:lnTo>
                  <a:pt x="2004785" y="859755"/>
                </a:lnTo>
                <a:lnTo>
                  <a:pt x="2315817" y="859755"/>
                </a:lnTo>
                <a:lnTo>
                  <a:pt x="2315817" y="871096"/>
                </a:lnTo>
                <a:lnTo>
                  <a:pt x="2363668" y="871096"/>
                </a:lnTo>
                <a:lnTo>
                  <a:pt x="2363668" y="882182"/>
                </a:lnTo>
                <a:lnTo>
                  <a:pt x="2813800" y="882182"/>
                </a:lnTo>
                <a:lnTo>
                  <a:pt x="2813800" y="898875"/>
                </a:lnTo>
                <a:lnTo>
                  <a:pt x="2996551" y="898875"/>
                </a:lnTo>
                <a:lnTo>
                  <a:pt x="2996551" y="932771"/>
                </a:lnTo>
                <a:lnTo>
                  <a:pt x="3517823" y="932771"/>
                </a:lnTo>
              </a:path>
            </a:pathLst>
          </a:custGeom>
          <a:noFill/>
          <a:ln w="19087" cap="flat">
            <a:solidFill>
              <a:srgbClr val="7030A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73" name="Freeform 172">
            <a:extLst>
              <a:ext uri="{FF2B5EF4-FFF2-40B4-BE49-F238E27FC236}">
                <a16:creationId xmlns:a16="http://schemas.microsoft.com/office/drawing/2014/main" id="{9F4084FF-B485-9145-572C-994E05525F6A}"/>
              </a:ext>
            </a:extLst>
          </p:cNvPr>
          <p:cNvSpPr/>
          <p:nvPr/>
        </p:nvSpPr>
        <p:spPr>
          <a:xfrm>
            <a:off x="1652086" y="1389099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552"/>
                  <a:pt x="35507" y="45874"/>
                  <a:pt x="22907" y="45874"/>
                </a:cubicBezTo>
                <a:cubicBezTo>
                  <a:pt x="10308" y="45874"/>
                  <a:pt x="0" y="35552"/>
                  <a:pt x="0" y="22937"/>
                </a:cubicBezTo>
                <a:cubicBezTo>
                  <a:pt x="0" y="10322"/>
                  <a:pt x="10181" y="0"/>
                  <a:pt x="22907" y="0"/>
                </a:cubicBezTo>
                <a:cubicBezTo>
                  <a:pt x="35634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7030A0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74" name="Freeform 173">
            <a:extLst>
              <a:ext uri="{FF2B5EF4-FFF2-40B4-BE49-F238E27FC236}">
                <a16:creationId xmlns:a16="http://schemas.microsoft.com/office/drawing/2014/main" id="{4B86425F-07AC-E408-AC28-C9B896149A4D}"/>
              </a:ext>
            </a:extLst>
          </p:cNvPr>
          <p:cNvSpPr/>
          <p:nvPr/>
        </p:nvSpPr>
        <p:spPr>
          <a:xfrm>
            <a:off x="1803275" y="1509900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552"/>
                  <a:pt x="35507" y="45874"/>
                  <a:pt x="22907" y="45874"/>
                </a:cubicBezTo>
                <a:cubicBezTo>
                  <a:pt x="10308" y="45874"/>
                  <a:pt x="0" y="35552"/>
                  <a:pt x="0" y="22937"/>
                </a:cubicBezTo>
                <a:cubicBezTo>
                  <a:pt x="0" y="10322"/>
                  <a:pt x="10181" y="0"/>
                  <a:pt x="22907" y="0"/>
                </a:cubicBezTo>
                <a:cubicBezTo>
                  <a:pt x="35634" y="0"/>
                  <a:pt x="45815" y="10194"/>
                  <a:pt x="45815" y="22937"/>
                </a:cubicBezTo>
                <a:close/>
              </a:path>
            </a:pathLst>
          </a:custGeom>
          <a:solidFill>
            <a:srgbClr val="7030A0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75" name="Freeform 174">
            <a:extLst>
              <a:ext uri="{FF2B5EF4-FFF2-40B4-BE49-F238E27FC236}">
                <a16:creationId xmlns:a16="http://schemas.microsoft.com/office/drawing/2014/main" id="{6D66DD27-7262-C977-91CA-79B31D3D1B53}"/>
              </a:ext>
            </a:extLst>
          </p:cNvPr>
          <p:cNvSpPr/>
          <p:nvPr/>
        </p:nvSpPr>
        <p:spPr>
          <a:xfrm>
            <a:off x="1627524" y="1323091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552"/>
                  <a:pt x="35507" y="45874"/>
                  <a:pt x="22907" y="45874"/>
                </a:cubicBezTo>
                <a:cubicBezTo>
                  <a:pt x="10308" y="45874"/>
                  <a:pt x="0" y="35552"/>
                  <a:pt x="0" y="22937"/>
                </a:cubicBezTo>
                <a:cubicBezTo>
                  <a:pt x="0" y="10322"/>
                  <a:pt x="10308" y="0"/>
                  <a:pt x="22907" y="0"/>
                </a:cubicBezTo>
                <a:cubicBezTo>
                  <a:pt x="35507" y="0"/>
                  <a:pt x="45815" y="10194"/>
                  <a:pt x="45815" y="22937"/>
                </a:cubicBezTo>
                <a:close/>
              </a:path>
            </a:pathLst>
          </a:custGeom>
          <a:solidFill>
            <a:srgbClr val="7030A0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76" name="Freeform 175">
            <a:extLst>
              <a:ext uri="{FF2B5EF4-FFF2-40B4-BE49-F238E27FC236}">
                <a16:creationId xmlns:a16="http://schemas.microsoft.com/office/drawing/2014/main" id="{D1ACEE8E-F555-4CFF-C0D9-534451F5E11E}"/>
              </a:ext>
            </a:extLst>
          </p:cNvPr>
          <p:cNvSpPr/>
          <p:nvPr/>
        </p:nvSpPr>
        <p:spPr>
          <a:xfrm>
            <a:off x="1972918" y="1661157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80"/>
                  <a:pt x="35507" y="45874"/>
                  <a:pt x="22907" y="45874"/>
                </a:cubicBezTo>
                <a:cubicBezTo>
                  <a:pt x="10308" y="45874"/>
                  <a:pt x="0" y="35680"/>
                  <a:pt x="0" y="22937"/>
                </a:cubicBezTo>
                <a:cubicBezTo>
                  <a:pt x="0" y="10194"/>
                  <a:pt x="10181" y="0"/>
                  <a:pt x="22907" y="0"/>
                </a:cubicBezTo>
                <a:cubicBezTo>
                  <a:pt x="35634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7030A0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77" name="Freeform 176">
            <a:extLst>
              <a:ext uri="{FF2B5EF4-FFF2-40B4-BE49-F238E27FC236}">
                <a16:creationId xmlns:a16="http://schemas.microsoft.com/office/drawing/2014/main" id="{81003DEB-456B-651C-0BE2-87EAFDB24F9E}"/>
              </a:ext>
            </a:extLst>
          </p:cNvPr>
          <p:cNvSpPr/>
          <p:nvPr/>
        </p:nvSpPr>
        <p:spPr>
          <a:xfrm>
            <a:off x="1993534" y="1698621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552"/>
                  <a:pt x="35507" y="45874"/>
                  <a:pt x="22907" y="45874"/>
                </a:cubicBezTo>
                <a:cubicBezTo>
                  <a:pt x="10308" y="45874"/>
                  <a:pt x="0" y="35552"/>
                  <a:pt x="0" y="22937"/>
                </a:cubicBezTo>
                <a:cubicBezTo>
                  <a:pt x="0" y="10322"/>
                  <a:pt x="10308" y="0"/>
                  <a:pt x="22907" y="0"/>
                </a:cubicBezTo>
                <a:cubicBezTo>
                  <a:pt x="35507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7030A0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78" name="Freeform 177">
            <a:extLst>
              <a:ext uri="{FF2B5EF4-FFF2-40B4-BE49-F238E27FC236}">
                <a16:creationId xmlns:a16="http://schemas.microsoft.com/office/drawing/2014/main" id="{CB41BD6D-8415-67EC-44F3-A97DB7073BB5}"/>
              </a:ext>
            </a:extLst>
          </p:cNvPr>
          <p:cNvSpPr/>
          <p:nvPr/>
        </p:nvSpPr>
        <p:spPr>
          <a:xfrm>
            <a:off x="2303421" y="1888105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8 w 45814"/>
              <a:gd name="connsiteY1" fmla="*/ 45874 h 45873"/>
              <a:gd name="connsiteX2" fmla="*/ 0 w 45814"/>
              <a:gd name="connsiteY2" fmla="*/ 22937 h 45873"/>
              <a:gd name="connsiteX3" fmla="*/ 22908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80"/>
                  <a:pt x="35507" y="45874"/>
                  <a:pt x="22908" y="45874"/>
                </a:cubicBezTo>
                <a:cubicBezTo>
                  <a:pt x="10308" y="45874"/>
                  <a:pt x="0" y="35680"/>
                  <a:pt x="0" y="22937"/>
                </a:cubicBezTo>
                <a:cubicBezTo>
                  <a:pt x="0" y="10194"/>
                  <a:pt x="10308" y="0"/>
                  <a:pt x="22908" y="0"/>
                </a:cubicBezTo>
                <a:cubicBezTo>
                  <a:pt x="35507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7030A0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79" name="Freeform 178">
            <a:extLst>
              <a:ext uri="{FF2B5EF4-FFF2-40B4-BE49-F238E27FC236}">
                <a16:creationId xmlns:a16="http://schemas.microsoft.com/office/drawing/2014/main" id="{EC4F7B93-778D-D733-D635-804E0B07D124}"/>
              </a:ext>
            </a:extLst>
          </p:cNvPr>
          <p:cNvSpPr/>
          <p:nvPr/>
        </p:nvSpPr>
        <p:spPr>
          <a:xfrm>
            <a:off x="2322002" y="1902505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8 w 45814"/>
              <a:gd name="connsiteY1" fmla="*/ 45874 h 45873"/>
              <a:gd name="connsiteX2" fmla="*/ 0 w 45814"/>
              <a:gd name="connsiteY2" fmla="*/ 22937 h 45873"/>
              <a:gd name="connsiteX3" fmla="*/ 22908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552"/>
                  <a:pt x="35507" y="45874"/>
                  <a:pt x="22908" y="45874"/>
                </a:cubicBezTo>
                <a:cubicBezTo>
                  <a:pt x="10308" y="45874"/>
                  <a:pt x="0" y="35552"/>
                  <a:pt x="0" y="22937"/>
                </a:cubicBezTo>
                <a:cubicBezTo>
                  <a:pt x="0" y="10322"/>
                  <a:pt x="10181" y="0"/>
                  <a:pt x="22908" y="0"/>
                </a:cubicBezTo>
                <a:cubicBezTo>
                  <a:pt x="35634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7030A0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80" name="Freeform 179">
            <a:extLst>
              <a:ext uri="{FF2B5EF4-FFF2-40B4-BE49-F238E27FC236}">
                <a16:creationId xmlns:a16="http://schemas.microsoft.com/office/drawing/2014/main" id="{AA6C6BAC-C0A7-D77F-CB25-31E508F19AFB}"/>
              </a:ext>
            </a:extLst>
          </p:cNvPr>
          <p:cNvSpPr/>
          <p:nvPr/>
        </p:nvSpPr>
        <p:spPr>
          <a:xfrm>
            <a:off x="2488336" y="1947487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8 w 45814"/>
              <a:gd name="connsiteY1" fmla="*/ 45874 h 45873"/>
              <a:gd name="connsiteX2" fmla="*/ 0 w 45814"/>
              <a:gd name="connsiteY2" fmla="*/ 22937 h 45873"/>
              <a:gd name="connsiteX3" fmla="*/ 22908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552"/>
                  <a:pt x="35634" y="45874"/>
                  <a:pt x="22908" y="45874"/>
                </a:cubicBezTo>
                <a:cubicBezTo>
                  <a:pt x="10181" y="45874"/>
                  <a:pt x="0" y="35552"/>
                  <a:pt x="0" y="22937"/>
                </a:cubicBezTo>
                <a:cubicBezTo>
                  <a:pt x="0" y="10322"/>
                  <a:pt x="10308" y="0"/>
                  <a:pt x="22908" y="0"/>
                </a:cubicBezTo>
                <a:cubicBezTo>
                  <a:pt x="35507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7030A0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81" name="Freeform 180">
            <a:extLst>
              <a:ext uri="{FF2B5EF4-FFF2-40B4-BE49-F238E27FC236}">
                <a16:creationId xmlns:a16="http://schemas.microsoft.com/office/drawing/2014/main" id="{6730DE39-73BA-D097-9F9C-4A5E2D1974D5}"/>
              </a:ext>
            </a:extLst>
          </p:cNvPr>
          <p:cNvSpPr/>
          <p:nvPr/>
        </p:nvSpPr>
        <p:spPr>
          <a:xfrm>
            <a:off x="2513025" y="1962905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80"/>
                  <a:pt x="35507" y="45874"/>
                  <a:pt x="22907" y="45874"/>
                </a:cubicBezTo>
                <a:cubicBezTo>
                  <a:pt x="10308" y="45874"/>
                  <a:pt x="0" y="35680"/>
                  <a:pt x="0" y="22937"/>
                </a:cubicBezTo>
                <a:cubicBezTo>
                  <a:pt x="0" y="10194"/>
                  <a:pt x="10181" y="0"/>
                  <a:pt x="22907" y="0"/>
                </a:cubicBezTo>
                <a:cubicBezTo>
                  <a:pt x="35634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7030A0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82" name="Freeform 181">
            <a:extLst>
              <a:ext uri="{FF2B5EF4-FFF2-40B4-BE49-F238E27FC236}">
                <a16:creationId xmlns:a16="http://schemas.microsoft.com/office/drawing/2014/main" id="{29C46EA0-CBB4-5642-F1BA-F839EFB703C2}"/>
              </a:ext>
            </a:extLst>
          </p:cNvPr>
          <p:cNvSpPr/>
          <p:nvPr/>
        </p:nvSpPr>
        <p:spPr>
          <a:xfrm>
            <a:off x="2650979" y="2005594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8 w 45814"/>
              <a:gd name="connsiteY1" fmla="*/ 45874 h 45873"/>
              <a:gd name="connsiteX2" fmla="*/ 0 w 45814"/>
              <a:gd name="connsiteY2" fmla="*/ 22937 h 45873"/>
              <a:gd name="connsiteX3" fmla="*/ 22908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552"/>
                  <a:pt x="35507" y="45874"/>
                  <a:pt x="22908" y="45874"/>
                </a:cubicBezTo>
                <a:cubicBezTo>
                  <a:pt x="10308" y="45874"/>
                  <a:pt x="0" y="35552"/>
                  <a:pt x="0" y="22937"/>
                </a:cubicBezTo>
                <a:cubicBezTo>
                  <a:pt x="0" y="10322"/>
                  <a:pt x="10308" y="0"/>
                  <a:pt x="22908" y="0"/>
                </a:cubicBezTo>
                <a:cubicBezTo>
                  <a:pt x="35507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7030A0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83" name="Freeform 182">
            <a:extLst>
              <a:ext uri="{FF2B5EF4-FFF2-40B4-BE49-F238E27FC236}">
                <a16:creationId xmlns:a16="http://schemas.microsoft.com/office/drawing/2014/main" id="{7646E6EF-5A32-52E0-B497-94B9FA01466F}"/>
              </a:ext>
            </a:extLst>
          </p:cNvPr>
          <p:cNvSpPr/>
          <p:nvPr/>
        </p:nvSpPr>
        <p:spPr>
          <a:xfrm>
            <a:off x="3486210" y="2138501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8 w 45815"/>
              <a:gd name="connsiteY1" fmla="*/ 45874 h 45873"/>
              <a:gd name="connsiteX2" fmla="*/ 0 w 45815"/>
              <a:gd name="connsiteY2" fmla="*/ 22937 h 45873"/>
              <a:gd name="connsiteX3" fmla="*/ 22908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680"/>
                  <a:pt x="35507" y="45874"/>
                  <a:pt x="22908" y="45874"/>
                </a:cubicBezTo>
                <a:cubicBezTo>
                  <a:pt x="10308" y="45874"/>
                  <a:pt x="0" y="35680"/>
                  <a:pt x="0" y="22937"/>
                </a:cubicBezTo>
                <a:cubicBezTo>
                  <a:pt x="0" y="10194"/>
                  <a:pt x="10308" y="0"/>
                  <a:pt x="22908" y="0"/>
                </a:cubicBezTo>
                <a:cubicBezTo>
                  <a:pt x="35507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7030A0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84" name="Freeform 183">
            <a:extLst>
              <a:ext uri="{FF2B5EF4-FFF2-40B4-BE49-F238E27FC236}">
                <a16:creationId xmlns:a16="http://schemas.microsoft.com/office/drawing/2014/main" id="{361F9652-4153-CDE5-59EC-26E3F577FFC7}"/>
              </a:ext>
            </a:extLst>
          </p:cNvPr>
          <p:cNvSpPr/>
          <p:nvPr/>
        </p:nvSpPr>
        <p:spPr>
          <a:xfrm>
            <a:off x="3951486" y="2162457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8 w 45815"/>
              <a:gd name="connsiteY1" fmla="*/ 45874 h 45873"/>
              <a:gd name="connsiteX2" fmla="*/ 0 w 45815"/>
              <a:gd name="connsiteY2" fmla="*/ 22937 h 45873"/>
              <a:gd name="connsiteX3" fmla="*/ 22908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552"/>
                  <a:pt x="35634" y="45874"/>
                  <a:pt x="22908" y="45874"/>
                </a:cubicBezTo>
                <a:cubicBezTo>
                  <a:pt x="10181" y="45874"/>
                  <a:pt x="0" y="35552"/>
                  <a:pt x="0" y="22937"/>
                </a:cubicBezTo>
                <a:cubicBezTo>
                  <a:pt x="0" y="10322"/>
                  <a:pt x="10309" y="0"/>
                  <a:pt x="22908" y="0"/>
                </a:cubicBezTo>
                <a:cubicBezTo>
                  <a:pt x="35507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7030A0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85" name="Freeform 184">
            <a:extLst>
              <a:ext uri="{FF2B5EF4-FFF2-40B4-BE49-F238E27FC236}">
                <a16:creationId xmlns:a16="http://schemas.microsoft.com/office/drawing/2014/main" id="{0AC86C1E-569E-5BC5-ED8C-778C67F762E0}"/>
              </a:ext>
            </a:extLst>
          </p:cNvPr>
          <p:cNvSpPr/>
          <p:nvPr/>
        </p:nvSpPr>
        <p:spPr>
          <a:xfrm>
            <a:off x="3975412" y="2162457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8 w 45815"/>
              <a:gd name="connsiteY1" fmla="*/ 45874 h 45873"/>
              <a:gd name="connsiteX2" fmla="*/ 0 w 45815"/>
              <a:gd name="connsiteY2" fmla="*/ 22937 h 45873"/>
              <a:gd name="connsiteX3" fmla="*/ 22908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552"/>
                  <a:pt x="35507" y="45874"/>
                  <a:pt x="22908" y="45874"/>
                </a:cubicBezTo>
                <a:cubicBezTo>
                  <a:pt x="10308" y="45874"/>
                  <a:pt x="0" y="35552"/>
                  <a:pt x="0" y="22937"/>
                </a:cubicBezTo>
                <a:cubicBezTo>
                  <a:pt x="0" y="10322"/>
                  <a:pt x="10181" y="0"/>
                  <a:pt x="22908" y="0"/>
                </a:cubicBezTo>
                <a:cubicBezTo>
                  <a:pt x="35634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7030A0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86" name="Freeform 185">
            <a:extLst>
              <a:ext uri="{FF2B5EF4-FFF2-40B4-BE49-F238E27FC236}">
                <a16:creationId xmlns:a16="http://schemas.microsoft.com/office/drawing/2014/main" id="{44EE0F5B-0E53-6C66-3676-18AB8FC35E08}"/>
              </a:ext>
            </a:extLst>
          </p:cNvPr>
          <p:cNvSpPr/>
          <p:nvPr/>
        </p:nvSpPr>
        <p:spPr>
          <a:xfrm>
            <a:off x="4049352" y="2162457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8 w 45815"/>
              <a:gd name="connsiteY1" fmla="*/ 45874 h 45873"/>
              <a:gd name="connsiteX2" fmla="*/ 0 w 45815"/>
              <a:gd name="connsiteY2" fmla="*/ 22937 h 45873"/>
              <a:gd name="connsiteX3" fmla="*/ 22908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552"/>
                  <a:pt x="35507" y="45874"/>
                  <a:pt x="22908" y="45874"/>
                </a:cubicBezTo>
                <a:cubicBezTo>
                  <a:pt x="10308" y="45874"/>
                  <a:pt x="0" y="35552"/>
                  <a:pt x="0" y="22937"/>
                </a:cubicBezTo>
                <a:cubicBezTo>
                  <a:pt x="0" y="10322"/>
                  <a:pt x="10308" y="0"/>
                  <a:pt x="22908" y="0"/>
                </a:cubicBezTo>
                <a:cubicBezTo>
                  <a:pt x="35507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7030A0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87" name="Freeform 186">
            <a:extLst>
              <a:ext uri="{FF2B5EF4-FFF2-40B4-BE49-F238E27FC236}">
                <a16:creationId xmlns:a16="http://schemas.microsoft.com/office/drawing/2014/main" id="{35864EC4-F38B-AC46-7D20-76AC956BC2F7}"/>
              </a:ext>
            </a:extLst>
          </p:cNvPr>
          <p:cNvSpPr/>
          <p:nvPr/>
        </p:nvSpPr>
        <p:spPr>
          <a:xfrm>
            <a:off x="4125710" y="2162457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8 w 45815"/>
              <a:gd name="connsiteY1" fmla="*/ 45874 h 45873"/>
              <a:gd name="connsiteX2" fmla="*/ 0 w 45815"/>
              <a:gd name="connsiteY2" fmla="*/ 22937 h 45873"/>
              <a:gd name="connsiteX3" fmla="*/ 22908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552"/>
                  <a:pt x="35507" y="45874"/>
                  <a:pt x="22908" y="45874"/>
                </a:cubicBezTo>
                <a:cubicBezTo>
                  <a:pt x="10308" y="45874"/>
                  <a:pt x="0" y="35552"/>
                  <a:pt x="0" y="22937"/>
                </a:cubicBezTo>
                <a:cubicBezTo>
                  <a:pt x="0" y="10322"/>
                  <a:pt x="10308" y="0"/>
                  <a:pt x="22908" y="0"/>
                </a:cubicBezTo>
                <a:cubicBezTo>
                  <a:pt x="35507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7030A0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88" name="Freeform 187">
            <a:extLst>
              <a:ext uri="{FF2B5EF4-FFF2-40B4-BE49-F238E27FC236}">
                <a16:creationId xmlns:a16="http://schemas.microsoft.com/office/drawing/2014/main" id="{77D75C61-552F-8812-FFBA-578C9D5552EF}"/>
              </a:ext>
            </a:extLst>
          </p:cNvPr>
          <p:cNvSpPr/>
          <p:nvPr/>
        </p:nvSpPr>
        <p:spPr>
          <a:xfrm>
            <a:off x="4299934" y="2176729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8 w 45815"/>
              <a:gd name="connsiteY1" fmla="*/ 45874 h 45873"/>
              <a:gd name="connsiteX2" fmla="*/ 0 w 45815"/>
              <a:gd name="connsiteY2" fmla="*/ 22937 h 45873"/>
              <a:gd name="connsiteX3" fmla="*/ 22908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680"/>
                  <a:pt x="35507" y="45874"/>
                  <a:pt x="22908" y="45874"/>
                </a:cubicBezTo>
                <a:cubicBezTo>
                  <a:pt x="10308" y="45874"/>
                  <a:pt x="0" y="35680"/>
                  <a:pt x="0" y="22937"/>
                </a:cubicBezTo>
                <a:cubicBezTo>
                  <a:pt x="0" y="10194"/>
                  <a:pt x="10181" y="0"/>
                  <a:pt x="22908" y="0"/>
                </a:cubicBezTo>
                <a:cubicBezTo>
                  <a:pt x="35634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7030A0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89" name="Freeform 188">
            <a:extLst>
              <a:ext uri="{FF2B5EF4-FFF2-40B4-BE49-F238E27FC236}">
                <a16:creationId xmlns:a16="http://schemas.microsoft.com/office/drawing/2014/main" id="{98D5869A-9155-FF09-C4A4-DB59EA960F6C}"/>
              </a:ext>
            </a:extLst>
          </p:cNvPr>
          <p:cNvSpPr/>
          <p:nvPr/>
        </p:nvSpPr>
        <p:spPr>
          <a:xfrm>
            <a:off x="4321442" y="2176729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8 w 45815"/>
              <a:gd name="connsiteY1" fmla="*/ 45874 h 45873"/>
              <a:gd name="connsiteX2" fmla="*/ 0 w 45815"/>
              <a:gd name="connsiteY2" fmla="*/ 22937 h 45873"/>
              <a:gd name="connsiteX3" fmla="*/ 22908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680"/>
                  <a:pt x="35506" y="45874"/>
                  <a:pt x="22908" y="45874"/>
                </a:cubicBezTo>
                <a:cubicBezTo>
                  <a:pt x="10308" y="45874"/>
                  <a:pt x="0" y="35680"/>
                  <a:pt x="0" y="22937"/>
                </a:cubicBezTo>
                <a:cubicBezTo>
                  <a:pt x="0" y="10194"/>
                  <a:pt x="10181" y="0"/>
                  <a:pt x="22908" y="0"/>
                </a:cubicBezTo>
                <a:cubicBezTo>
                  <a:pt x="35634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7030A0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90" name="Freeform 189">
            <a:extLst>
              <a:ext uri="{FF2B5EF4-FFF2-40B4-BE49-F238E27FC236}">
                <a16:creationId xmlns:a16="http://schemas.microsoft.com/office/drawing/2014/main" id="{46CFCDDA-07A2-05D4-6BF0-3909C01558C0}"/>
              </a:ext>
            </a:extLst>
          </p:cNvPr>
          <p:cNvSpPr/>
          <p:nvPr/>
        </p:nvSpPr>
        <p:spPr>
          <a:xfrm>
            <a:off x="4345240" y="2176729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8 w 45815"/>
              <a:gd name="connsiteY1" fmla="*/ 45874 h 45873"/>
              <a:gd name="connsiteX2" fmla="*/ 0 w 45815"/>
              <a:gd name="connsiteY2" fmla="*/ 22937 h 45873"/>
              <a:gd name="connsiteX3" fmla="*/ 22908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680"/>
                  <a:pt x="35507" y="45874"/>
                  <a:pt x="22908" y="45874"/>
                </a:cubicBezTo>
                <a:cubicBezTo>
                  <a:pt x="10308" y="45874"/>
                  <a:pt x="0" y="35680"/>
                  <a:pt x="0" y="22937"/>
                </a:cubicBezTo>
                <a:cubicBezTo>
                  <a:pt x="0" y="10194"/>
                  <a:pt x="10308" y="0"/>
                  <a:pt x="22908" y="0"/>
                </a:cubicBezTo>
                <a:cubicBezTo>
                  <a:pt x="35507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7030A0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91" name="Freeform 190">
            <a:extLst>
              <a:ext uri="{FF2B5EF4-FFF2-40B4-BE49-F238E27FC236}">
                <a16:creationId xmlns:a16="http://schemas.microsoft.com/office/drawing/2014/main" id="{A1EEFD16-1422-9EE8-BCEF-1ACD4E90FAA2}"/>
              </a:ext>
            </a:extLst>
          </p:cNvPr>
          <p:cNvSpPr/>
          <p:nvPr/>
        </p:nvSpPr>
        <p:spPr>
          <a:xfrm>
            <a:off x="4507501" y="2210243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8 w 45815"/>
              <a:gd name="connsiteY1" fmla="*/ 45874 h 45873"/>
              <a:gd name="connsiteX2" fmla="*/ 0 w 45815"/>
              <a:gd name="connsiteY2" fmla="*/ 22937 h 45873"/>
              <a:gd name="connsiteX3" fmla="*/ 22908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552"/>
                  <a:pt x="35507" y="45874"/>
                  <a:pt x="22908" y="45874"/>
                </a:cubicBezTo>
                <a:cubicBezTo>
                  <a:pt x="10308" y="45874"/>
                  <a:pt x="0" y="35552"/>
                  <a:pt x="0" y="22937"/>
                </a:cubicBezTo>
                <a:cubicBezTo>
                  <a:pt x="0" y="10322"/>
                  <a:pt x="10308" y="0"/>
                  <a:pt x="22908" y="0"/>
                </a:cubicBezTo>
                <a:cubicBezTo>
                  <a:pt x="35507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7030A0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92" name="Freeform 191">
            <a:extLst>
              <a:ext uri="{FF2B5EF4-FFF2-40B4-BE49-F238E27FC236}">
                <a16:creationId xmlns:a16="http://schemas.microsoft.com/office/drawing/2014/main" id="{E077B5A1-4393-F8A0-2509-A837AD4073C5}"/>
              </a:ext>
            </a:extLst>
          </p:cNvPr>
          <p:cNvSpPr/>
          <p:nvPr/>
        </p:nvSpPr>
        <p:spPr>
          <a:xfrm>
            <a:off x="4994285" y="2210243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8 w 45815"/>
              <a:gd name="connsiteY1" fmla="*/ 45874 h 45873"/>
              <a:gd name="connsiteX2" fmla="*/ 0 w 45815"/>
              <a:gd name="connsiteY2" fmla="*/ 22937 h 45873"/>
              <a:gd name="connsiteX3" fmla="*/ 22908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552"/>
                  <a:pt x="35507" y="45874"/>
                  <a:pt x="22908" y="45874"/>
                </a:cubicBezTo>
                <a:cubicBezTo>
                  <a:pt x="10308" y="45874"/>
                  <a:pt x="0" y="35552"/>
                  <a:pt x="0" y="22937"/>
                </a:cubicBezTo>
                <a:cubicBezTo>
                  <a:pt x="0" y="10322"/>
                  <a:pt x="10308" y="0"/>
                  <a:pt x="22908" y="0"/>
                </a:cubicBezTo>
                <a:cubicBezTo>
                  <a:pt x="35507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7030A0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93" name="Freeform 192">
            <a:extLst>
              <a:ext uri="{FF2B5EF4-FFF2-40B4-BE49-F238E27FC236}">
                <a16:creationId xmlns:a16="http://schemas.microsoft.com/office/drawing/2014/main" id="{5236FC40-5FFF-5C6C-22D8-596DE8CC5E3B}"/>
              </a:ext>
            </a:extLst>
          </p:cNvPr>
          <p:cNvSpPr/>
          <p:nvPr/>
        </p:nvSpPr>
        <p:spPr>
          <a:xfrm>
            <a:off x="3700395" y="1387060"/>
            <a:ext cx="148771" cy="12742"/>
          </a:xfrm>
          <a:custGeom>
            <a:avLst/>
            <a:gdLst>
              <a:gd name="connsiteX0" fmla="*/ 0 w 148771"/>
              <a:gd name="connsiteY0" fmla="*/ 0 h 12742"/>
              <a:gd name="connsiteX1" fmla="*/ 148771 w 148771"/>
              <a:gd name="connsiteY1" fmla="*/ 0 h 1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771" h="12742">
                <a:moveTo>
                  <a:pt x="0" y="0"/>
                </a:moveTo>
                <a:lnTo>
                  <a:pt x="148771" y="0"/>
                </a:lnTo>
              </a:path>
            </a:pathLst>
          </a:custGeom>
          <a:ln w="19087" cap="flat">
            <a:solidFill>
              <a:srgbClr val="7030A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94" name="Freeform 193">
            <a:extLst>
              <a:ext uri="{FF2B5EF4-FFF2-40B4-BE49-F238E27FC236}">
                <a16:creationId xmlns:a16="http://schemas.microsoft.com/office/drawing/2014/main" id="{A38D7F18-24F7-B596-A3AB-67605D60DAEF}"/>
              </a:ext>
            </a:extLst>
          </p:cNvPr>
          <p:cNvSpPr/>
          <p:nvPr/>
        </p:nvSpPr>
        <p:spPr>
          <a:xfrm>
            <a:off x="3751809" y="1364123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552"/>
                  <a:pt x="35634" y="45874"/>
                  <a:pt x="22907" y="45874"/>
                </a:cubicBezTo>
                <a:cubicBezTo>
                  <a:pt x="10181" y="45874"/>
                  <a:pt x="0" y="35552"/>
                  <a:pt x="0" y="22937"/>
                </a:cubicBezTo>
                <a:cubicBezTo>
                  <a:pt x="0" y="10322"/>
                  <a:pt x="10308" y="0"/>
                  <a:pt x="22907" y="0"/>
                </a:cubicBezTo>
                <a:cubicBezTo>
                  <a:pt x="35506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7030A0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96" name="Freeform 195">
            <a:extLst>
              <a:ext uri="{FF2B5EF4-FFF2-40B4-BE49-F238E27FC236}">
                <a16:creationId xmlns:a16="http://schemas.microsoft.com/office/drawing/2014/main" id="{1B408B9F-8E0A-9359-4632-BCBB5BB3F910}"/>
              </a:ext>
            </a:extLst>
          </p:cNvPr>
          <p:cNvSpPr/>
          <p:nvPr/>
        </p:nvSpPr>
        <p:spPr>
          <a:xfrm>
            <a:off x="1484480" y="3944404"/>
            <a:ext cx="3892359" cy="374382"/>
          </a:xfrm>
          <a:custGeom>
            <a:avLst/>
            <a:gdLst>
              <a:gd name="connsiteX0" fmla="*/ 0 w 3892359"/>
              <a:gd name="connsiteY0" fmla="*/ 0 h 374382"/>
              <a:gd name="connsiteX1" fmla="*/ 558433 w 3892359"/>
              <a:gd name="connsiteY1" fmla="*/ 0 h 374382"/>
              <a:gd name="connsiteX2" fmla="*/ 558433 w 3892359"/>
              <a:gd name="connsiteY2" fmla="*/ 123477 h 374382"/>
              <a:gd name="connsiteX3" fmla="*/ 1216259 w 3892359"/>
              <a:gd name="connsiteY3" fmla="*/ 123477 h 374382"/>
              <a:gd name="connsiteX4" fmla="*/ 1216259 w 3892359"/>
              <a:gd name="connsiteY4" fmla="*/ 249758 h 374382"/>
              <a:gd name="connsiteX5" fmla="*/ 1559362 w 3892359"/>
              <a:gd name="connsiteY5" fmla="*/ 249758 h 374382"/>
              <a:gd name="connsiteX6" fmla="*/ 1559362 w 3892359"/>
              <a:gd name="connsiteY6" fmla="*/ 374383 h 374382"/>
              <a:gd name="connsiteX7" fmla="*/ 3892360 w 3892359"/>
              <a:gd name="connsiteY7" fmla="*/ 374383 h 37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2359" h="374382">
                <a:moveTo>
                  <a:pt x="0" y="0"/>
                </a:moveTo>
                <a:lnTo>
                  <a:pt x="558433" y="0"/>
                </a:lnTo>
                <a:lnTo>
                  <a:pt x="558433" y="123477"/>
                </a:lnTo>
                <a:lnTo>
                  <a:pt x="1216259" y="123477"/>
                </a:lnTo>
                <a:lnTo>
                  <a:pt x="1216259" y="249758"/>
                </a:lnTo>
                <a:lnTo>
                  <a:pt x="1559362" y="249758"/>
                </a:lnTo>
                <a:lnTo>
                  <a:pt x="1559362" y="374383"/>
                </a:lnTo>
                <a:lnTo>
                  <a:pt x="3892360" y="374383"/>
                </a:lnTo>
              </a:path>
            </a:pathLst>
          </a:custGeom>
          <a:noFill/>
          <a:ln w="19087" cap="flat">
            <a:solidFill>
              <a:srgbClr val="5E8298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97" name="Freeform 196">
            <a:extLst>
              <a:ext uri="{FF2B5EF4-FFF2-40B4-BE49-F238E27FC236}">
                <a16:creationId xmlns:a16="http://schemas.microsoft.com/office/drawing/2014/main" id="{8CE45B9E-4EC0-EFCD-888B-7E361E907215}"/>
              </a:ext>
            </a:extLst>
          </p:cNvPr>
          <p:cNvSpPr/>
          <p:nvPr/>
        </p:nvSpPr>
        <p:spPr>
          <a:xfrm>
            <a:off x="3564859" y="3911528"/>
            <a:ext cx="148643" cy="12742"/>
          </a:xfrm>
          <a:custGeom>
            <a:avLst/>
            <a:gdLst>
              <a:gd name="connsiteX0" fmla="*/ 0 w 148643"/>
              <a:gd name="connsiteY0" fmla="*/ 0 h 12742"/>
              <a:gd name="connsiteX1" fmla="*/ 148644 w 148643"/>
              <a:gd name="connsiteY1" fmla="*/ 0 h 1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643" h="12742">
                <a:moveTo>
                  <a:pt x="0" y="0"/>
                </a:moveTo>
                <a:lnTo>
                  <a:pt x="148644" y="0"/>
                </a:lnTo>
              </a:path>
            </a:pathLst>
          </a:custGeom>
          <a:ln w="19087" cap="flat">
            <a:solidFill>
              <a:srgbClr val="5E8298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98" name="Freeform 197">
            <a:extLst>
              <a:ext uri="{FF2B5EF4-FFF2-40B4-BE49-F238E27FC236}">
                <a16:creationId xmlns:a16="http://schemas.microsoft.com/office/drawing/2014/main" id="{8F9DF1F5-D63A-C46F-9BA4-2E28DD1BEDD3}"/>
              </a:ext>
            </a:extLst>
          </p:cNvPr>
          <p:cNvSpPr/>
          <p:nvPr/>
        </p:nvSpPr>
        <p:spPr>
          <a:xfrm>
            <a:off x="7265050" y="3939944"/>
            <a:ext cx="3126996" cy="795530"/>
          </a:xfrm>
          <a:custGeom>
            <a:avLst/>
            <a:gdLst>
              <a:gd name="connsiteX0" fmla="*/ 0 w 3126996"/>
              <a:gd name="connsiteY0" fmla="*/ 0 h 795530"/>
              <a:gd name="connsiteX1" fmla="*/ 149917 w 3126996"/>
              <a:gd name="connsiteY1" fmla="*/ 0 h 795530"/>
              <a:gd name="connsiteX2" fmla="*/ 149917 w 3126996"/>
              <a:gd name="connsiteY2" fmla="*/ 91366 h 795530"/>
              <a:gd name="connsiteX3" fmla="*/ 357229 w 3126996"/>
              <a:gd name="connsiteY3" fmla="*/ 91366 h 795530"/>
              <a:gd name="connsiteX4" fmla="*/ 357229 w 3126996"/>
              <a:gd name="connsiteY4" fmla="*/ 182349 h 795530"/>
              <a:gd name="connsiteX5" fmla="*/ 681879 w 3126996"/>
              <a:gd name="connsiteY5" fmla="*/ 182349 h 795530"/>
              <a:gd name="connsiteX6" fmla="*/ 681879 w 3126996"/>
              <a:gd name="connsiteY6" fmla="*/ 274989 h 795530"/>
              <a:gd name="connsiteX7" fmla="*/ 736094 w 3126996"/>
              <a:gd name="connsiteY7" fmla="*/ 274989 h 795530"/>
              <a:gd name="connsiteX8" fmla="*/ 736094 w 3126996"/>
              <a:gd name="connsiteY8" fmla="*/ 378715 h 795530"/>
              <a:gd name="connsiteX9" fmla="*/ 1055270 w 3126996"/>
              <a:gd name="connsiteY9" fmla="*/ 378715 h 795530"/>
              <a:gd name="connsiteX10" fmla="*/ 1055270 w 3126996"/>
              <a:gd name="connsiteY10" fmla="*/ 483078 h 795530"/>
              <a:gd name="connsiteX11" fmla="*/ 1621594 w 3126996"/>
              <a:gd name="connsiteY11" fmla="*/ 483078 h 795530"/>
              <a:gd name="connsiteX12" fmla="*/ 1621594 w 3126996"/>
              <a:gd name="connsiteY12" fmla="*/ 586040 h 795530"/>
              <a:gd name="connsiteX13" fmla="*/ 3070491 w 3126996"/>
              <a:gd name="connsiteY13" fmla="*/ 586040 h 795530"/>
              <a:gd name="connsiteX14" fmla="*/ 3070491 w 3126996"/>
              <a:gd name="connsiteY14" fmla="*/ 795531 h 795530"/>
              <a:gd name="connsiteX15" fmla="*/ 3126996 w 3126996"/>
              <a:gd name="connsiteY15" fmla="*/ 795531 h 79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26996" h="795530">
                <a:moveTo>
                  <a:pt x="0" y="0"/>
                </a:moveTo>
                <a:lnTo>
                  <a:pt x="149917" y="0"/>
                </a:lnTo>
                <a:lnTo>
                  <a:pt x="149917" y="91366"/>
                </a:lnTo>
                <a:lnTo>
                  <a:pt x="357229" y="91366"/>
                </a:lnTo>
                <a:lnTo>
                  <a:pt x="357229" y="182349"/>
                </a:lnTo>
                <a:lnTo>
                  <a:pt x="681879" y="182349"/>
                </a:lnTo>
                <a:lnTo>
                  <a:pt x="681879" y="274989"/>
                </a:lnTo>
                <a:lnTo>
                  <a:pt x="736094" y="274989"/>
                </a:lnTo>
                <a:lnTo>
                  <a:pt x="736094" y="378715"/>
                </a:lnTo>
                <a:lnTo>
                  <a:pt x="1055270" y="378715"/>
                </a:lnTo>
                <a:lnTo>
                  <a:pt x="1055270" y="483078"/>
                </a:lnTo>
                <a:lnTo>
                  <a:pt x="1621594" y="483078"/>
                </a:lnTo>
                <a:lnTo>
                  <a:pt x="1621594" y="586040"/>
                </a:lnTo>
                <a:lnTo>
                  <a:pt x="3070491" y="586040"/>
                </a:lnTo>
                <a:lnTo>
                  <a:pt x="3070491" y="795531"/>
                </a:lnTo>
                <a:lnTo>
                  <a:pt x="3126996" y="795531"/>
                </a:lnTo>
              </a:path>
            </a:pathLst>
          </a:custGeom>
          <a:noFill/>
          <a:ln w="19087" cap="flat">
            <a:solidFill>
              <a:srgbClr val="5E8298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99" name="Freeform 198">
            <a:extLst>
              <a:ext uri="{FF2B5EF4-FFF2-40B4-BE49-F238E27FC236}">
                <a16:creationId xmlns:a16="http://schemas.microsoft.com/office/drawing/2014/main" id="{9BF94678-D7B9-86D4-B4E4-0D7F861E6AFD}"/>
              </a:ext>
            </a:extLst>
          </p:cNvPr>
          <p:cNvSpPr/>
          <p:nvPr/>
        </p:nvSpPr>
        <p:spPr>
          <a:xfrm>
            <a:off x="9485293" y="3911528"/>
            <a:ext cx="148771" cy="12742"/>
          </a:xfrm>
          <a:custGeom>
            <a:avLst/>
            <a:gdLst>
              <a:gd name="connsiteX0" fmla="*/ 0 w 148771"/>
              <a:gd name="connsiteY0" fmla="*/ 0 h 12742"/>
              <a:gd name="connsiteX1" fmla="*/ 148771 w 148771"/>
              <a:gd name="connsiteY1" fmla="*/ 0 h 1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771" h="12742">
                <a:moveTo>
                  <a:pt x="0" y="0"/>
                </a:moveTo>
                <a:lnTo>
                  <a:pt x="148771" y="0"/>
                </a:lnTo>
              </a:path>
            </a:pathLst>
          </a:custGeom>
          <a:ln w="19087" cap="flat">
            <a:solidFill>
              <a:srgbClr val="5E8298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00" name="Freeform 199">
            <a:extLst>
              <a:ext uri="{FF2B5EF4-FFF2-40B4-BE49-F238E27FC236}">
                <a16:creationId xmlns:a16="http://schemas.microsoft.com/office/drawing/2014/main" id="{7017C28B-A80A-2E71-2A20-C9AAA7B5766A}"/>
              </a:ext>
            </a:extLst>
          </p:cNvPr>
          <p:cNvSpPr/>
          <p:nvPr/>
        </p:nvSpPr>
        <p:spPr>
          <a:xfrm>
            <a:off x="7259706" y="1290342"/>
            <a:ext cx="2871450" cy="335899"/>
          </a:xfrm>
          <a:custGeom>
            <a:avLst/>
            <a:gdLst>
              <a:gd name="connsiteX0" fmla="*/ 0 w 2871450"/>
              <a:gd name="connsiteY0" fmla="*/ 0 h 335899"/>
              <a:gd name="connsiteX1" fmla="*/ 492892 w 2871450"/>
              <a:gd name="connsiteY1" fmla="*/ 0 h 335899"/>
              <a:gd name="connsiteX2" fmla="*/ 492892 w 2871450"/>
              <a:gd name="connsiteY2" fmla="*/ 84994 h 335899"/>
              <a:gd name="connsiteX3" fmla="*/ 839177 w 2871450"/>
              <a:gd name="connsiteY3" fmla="*/ 84994 h 335899"/>
              <a:gd name="connsiteX4" fmla="*/ 839177 w 2871450"/>
              <a:gd name="connsiteY4" fmla="*/ 169606 h 335899"/>
              <a:gd name="connsiteX5" fmla="*/ 1502475 w 2871450"/>
              <a:gd name="connsiteY5" fmla="*/ 169606 h 335899"/>
              <a:gd name="connsiteX6" fmla="*/ 1502475 w 2871450"/>
              <a:gd name="connsiteY6" fmla="*/ 252944 h 335899"/>
              <a:gd name="connsiteX7" fmla="*/ 1773929 w 2871450"/>
              <a:gd name="connsiteY7" fmla="*/ 252944 h 335899"/>
              <a:gd name="connsiteX8" fmla="*/ 1773929 w 2871450"/>
              <a:gd name="connsiteY8" fmla="*/ 335899 h 335899"/>
              <a:gd name="connsiteX9" fmla="*/ 2871451 w 2871450"/>
              <a:gd name="connsiteY9" fmla="*/ 335899 h 33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71450" h="335899">
                <a:moveTo>
                  <a:pt x="0" y="0"/>
                </a:moveTo>
                <a:lnTo>
                  <a:pt x="492892" y="0"/>
                </a:lnTo>
                <a:lnTo>
                  <a:pt x="492892" y="84994"/>
                </a:lnTo>
                <a:lnTo>
                  <a:pt x="839177" y="84994"/>
                </a:lnTo>
                <a:lnTo>
                  <a:pt x="839177" y="169606"/>
                </a:lnTo>
                <a:lnTo>
                  <a:pt x="1502475" y="169606"/>
                </a:lnTo>
                <a:lnTo>
                  <a:pt x="1502475" y="252944"/>
                </a:lnTo>
                <a:lnTo>
                  <a:pt x="1773929" y="252944"/>
                </a:lnTo>
                <a:lnTo>
                  <a:pt x="1773929" y="335899"/>
                </a:lnTo>
                <a:lnTo>
                  <a:pt x="2871451" y="335899"/>
                </a:lnTo>
              </a:path>
            </a:pathLst>
          </a:custGeom>
          <a:noFill/>
          <a:ln w="19087" cap="flat">
            <a:solidFill>
              <a:srgbClr val="5E8298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01" name="Freeform 200">
            <a:extLst>
              <a:ext uri="{FF2B5EF4-FFF2-40B4-BE49-F238E27FC236}">
                <a16:creationId xmlns:a16="http://schemas.microsoft.com/office/drawing/2014/main" id="{E816BDBF-ECB7-65B2-87AC-26EC564A0165}"/>
              </a:ext>
            </a:extLst>
          </p:cNvPr>
          <p:cNvSpPr/>
          <p:nvPr/>
        </p:nvSpPr>
        <p:spPr>
          <a:xfrm>
            <a:off x="9295415" y="1269571"/>
            <a:ext cx="148771" cy="12742"/>
          </a:xfrm>
          <a:custGeom>
            <a:avLst/>
            <a:gdLst>
              <a:gd name="connsiteX0" fmla="*/ 0 w 148771"/>
              <a:gd name="connsiteY0" fmla="*/ 0 h 12742"/>
              <a:gd name="connsiteX1" fmla="*/ 148772 w 148771"/>
              <a:gd name="connsiteY1" fmla="*/ 0 h 1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771" h="12742">
                <a:moveTo>
                  <a:pt x="0" y="0"/>
                </a:moveTo>
                <a:lnTo>
                  <a:pt x="148772" y="0"/>
                </a:lnTo>
              </a:path>
            </a:pathLst>
          </a:custGeom>
          <a:ln w="19087" cap="flat">
            <a:solidFill>
              <a:srgbClr val="5E8298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02" name="Freeform 201">
            <a:extLst>
              <a:ext uri="{FF2B5EF4-FFF2-40B4-BE49-F238E27FC236}">
                <a16:creationId xmlns:a16="http://schemas.microsoft.com/office/drawing/2014/main" id="{D33563A2-51B7-F1CD-28E7-878DD3742B76}"/>
              </a:ext>
            </a:extLst>
          </p:cNvPr>
          <p:cNvSpPr/>
          <p:nvPr/>
        </p:nvSpPr>
        <p:spPr>
          <a:xfrm>
            <a:off x="1504587" y="1301174"/>
            <a:ext cx="3186046" cy="749657"/>
          </a:xfrm>
          <a:custGeom>
            <a:avLst/>
            <a:gdLst>
              <a:gd name="connsiteX0" fmla="*/ 0 w 3186046"/>
              <a:gd name="connsiteY0" fmla="*/ 0 h 749657"/>
              <a:gd name="connsiteX1" fmla="*/ 39961 w 3186046"/>
              <a:gd name="connsiteY1" fmla="*/ 0 h 749657"/>
              <a:gd name="connsiteX2" fmla="*/ 39961 w 3186046"/>
              <a:gd name="connsiteY2" fmla="*/ 13635 h 749657"/>
              <a:gd name="connsiteX3" fmla="*/ 80176 w 3186046"/>
              <a:gd name="connsiteY3" fmla="*/ 13635 h 749657"/>
              <a:gd name="connsiteX4" fmla="*/ 80176 w 3186046"/>
              <a:gd name="connsiteY4" fmla="*/ 27142 h 749657"/>
              <a:gd name="connsiteX5" fmla="*/ 131336 w 3186046"/>
              <a:gd name="connsiteY5" fmla="*/ 27142 h 749657"/>
              <a:gd name="connsiteX6" fmla="*/ 131336 w 3186046"/>
              <a:gd name="connsiteY6" fmla="*/ 40649 h 749657"/>
              <a:gd name="connsiteX7" fmla="*/ 143044 w 3186046"/>
              <a:gd name="connsiteY7" fmla="*/ 40649 h 749657"/>
              <a:gd name="connsiteX8" fmla="*/ 143044 w 3186046"/>
              <a:gd name="connsiteY8" fmla="*/ 53137 h 749657"/>
              <a:gd name="connsiteX9" fmla="*/ 184914 w 3186046"/>
              <a:gd name="connsiteY9" fmla="*/ 53137 h 749657"/>
              <a:gd name="connsiteX10" fmla="*/ 184914 w 3186046"/>
              <a:gd name="connsiteY10" fmla="*/ 66900 h 749657"/>
              <a:gd name="connsiteX11" fmla="*/ 192041 w 3186046"/>
              <a:gd name="connsiteY11" fmla="*/ 66900 h 749657"/>
              <a:gd name="connsiteX12" fmla="*/ 192041 w 3186046"/>
              <a:gd name="connsiteY12" fmla="*/ 80279 h 749657"/>
              <a:gd name="connsiteX13" fmla="*/ 242183 w 3186046"/>
              <a:gd name="connsiteY13" fmla="*/ 80279 h 749657"/>
              <a:gd name="connsiteX14" fmla="*/ 242183 w 3186046"/>
              <a:gd name="connsiteY14" fmla="*/ 93404 h 749657"/>
              <a:gd name="connsiteX15" fmla="*/ 330504 w 3186046"/>
              <a:gd name="connsiteY15" fmla="*/ 93404 h 749657"/>
              <a:gd name="connsiteX16" fmla="*/ 330504 w 3186046"/>
              <a:gd name="connsiteY16" fmla="*/ 107676 h 749657"/>
              <a:gd name="connsiteX17" fmla="*/ 335722 w 3186046"/>
              <a:gd name="connsiteY17" fmla="*/ 107676 h 749657"/>
              <a:gd name="connsiteX18" fmla="*/ 335722 w 3186046"/>
              <a:gd name="connsiteY18" fmla="*/ 121056 h 749657"/>
              <a:gd name="connsiteX19" fmla="*/ 355829 w 3186046"/>
              <a:gd name="connsiteY19" fmla="*/ 121056 h 749657"/>
              <a:gd name="connsiteX20" fmla="*/ 355829 w 3186046"/>
              <a:gd name="connsiteY20" fmla="*/ 135201 h 749657"/>
              <a:gd name="connsiteX21" fmla="*/ 366519 w 3186046"/>
              <a:gd name="connsiteY21" fmla="*/ 135201 h 749657"/>
              <a:gd name="connsiteX22" fmla="*/ 366519 w 3186046"/>
              <a:gd name="connsiteY22" fmla="*/ 148581 h 749657"/>
              <a:gd name="connsiteX23" fmla="*/ 424933 w 3186046"/>
              <a:gd name="connsiteY23" fmla="*/ 148581 h 749657"/>
              <a:gd name="connsiteX24" fmla="*/ 424933 w 3186046"/>
              <a:gd name="connsiteY24" fmla="*/ 162598 h 749657"/>
              <a:gd name="connsiteX25" fmla="*/ 465912 w 3186046"/>
              <a:gd name="connsiteY25" fmla="*/ 162598 h 749657"/>
              <a:gd name="connsiteX26" fmla="*/ 465912 w 3186046"/>
              <a:gd name="connsiteY26" fmla="*/ 175850 h 749657"/>
              <a:gd name="connsiteX27" fmla="*/ 474184 w 3186046"/>
              <a:gd name="connsiteY27" fmla="*/ 175850 h 749657"/>
              <a:gd name="connsiteX28" fmla="*/ 474184 w 3186046"/>
              <a:gd name="connsiteY28" fmla="*/ 190122 h 749657"/>
              <a:gd name="connsiteX29" fmla="*/ 537053 w 3186046"/>
              <a:gd name="connsiteY29" fmla="*/ 190122 h 749657"/>
              <a:gd name="connsiteX30" fmla="*/ 537053 w 3186046"/>
              <a:gd name="connsiteY30" fmla="*/ 203375 h 749657"/>
              <a:gd name="connsiteX31" fmla="*/ 550161 w 3186046"/>
              <a:gd name="connsiteY31" fmla="*/ 203375 h 749657"/>
              <a:gd name="connsiteX32" fmla="*/ 550161 w 3186046"/>
              <a:gd name="connsiteY32" fmla="*/ 217137 h 749657"/>
              <a:gd name="connsiteX33" fmla="*/ 641282 w 3186046"/>
              <a:gd name="connsiteY33" fmla="*/ 217137 h 749657"/>
              <a:gd name="connsiteX34" fmla="*/ 641282 w 3186046"/>
              <a:gd name="connsiteY34" fmla="*/ 231918 h 749657"/>
              <a:gd name="connsiteX35" fmla="*/ 660244 w 3186046"/>
              <a:gd name="connsiteY35" fmla="*/ 231918 h 749657"/>
              <a:gd name="connsiteX36" fmla="*/ 660244 w 3186046"/>
              <a:gd name="connsiteY36" fmla="*/ 248102 h 749657"/>
              <a:gd name="connsiteX37" fmla="*/ 668007 w 3186046"/>
              <a:gd name="connsiteY37" fmla="*/ 248102 h 749657"/>
              <a:gd name="connsiteX38" fmla="*/ 668007 w 3186046"/>
              <a:gd name="connsiteY38" fmla="*/ 258678 h 749657"/>
              <a:gd name="connsiteX39" fmla="*/ 684933 w 3186046"/>
              <a:gd name="connsiteY39" fmla="*/ 258678 h 749657"/>
              <a:gd name="connsiteX40" fmla="*/ 684933 w 3186046"/>
              <a:gd name="connsiteY40" fmla="*/ 272568 h 749657"/>
              <a:gd name="connsiteX41" fmla="*/ 712422 w 3186046"/>
              <a:gd name="connsiteY41" fmla="*/ 272568 h 749657"/>
              <a:gd name="connsiteX42" fmla="*/ 712422 w 3186046"/>
              <a:gd name="connsiteY42" fmla="*/ 286203 h 749657"/>
              <a:gd name="connsiteX43" fmla="*/ 804688 w 3186046"/>
              <a:gd name="connsiteY43" fmla="*/ 286203 h 749657"/>
              <a:gd name="connsiteX44" fmla="*/ 804688 w 3186046"/>
              <a:gd name="connsiteY44" fmla="*/ 300347 h 749657"/>
              <a:gd name="connsiteX45" fmla="*/ 835868 w 3186046"/>
              <a:gd name="connsiteY45" fmla="*/ 300347 h 749657"/>
              <a:gd name="connsiteX46" fmla="*/ 835868 w 3186046"/>
              <a:gd name="connsiteY46" fmla="*/ 314874 h 749657"/>
              <a:gd name="connsiteX47" fmla="*/ 884355 w 3186046"/>
              <a:gd name="connsiteY47" fmla="*/ 314874 h 749657"/>
              <a:gd name="connsiteX48" fmla="*/ 884355 w 3186046"/>
              <a:gd name="connsiteY48" fmla="*/ 329655 h 749657"/>
              <a:gd name="connsiteX49" fmla="*/ 894918 w 3186046"/>
              <a:gd name="connsiteY49" fmla="*/ 329655 h 749657"/>
              <a:gd name="connsiteX50" fmla="*/ 894918 w 3186046"/>
              <a:gd name="connsiteY50" fmla="*/ 342908 h 749657"/>
              <a:gd name="connsiteX51" fmla="*/ 958805 w 3186046"/>
              <a:gd name="connsiteY51" fmla="*/ 342908 h 749657"/>
              <a:gd name="connsiteX52" fmla="*/ 958805 w 3186046"/>
              <a:gd name="connsiteY52" fmla="*/ 356798 h 749657"/>
              <a:gd name="connsiteX53" fmla="*/ 970131 w 3186046"/>
              <a:gd name="connsiteY53" fmla="*/ 356798 h 749657"/>
              <a:gd name="connsiteX54" fmla="*/ 970131 w 3186046"/>
              <a:gd name="connsiteY54" fmla="*/ 370815 h 749657"/>
              <a:gd name="connsiteX55" fmla="*/ 986930 w 3186046"/>
              <a:gd name="connsiteY55" fmla="*/ 370815 h 749657"/>
              <a:gd name="connsiteX56" fmla="*/ 986930 w 3186046"/>
              <a:gd name="connsiteY56" fmla="*/ 398339 h 749657"/>
              <a:gd name="connsiteX57" fmla="*/ 998511 w 3186046"/>
              <a:gd name="connsiteY57" fmla="*/ 398339 h 749657"/>
              <a:gd name="connsiteX58" fmla="*/ 998511 w 3186046"/>
              <a:gd name="connsiteY58" fmla="*/ 427265 h 749657"/>
              <a:gd name="connsiteX59" fmla="*/ 1003092 w 3186046"/>
              <a:gd name="connsiteY59" fmla="*/ 427265 h 749657"/>
              <a:gd name="connsiteX60" fmla="*/ 1003092 w 3186046"/>
              <a:gd name="connsiteY60" fmla="*/ 440772 h 749657"/>
              <a:gd name="connsiteX61" fmla="*/ 1166499 w 3186046"/>
              <a:gd name="connsiteY61" fmla="*/ 440772 h 749657"/>
              <a:gd name="connsiteX62" fmla="*/ 1166499 w 3186046"/>
              <a:gd name="connsiteY62" fmla="*/ 454662 h 749657"/>
              <a:gd name="connsiteX63" fmla="*/ 1170699 w 3186046"/>
              <a:gd name="connsiteY63" fmla="*/ 454662 h 749657"/>
              <a:gd name="connsiteX64" fmla="*/ 1170699 w 3186046"/>
              <a:gd name="connsiteY64" fmla="*/ 469571 h 749657"/>
              <a:gd name="connsiteX65" fmla="*/ 1198315 w 3186046"/>
              <a:gd name="connsiteY65" fmla="*/ 469571 h 749657"/>
              <a:gd name="connsiteX66" fmla="*/ 1198315 w 3186046"/>
              <a:gd name="connsiteY66" fmla="*/ 484098 h 749657"/>
              <a:gd name="connsiteX67" fmla="*/ 1280400 w 3186046"/>
              <a:gd name="connsiteY67" fmla="*/ 484098 h 749657"/>
              <a:gd name="connsiteX68" fmla="*/ 1280400 w 3186046"/>
              <a:gd name="connsiteY68" fmla="*/ 497987 h 749657"/>
              <a:gd name="connsiteX69" fmla="*/ 1436807 w 3186046"/>
              <a:gd name="connsiteY69" fmla="*/ 497987 h 749657"/>
              <a:gd name="connsiteX70" fmla="*/ 1436807 w 3186046"/>
              <a:gd name="connsiteY70" fmla="*/ 512132 h 749657"/>
              <a:gd name="connsiteX71" fmla="*/ 1484658 w 3186046"/>
              <a:gd name="connsiteY71" fmla="*/ 512132 h 749657"/>
              <a:gd name="connsiteX72" fmla="*/ 1484658 w 3186046"/>
              <a:gd name="connsiteY72" fmla="*/ 526914 h 749657"/>
              <a:gd name="connsiteX73" fmla="*/ 1501330 w 3186046"/>
              <a:gd name="connsiteY73" fmla="*/ 526914 h 749657"/>
              <a:gd name="connsiteX74" fmla="*/ 1501330 w 3186046"/>
              <a:gd name="connsiteY74" fmla="*/ 541823 h 749657"/>
              <a:gd name="connsiteX75" fmla="*/ 1512402 w 3186046"/>
              <a:gd name="connsiteY75" fmla="*/ 541823 h 749657"/>
              <a:gd name="connsiteX76" fmla="*/ 1512402 w 3186046"/>
              <a:gd name="connsiteY76" fmla="*/ 570239 h 749657"/>
              <a:gd name="connsiteX77" fmla="*/ 1532891 w 3186046"/>
              <a:gd name="connsiteY77" fmla="*/ 570239 h 749657"/>
              <a:gd name="connsiteX78" fmla="*/ 1532891 w 3186046"/>
              <a:gd name="connsiteY78" fmla="*/ 586167 h 749657"/>
              <a:gd name="connsiteX79" fmla="*/ 1544727 w 3186046"/>
              <a:gd name="connsiteY79" fmla="*/ 586167 h 749657"/>
              <a:gd name="connsiteX80" fmla="*/ 1544727 w 3186046"/>
              <a:gd name="connsiteY80" fmla="*/ 600312 h 749657"/>
              <a:gd name="connsiteX81" fmla="*/ 1576924 w 3186046"/>
              <a:gd name="connsiteY81" fmla="*/ 600312 h 749657"/>
              <a:gd name="connsiteX82" fmla="*/ 1576924 w 3186046"/>
              <a:gd name="connsiteY82" fmla="*/ 614584 h 749657"/>
              <a:gd name="connsiteX83" fmla="*/ 1819489 w 3186046"/>
              <a:gd name="connsiteY83" fmla="*/ 614584 h 749657"/>
              <a:gd name="connsiteX84" fmla="*/ 1819489 w 3186046"/>
              <a:gd name="connsiteY84" fmla="*/ 632424 h 749657"/>
              <a:gd name="connsiteX85" fmla="*/ 1839342 w 3186046"/>
              <a:gd name="connsiteY85" fmla="*/ 632424 h 749657"/>
              <a:gd name="connsiteX86" fmla="*/ 1839342 w 3186046"/>
              <a:gd name="connsiteY86" fmla="*/ 648607 h 749657"/>
              <a:gd name="connsiteX87" fmla="*/ 2825763 w 3186046"/>
              <a:gd name="connsiteY87" fmla="*/ 648607 h 749657"/>
              <a:gd name="connsiteX88" fmla="*/ 2825763 w 3186046"/>
              <a:gd name="connsiteY88" fmla="*/ 699068 h 749657"/>
              <a:gd name="connsiteX89" fmla="*/ 2832508 w 3186046"/>
              <a:gd name="connsiteY89" fmla="*/ 699068 h 749657"/>
              <a:gd name="connsiteX90" fmla="*/ 2832508 w 3186046"/>
              <a:gd name="connsiteY90" fmla="*/ 749657 h 749657"/>
              <a:gd name="connsiteX91" fmla="*/ 3186047 w 3186046"/>
              <a:gd name="connsiteY91" fmla="*/ 749657 h 74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186046" h="749657">
                <a:moveTo>
                  <a:pt x="0" y="0"/>
                </a:moveTo>
                <a:lnTo>
                  <a:pt x="39961" y="0"/>
                </a:lnTo>
                <a:lnTo>
                  <a:pt x="39961" y="13635"/>
                </a:lnTo>
                <a:lnTo>
                  <a:pt x="80176" y="13635"/>
                </a:lnTo>
                <a:lnTo>
                  <a:pt x="80176" y="27142"/>
                </a:lnTo>
                <a:lnTo>
                  <a:pt x="131336" y="27142"/>
                </a:lnTo>
                <a:lnTo>
                  <a:pt x="131336" y="40649"/>
                </a:lnTo>
                <a:lnTo>
                  <a:pt x="143044" y="40649"/>
                </a:lnTo>
                <a:lnTo>
                  <a:pt x="143044" y="53137"/>
                </a:lnTo>
                <a:lnTo>
                  <a:pt x="184914" y="53137"/>
                </a:lnTo>
                <a:lnTo>
                  <a:pt x="184914" y="66900"/>
                </a:lnTo>
                <a:lnTo>
                  <a:pt x="192041" y="66900"/>
                </a:lnTo>
                <a:lnTo>
                  <a:pt x="192041" y="80279"/>
                </a:lnTo>
                <a:lnTo>
                  <a:pt x="242183" y="80279"/>
                </a:lnTo>
                <a:lnTo>
                  <a:pt x="242183" y="93404"/>
                </a:lnTo>
                <a:lnTo>
                  <a:pt x="330504" y="93404"/>
                </a:lnTo>
                <a:lnTo>
                  <a:pt x="330504" y="107676"/>
                </a:lnTo>
                <a:lnTo>
                  <a:pt x="335722" y="107676"/>
                </a:lnTo>
                <a:lnTo>
                  <a:pt x="335722" y="121056"/>
                </a:lnTo>
                <a:lnTo>
                  <a:pt x="355829" y="121056"/>
                </a:lnTo>
                <a:lnTo>
                  <a:pt x="355829" y="135201"/>
                </a:lnTo>
                <a:lnTo>
                  <a:pt x="366519" y="135201"/>
                </a:lnTo>
                <a:lnTo>
                  <a:pt x="366519" y="148581"/>
                </a:lnTo>
                <a:lnTo>
                  <a:pt x="424933" y="148581"/>
                </a:lnTo>
                <a:lnTo>
                  <a:pt x="424933" y="162598"/>
                </a:lnTo>
                <a:lnTo>
                  <a:pt x="465912" y="162598"/>
                </a:lnTo>
                <a:lnTo>
                  <a:pt x="465912" y="175850"/>
                </a:lnTo>
                <a:lnTo>
                  <a:pt x="474184" y="175850"/>
                </a:lnTo>
                <a:lnTo>
                  <a:pt x="474184" y="190122"/>
                </a:lnTo>
                <a:lnTo>
                  <a:pt x="537053" y="190122"/>
                </a:lnTo>
                <a:lnTo>
                  <a:pt x="537053" y="203375"/>
                </a:lnTo>
                <a:lnTo>
                  <a:pt x="550161" y="203375"/>
                </a:lnTo>
                <a:lnTo>
                  <a:pt x="550161" y="217137"/>
                </a:lnTo>
                <a:lnTo>
                  <a:pt x="641282" y="217137"/>
                </a:lnTo>
                <a:lnTo>
                  <a:pt x="641282" y="231918"/>
                </a:lnTo>
                <a:lnTo>
                  <a:pt x="660244" y="231918"/>
                </a:lnTo>
                <a:lnTo>
                  <a:pt x="660244" y="248102"/>
                </a:lnTo>
                <a:lnTo>
                  <a:pt x="668007" y="248102"/>
                </a:lnTo>
                <a:lnTo>
                  <a:pt x="668007" y="258678"/>
                </a:lnTo>
                <a:lnTo>
                  <a:pt x="684933" y="258678"/>
                </a:lnTo>
                <a:lnTo>
                  <a:pt x="684933" y="272568"/>
                </a:lnTo>
                <a:lnTo>
                  <a:pt x="712422" y="272568"/>
                </a:lnTo>
                <a:lnTo>
                  <a:pt x="712422" y="286203"/>
                </a:lnTo>
                <a:lnTo>
                  <a:pt x="804688" y="286203"/>
                </a:lnTo>
                <a:lnTo>
                  <a:pt x="804688" y="300347"/>
                </a:lnTo>
                <a:lnTo>
                  <a:pt x="835868" y="300347"/>
                </a:lnTo>
                <a:lnTo>
                  <a:pt x="835868" y="314874"/>
                </a:lnTo>
                <a:lnTo>
                  <a:pt x="884355" y="314874"/>
                </a:lnTo>
                <a:lnTo>
                  <a:pt x="884355" y="329655"/>
                </a:lnTo>
                <a:lnTo>
                  <a:pt x="894918" y="329655"/>
                </a:lnTo>
                <a:lnTo>
                  <a:pt x="894918" y="342908"/>
                </a:lnTo>
                <a:lnTo>
                  <a:pt x="958805" y="342908"/>
                </a:lnTo>
                <a:lnTo>
                  <a:pt x="958805" y="356798"/>
                </a:lnTo>
                <a:lnTo>
                  <a:pt x="970131" y="356798"/>
                </a:lnTo>
                <a:lnTo>
                  <a:pt x="970131" y="370815"/>
                </a:lnTo>
                <a:lnTo>
                  <a:pt x="986930" y="370815"/>
                </a:lnTo>
                <a:lnTo>
                  <a:pt x="986930" y="398339"/>
                </a:lnTo>
                <a:lnTo>
                  <a:pt x="998511" y="398339"/>
                </a:lnTo>
                <a:lnTo>
                  <a:pt x="998511" y="427265"/>
                </a:lnTo>
                <a:lnTo>
                  <a:pt x="1003092" y="427265"/>
                </a:lnTo>
                <a:lnTo>
                  <a:pt x="1003092" y="440772"/>
                </a:lnTo>
                <a:lnTo>
                  <a:pt x="1166499" y="440772"/>
                </a:lnTo>
                <a:lnTo>
                  <a:pt x="1166499" y="454662"/>
                </a:lnTo>
                <a:lnTo>
                  <a:pt x="1170699" y="454662"/>
                </a:lnTo>
                <a:lnTo>
                  <a:pt x="1170699" y="469571"/>
                </a:lnTo>
                <a:lnTo>
                  <a:pt x="1198315" y="469571"/>
                </a:lnTo>
                <a:lnTo>
                  <a:pt x="1198315" y="484098"/>
                </a:lnTo>
                <a:lnTo>
                  <a:pt x="1280400" y="484098"/>
                </a:lnTo>
                <a:lnTo>
                  <a:pt x="1280400" y="497987"/>
                </a:lnTo>
                <a:lnTo>
                  <a:pt x="1436807" y="497987"/>
                </a:lnTo>
                <a:lnTo>
                  <a:pt x="1436807" y="512132"/>
                </a:lnTo>
                <a:lnTo>
                  <a:pt x="1484658" y="512132"/>
                </a:lnTo>
                <a:lnTo>
                  <a:pt x="1484658" y="526914"/>
                </a:lnTo>
                <a:lnTo>
                  <a:pt x="1501330" y="526914"/>
                </a:lnTo>
                <a:lnTo>
                  <a:pt x="1501330" y="541823"/>
                </a:lnTo>
                <a:lnTo>
                  <a:pt x="1512402" y="541823"/>
                </a:lnTo>
                <a:lnTo>
                  <a:pt x="1512402" y="570239"/>
                </a:lnTo>
                <a:lnTo>
                  <a:pt x="1532891" y="570239"/>
                </a:lnTo>
                <a:lnTo>
                  <a:pt x="1532891" y="586167"/>
                </a:lnTo>
                <a:lnTo>
                  <a:pt x="1544727" y="586167"/>
                </a:lnTo>
                <a:lnTo>
                  <a:pt x="1544727" y="600312"/>
                </a:lnTo>
                <a:lnTo>
                  <a:pt x="1576924" y="600312"/>
                </a:lnTo>
                <a:lnTo>
                  <a:pt x="1576924" y="614584"/>
                </a:lnTo>
                <a:lnTo>
                  <a:pt x="1819489" y="614584"/>
                </a:lnTo>
                <a:lnTo>
                  <a:pt x="1819489" y="632424"/>
                </a:lnTo>
                <a:lnTo>
                  <a:pt x="1839342" y="632424"/>
                </a:lnTo>
                <a:lnTo>
                  <a:pt x="1839342" y="648607"/>
                </a:lnTo>
                <a:lnTo>
                  <a:pt x="2825763" y="648607"/>
                </a:lnTo>
                <a:lnTo>
                  <a:pt x="2825763" y="699068"/>
                </a:lnTo>
                <a:lnTo>
                  <a:pt x="2832508" y="699068"/>
                </a:lnTo>
                <a:lnTo>
                  <a:pt x="2832508" y="749657"/>
                </a:lnTo>
                <a:lnTo>
                  <a:pt x="3186047" y="749657"/>
                </a:lnTo>
              </a:path>
            </a:pathLst>
          </a:custGeom>
          <a:noFill/>
          <a:ln w="19087" cap="flat">
            <a:solidFill>
              <a:srgbClr val="5E8298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03" name="Freeform 202">
            <a:extLst>
              <a:ext uri="{FF2B5EF4-FFF2-40B4-BE49-F238E27FC236}">
                <a16:creationId xmlns:a16="http://schemas.microsoft.com/office/drawing/2014/main" id="{FF67ED6B-EA19-9D3A-B3D0-23F68229C00A}"/>
              </a:ext>
            </a:extLst>
          </p:cNvPr>
          <p:cNvSpPr/>
          <p:nvPr/>
        </p:nvSpPr>
        <p:spPr>
          <a:xfrm>
            <a:off x="3700395" y="1269571"/>
            <a:ext cx="148771" cy="12742"/>
          </a:xfrm>
          <a:custGeom>
            <a:avLst/>
            <a:gdLst>
              <a:gd name="connsiteX0" fmla="*/ 0 w 148771"/>
              <a:gd name="connsiteY0" fmla="*/ 0 h 12742"/>
              <a:gd name="connsiteX1" fmla="*/ 148771 w 148771"/>
              <a:gd name="connsiteY1" fmla="*/ 0 h 1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771" h="12742">
                <a:moveTo>
                  <a:pt x="0" y="0"/>
                </a:moveTo>
                <a:lnTo>
                  <a:pt x="148771" y="0"/>
                </a:lnTo>
              </a:path>
            </a:pathLst>
          </a:custGeom>
          <a:ln w="19087" cap="flat">
            <a:solidFill>
              <a:srgbClr val="5E8298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04" name="Freeform 203">
            <a:extLst>
              <a:ext uri="{FF2B5EF4-FFF2-40B4-BE49-F238E27FC236}">
                <a16:creationId xmlns:a16="http://schemas.microsoft.com/office/drawing/2014/main" id="{9C4FB682-DEEC-9238-0592-C008FAA88749}"/>
              </a:ext>
            </a:extLst>
          </p:cNvPr>
          <p:cNvSpPr/>
          <p:nvPr/>
        </p:nvSpPr>
        <p:spPr>
          <a:xfrm>
            <a:off x="3452103" y="4296359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8 w 45814"/>
              <a:gd name="connsiteY1" fmla="*/ 45874 h 45873"/>
              <a:gd name="connsiteX2" fmla="*/ 0 w 45814"/>
              <a:gd name="connsiteY2" fmla="*/ 22937 h 45873"/>
              <a:gd name="connsiteX3" fmla="*/ 22908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552"/>
                  <a:pt x="35506" y="45874"/>
                  <a:pt x="22908" y="45874"/>
                </a:cubicBezTo>
                <a:cubicBezTo>
                  <a:pt x="10308" y="45874"/>
                  <a:pt x="0" y="35552"/>
                  <a:pt x="0" y="22937"/>
                </a:cubicBezTo>
                <a:cubicBezTo>
                  <a:pt x="0" y="10322"/>
                  <a:pt x="10181" y="0"/>
                  <a:pt x="22908" y="0"/>
                </a:cubicBezTo>
                <a:cubicBezTo>
                  <a:pt x="35634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05" name="Freeform 204">
            <a:extLst>
              <a:ext uri="{FF2B5EF4-FFF2-40B4-BE49-F238E27FC236}">
                <a16:creationId xmlns:a16="http://schemas.microsoft.com/office/drawing/2014/main" id="{22A28BFA-B4CD-22F5-7828-D689EF52F261}"/>
              </a:ext>
            </a:extLst>
          </p:cNvPr>
          <p:cNvSpPr/>
          <p:nvPr/>
        </p:nvSpPr>
        <p:spPr>
          <a:xfrm>
            <a:off x="4367638" y="4296359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552"/>
                  <a:pt x="35506" y="45874"/>
                  <a:pt x="22907" y="45874"/>
                </a:cubicBezTo>
                <a:cubicBezTo>
                  <a:pt x="10308" y="45874"/>
                  <a:pt x="0" y="35552"/>
                  <a:pt x="0" y="22937"/>
                </a:cubicBezTo>
                <a:cubicBezTo>
                  <a:pt x="0" y="10322"/>
                  <a:pt x="10181" y="0"/>
                  <a:pt x="22907" y="0"/>
                </a:cubicBezTo>
                <a:cubicBezTo>
                  <a:pt x="35634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06" name="Freeform 205">
            <a:extLst>
              <a:ext uri="{FF2B5EF4-FFF2-40B4-BE49-F238E27FC236}">
                <a16:creationId xmlns:a16="http://schemas.microsoft.com/office/drawing/2014/main" id="{11C998BC-D175-F12D-8501-B463FB3B5860}"/>
              </a:ext>
            </a:extLst>
          </p:cNvPr>
          <p:cNvSpPr/>
          <p:nvPr/>
        </p:nvSpPr>
        <p:spPr>
          <a:xfrm>
            <a:off x="5356223" y="4296359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7 w 45815"/>
              <a:gd name="connsiteY1" fmla="*/ 45874 h 45873"/>
              <a:gd name="connsiteX2" fmla="*/ 0 w 45815"/>
              <a:gd name="connsiteY2" fmla="*/ 22937 h 45873"/>
              <a:gd name="connsiteX3" fmla="*/ 22907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552"/>
                  <a:pt x="35634" y="45874"/>
                  <a:pt x="22907" y="45874"/>
                </a:cubicBezTo>
                <a:cubicBezTo>
                  <a:pt x="10181" y="45874"/>
                  <a:pt x="0" y="35552"/>
                  <a:pt x="0" y="22937"/>
                </a:cubicBezTo>
                <a:cubicBezTo>
                  <a:pt x="0" y="10322"/>
                  <a:pt x="10308" y="0"/>
                  <a:pt x="22907" y="0"/>
                </a:cubicBezTo>
                <a:cubicBezTo>
                  <a:pt x="35507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07" name="Freeform 206">
            <a:extLst>
              <a:ext uri="{FF2B5EF4-FFF2-40B4-BE49-F238E27FC236}">
                <a16:creationId xmlns:a16="http://schemas.microsoft.com/office/drawing/2014/main" id="{658510AA-5F2C-4820-67D3-6291559F275C}"/>
              </a:ext>
            </a:extLst>
          </p:cNvPr>
          <p:cNvSpPr/>
          <p:nvPr/>
        </p:nvSpPr>
        <p:spPr>
          <a:xfrm>
            <a:off x="4502156" y="4296359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05"/>
                  <a:pt x="35559" y="45874"/>
                  <a:pt x="22907" y="45874"/>
                </a:cubicBezTo>
                <a:cubicBezTo>
                  <a:pt x="10256" y="45874"/>
                  <a:pt x="0" y="35605"/>
                  <a:pt x="0" y="22937"/>
                </a:cubicBezTo>
                <a:cubicBezTo>
                  <a:pt x="0" y="10269"/>
                  <a:pt x="10256" y="0"/>
                  <a:pt x="22907" y="0"/>
                </a:cubicBezTo>
                <a:cubicBezTo>
                  <a:pt x="35559" y="0"/>
                  <a:pt x="45815" y="10269"/>
                  <a:pt x="45815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08" name="Freeform 207">
            <a:extLst>
              <a:ext uri="{FF2B5EF4-FFF2-40B4-BE49-F238E27FC236}">
                <a16:creationId xmlns:a16="http://schemas.microsoft.com/office/drawing/2014/main" id="{00FB19E0-40CA-11BE-21DF-B1EAFC2F83AF}"/>
              </a:ext>
            </a:extLst>
          </p:cNvPr>
          <p:cNvSpPr/>
          <p:nvPr/>
        </p:nvSpPr>
        <p:spPr>
          <a:xfrm>
            <a:off x="3516499" y="4296359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8 w 45815"/>
              <a:gd name="connsiteY1" fmla="*/ 45874 h 45873"/>
              <a:gd name="connsiteX2" fmla="*/ 0 w 45815"/>
              <a:gd name="connsiteY2" fmla="*/ 22937 h 45873"/>
              <a:gd name="connsiteX3" fmla="*/ 22908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552"/>
                  <a:pt x="35506" y="45874"/>
                  <a:pt x="22908" y="45874"/>
                </a:cubicBezTo>
                <a:cubicBezTo>
                  <a:pt x="10308" y="45874"/>
                  <a:pt x="0" y="35552"/>
                  <a:pt x="0" y="22937"/>
                </a:cubicBezTo>
                <a:cubicBezTo>
                  <a:pt x="0" y="10322"/>
                  <a:pt x="10181" y="0"/>
                  <a:pt x="22908" y="0"/>
                </a:cubicBezTo>
                <a:cubicBezTo>
                  <a:pt x="35634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09" name="Freeform 208">
            <a:extLst>
              <a:ext uri="{FF2B5EF4-FFF2-40B4-BE49-F238E27FC236}">
                <a16:creationId xmlns:a16="http://schemas.microsoft.com/office/drawing/2014/main" id="{60937C66-5315-8CE7-5E1C-83BEB7F6738C}"/>
              </a:ext>
            </a:extLst>
          </p:cNvPr>
          <p:cNvSpPr/>
          <p:nvPr/>
        </p:nvSpPr>
        <p:spPr>
          <a:xfrm>
            <a:off x="3616274" y="3888591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8 w 45815"/>
              <a:gd name="connsiteY1" fmla="*/ 45874 h 45873"/>
              <a:gd name="connsiteX2" fmla="*/ 0 w 45815"/>
              <a:gd name="connsiteY2" fmla="*/ 22937 h 45873"/>
              <a:gd name="connsiteX3" fmla="*/ 22908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680"/>
                  <a:pt x="35634" y="45874"/>
                  <a:pt x="22908" y="45874"/>
                </a:cubicBezTo>
                <a:cubicBezTo>
                  <a:pt x="10181" y="45874"/>
                  <a:pt x="0" y="35680"/>
                  <a:pt x="0" y="22937"/>
                </a:cubicBezTo>
                <a:cubicBezTo>
                  <a:pt x="0" y="10194"/>
                  <a:pt x="10308" y="0"/>
                  <a:pt x="22908" y="0"/>
                </a:cubicBezTo>
                <a:cubicBezTo>
                  <a:pt x="35507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10" name="Freeform 209">
            <a:extLst>
              <a:ext uri="{FF2B5EF4-FFF2-40B4-BE49-F238E27FC236}">
                <a16:creationId xmlns:a16="http://schemas.microsoft.com/office/drawing/2014/main" id="{33E0F042-1B17-3818-EF58-50D85AA619BF}"/>
              </a:ext>
            </a:extLst>
          </p:cNvPr>
          <p:cNvSpPr/>
          <p:nvPr/>
        </p:nvSpPr>
        <p:spPr>
          <a:xfrm>
            <a:off x="10362776" y="4710754"/>
            <a:ext cx="45814" cy="45874"/>
          </a:xfrm>
          <a:custGeom>
            <a:avLst/>
            <a:gdLst>
              <a:gd name="connsiteX0" fmla="*/ 45815 w 45814"/>
              <a:gd name="connsiteY0" fmla="*/ 22937 h 45874"/>
              <a:gd name="connsiteX1" fmla="*/ 22907 w 45814"/>
              <a:gd name="connsiteY1" fmla="*/ 45874 h 45874"/>
              <a:gd name="connsiteX2" fmla="*/ 0 w 45814"/>
              <a:gd name="connsiteY2" fmla="*/ 22937 h 45874"/>
              <a:gd name="connsiteX3" fmla="*/ 22907 w 45814"/>
              <a:gd name="connsiteY3" fmla="*/ 0 h 45874"/>
              <a:gd name="connsiteX4" fmla="*/ 45815 w 45814"/>
              <a:gd name="connsiteY4" fmla="*/ 22937 h 4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4">
                <a:moveTo>
                  <a:pt x="45815" y="22937"/>
                </a:moveTo>
                <a:cubicBezTo>
                  <a:pt x="45815" y="35552"/>
                  <a:pt x="35506" y="45874"/>
                  <a:pt x="22907" y="45874"/>
                </a:cubicBezTo>
                <a:cubicBezTo>
                  <a:pt x="10308" y="45874"/>
                  <a:pt x="0" y="35552"/>
                  <a:pt x="0" y="22937"/>
                </a:cubicBezTo>
                <a:cubicBezTo>
                  <a:pt x="0" y="10322"/>
                  <a:pt x="10308" y="0"/>
                  <a:pt x="22907" y="0"/>
                </a:cubicBezTo>
                <a:cubicBezTo>
                  <a:pt x="35506" y="0"/>
                  <a:pt x="45815" y="10194"/>
                  <a:pt x="45815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11" name="Freeform 210">
            <a:extLst>
              <a:ext uri="{FF2B5EF4-FFF2-40B4-BE49-F238E27FC236}">
                <a16:creationId xmlns:a16="http://schemas.microsoft.com/office/drawing/2014/main" id="{BC6075E3-1595-DA19-0B77-32D75C3E56BA}"/>
              </a:ext>
            </a:extLst>
          </p:cNvPr>
          <p:cNvSpPr/>
          <p:nvPr/>
        </p:nvSpPr>
        <p:spPr>
          <a:xfrm>
            <a:off x="10159408" y="4501518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8 w 45814"/>
              <a:gd name="connsiteY1" fmla="*/ 45874 h 45873"/>
              <a:gd name="connsiteX2" fmla="*/ 1 w 45814"/>
              <a:gd name="connsiteY2" fmla="*/ 22937 h 45873"/>
              <a:gd name="connsiteX3" fmla="*/ 22908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05"/>
                  <a:pt x="35559" y="45874"/>
                  <a:pt x="22908" y="45874"/>
                </a:cubicBezTo>
                <a:cubicBezTo>
                  <a:pt x="10256" y="45874"/>
                  <a:pt x="1" y="35605"/>
                  <a:pt x="1" y="22937"/>
                </a:cubicBezTo>
                <a:cubicBezTo>
                  <a:pt x="1" y="10269"/>
                  <a:pt x="10257" y="0"/>
                  <a:pt x="22908" y="0"/>
                </a:cubicBezTo>
                <a:cubicBezTo>
                  <a:pt x="35560" y="0"/>
                  <a:pt x="45815" y="10269"/>
                  <a:pt x="45815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12" name="Freeform 211">
            <a:extLst>
              <a:ext uri="{FF2B5EF4-FFF2-40B4-BE49-F238E27FC236}">
                <a16:creationId xmlns:a16="http://schemas.microsoft.com/office/drawing/2014/main" id="{EA93514D-00D8-BBD3-6425-6C698A5AC327}"/>
              </a:ext>
            </a:extLst>
          </p:cNvPr>
          <p:cNvSpPr/>
          <p:nvPr/>
        </p:nvSpPr>
        <p:spPr>
          <a:xfrm>
            <a:off x="7926058" y="4189957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8 w 45814"/>
              <a:gd name="connsiteY1" fmla="*/ 45874 h 45873"/>
              <a:gd name="connsiteX2" fmla="*/ 1 w 45814"/>
              <a:gd name="connsiteY2" fmla="*/ 22937 h 45873"/>
              <a:gd name="connsiteX3" fmla="*/ 22908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05"/>
                  <a:pt x="35559" y="45874"/>
                  <a:pt x="22908" y="45874"/>
                </a:cubicBezTo>
                <a:cubicBezTo>
                  <a:pt x="10256" y="45874"/>
                  <a:pt x="1" y="35605"/>
                  <a:pt x="1" y="22937"/>
                </a:cubicBezTo>
                <a:cubicBezTo>
                  <a:pt x="1" y="10269"/>
                  <a:pt x="10257" y="0"/>
                  <a:pt x="22908" y="0"/>
                </a:cubicBezTo>
                <a:cubicBezTo>
                  <a:pt x="35560" y="0"/>
                  <a:pt x="45815" y="10269"/>
                  <a:pt x="45815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13" name="Freeform 212">
            <a:extLst>
              <a:ext uri="{FF2B5EF4-FFF2-40B4-BE49-F238E27FC236}">
                <a16:creationId xmlns:a16="http://schemas.microsoft.com/office/drawing/2014/main" id="{95D58F59-AA9F-23CC-37B1-55F9EFA1DFCB}"/>
              </a:ext>
            </a:extLst>
          </p:cNvPr>
          <p:cNvSpPr/>
          <p:nvPr/>
        </p:nvSpPr>
        <p:spPr>
          <a:xfrm>
            <a:off x="9807652" y="4501518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8 w 45814"/>
              <a:gd name="connsiteY1" fmla="*/ 45874 h 45873"/>
              <a:gd name="connsiteX2" fmla="*/ 0 w 45814"/>
              <a:gd name="connsiteY2" fmla="*/ 22937 h 45873"/>
              <a:gd name="connsiteX3" fmla="*/ 22908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05"/>
                  <a:pt x="35559" y="45874"/>
                  <a:pt x="22908" y="45874"/>
                </a:cubicBezTo>
                <a:cubicBezTo>
                  <a:pt x="10256" y="45874"/>
                  <a:pt x="0" y="35605"/>
                  <a:pt x="0" y="22937"/>
                </a:cubicBezTo>
                <a:cubicBezTo>
                  <a:pt x="0" y="10269"/>
                  <a:pt x="10257" y="0"/>
                  <a:pt x="22908" y="0"/>
                </a:cubicBezTo>
                <a:cubicBezTo>
                  <a:pt x="35559" y="0"/>
                  <a:pt x="45815" y="10269"/>
                  <a:pt x="45815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14" name="Freeform 213">
            <a:extLst>
              <a:ext uri="{FF2B5EF4-FFF2-40B4-BE49-F238E27FC236}">
                <a16:creationId xmlns:a16="http://schemas.microsoft.com/office/drawing/2014/main" id="{08C89686-DD00-3629-8E8E-95C5EA46E9EB}"/>
              </a:ext>
            </a:extLst>
          </p:cNvPr>
          <p:cNvSpPr/>
          <p:nvPr/>
        </p:nvSpPr>
        <p:spPr>
          <a:xfrm>
            <a:off x="9536707" y="3888591"/>
            <a:ext cx="45942" cy="45873"/>
          </a:xfrm>
          <a:custGeom>
            <a:avLst/>
            <a:gdLst>
              <a:gd name="connsiteX0" fmla="*/ 45942 w 45942"/>
              <a:gd name="connsiteY0" fmla="*/ 22937 h 45873"/>
              <a:gd name="connsiteX1" fmla="*/ 22907 w 45942"/>
              <a:gd name="connsiteY1" fmla="*/ 45874 h 45873"/>
              <a:gd name="connsiteX2" fmla="*/ 0 w 45942"/>
              <a:gd name="connsiteY2" fmla="*/ 22937 h 45873"/>
              <a:gd name="connsiteX3" fmla="*/ 22907 w 45942"/>
              <a:gd name="connsiteY3" fmla="*/ 0 h 45873"/>
              <a:gd name="connsiteX4" fmla="*/ 45942 w 45942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" h="45873">
                <a:moveTo>
                  <a:pt x="45942" y="22937"/>
                </a:moveTo>
                <a:cubicBezTo>
                  <a:pt x="45942" y="35680"/>
                  <a:pt x="35634" y="45874"/>
                  <a:pt x="22907" y="45874"/>
                </a:cubicBezTo>
                <a:cubicBezTo>
                  <a:pt x="10181" y="45874"/>
                  <a:pt x="0" y="35680"/>
                  <a:pt x="0" y="22937"/>
                </a:cubicBezTo>
                <a:cubicBezTo>
                  <a:pt x="0" y="10194"/>
                  <a:pt x="10308" y="0"/>
                  <a:pt x="22907" y="0"/>
                </a:cubicBezTo>
                <a:cubicBezTo>
                  <a:pt x="35507" y="0"/>
                  <a:pt x="45942" y="10322"/>
                  <a:pt x="45942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15" name="Freeform 214">
            <a:extLst>
              <a:ext uri="{FF2B5EF4-FFF2-40B4-BE49-F238E27FC236}">
                <a16:creationId xmlns:a16="http://schemas.microsoft.com/office/drawing/2014/main" id="{64F17A2C-7017-C115-6F78-0D7A4C39174C}"/>
              </a:ext>
            </a:extLst>
          </p:cNvPr>
          <p:cNvSpPr/>
          <p:nvPr/>
        </p:nvSpPr>
        <p:spPr>
          <a:xfrm>
            <a:off x="10110539" y="1601521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80"/>
                  <a:pt x="35506" y="45874"/>
                  <a:pt x="22907" y="45874"/>
                </a:cubicBezTo>
                <a:cubicBezTo>
                  <a:pt x="10308" y="45874"/>
                  <a:pt x="0" y="35680"/>
                  <a:pt x="0" y="22937"/>
                </a:cubicBezTo>
                <a:cubicBezTo>
                  <a:pt x="0" y="10194"/>
                  <a:pt x="10308" y="0"/>
                  <a:pt x="22907" y="0"/>
                </a:cubicBezTo>
                <a:cubicBezTo>
                  <a:pt x="35506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16" name="Freeform 215">
            <a:extLst>
              <a:ext uri="{FF2B5EF4-FFF2-40B4-BE49-F238E27FC236}">
                <a16:creationId xmlns:a16="http://schemas.microsoft.com/office/drawing/2014/main" id="{D363358D-CD0B-0F9D-2CD9-67B8D2DA6233}"/>
              </a:ext>
            </a:extLst>
          </p:cNvPr>
          <p:cNvSpPr/>
          <p:nvPr/>
        </p:nvSpPr>
        <p:spPr>
          <a:xfrm>
            <a:off x="10069687" y="1601521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7 w 45815"/>
              <a:gd name="connsiteY1" fmla="*/ 45874 h 45873"/>
              <a:gd name="connsiteX2" fmla="*/ 0 w 45815"/>
              <a:gd name="connsiteY2" fmla="*/ 22937 h 45873"/>
              <a:gd name="connsiteX3" fmla="*/ 22907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680"/>
                  <a:pt x="35506" y="45874"/>
                  <a:pt x="22907" y="45874"/>
                </a:cubicBezTo>
                <a:cubicBezTo>
                  <a:pt x="10308" y="45874"/>
                  <a:pt x="0" y="35680"/>
                  <a:pt x="0" y="22937"/>
                </a:cubicBezTo>
                <a:cubicBezTo>
                  <a:pt x="0" y="10194"/>
                  <a:pt x="10181" y="0"/>
                  <a:pt x="22907" y="0"/>
                </a:cubicBezTo>
                <a:cubicBezTo>
                  <a:pt x="35634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17" name="Freeform 216">
            <a:extLst>
              <a:ext uri="{FF2B5EF4-FFF2-40B4-BE49-F238E27FC236}">
                <a16:creationId xmlns:a16="http://schemas.microsoft.com/office/drawing/2014/main" id="{470E1EFD-02EE-A27D-3912-033A8EC167EB}"/>
              </a:ext>
            </a:extLst>
          </p:cNvPr>
          <p:cNvSpPr/>
          <p:nvPr/>
        </p:nvSpPr>
        <p:spPr>
          <a:xfrm>
            <a:off x="9897373" y="1601521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80"/>
                  <a:pt x="35634" y="45874"/>
                  <a:pt x="22907" y="45874"/>
                </a:cubicBezTo>
                <a:cubicBezTo>
                  <a:pt x="10181" y="45874"/>
                  <a:pt x="0" y="35680"/>
                  <a:pt x="0" y="22937"/>
                </a:cubicBezTo>
                <a:cubicBezTo>
                  <a:pt x="0" y="10194"/>
                  <a:pt x="10308" y="0"/>
                  <a:pt x="22907" y="0"/>
                </a:cubicBezTo>
                <a:cubicBezTo>
                  <a:pt x="35506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18" name="Freeform 217">
            <a:extLst>
              <a:ext uri="{FF2B5EF4-FFF2-40B4-BE49-F238E27FC236}">
                <a16:creationId xmlns:a16="http://schemas.microsoft.com/office/drawing/2014/main" id="{5200AA48-23EE-1144-8624-3F4AF34C3AFF}"/>
              </a:ext>
            </a:extLst>
          </p:cNvPr>
          <p:cNvSpPr/>
          <p:nvPr/>
        </p:nvSpPr>
        <p:spPr>
          <a:xfrm>
            <a:off x="9868229" y="1601521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8 w 45815"/>
              <a:gd name="connsiteY1" fmla="*/ 45874 h 45873"/>
              <a:gd name="connsiteX2" fmla="*/ 0 w 45815"/>
              <a:gd name="connsiteY2" fmla="*/ 22937 h 45873"/>
              <a:gd name="connsiteX3" fmla="*/ 22908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680"/>
                  <a:pt x="35507" y="45874"/>
                  <a:pt x="22908" y="45874"/>
                </a:cubicBezTo>
                <a:cubicBezTo>
                  <a:pt x="10308" y="45874"/>
                  <a:pt x="0" y="35680"/>
                  <a:pt x="0" y="22937"/>
                </a:cubicBezTo>
                <a:cubicBezTo>
                  <a:pt x="0" y="10194"/>
                  <a:pt x="10182" y="0"/>
                  <a:pt x="22908" y="0"/>
                </a:cubicBezTo>
                <a:cubicBezTo>
                  <a:pt x="35634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19" name="Freeform 218">
            <a:extLst>
              <a:ext uri="{FF2B5EF4-FFF2-40B4-BE49-F238E27FC236}">
                <a16:creationId xmlns:a16="http://schemas.microsoft.com/office/drawing/2014/main" id="{9230A2C6-1238-97AB-8D6C-03358AF351B5}"/>
              </a:ext>
            </a:extLst>
          </p:cNvPr>
          <p:cNvSpPr/>
          <p:nvPr/>
        </p:nvSpPr>
        <p:spPr>
          <a:xfrm>
            <a:off x="9842776" y="1601521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8 w 45815"/>
              <a:gd name="connsiteY1" fmla="*/ 45874 h 45873"/>
              <a:gd name="connsiteX2" fmla="*/ 0 w 45815"/>
              <a:gd name="connsiteY2" fmla="*/ 22937 h 45873"/>
              <a:gd name="connsiteX3" fmla="*/ 22908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680"/>
                  <a:pt x="35634" y="45874"/>
                  <a:pt x="22908" y="45874"/>
                </a:cubicBezTo>
                <a:cubicBezTo>
                  <a:pt x="10182" y="45874"/>
                  <a:pt x="0" y="35680"/>
                  <a:pt x="0" y="22937"/>
                </a:cubicBezTo>
                <a:cubicBezTo>
                  <a:pt x="0" y="10194"/>
                  <a:pt x="10308" y="0"/>
                  <a:pt x="22908" y="0"/>
                </a:cubicBezTo>
                <a:cubicBezTo>
                  <a:pt x="35507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20" name="Freeform 219">
            <a:extLst>
              <a:ext uri="{FF2B5EF4-FFF2-40B4-BE49-F238E27FC236}">
                <a16:creationId xmlns:a16="http://schemas.microsoft.com/office/drawing/2014/main" id="{3DF6A4B2-C8B6-FE7E-6D7D-54B115ADCE53}"/>
              </a:ext>
            </a:extLst>
          </p:cNvPr>
          <p:cNvSpPr/>
          <p:nvPr/>
        </p:nvSpPr>
        <p:spPr>
          <a:xfrm>
            <a:off x="9737911" y="1601521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7 w 45815"/>
              <a:gd name="connsiteY1" fmla="*/ 45874 h 45873"/>
              <a:gd name="connsiteX2" fmla="*/ 0 w 45815"/>
              <a:gd name="connsiteY2" fmla="*/ 22937 h 45873"/>
              <a:gd name="connsiteX3" fmla="*/ 22907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680"/>
                  <a:pt x="35507" y="45874"/>
                  <a:pt x="22907" y="45874"/>
                </a:cubicBezTo>
                <a:cubicBezTo>
                  <a:pt x="10308" y="45874"/>
                  <a:pt x="0" y="35680"/>
                  <a:pt x="0" y="22937"/>
                </a:cubicBezTo>
                <a:cubicBezTo>
                  <a:pt x="0" y="10194"/>
                  <a:pt x="10181" y="0"/>
                  <a:pt x="22907" y="0"/>
                </a:cubicBezTo>
                <a:cubicBezTo>
                  <a:pt x="35634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21" name="Freeform 220">
            <a:extLst>
              <a:ext uri="{FF2B5EF4-FFF2-40B4-BE49-F238E27FC236}">
                <a16:creationId xmlns:a16="http://schemas.microsoft.com/office/drawing/2014/main" id="{ADAF8333-C2B6-5B82-95D3-A7AF9F9F90E6}"/>
              </a:ext>
            </a:extLst>
          </p:cNvPr>
          <p:cNvSpPr/>
          <p:nvPr/>
        </p:nvSpPr>
        <p:spPr>
          <a:xfrm>
            <a:off x="7532941" y="1266386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7 w 45815"/>
              <a:gd name="connsiteY1" fmla="*/ 45874 h 45873"/>
              <a:gd name="connsiteX2" fmla="*/ 0 w 45815"/>
              <a:gd name="connsiteY2" fmla="*/ 22937 h 45873"/>
              <a:gd name="connsiteX3" fmla="*/ 22907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552"/>
                  <a:pt x="35507" y="45874"/>
                  <a:pt x="22907" y="45874"/>
                </a:cubicBezTo>
                <a:cubicBezTo>
                  <a:pt x="10308" y="45874"/>
                  <a:pt x="0" y="35552"/>
                  <a:pt x="0" y="22937"/>
                </a:cubicBezTo>
                <a:cubicBezTo>
                  <a:pt x="0" y="10322"/>
                  <a:pt x="10181" y="0"/>
                  <a:pt x="22907" y="0"/>
                </a:cubicBezTo>
                <a:cubicBezTo>
                  <a:pt x="35634" y="0"/>
                  <a:pt x="45815" y="10194"/>
                  <a:pt x="45815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22" name="Freeform 221">
            <a:extLst>
              <a:ext uri="{FF2B5EF4-FFF2-40B4-BE49-F238E27FC236}">
                <a16:creationId xmlns:a16="http://schemas.microsoft.com/office/drawing/2014/main" id="{18E78D96-EA59-679E-C658-98B803166337}"/>
              </a:ext>
            </a:extLst>
          </p:cNvPr>
          <p:cNvSpPr/>
          <p:nvPr/>
        </p:nvSpPr>
        <p:spPr>
          <a:xfrm>
            <a:off x="9704568" y="1601521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7 w 45815"/>
              <a:gd name="connsiteY1" fmla="*/ 45874 h 45873"/>
              <a:gd name="connsiteX2" fmla="*/ 0 w 45815"/>
              <a:gd name="connsiteY2" fmla="*/ 22937 h 45873"/>
              <a:gd name="connsiteX3" fmla="*/ 22907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680"/>
                  <a:pt x="35634" y="45874"/>
                  <a:pt x="22907" y="45874"/>
                </a:cubicBezTo>
                <a:cubicBezTo>
                  <a:pt x="10181" y="45874"/>
                  <a:pt x="0" y="35680"/>
                  <a:pt x="0" y="22937"/>
                </a:cubicBezTo>
                <a:cubicBezTo>
                  <a:pt x="0" y="10194"/>
                  <a:pt x="10308" y="0"/>
                  <a:pt x="22907" y="0"/>
                </a:cubicBezTo>
                <a:cubicBezTo>
                  <a:pt x="35507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23" name="Freeform 222">
            <a:extLst>
              <a:ext uri="{FF2B5EF4-FFF2-40B4-BE49-F238E27FC236}">
                <a16:creationId xmlns:a16="http://schemas.microsoft.com/office/drawing/2014/main" id="{FDE92E41-240E-37A5-A674-7F78BB0DAC3E}"/>
              </a:ext>
            </a:extLst>
          </p:cNvPr>
          <p:cNvSpPr/>
          <p:nvPr/>
        </p:nvSpPr>
        <p:spPr>
          <a:xfrm>
            <a:off x="9346830" y="1246635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80"/>
                  <a:pt x="35634" y="45874"/>
                  <a:pt x="22907" y="45874"/>
                </a:cubicBezTo>
                <a:cubicBezTo>
                  <a:pt x="10181" y="45874"/>
                  <a:pt x="0" y="35680"/>
                  <a:pt x="0" y="22937"/>
                </a:cubicBezTo>
                <a:cubicBezTo>
                  <a:pt x="0" y="10194"/>
                  <a:pt x="10308" y="0"/>
                  <a:pt x="22907" y="0"/>
                </a:cubicBezTo>
                <a:cubicBezTo>
                  <a:pt x="35506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24" name="Freeform 223">
            <a:extLst>
              <a:ext uri="{FF2B5EF4-FFF2-40B4-BE49-F238E27FC236}">
                <a16:creationId xmlns:a16="http://schemas.microsoft.com/office/drawing/2014/main" id="{BE2AA3F6-4319-71C8-F96A-683B064C3D98}"/>
              </a:ext>
            </a:extLst>
          </p:cNvPr>
          <p:cNvSpPr/>
          <p:nvPr/>
        </p:nvSpPr>
        <p:spPr>
          <a:xfrm>
            <a:off x="1631978" y="1329208"/>
            <a:ext cx="45814" cy="46001"/>
          </a:xfrm>
          <a:custGeom>
            <a:avLst/>
            <a:gdLst>
              <a:gd name="connsiteX0" fmla="*/ 45815 w 45814"/>
              <a:gd name="connsiteY0" fmla="*/ 22937 h 46001"/>
              <a:gd name="connsiteX1" fmla="*/ 22907 w 45814"/>
              <a:gd name="connsiteY1" fmla="*/ 46001 h 46001"/>
              <a:gd name="connsiteX2" fmla="*/ 0 w 45814"/>
              <a:gd name="connsiteY2" fmla="*/ 22937 h 46001"/>
              <a:gd name="connsiteX3" fmla="*/ 22907 w 45814"/>
              <a:gd name="connsiteY3" fmla="*/ 0 h 46001"/>
              <a:gd name="connsiteX4" fmla="*/ 45815 w 45814"/>
              <a:gd name="connsiteY4" fmla="*/ 22937 h 4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6001">
                <a:moveTo>
                  <a:pt x="45815" y="22937"/>
                </a:moveTo>
                <a:cubicBezTo>
                  <a:pt x="45815" y="35680"/>
                  <a:pt x="35507" y="46001"/>
                  <a:pt x="22907" y="46001"/>
                </a:cubicBezTo>
                <a:cubicBezTo>
                  <a:pt x="10308" y="46001"/>
                  <a:pt x="0" y="35680"/>
                  <a:pt x="0" y="22937"/>
                </a:cubicBezTo>
                <a:cubicBezTo>
                  <a:pt x="0" y="10194"/>
                  <a:pt x="10308" y="0"/>
                  <a:pt x="22907" y="0"/>
                </a:cubicBezTo>
                <a:cubicBezTo>
                  <a:pt x="35507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25" name="Freeform 224">
            <a:extLst>
              <a:ext uri="{FF2B5EF4-FFF2-40B4-BE49-F238E27FC236}">
                <a16:creationId xmlns:a16="http://schemas.microsoft.com/office/drawing/2014/main" id="{1BF87941-8396-2746-1C14-71D9993819A2}"/>
              </a:ext>
            </a:extLst>
          </p:cNvPr>
          <p:cNvSpPr/>
          <p:nvPr/>
        </p:nvSpPr>
        <p:spPr>
          <a:xfrm>
            <a:off x="1824910" y="1398019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552"/>
                  <a:pt x="35507" y="45874"/>
                  <a:pt x="22907" y="45874"/>
                </a:cubicBezTo>
                <a:cubicBezTo>
                  <a:pt x="10308" y="45874"/>
                  <a:pt x="0" y="35552"/>
                  <a:pt x="0" y="22937"/>
                </a:cubicBezTo>
                <a:cubicBezTo>
                  <a:pt x="0" y="10322"/>
                  <a:pt x="10181" y="0"/>
                  <a:pt x="22907" y="0"/>
                </a:cubicBezTo>
                <a:cubicBezTo>
                  <a:pt x="35634" y="0"/>
                  <a:pt x="45815" y="10194"/>
                  <a:pt x="45815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26" name="Freeform 225">
            <a:extLst>
              <a:ext uri="{FF2B5EF4-FFF2-40B4-BE49-F238E27FC236}">
                <a16:creationId xmlns:a16="http://schemas.microsoft.com/office/drawing/2014/main" id="{FD78CFDB-4B73-29DF-962B-209BF34BDADB}"/>
              </a:ext>
            </a:extLst>
          </p:cNvPr>
          <p:cNvSpPr/>
          <p:nvPr/>
        </p:nvSpPr>
        <p:spPr>
          <a:xfrm>
            <a:off x="2143069" y="1523407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80"/>
                  <a:pt x="35507" y="45874"/>
                  <a:pt x="22907" y="45874"/>
                </a:cubicBezTo>
                <a:cubicBezTo>
                  <a:pt x="10308" y="45874"/>
                  <a:pt x="0" y="35680"/>
                  <a:pt x="0" y="22937"/>
                </a:cubicBezTo>
                <a:cubicBezTo>
                  <a:pt x="0" y="10194"/>
                  <a:pt x="10181" y="0"/>
                  <a:pt x="22907" y="0"/>
                </a:cubicBezTo>
                <a:cubicBezTo>
                  <a:pt x="35634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27" name="Freeform 226">
            <a:extLst>
              <a:ext uri="{FF2B5EF4-FFF2-40B4-BE49-F238E27FC236}">
                <a16:creationId xmlns:a16="http://schemas.microsoft.com/office/drawing/2014/main" id="{4C036DAD-3A98-CFB7-CFEB-645820A99265}"/>
              </a:ext>
            </a:extLst>
          </p:cNvPr>
          <p:cNvSpPr/>
          <p:nvPr/>
        </p:nvSpPr>
        <p:spPr>
          <a:xfrm>
            <a:off x="2534660" y="1719901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05"/>
                  <a:pt x="35559" y="45874"/>
                  <a:pt x="22907" y="45874"/>
                </a:cubicBezTo>
                <a:cubicBezTo>
                  <a:pt x="10256" y="45874"/>
                  <a:pt x="0" y="35605"/>
                  <a:pt x="0" y="22937"/>
                </a:cubicBezTo>
                <a:cubicBezTo>
                  <a:pt x="0" y="10269"/>
                  <a:pt x="10256" y="0"/>
                  <a:pt x="22907" y="0"/>
                </a:cubicBezTo>
                <a:cubicBezTo>
                  <a:pt x="35559" y="0"/>
                  <a:pt x="45815" y="10269"/>
                  <a:pt x="45815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28" name="Freeform 227">
            <a:extLst>
              <a:ext uri="{FF2B5EF4-FFF2-40B4-BE49-F238E27FC236}">
                <a16:creationId xmlns:a16="http://schemas.microsoft.com/office/drawing/2014/main" id="{334C2946-8445-F7D9-47A4-A80EFD1EC578}"/>
              </a:ext>
            </a:extLst>
          </p:cNvPr>
          <p:cNvSpPr/>
          <p:nvPr/>
        </p:nvSpPr>
        <p:spPr>
          <a:xfrm>
            <a:off x="2984664" y="1822990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80"/>
                  <a:pt x="35506" y="45874"/>
                  <a:pt x="22907" y="45874"/>
                </a:cubicBezTo>
                <a:cubicBezTo>
                  <a:pt x="10308" y="45874"/>
                  <a:pt x="0" y="35680"/>
                  <a:pt x="0" y="22937"/>
                </a:cubicBezTo>
                <a:cubicBezTo>
                  <a:pt x="0" y="10194"/>
                  <a:pt x="10181" y="0"/>
                  <a:pt x="22907" y="0"/>
                </a:cubicBezTo>
                <a:cubicBezTo>
                  <a:pt x="35634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29" name="Freeform 228">
            <a:extLst>
              <a:ext uri="{FF2B5EF4-FFF2-40B4-BE49-F238E27FC236}">
                <a16:creationId xmlns:a16="http://schemas.microsoft.com/office/drawing/2014/main" id="{D4A69E00-BA95-B215-5AF2-D997DDFD6B6D}"/>
              </a:ext>
            </a:extLst>
          </p:cNvPr>
          <p:cNvSpPr/>
          <p:nvPr/>
        </p:nvSpPr>
        <p:spPr>
          <a:xfrm>
            <a:off x="3112055" y="1894349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8 w 45815"/>
              <a:gd name="connsiteY1" fmla="*/ 45874 h 45873"/>
              <a:gd name="connsiteX2" fmla="*/ 0 w 45815"/>
              <a:gd name="connsiteY2" fmla="*/ 22937 h 45873"/>
              <a:gd name="connsiteX3" fmla="*/ 22908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680"/>
                  <a:pt x="35634" y="45874"/>
                  <a:pt x="22908" y="45874"/>
                </a:cubicBezTo>
                <a:cubicBezTo>
                  <a:pt x="10181" y="45874"/>
                  <a:pt x="0" y="35680"/>
                  <a:pt x="0" y="22937"/>
                </a:cubicBezTo>
                <a:cubicBezTo>
                  <a:pt x="0" y="10194"/>
                  <a:pt x="10308" y="0"/>
                  <a:pt x="22908" y="0"/>
                </a:cubicBezTo>
                <a:cubicBezTo>
                  <a:pt x="35506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30" name="Freeform 229">
            <a:extLst>
              <a:ext uri="{FF2B5EF4-FFF2-40B4-BE49-F238E27FC236}">
                <a16:creationId xmlns:a16="http://schemas.microsoft.com/office/drawing/2014/main" id="{2C936FE0-5044-19BB-DABF-E59890A506E1}"/>
              </a:ext>
            </a:extLst>
          </p:cNvPr>
          <p:cNvSpPr/>
          <p:nvPr/>
        </p:nvSpPr>
        <p:spPr>
          <a:xfrm>
            <a:off x="3162197" y="1894349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8 w 45814"/>
              <a:gd name="connsiteY1" fmla="*/ 45874 h 45873"/>
              <a:gd name="connsiteX2" fmla="*/ 0 w 45814"/>
              <a:gd name="connsiteY2" fmla="*/ 22937 h 45873"/>
              <a:gd name="connsiteX3" fmla="*/ 22908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80"/>
                  <a:pt x="35634" y="45874"/>
                  <a:pt x="22908" y="45874"/>
                </a:cubicBezTo>
                <a:cubicBezTo>
                  <a:pt x="10181" y="45874"/>
                  <a:pt x="0" y="35680"/>
                  <a:pt x="0" y="22937"/>
                </a:cubicBezTo>
                <a:cubicBezTo>
                  <a:pt x="0" y="10194"/>
                  <a:pt x="10308" y="0"/>
                  <a:pt x="22908" y="0"/>
                </a:cubicBezTo>
                <a:cubicBezTo>
                  <a:pt x="35506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31" name="Freeform 230">
            <a:extLst>
              <a:ext uri="{FF2B5EF4-FFF2-40B4-BE49-F238E27FC236}">
                <a16:creationId xmlns:a16="http://schemas.microsoft.com/office/drawing/2014/main" id="{C2D5067E-BB03-7458-4B71-688D485AA325}"/>
              </a:ext>
            </a:extLst>
          </p:cNvPr>
          <p:cNvSpPr/>
          <p:nvPr/>
        </p:nvSpPr>
        <p:spPr>
          <a:xfrm>
            <a:off x="3214757" y="1894349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8 w 45815"/>
              <a:gd name="connsiteY1" fmla="*/ 45874 h 45873"/>
              <a:gd name="connsiteX2" fmla="*/ 0 w 45815"/>
              <a:gd name="connsiteY2" fmla="*/ 22937 h 45873"/>
              <a:gd name="connsiteX3" fmla="*/ 22908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680"/>
                  <a:pt x="35507" y="45874"/>
                  <a:pt x="22908" y="45874"/>
                </a:cubicBezTo>
                <a:cubicBezTo>
                  <a:pt x="10309" y="45874"/>
                  <a:pt x="0" y="35680"/>
                  <a:pt x="0" y="22937"/>
                </a:cubicBezTo>
                <a:cubicBezTo>
                  <a:pt x="0" y="10194"/>
                  <a:pt x="10181" y="0"/>
                  <a:pt x="22908" y="0"/>
                </a:cubicBezTo>
                <a:cubicBezTo>
                  <a:pt x="35634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32" name="Freeform 231">
            <a:extLst>
              <a:ext uri="{FF2B5EF4-FFF2-40B4-BE49-F238E27FC236}">
                <a16:creationId xmlns:a16="http://schemas.microsoft.com/office/drawing/2014/main" id="{42168333-E14C-C766-6EB3-AD2B0B8681BD}"/>
              </a:ext>
            </a:extLst>
          </p:cNvPr>
          <p:cNvSpPr/>
          <p:nvPr/>
        </p:nvSpPr>
        <p:spPr>
          <a:xfrm>
            <a:off x="3479592" y="1925442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552"/>
                  <a:pt x="35506" y="45874"/>
                  <a:pt x="22907" y="45874"/>
                </a:cubicBezTo>
                <a:cubicBezTo>
                  <a:pt x="10308" y="45874"/>
                  <a:pt x="0" y="35552"/>
                  <a:pt x="0" y="22937"/>
                </a:cubicBezTo>
                <a:cubicBezTo>
                  <a:pt x="0" y="10322"/>
                  <a:pt x="10308" y="0"/>
                  <a:pt x="22907" y="0"/>
                </a:cubicBezTo>
                <a:cubicBezTo>
                  <a:pt x="35506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33" name="Freeform 232">
            <a:extLst>
              <a:ext uri="{FF2B5EF4-FFF2-40B4-BE49-F238E27FC236}">
                <a16:creationId xmlns:a16="http://schemas.microsoft.com/office/drawing/2014/main" id="{D03E65DB-6AD9-D218-046C-10DAA44951AF}"/>
              </a:ext>
            </a:extLst>
          </p:cNvPr>
          <p:cNvSpPr/>
          <p:nvPr/>
        </p:nvSpPr>
        <p:spPr>
          <a:xfrm>
            <a:off x="3687159" y="1925442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8 w 45814"/>
              <a:gd name="connsiteY1" fmla="*/ 45874 h 45873"/>
              <a:gd name="connsiteX2" fmla="*/ 0 w 45814"/>
              <a:gd name="connsiteY2" fmla="*/ 22937 h 45873"/>
              <a:gd name="connsiteX3" fmla="*/ 22908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552"/>
                  <a:pt x="35634" y="45874"/>
                  <a:pt x="22908" y="45874"/>
                </a:cubicBezTo>
                <a:cubicBezTo>
                  <a:pt x="10181" y="45874"/>
                  <a:pt x="0" y="35552"/>
                  <a:pt x="0" y="22937"/>
                </a:cubicBezTo>
                <a:cubicBezTo>
                  <a:pt x="0" y="10322"/>
                  <a:pt x="10308" y="0"/>
                  <a:pt x="22908" y="0"/>
                </a:cubicBezTo>
                <a:cubicBezTo>
                  <a:pt x="35506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34" name="Freeform 233">
            <a:extLst>
              <a:ext uri="{FF2B5EF4-FFF2-40B4-BE49-F238E27FC236}">
                <a16:creationId xmlns:a16="http://schemas.microsoft.com/office/drawing/2014/main" id="{F7146A92-5726-5F9E-4563-EA903C8708B5}"/>
              </a:ext>
            </a:extLst>
          </p:cNvPr>
          <p:cNvSpPr/>
          <p:nvPr/>
        </p:nvSpPr>
        <p:spPr>
          <a:xfrm>
            <a:off x="3842294" y="1925442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552"/>
                  <a:pt x="35506" y="45874"/>
                  <a:pt x="22907" y="45874"/>
                </a:cubicBezTo>
                <a:cubicBezTo>
                  <a:pt x="10308" y="45874"/>
                  <a:pt x="0" y="35552"/>
                  <a:pt x="0" y="22937"/>
                </a:cubicBezTo>
                <a:cubicBezTo>
                  <a:pt x="0" y="10322"/>
                  <a:pt x="10308" y="0"/>
                  <a:pt x="22907" y="0"/>
                </a:cubicBezTo>
                <a:cubicBezTo>
                  <a:pt x="35506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35" name="Freeform 234">
            <a:extLst>
              <a:ext uri="{FF2B5EF4-FFF2-40B4-BE49-F238E27FC236}">
                <a16:creationId xmlns:a16="http://schemas.microsoft.com/office/drawing/2014/main" id="{47E1D5B8-456A-48F8-C65E-7338F3759C24}"/>
              </a:ext>
            </a:extLst>
          </p:cNvPr>
          <p:cNvSpPr/>
          <p:nvPr/>
        </p:nvSpPr>
        <p:spPr>
          <a:xfrm>
            <a:off x="3858965" y="1925442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8 w 45814"/>
              <a:gd name="connsiteY1" fmla="*/ 45874 h 45873"/>
              <a:gd name="connsiteX2" fmla="*/ 0 w 45814"/>
              <a:gd name="connsiteY2" fmla="*/ 22937 h 45873"/>
              <a:gd name="connsiteX3" fmla="*/ 22908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552"/>
                  <a:pt x="35634" y="45874"/>
                  <a:pt x="22908" y="45874"/>
                </a:cubicBezTo>
                <a:cubicBezTo>
                  <a:pt x="10181" y="45874"/>
                  <a:pt x="0" y="35552"/>
                  <a:pt x="0" y="22937"/>
                </a:cubicBezTo>
                <a:cubicBezTo>
                  <a:pt x="0" y="10322"/>
                  <a:pt x="10308" y="0"/>
                  <a:pt x="22908" y="0"/>
                </a:cubicBezTo>
                <a:cubicBezTo>
                  <a:pt x="35506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36" name="Freeform 235">
            <a:extLst>
              <a:ext uri="{FF2B5EF4-FFF2-40B4-BE49-F238E27FC236}">
                <a16:creationId xmlns:a16="http://schemas.microsoft.com/office/drawing/2014/main" id="{2A8D331E-8F2E-AB91-A40C-E49906720ECD}"/>
              </a:ext>
            </a:extLst>
          </p:cNvPr>
          <p:cNvSpPr/>
          <p:nvPr/>
        </p:nvSpPr>
        <p:spPr>
          <a:xfrm>
            <a:off x="3959249" y="1925442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8 w 45815"/>
              <a:gd name="connsiteY1" fmla="*/ 45874 h 45873"/>
              <a:gd name="connsiteX2" fmla="*/ 0 w 45815"/>
              <a:gd name="connsiteY2" fmla="*/ 22937 h 45873"/>
              <a:gd name="connsiteX3" fmla="*/ 22908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552"/>
                  <a:pt x="35507" y="45874"/>
                  <a:pt x="22908" y="45874"/>
                </a:cubicBezTo>
                <a:cubicBezTo>
                  <a:pt x="10309" y="45874"/>
                  <a:pt x="0" y="35552"/>
                  <a:pt x="0" y="22937"/>
                </a:cubicBezTo>
                <a:cubicBezTo>
                  <a:pt x="0" y="10322"/>
                  <a:pt x="10181" y="0"/>
                  <a:pt x="22908" y="0"/>
                </a:cubicBezTo>
                <a:cubicBezTo>
                  <a:pt x="35634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37" name="Freeform 236">
            <a:extLst>
              <a:ext uri="{FF2B5EF4-FFF2-40B4-BE49-F238E27FC236}">
                <a16:creationId xmlns:a16="http://schemas.microsoft.com/office/drawing/2014/main" id="{AEE09E46-E928-CAE8-D5A6-EB8CA459ED56}"/>
              </a:ext>
            </a:extLst>
          </p:cNvPr>
          <p:cNvSpPr/>
          <p:nvPr/>
        </p:nvSpPr>
        <p:spPr>
          <a:xfrm>
            <a:off x="3980630" y="1925442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8 w 45815"/>
              <a:gd name="connsiteY1" fmla="*/ 45874 h 45873"/>
              <a:gd name="connsiteX2" fmla="*/ 0 w 45815"/>
              <a:gd name="connsiteY2" fmla="*/ 22937 h 45873"/>
              <a:gd name="connsiteX3" fmla="*/ 22908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552"/>
                  <a:pt x="35634" y="45874"/>
                  <a:pt x="22908" y="45874"/>
                </a:cubicBezTo>
                <a:cubicBezTo>
                  <a:pt x="10181" y="45874"/>
                  <a:pt x="0" y="35552"/>
                  <a:pt x="0" y="22937"/>
                </a:cubicBezTo>
                <a:cubicBezTo>
                  <a:pt x="0" y="10322"/>
                  <a:pt x="10308" y="0"/>
                  <a:pt x="22908" y="0"/>
                </a:cubicBezTo>
                <a:cubicBezTo>
                  <a:pt x="35506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38" name="Freeform 237">
            <a:extLst>
              <a:ext uri="{FF2B5EF4-FFF2-40B4-BE49-F238E27FC236}">
                <a16:creationId xmlns:a16="http://schemas.microsoft.com/office/drawing/2014/main" id="{4DC6896E-335A-EB4A-EBE9-A718803F3E79}"/>
              </a:ext>
            </a:extLst>
          </p:cNvPr>
          <p:cNvSpPr/>
          <p:nvPr/>
        </p:nvSpPr>
        <p:spPr>
          <a:xfrm>
            <a:off x="4016518" y="1925442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8 w 45815"/>
              <a:gd name="connsiteY1" fmla="*/ 45874 h 45873"/>
              <a:gd name="connsiteX2" fmla="*/ 0 w 45815"/>
              <a:gd name="connsiteY2" fmla="*/ 22937 h 45873"/>
              <a:gd name="connsiteX3" fmla="*/ 22908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552"/>
                  <a:pt x="35507" y="45874"/>
                  <a:pt x="22908" y="45874"/>
                </a:cubicBezTo>
                <a:cubicBezTo>
                  <a:pt x="10309" y="45874"/>
                  <a:pt x="0" y="35552"/>
                  <a:pt x="0" y="22937"/>
                </a:cubicBezTo>
                <a:cubicBezTo>
                  <a:pt x="0" y="10322"/>
                  <a:pt x="10181" y="0"/>
                  <a:pt x="22908" y="0"/>
                </a:cubicBezTo>
                <a:cubicBezTo>
                  <a:pt x="35634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39" name="Freeform 238">
            <a:extLst>
              <a:ext uri="{FF2B5EF4-FFF2-40B4-BE49-F238E27FC236}">
                <a16:creationId xmlns:a16="http://schemas.microsoft.com/office/drawing/2014/main" id="{19B8EE3D-B7B7-5DA9-5FC1-1CEB0C2993FE}"/>
              </a:ext>
            </a:extLst>
          </p:cNvPr>
          <p:cNvSpPr/>
          <p:nvPr/>
        </p:nvSpPr>
        <p:spPr>
          <a:xfrm>
            <a:off x="4126219" y="1925442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8 w 45814"/>
              <a:gd name="connsiteY1" fmla="*/ 45874 h 45873"/>
              <a:gd name="connsiteX2" fmla="*/ 0 w 45814"/>
              <a:gd name="connsiteY2" fmla="*/ 22937 h 45873"/>
              <a:gd name="connsiteX3" fmla="*/ 22908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552"/>
                  <a:pt x="35634" y="45874"/>
                  <a:pt x="22908" y="45874"/>
                </a:cubicBezTo>
                <a:cubicBezTo>
                  <a:pt x="10181" y="45874"/>
                  <a:pt x="0" y="35552"/>
                  <a:pt x="0" y="22937"/>
                </a:cubicBezTo>
                <a:cubicBezTo>
                  <a:pt x="0" y="10322"/>
                  <a:pt x="10308" y="0"/>
                  <a:pt x="22908" y="0"/>
                </a:cubicBezTo>
                <a:cubicBezTo>
                  <a:pt x="35506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40" name="Freeform 239">
            <a:extLst>
              <a:ext uri="{FF2B5EF4-FFF2-40B4-BE49-F238E27FC236}">
                <a16:creationId xmlns:a16="http://schemas.microsoft.com/office/drawing/2014/main" id="{0746C80E-D261-09EF-A65C-B5D1E625EC5A}"/>
              </a:ext>
            </a:extLst>
          </p:cNvPr>
          <p:cNvSpPr/>
          <p:nvPr/>
        </p:nvSpPr>
        <p:spPr>
          <a:xfrm>
            <a:off x="4145309" y="1925442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8 w 45814"/>
              <a:gd name="connsiteY1" fmla="*/ 45874 h 45873"/>
              <a:gd name="connsiteX2" fmla="*/ 0 w 45814"/>
              <a:gd name="connsiteY2" fmla="*/ 22937 h 45873"/>
              <a:gd name="connsiteX3" fmla="*/ 22908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552"/>
                  <a:pt x="35634" y="45874"/>
                  <a:pt x="22908" y="45874"/>
                </a:cubicBezTo>
                <a:cubicBezTo>
                  <a:pt x="10181" y="45874"/>
                  <a:pt x="0" y="35552"/>
                  <a:pt x="0" y="22937"/>
                </a:cubicBezTo>
                <a:cubicBezTo>
                  <a:pt x="0" y="10322"/>
                  <a:pt x="10308" y="0"/>
                  <a:pt x="22908" y="0"/>
                </a:cubicBezTo>
                <a:cubicBezTo>
                  <a:pt x="35506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41" name="Freeform 240">
            <a:extLst>
              <a:ext uri="{FF2B5EF4-FFF2-40B4-BE49-F238E27FC236}">
                <a16:creationId xmlns:a16="http://schemas.microsoft.com/office/drawing/2014/main" id="{62F851C9-DE39-EC7A-C65B-41B191B20A16}"/>
              </a:ext>
            </a:extLst>
          </p:cNvPr>
          <p:cNvSpPr/>
          <p:nvPr/>
        </p:nvSpPr>
        <p:spPr>
          <a:xfrm>
            <a:off x="4166816" y="1925442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552"/>
                  <a:pt x="35506" y="45874"/>
                  <a:pt x="22907" y="45874"/>
                </a:cubicBezTo>
                <a:cubicBezTo>
                  <a:pt x="10308" y="45874"/>
                  <a:pt x="0" y="35552"/>
                  <a:pt x="0" y="22937"/>
                </a:cubicBezTo>
                <a:cubicBezTo>
                  <a:pt x="0" y="10322"/>
                  <a:pt x="10308" y="0"/>
                  <a:pt x="22907" y="0"/>
                </a:cubicBezTo>
                <a:cubicBezTo>
                  <a:pt x="35506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42" name="Freeform 241">
            <a:extLst>
              <a:ext uri="{FF2B5EF4-FFF2-40B4-BE49-F238E27FC236}">
                <a16:creationId xmlns:a16="http://schemas.microsoft.com/office/drawing/2014/main" id="{690CD921-4468-C562-AEAC-9CD4E622A72A}"/>
              </a:ext>
            </a:extLst>
          </p:cNvPr>
          <p:cNvSpPr/>
          <p:nvPr/>
        </p:nvSpPr>
        <p:spPr>
          <a:xfrm>
            <a:off x="4321951" y="2025855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8 w 45815"/>
              <a:gd name="connsiteY1" fmla="*/ 45874 h 45873"/>
              <a:gd name="connsiteX2" fmla="*/ 0 w 45815"/>
              <a:gd name="connsiteY2" fmla="*/ 22937 h 45873"/>
              <a:gd name="connsiteX3" fmla="*/ 22908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552"/>
                  <a:pt x="35507" y="45874"/>
                  <a:pt x="22908" y="45874"/>
                </a:cubicBezTo>
                <a:cubicBezTo>
                  <a:pt x="10309" y="45874"/>
                  <a:pt x="0" y="35552"/>
                  <a:pt x="0" y="22937"/>
                </a:cubicBezTo>
                <a:cubicBezTo>
                  <a:pt x="0" y="10322"/>
                  <a:pt x="10181" y="0"/>
                  <a:pt x="22908" y="0"/>
                </a:cubicBezTo>
                <a:cubicBezTo>
                  <a:pt x="35634" y="0"/>
                  <a:pt x="45815" y="10194"/>
                  <a:pt x="45815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43" name="Freeform 242">
            <a:extLst>
              <a:ext uri="{FF2B5EF4-FFF2-40B4-BE49-F238E27FC236}">
                <a16:creationId xmlns:a16="http://schemas.microsoft.com/office/drawing/2014/main" id="{48CCC159-A482-0913-0A67-76471C75CF22}"/>
              </a:ext>
            </a:extLst>
          </p:cNvPr>
          <p:cNvSpPr/>
          <p:nvPr/>
        </p:nvSpPr>
        <p:spPr>
          <a:xfrm>
            <a:off x="4345749" y="2025855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8 w 45814"/>
              <a:gd name="connsiteY1" fmla="*/ 45874 h 45873"/>
              <a:gd name="connsiteX2" fmla="*/ 0 w 45814"/>
              <a:gd name="connsiteY2" fmla="*/ 22937 h 45873"/>
              <a:gd name="connsiteX3" fmla="*/ 22908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552"/>
                  <a:pt x="35634" y="45874"/>
                  <a:pt x="22908" y="45874"/>
                </a:cubicBezTo>
                <a:cubicBezTo>
                  <a:pt x="10181" y="45874"/>
                  <a:pt x="0" y="35552"/>
                  <a:pt x="0" y="22937"/>
                </a:cubicBezTo>
                <a:cubicBezTo>
                  <a:pt x="0" y="10322"/>
                  <a:pt x="10308" y="0"/>
                  <a:pt x="22908" y="0"/>
                </a:cubicBezTo>
                <a:cubicBezTo>
                  <a:pt x="35506" y="0"/>
                  <a:pt x="45815" y="10194"/>
                  <a:pt x="45815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44" name="Freeform 243">
            <a:extLst>
              <a:ext uri="{FF2B5EF4-FFF2-40B4-BE49-F238E27FC236}">
                <a16:creationId xmlns:a16="http://schemas.microsoft.com/office/drawing/2014/main" id="{389B58F2-6079-3F73-48EA-A885C15BABCE}"/>
              </a:ext>
            </a:extLst>
          </p:cNvPr>
          <p:cNvSpPr/>
          <p:nvPr/>
        </p:nvSpPr>
        <p:spPr>
          <a:xfrm>
            <a:off x="4374383" y="2025855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8 w 45814"/>
              <a:gd name="connsiteY1" fmla="*/ 45874 h 45873"/>
              <a:gd name="connsiteX2" fmla="*/ 0 w 45814"/>
              <a:gd name="connsiteY2" fmla="*/ 22937 h 45873"/>
              <a:gd name="connsiteX3" fmla="*/ 22908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552"/>
                  <a:pt x="35634" y="45874"/>
                  <a:pt x="22908" y="45874"/>
                </a:cubicBezTo>
                <a:cubicBezTo>
                  <a:pt x="10181" y="45874"/>
                  <a:pt x="0" y="35552"/>
                  <a:pt x="0" y="22937"/>
                </a:cubicBezTo>
                <a:cubicBezTo>
                  <a:pt x="0" y="10322"/>
                  <a:pt x="10308" y="0"/>
                  <a:pt x="22908" y="0"/>
                </a:cubicBezTo>
                <a:cubicBezTo>
                  <a:pt x="35506" y="0"/>
                  <a:pt x="45815" y="10194"/>
                  <a:pt x="45815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45" name="Freeform 244">
            <a:extLst>
              <a:ext uri="{FF2B5EF4-FFF2-40B4-BE49-F238E27FC236}">
                <a16:creationId xmlns:a16="http://schemas.microsoft.com/office/drawing/2014/main" id="{2CE6B063-C352-A186-F96C-30F590766FBE}"/>
              </a:ext>
            </a:extLst>
          </p:cNvPr>
          <p:cNvSpPr/>
          <p:nvPr/>
        </p:nvSpPr>
        <p:spPr>
          <a:xfrm>
            <a:off x="4658309" y="2025855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7 w 45815"/>
              <a:gd name="connsiteY1" fmla="*/ 45874 h 45873"/>
              <a:gd name="connsiteX2" fmla="*/ 0 w 45815"/>
              <a:gd name="connsiteY2" fmla="*/ 22937 h 45873"/>
              <a:gd name="connsiteX3" fmla="*/ 22907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552"/>
                  <a:pt x="35634" y="45874"/>
                  <a:pt x="22907" y="45874"/>
                </a:cubicBezTo>
                <a:cubicBezTo>
                  <a:pt x="10181" y="45874"/>
                  <a:pt x="0" y="35552"/>
                  <a:pt x="0" y="22937"/>
                </a:cubicBezTo>
                <a:cubicBezTo>
                  <a:pt x="0" y="10322"/>
                  <a:pt x="10308" y="0"/>
                  <a:pt x="22907" y="0"/>
                </a:cubicBezTo>
                <a:cubicBezTo>
                  <a:pt x="35507" y="0"/>
                  <a:pt x="45815" y="10194"/>
                  <a:pt x="45815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46" name="Freeform 245">
            <a:extLst>
              <a:ext uri="{FF2B5EF4-FFF2-40B4-BE49-F238E27FC236}">
                <a16:creationId xmlns:a16="http://schemas.microsoft.com/office/drawing/2014/main" id="{09A10125-C1E1-2646-EC72-5B4400BE2294}"/>
              </a:ext>
            </a:extLst>
          </p:cNvPr>
          <p:cNvSpPr/>
          <p:nvPr/>
        </p:nvSpPr>
        <p:spPr>
          <a:xfrm>
            <a:off x="3751809" y="1246635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80"/>
                  <a:pt x="35634" y="45874"/>
                  <a:pt x="22907" y="45874"/>
                </a:cubicBezTo>
                <a:cubicBezTo>
                  <a:pt x="10181" y="45874"/>
                  <a:pt x="0" y="35680"/>
                  <a:pt x="0" y="22937"/>
                </a:cubicBezTo>
                <a:cubicBezTo>
                  <a:pt x="0" y="10194"/>
                  <a:pt x="10308" y="0"/>
                  <a:pt x="22907" y="0"/>
                </a:cubicBezTo>
                <a:cubicBezTo>
                  <a:pt x="35506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5E8298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48" name="Freeform 247">
            <a:extLst>
              <a:ext uri="{FF2B5EF4-FFF2-40B4-BE49-F238E27FC236}">
                <a16:creationId xmlns:a16="http://schemas.microsoft.com/office/drawing/2014/main" id="{0E9D1316-64B5-8749-AD38-1AB3A56259B5}"/>
              </a:ext>
            </a:extLst>
          </p:cNvPr>
          <p:cNvSpPr/>
          <p:nvPr/>
        </p:nvSpPr>
        <p:spPr>
          <a:xfrm>
            <a:off x="1484480" y="3944404"/>
            <a:ext cx="3892359" cy="818850"/>
          </a:xfrm>
          <a:custGeom>
            <a:avLst/>
            <a:gdLst>
              <a:gd name="connsiteX0" fmla="*/ 0 w 3892359"/>
              <a:gd name="connsiteY0" fmla="*/ 0 h 818850"/>
              <a:gd name="connsiteX1" fmla="*/ 120901 w 3892359"/>
              <a:gd name="connsiteY1" fmla="*/ 0 h 818850"/>
              <a:gd name="connsiteX2" fmla="*/ 120901 w 3892359"/>
              <a:gd name="connsiteY2" fmla="*/ 14782 h 818850"/>
              <a:gd name="connsiteX3" fmla="*/ 174606 w 3892359"/>
              <a:gd name="connsiteY3" fmla="*/ 14782 h 818850"/>
              <a:gd name="connsiteX4" fmla="*/ 174606 w 3892359"/>
              <a:gd name="connsiteY4" fmla="*/ 78113 h 818850"/>
              <a:gd name="connsiteX5" fmla="*/ 194077 w 3892359"/>
              <a:gd name="connsiteY5" fmla="*/ 78113 h 818850"/>
              <a:gd name="connsiteX6" fmla="*/ 194077 w 3892359"/>
              <a:gd name="connsiteY6" fmla="*/ 178781 h 818850"/>
              <a:gd name="connsiteX7" fmla="*/ 371355 w 3892359"/>
              <a:gd name="connsiteY7" fmla="*/ 178781 h 818850"/>
              <a:gd name="connsiteX8" fmla="*/ 371355 w 3892359"/>
              <a:gd name="connsiteY8" fmla="*/ 208727 h 818850"/>
              <a:gd name="connsiteX9" fmla="*/ 382173 w 3892359"/>
              <a:gd name="connsiteY9" fmla="*/ 208727 h 818850"/>
              <a:gd name="connsiteX10" fmla="*/ 382173 w 3892359"/>
              <a:gd name="connsiteY10" fmla="*/ 250778 h 818850"/>
              <a:gd name="connsiteX11" fmla="*/ 401771 w 3892359"/>
              <a:gd name="connsiteY11" fmla="*/ 250778 h 818850"/>
              <a:gd name="connsiteX12" fmla="*/ 401771 w 3892359"/>
              <a:gd name="connsiteY12" fmla="*/ 281615 h 818850"/>
              <a:gd name="connsiteX13" fmla="*/ 558815 w 3892359"/>
              <a:gd name="connsiteY13" fmla="*/ 281615 h 818850"/>
              <a:gd name="connsiteX14" fmla="*/ 558815 w 3892359"/>
              <a:gd name="connsiteY14" fmla="*/ 306081 h 818850"/>
              <a:gd name="connsiteX15" fmla="*/ 608702 w 3892359"/>
              <a:gd name="connsiteY15" fmla="*/ 306081 h 818850"/>
              <a:gd name="connsiteX16" fmla="*/ 608702 w 3892359"/>
              <a:gd name="connsiteY16" fmla="*/ 332459 h 818850"/>
              <a:gd name="connsiteX17" fmla="*/ 639882 w 3892359"/>
              <a:gd name="connsiteY17" fmla="*/ 332459 h 818850"/>
              <a:gd name="connsiteX18" fmla="*/ 639882 w 3892359"/>
              <a:gd name="connsiteY18" fmla="*/ 358836 h 818850"/>
              <a:gd name="connsiteX19" fmla="*/ 700587 w 3892359"/>
              <a:gd name="connsiteY19" fmla="*/ 358836 h 818850"/>
              <a:gd name="connsiteX20" fmla="*/ 700587 w 3892359"/>
              <a:gd name="connsiteY20" fmla="*/ 383940 h 818850"/>
              <a:gd name="connsiteX21" fmla="*/ 737493 w 3892359"/>
              <a:gd name="connsiteY21" fmla="*/ 383940 h 818850"/>
              <a:gd name="connsiteX22" fmla="*/ 737493 w 3892359"/>
              <a:gd name="connsiteY22" fmla="*/ 408916 h 818850"/>
              <a:gd name="connsiteX23" fmla="*/ 788908 w 3892359"/>
              <a:gd name="connsiteY23" fmla="*/ 408916 h 818850"/>
              <a:gd name="connsiteX24" fmla="*/ 788908 w 3892359"/>
              <a:gd name="connsiteY24" fmla="*/ 460141 h 818850"/>
              <a:gd name="connsiteX25" fmla="*/ 840322 w 3892359"/>
              <a:gd name="connsiteY25" fmla="*/ 460141 h 818850"/>
              <a:gd name="connsiteX26" fmla="*/ 840322 w 3892359"/>
              <a:gd name="connsiteY26" fmla="*/ 487666 h 818850"/>
              <a:gd name="connsiteX27" fmla="*/ 998129 w 3892359"/>
              <a:gd name="connsiteY27" fmla="*/ 487666 h 818850"/>
              <a:gd name="connsiteX28" fmla="*/ 998129 w 3892359"/>
              <a:gd name="connsiteY28" fmla="*/ 511750 h 818850"/>
              <a:gd name="connsiteX29" fmla="*/ 1184825 w 3892359"/>
              <a:gd name="connsiteY29" fmla="*/ 511750 h 818850"/>
              <a:gd name="connsiteX30" fmla="*/ 1184825 w 3892359"/>
              <a:gd name="connsiteY30" fmla="*/ 542205 h 818850"/>
              <a:gd name="connsiteX31" fmla="*/ 1219568 w 3892359"/>
              <a:gd name="connsiteY31" fmla="*/ 542205 h 818850"/>
              <a:gd name="connsiteX32" fmla="*/ 1219568 w 3892359"/>
              <a:gd name="connsiteY32" fmla="*/ 566671 h 818850"/>
              <a:gd name="connsiteX33" fmla="*/ 1454751 w 3892359"/>
              <a:gd name="connsiteY33" fmla="*/ 566671 h 818850"/>
              <a:gd name="connsiteX34" fmla="*/ 1454751 w 3892359"/>
              <a:gd name="connsiteY34" fmla="*/ 596999 h 818850"/>
              <a:gd name="connsiteX35" fmla="*/ 1558217 w 3892359"/>
              <a:gd name="connsiteY35" fmla="*/ 596999 h 818850"/>
              <a:gd name="connsiteX36" fmla="*/ 1558217 w 3892359"/>
              <a:gd name="connsiteY36" fmla="*/ 632551 h 818850"/>
              <a:gd name="connsiteX37" fmla="*/ 1625539 w 3892359"/>
              <a:gd name="connsiteY37" fmla="*/ 632551 h 818850"/>
              <a:gd name="connsiteX38" fmla="*/ 1625539 w 3892359"/>
              <a:gd name="connsiteY38" fmla="*/ 666574 h 818850"/>
              <a:gd name="connsiteX39" fmla="*/ 1666136 w 3892359"/>
              <a:gd name="connsiteY39" fmla="*/ 666574 h 818850"/>
              <a:gd name="connsiteX40" fmla="*/ 1666136 w 3892359"/>
              <a:gd name="connsiteY40" fmla="*/ 697667 h 818850"/>
              <a:gd name="connsiteX41" fmla="*/ 2270384 w 3892359"/>
              <a:gd name="connsiteY41" fmla="*/ 697667 h 818850"/>
              <a:gd name="connsiteX42" fmla="*/ 2270384 w 3892359"/>
              <a:gd name="connsiteY42" fmla="*/ 759979 h 818850"/>
              <a:gd name="connsiteX43" fmla="*/ 2473752 w 3892359"/>
              <a:gd name="connsiteY43" fmla="*/ 759979 h 818850"/>
              <a:gd name="connsiteX44" fmla="*/ 2473752 w 3892359"/>
              <a:gd name="connsiteY44" fmla="*/ 818850 h 818850"/>
              <a:gd name="connsiteX45" fmla="*/ 3892360 w 3892359"/>
              <a:gd name="connsiteY45" fmla="*/ 818850 h 81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892359" h="818850">
                <a:moveTo>
                  <a:pt x="0" y="0"/>
                </a:moveTo>
                <a:lnTo>
                  <a:pt x="120901" y="0"/>
                </a:lnTo>
                <a:lnTo>
                  <a:pt x="120901" y="14782"/>
                </a:lnTo>
                <a:lnTo>
                  <a:pt x="174606" y="14782"/>
                </a:lnTo>
                <a:lnTo>
                  <a:pt x="174606" y="78113"/>
                </a:lnTo>
                <a:lnTo>
                  <a:pt x="194077" y="78113"/>
                </a:lnTo>
                <a:lnTo>
                  <a:pt x="194077" y="178781"/>
                </a:lnTo>
                <a:lnTo>
                  <a:pt x="371355" y="178781"/>
                </a:lnTo>
                <a:lnTo>
                  <a:pt x="371355" y="208727"/>
                </a:lnTo>
                <a:lnTo>
                  <a:pt x="382173" y="208727"/>
                </a:lnTo>
                <a:lnTo>
                  <a:pt x="382173" y="250778"/>
                </a:lnTo>
                <a:lnTo>
                  <a:pt x="401771" y="250778"/>
                </a:lnTo>
                <a:lnTo>
                  <a:pt x="401771" y="281615"/>
                </a:lnTo>
                <a:lnTo>
                  <a:pt x="558815" y="281615"/>
                </a:lnTo>
                <a:lnTo>
                  <a:pt x="558815" y="306081"/>
                </a:lnTo>
                <a:lnTo>
                  <a:pt x="608702" y="306081"/>
                </a:lnTo>
                <a:lnTo>
                  <a:pt x="608702" y="332459"/>
                </a:lnTo>
                <a:lnTo>
                  <a:pt x="639882" y="332459"/>
                </a:lnTo>
                <a:lnTo>
                  <a:pt x="639882" y="358836"/>
                </a:lnTo>
                <a:lnTo>
                  <a:pt x="700587" y="358836"/>
                </a:lnTo>
                <a:lnTo>
                  <a:pt x="700587" y="383940"/>
                </a:lnTo>
                <a:lnTo>
                  <a:pt x="737493" y="383940"/>
                </a:lnTo>
                <a:lnTo>
                  <a:pt x="737493" y="408916"/>
                </a:lnTo>
                <a:lnTo>
                  <a:pt x="788908" y="408916"/>
                </a:lnTo>
                <a:lnTo>
                  <a:pt x="788908" y="460141"/>
                </a:lnTo>
                <a:lnTo>
                  <a:pt x="840322" y="460141"/>
                </a:lnTo>
                <a:lnTo>
                  <a:pt x="840322" y="487666"/>
                </a:lnTo>
                <a:lnTo>
                  <a:pt x="998129" y="487666"/>
                </a:lnTo>
                <a:lnTo>
                  <a:pt x="998129" y="511750"/>
                </a:lnTo>
                <a:lnTo>
                  <a:pt x="1184825" y="511750"/>
                </a:lnTo>
                <a:lnTo>
                  <a:pt x="1184825" y="542205"/>
                </a:lnTo>
                <a:lnTo>
                  <a:pt x="1219568" y="542205"/>
                </a:lnTo>
                <a:lnTo>
                  <a:pt x="1219568" y="566671"/>
                </a:lnTo>
                <a:lnTo>
                  <a:pt x="1454751" y="566671"/>
                </a:lnTo>
                <a:lnTo>
                  <a:pt x="1454751" y="596999"/>
                </a:lnTo>
                <a:lnTo>
                  <a:pt x="1558217" y="596999"/>
                </a:lnTo>
                <a:lnTo>
                  <a:pt x="1558217" y="632551"/>
                </a:lnTo>
                <a:lnTo>
                  <a:pt x="1625539" y="632551"/>
                </a:lnTo>
                <a:lnTo>
                  <a:pt x="1625539" y="666574"/>
                </a:lnTo>
                <a:lnTo>
                  <a:pt x="1666136" y="666574"/>
                </a:lnTo>
                <a:lnTo>
                  <a:pt x="1666136" y="697667"/>
                </a:lnTo>
                <a:lnTo>
                  <a:pt x="2270384" y="697667"/>
                </a:lnTo>
                <a:lnTo>
                  <a:pt x="2270384" y="759979"/>
                </a:lnTo>
                <a:lnTo>
                  <a:pt x="2473752" y="759979"/>
                </a:lnTo>
                <a:lnTo>
                  <a:pt x="2473752" y="818850"/>
                </a:lnTo>
                <a:lnTo>
                  <a:pt x="3892360" y="818850"/>
                </a:lnTo>
              </a:path>
            </a:pathLst>
          </a:custGeom>
          <a:noFill/>
          <a:ln w="19087" cap="flat">
            <a:solidFill>
              <a:srgbClr val="C6573B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49" name="Freeform 248">
            <a:extLst>
              <a:ext uri="{FF2B5EF4-FFF2-40B4-BE49-F238E27FC236}">
                <a16:creationId xmlns:a16="http://schemas.microsoft.com/office/drawing/2014/main" id="{DDB35502-8C7B-76F4-642B-A2C606CE3BF5}"/>
              </a:ext>
            </a:extLst>
          </p:cNvPr>
          <p:cNvSpPr/>
          <p:nvPr/>
        </p:nvSpPr>
        <p:spPr>
          <a:xfrm>
            <a:off x="3564859" y="4146504"/>
            <a:ext cx="148643" cy="12742"/>
          </a:xfrm>
          <a:custGeom>
            <a:avLst/>
            <a:gdLst>
              <a:gd name="connsiteX0" fmla="*/ 0 w 148643"/>
              <a:gd name="connsiteY0" fmla="*/ 0 h 12742"/>
              <a:gd name="connsiteX1" fmla="*/ 148644 w 148643"/>
              <a:gd name="connsiteY1" fmla="*/ 0 h 1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643" h="12742">
                <a:moveTo>
                  <a:pt x="0" y="0"/>
                </a:moveTo>
                <a:lnTo>
                  <a:pt x="148644" y="0"/>
                </a:lnTo>
              </a:path>
            </a:pathLst>
          </a:custGeom>
          <a:ln w="19087" cap="flat">
            <a:solidFill>
              <a:srgbClr val="C6573B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50" name="Freeform 249">
            <a:extLst>
              <a:ext uri="{FF2B5EF4-FFF2-40B4-BE49-F238E27FC236}">
                <a16:creationId xmlns:a16="http://schemas.microsoft.com/office/drawing/2014/main" id="{996298E5-3272-A9F2-1E33-25F6305912CD}"/>
              </a:ext>
            </a:extLst>
          </p:cNvPr>
          <p:cNvSpPr/>
          <p:nvPr/>
        </p:nvSpPr>
        <p:spPr>
          <a:xfrm>
            <a:off x="7210455" y="3939944"/>
            <a:ext cx="3890068" cy="885749"/>
          </a:xfrm>
          <a:custGeom>
            <a:avLst/>
            <a:gdLst>
              <a:gd name="connsiteX0" fmla="*/ 0 w 3890068"/>
              <a:gd name="connsiteY0" fmla="*/ 0 h 885749"/>
              <a:gd name="connsiteX1" fmla="*/ 86921 w 3890068"/>
              <a:gd name="connsiteY1" fmla="*/ 0 h 885749"/>
              <a:gd name="connsiteX2" fmla="*/ 86921 w 3890068"/>
              <a:gd name="connsiteY2" fmla="*/ 26505 h 885749"/>
              <a:gd name="connsiteX3" fmla="*/ 154880 w 3890068"/>
              <a:gd name="connsiteY3" fmla="*/ 26505 h 885749"/>
              <a:gd name="connsiteX4" fmla="*/ 154880 w 3890068"/>
              <a:gd name="connsiteY4" fmla="*/ 54157 h 885749"/>
              <a:gd name="connsiteX5" fmla="*/ 163788 w 3890068"/>
              <a:gd name="connsiteY5" fmla="*/ 54157 h 885749"/>
              <a:gd name="connsiteX6" fmla="*/ 163788 w 3890068"/>
              <a:gd name="connsiteY6" fmla="*/ 80407 h 885749"/>
              <a:gd name="connsiteX7" fmla="*/ 171933 w 3890068"/>
              <a:gd name="connsiteY7" fmla="*/ 80407 h 885749"/>
              <a:gd name="connsiteX8" fmla="*/ 171933 w 3890068"/>
              <a:gd name="connsiteY8" fmla="*/ 103599 h 885749"/>
              <a:gd name="connsiteX9" fmla="*/ 205022 w 3890068"/>
              <a:gd name="connsiteY9" fmla="*/ 103599 h 885749"/>
              <a:gd name="connsiteX10" fmla="*/ 205022 w 3890068"/>
              <a:gd name="connsiteY10" fmla="*/ 158393 h 885749"/>
              <a:gd name="connsiteX11" fmla="*/ 297797 w 3890068"/>
              <a:gd name="connsiteY11" fmla="*/ 158393 h 885749"/>
              <a:gd name="connsiteX12" fmla="*/ 297797 w 3890068"/>
              <a:gd name="connsiteY12" fmla="*/ 193435 h 885749"/>
              <a:gd name="connsiteX13" fmla="*/ 308105 w 3890068"/>
              <a:gd name="connsiteY13" fmla="*/ 193435 h 885749"/>
              <a:gd name="connsiteX14" fmla="*/ 308105 w 3890068"/>
              <a:gd name="connsiteY14" fmla="*/ 210001 h 885749"/>
              <a:gd name="connsiteX15" fmla="*/ 350993 w 3890068"/>
              <a:gd name="connsiteY15" fmla="*/ 210001 h 885749"/>
              <a:gd name="connsiteX16" fmla="*/ 350993 w 3890068"/>
              <a:gd name="connsiteY16" fmla="*/ 237270 h 885749"/>
              <a:gd name="connsiteX17" fmla="*/ 408516 w 3890068"/>
              <a:gd name="connsiteY17" fmla="*/ 237270 h 885749"/>
              <a:gd name="connsiteX18" fmla="*/ 408516 w 3890068"/>
              <a:gd name="connsiteY18" fmla="*/ 263520 h 885749"/>
              <a:gd name="connsiteX19" fmla="*/ 517709 w 3890068"/>
              <a:gd name="connsiteY19" fmla="*/ 263520 h 885749"/>
              <a:gd name="connsiteX20" fmla="*/ 517709 w 3890068"/>
              <a:gd name="connsiteY20" fmla="*/ 292192 h 885749"/>
              <a:gd name="connsiteX21" fmla="*/ 534507 w 3890068"/>
              <a:gd name="connsiteY21" fmla="*/ 292192 h 885749"/>
              <a:gd name="connsiteX22" fmla="*/ 534507 w 3890068"/>
              <a:gd name="connsiteY22" fmla="*/ 319461 h 885749"/>
              <a:gd name="connsiteX23" fmla="*/ 542143 w 3890068"/>
              <a:gd name="connsiteY23" fmla="*/ 319461 h 885749"/>
              <a:gd name="connsiteX24" fmla="*/ 542143 w 3890068"/>
              <a:gd name="connsiteY24" fmla="*/ 370177 h 885749"/>
              <a:gd name="connsiteX25" fmla="*/ 555124 w 3890068"/>
              <a:gd name="connsiteY25" fmla="*/ 370177 h 885749"/>
              <a:gd name="connsiteX26" fmla="*/ 555124 w 3890068"/>
              <a:gd name="connsiteY26" fmla="*/ 375402 h 885749"/>
              <a:gd name="connsiteX27" fmla="*/ 588213 w 3890068"/>
              <a:gd name="connsiteY27" fmla="*/ 375402 h 885749"/>
              <a:gd name="connsiteX28" fmla="*/ 588213 w 3890068"/>
              <a:gd name="connsiteY28" fmla="*/ 428921 h 885749"/>
              <a:gd name="connsiteX29" fmla="*/ 734820 w 3890068"/>
              <a:gd name="connsiteY29" fmla="*/ 428921 h 885749"/>
              <a:gd name="connsiteX30" fmla="*/ 734820 w 3890068"/>
              <a:gd name="connsiteY30" fmla="*/ 485372 h 885749"/>
              <a:gd name="connsiteX31" fmla="*/ 790689 w 3890068"/>
              <a:gd name="connsiteY31" fmla="*/ 485372 h 885749"/>
              <a:gd name="connsiteX32" fmla="*/ 790689 w 3890068"/>
              <a:gd name="connsiteY32" fmla="*/ 514043 h 885749"/>
              <a:gd name="connsiteX33" fmla="*/ 910699 w 3890068"/>
              <a:gd name="connsiteY33" fmla="*/ 514043 h 885749"/>
              <a:gd name="connsiteX34" fmla="*/ 910699 w 3890068"/>
              <a:gd name="connsiteY34" fmla="*/ 569729 h 885749"/>
              <a:gd name="connsiteX35" fmla="*/ 943787 w 3890068"/>
              <a:gd name="connsiteY35" fmla="*/ 569729 h 885749"/>
              <a:gd name="connsiteX36" fmla="*/ 943787 w 3890068"/>
              <a:gd name="connsiteY36" fmla="*/ 601714 h 885749"/>
              <a:gd name="connsiteX37" fmla="*/ 1096250 w 3890068"/>
              <a:gd name="connsiteY37" fmla="*/ 601714 h 885749"/>
              <a:gd name="connsiteX38" fmla="*/ 1096250 w 3890068"/>
              <a:gd name="connsiteY38" fmla="*/ 646950 h 885749"/>
              <a:gd name="connsiteX39" fmla="*/ 1108849 w 3890068"/>
              <a:gd name="connsiteY39" fmla="*/ 646950 h 885749"/>
              <a:gd name="connsiteX40" fmla="*/ 1108849 w 3890068"/>
              <a:gd name="connsiteY40" fmla="*/ 658291 h 885749"/>
              <a:gd name="connsiteX41" fmla="*/ 1300380 w 3890068"/>
              <a:gd name="connsiteY41" fmla="*/ 658291 h 885749"/>
              <a:gd name="connsiteX42" fmla="*/ 1300380 w 3890068"/>
              <a:gd name="connsiteY42" fmla="*/ 685561 h 885749"/>
              <a:gd name="connsiteX43" fmla="*/ 1674408 w 3890068"/>
              <a:gd name="connsiteY43" fmla="*/ 685561 h 885749"/>
              <a:gd name="connsiteX44" fmla="*/ 1674408 w 3890068"/>
              <a:gd name="connsiteY44" fmla="*/ 712831 h 885749"/>
              <a:gd name="connsiteX45" fmla="*/ 1693371 w 3890068"/>
              <a:gd name="connsiteY45" fmla="*/ 712831 h 885749"/>
              <a:gd name="connsiteX46" fmla="*/ 1693371 w 3890068"/>
              <a:gd name="connsiteY46" fmla="*/ 746217 h 885749"/>
              <a:gd name="connsiteX47" fmla="*/ 2070071 w 3890068"/>
              <a:gd name="connsiteY47" fmla="*/ 746217 h 885749"/>
              <a:gd name="connsiteX48" fmla="*/ 2070071 w 3890068"/>
              <a:gd name="connsiteY48" fmla="*/ 773231 h 885749"/>
              <a:gd name="connsiteX49" fmla="*/ 2223169 w 3890068"/>
              <a:gd name="connsiteY49" fmla="*/ 773231 h 885749"/>
              <a:gd name="connsiteX50" fmla="*/ 2223169 w 3890068"/>
              <a:gd name="connsiteY50" fmla="*/ 802412 h 885749"/>
              <a:gd name="connsiteX51" fmla="*/ 2992860 w 3890068"/>
              <a:gd name="connsiteY51" fmla="*/ 802412 h 885749"/>
              <a:gd name="connsiteX52" fmla="*/ 2992860 w 3890068"/>
              <a:gd name="connsiteY52" fmla="*/ 841915 h 885749"/>
              <a:gd name="connsiteX53" fmla="*/ 3123687 w 3890068"/>
              <a:gd name="connsiteY53" fmla="*/ 841915 h 885749"/>
              <a:gd name="connsiteX54" fmla="*/ 3123687 w 3890068"/>
              <a:gd name="connsiteY54" fmla="*/ 885750 h 885749"/>
              <a:gd name="connsiteX55" fmla="*/ 3890069 w 3890068"/>
              <a:gd name="connsiteY55" fmla="*/ 885750 h 88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890068" h="885749">
                <a:moveTo>
                  <a:pt x="0" y="0"/>
                </a:moveTo>
                <a:lnTo>
                  <a:pt x="86921" y="0"/>
                </a:lnTo>
                <a:lnTo>
                  <a:pt x="86921" y="26505"/>
                </a:lnTo>
                <a:lnTo>
                  <a:pt x="154880" y="26505"/>
                </a:lnTo>
                <a:lnTo>
                  <a:pt x="154880" y="54157"/>
                </a:lnTo>
                <a:lnTo>
                  <a:pt x="163788" y="54157"/>
                </a:lnTo>
                <a:lnTo>
                  <a:pt x="163788" y="80407"/>
                </a:lnTo>
                <a:lnTo>
                  <a:pt x="171933" y="80407"/>
                </a:lnTo>
                <a:lnTo>
                  <a:pt x="171933" y="103599"/>
                </a:lnTo>
                <a:lnTo>
                  <a:pt x="205022" y="103599"/>
                </a:lnTo>
                <a:lnTo>
                  <a:pt x="205022" y="158393"/>
                </a:lnTo>
                <a:lnTo>
                  <a:pt x="297797" y="158393"/>
                </a:lnTo>
                <a:lnTo>
                  <a:pt x="297797" y="193435"/>
                </a:lnTo>
                <a:lnTo>
                  <a:pt x="308105" y="193435"/>
                </a:lnTo>
                <a:lnTo>
                  <a:pt x="308105" y="210001"/>
                </a:lnTo>
                <a:lnTo>
                  <a:pt x="350993" y="210001"/>
                </a:lnTo>
                <a:lnTo>
                  <a:pt x="350993" y="237270"/>
                </a:lnTo>
                <a:lnTo>
                  <a:pt x="408516" y="237270"/>
                </a:lnTo>
                <a:lnTo>
                  <a:pt x="408516" y="263520"/>
                </a:lnTo>
                <a:lnTo>
                  <a:pt x="517709" y="263520"/>
                </a:lnTo>
                <a:lnTo>
                  <a:pt x="517709" y="292192"/>
                </a:lnTo>
                <a:lnTo>
                  <a:pt x="534507" y="292192"/>
                </a:lnTo>
                <a:lnTo>
                  <a:pt x="534507" y="319461"/>
                </a:lnTo>
                <a:lnTo>
                  <a:pt x="542143" y="319461"/>
                </a:lnTo>
                <a:lnTo>
                  <a:pt x="542143" y="370177"/>
                </a:lnTo>
                <a:lnTo>
                  <a:pt x="555124" y="370177"/>
                </a:lnTo>
                <a:lnTo>
                  <a:pt x="555124" y="375402"/>
                </a:lnTo>
                <a:lnTo>
                  <a:pt x="588213" y="375402"/>
                </a:lnTo>
                <a:lnTo>
                  <a:pt x="588213" y="428921"/>
                </a:lnTo>
                <a:lnTo>
                  <a:pt x="734820" y="428921"/>
                </a:lnTo>
                <a:lnTo>
                  <a:pt x="734820" y="485372"/>
                </a:lnTo>
                <a:lnTo>
                  <a:pt x="790689" y="485372"/>
                </a:lnTo>
                <a:lnTo>
                  <a:pt x="790689" y="514043"/>
                </a:lnTo>
                <a:lnTo>
                  <a:pt x="910699" y="514043"/>
                </a:lnTo>
                <a:lnTo>
                  <a:pt x="910699" y="569729"/>
                </a:lnTo>
                <a:lnTo>
                  <a:pt x="943787" y="569729"/>
                </a:lnTo>
                <a:lnTo>
                  <a:pt x="943787" y="601714"/>
                </a:lnTo>
                <a:lnTo>
                  <a:pt x="1096250" y="601714"/>
                </a:lnTo>
                <a:lnTo>
                  <a:pt x="1096250" y="646950"/>
                </a:lnTo>
                <a:lnTo>
                  <a:pt x="1108849" y="646950"/>
                </a:lnTo>
                <a:lnTo>
                  <a:pt x="1108849" y="658291"/>
                </a:lnTo>
                <a:lnTo>
                  <a:pt x="1300380" y="658291"/>
                </a:lnTo>
                <a:lnTo>
                  <a:pt x="1300380" y="685561"/>
                </a:lnTo>
                <a:lnTo>
                  <a:pt x="1674408" y="685561"/>
                </a:lnTo>
                <a:lnTo>
                  <a:pt x="1674408" y="712831"/>
                </a:lnTo>
                <a:lnTo>
                  <a:pt x="1693371" y="712831"/>
                </a:lnTo>
                <a:lnTo>
                  <a:pt x="1693371" y="746217"/>
                </a:lnTo>
                <a:lnTo>
                  <a:pt x="2070071" y="746217"/>
                </a:lnTo>
                <a:lnTo>
                  <a:pt x="2070071" y="773231"/>
                </a:lnTo>
                <a:lnTo>
                  <a:pt x="2223169" y="773231"/>
                </a:lnTo>
                <a:lnTo>
                  <a:pt x="2223169" y="802412"/>
                </a:lnTo>
                <a:lnTo>
                  <a:pt x="2992860" y="802412"/>
                </a:lnTo>
                <a:lnTo>
                  <a:pt x="2992860" y="841915"/>
                </a:lnTo>
                <a:lnTo>
                  <a:pt x="3123687" y="841915"/>
                </a:lnTo>
                <a:lnTo>
                  <a:pt x="3123687" y="885750"/>
                </a:lnTo>
                <a:lnTo>
                  <a:pt x="3890069" y="885750"/>
                </a:lnTo>
              </a:path>
            </a:pathLst>
          </a:custGeom>
          <a:noFill/>
          <a:ln w="19087" cap="flat">
            <a:solidFill>
              <a:srgbClr val="C6573B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51" name="Freeform 250">
            <a:extLst>
              <a:ext uri="{FF2B5EF4-FFF2-40B4-BE49-F238E27FC236}">
                <a16:creationId xmlns:a16="http://schemas.microsoft.com/office/drawing/2014/main" id="{5AA7F894-1395-F7F6-AFC9-E8C4B8C87C1A}"/>
              </a:ext>
            </a:extLst>
          </p:cNvPr>
          <p:cNvSpPr/>
          <p:nvPr/>
        </p:nvSpPr>
        <p:spPr>
          <a:xfrm>
            <a:off x="9485293" y="4146504"/>
            <a:ext cx="148771" cy="12742"/>
          </a:xfrm>
          <a:custGeom>
            <a:avLst/>
            <a:gdLst>
              <a:gd name="connsiteX0" fmla="*/ 0 w 148771"/>
              <a:gd name="connsiteY0" fmla="*/ 0 h 12742"/>
              <a:gd name="connsiteX1" fmla="*/ 148771 w 148771"/>
              <a:gd name="connsiteY1" fmla="*/ 0 h 1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771" h="12742">
                <a:moveTo>
                  <a:pt x="0" y="0"/>
                </a:moveTo>
                <a:lnTo>
                  <a:pt x="148771" y="0"/>
                </a:lnTo>
              </a:path>
            </a:pathLst>
          </a:custGeom>
          <a:ln w="19087" cap="flat">
            <a:solidFill>
              <a:srgbClr val="C6573B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52" name="Freeform 251">
            <a:extLst>
              <a:ext uri="{FF2B5EF4-FFF2-40B4-BE49-F238E27FC236}">
                <a16:creationId xmlns:a16="http://schemas.microsoft.com/office/drawing/2014/main" id="{607C1324-CF50-ADA1-1A1B-151C57C02A06}"/>
              </a:ext>
            </a:extLst>
          </p:cNvPr>
          <p:cNvSpPr/>
          <p:nvPr/>
        </p:nvSpPr>
        <p:spPr>
          <a:xfrm>
            <a:off x="7210836" y="1289578"/>
            <a:ext cx="3702991" cy="629365"/>
          </a:xfrm>
          <a:custGeom>
            <a:avLst/>
            <a:gdLst>
              <a:gd name="connsiteX0" fmla="*/ 0 w 3702991"/>
              <a:gd name="connsiteY0" fmla="*/ 0 h 629365"/>
              <a:gd name="connsiteX1" fmla="*/ 90103 w 3702991"/>
              <a:gd name="connsiteY1" fmla="*/ 0 h 629365"/>
              <a:gd name="connsiteX2" fmla="*/ 90103 w 3702991"/>
              <a:gd name="connsiteY2" fmla="*/ 24976 h 629365"/>
              <a:gd name="connsiteX3" fmla="*/ 143299 w 3702991"/>
              <a:gd name="connsiteY3" fmla="*/ 24976 h 629365"/>
              <a:gd name="connsiteX4" fmla="*/ 143299 w 3702991"/>
              <a:gd name="connsiteY4" fmla="*/ 101815 h 629365"/>
              <a:gd name="connsiteX5" fmla="*/ 326813 w 3702991"/>
              <a:gd name="connsiteY5" fmla="*/ 101815 h 629365"/>
              <a:gd name="connsiteX6" fmla="*/ 326813 w 3702991"/>
              <a:gd name="connsiteY6" fmla="*/ 154315 h 629365"/>
              <a:gd name="connsiteX7" fmla="*/ 359265 w 3702991"/>
              <a:gd name="connsiteY7" fmla="*/ 154315 h 629365"/>
              <a:gd name="connsiteX8" fmla="*/ 359265 w 3702991"/>
              <a:gd name="connsiteY8" fmla="*/ 182476 h 629365"/>
              <a:gd name="connsiteX9" fmla="*/ 539598 w 3702991"/>
              <a:gd name="connsiteY9" fmla="*/ 182476 h 629365"/>
              <a:gd name="connsiteX10" fmla="*/ 539598 w 3702991"/>
              <a:gd name="connsiteY10" fmla="*/ 236633 h 629365"/>
              <a:gd name="connsiteX11" fmla="*/ 681751 w 3702991"/>
              <a:gd name="connsiteY11" fmla="*/ 236633 h 629365"/>
              <a:gd name="connsiteX12" fmla="*/ 681751 w 3702991"/>
              <a:gd name="connsiteY12" fmla="*/ 264285 h 629365"/>
              <a:gd name="connsiteX13" fmla="*/ 731639 w 3702991"/>
              <a:gd name="connsiteY13" fmla="*/ 264285 h 629365"/>
              <a:gd name="connsiteX14" fmla="*/ 731639 w 3702991"/>
              <a:gd name="connsiteY14" fmla="*/ 316148 h 629365"/>
              <a:gd name="connsiteX15" fmla="*/ 863102 w 3702991"/>
              <a:gd name="connsiteY15" fmla="*/ 316148 h 629365"/>
              <a:gd name="connsiteX16" fmla="*/ 863102 w 3702991"/>
              <a:gd name="connsiteY16" fmla="*/ 365845 h 629365"/>
              <a:gd name="connsiteX17" fmla="*/ 893391 w 3702991"/>
              <a:gd name="connsiteY17" fmla="*/ 365845 h 629365"/>
              <a:gd name="connsiteX18" fmla="*/ 893391 w 3702991"/>
              <a:gd name="connsiteY18" fmla="*/ 372471 h 629365"/>
              <a:gd name="connsiteX19" fmla="*/ 978149 w 3702991"/>
              <a:gd name="connsiteY19" fmla="*/ 372471 h 629365"/>
              <a:gd name="connsiteX20" fmla="*/ 978149 w 3702991"/>
              <a:gd name="connsiteY20" fmla="*/ 399613 h 629365"/>
              <a:gd name="connsiteX21" fmla="*/ 1037836 w 3702991"/>
              <a:gd name="connsiteY21" fmla="*/ 399613 h 629365"/>
              <a:gd name="connsiteX22" fmla="*/ 1037836 w 3702991"/>
              <a:gd name="connsiteY22" fmla="*/ 425608 h 629365"/>
              <a:gd name="connsiteX23" fmla="*/ 1107321 w 3702991"/>
              <a:gd name="connsiteY23" fmla="*/ 425608 h 629365"/>
              <a:gd name="connsiteX24" fmla="*/ 1107321 w 3702991"/>
              <a:gd name="connsiteY24" fmla="*/ 452623 h 629365"/>
              <a:gd name="connsiteX25" fmla="*/ 1344032 w 3702991"/>
              <a:gd name="connsiteY25" fmla="*/ 452623 h 629365"/>
              <a:gd name="connsiteX26" fmla="*/ 1344032 w 3702991"/>
              <a:gd name="connsiteY26" fmla="*/ 513406 h 629365"/>
              <a:gd name="connsiteX27" fmla="*/ 1539381 w 3702991"/>
              <a:gd name="connsiteY27" fmla="*/ 513406 h 629365"/>
              <a:gd name="connsiteX28" fmla="*/ 1539381 w 3702991"/>
              <a:gd name="connsiteY28" fmla="*/ 542715 h 629365"/>
              <a:gd name="connsiteX29" fmla="*/ 1823815 w 3702991"/>
              <a:gd name="connsiteY29" fmla="*/ 542715 h 629365"/>
              <a:gd name="connsiteX30" fmla="*/ 1823815 w 3702991"/>
              <a:gd name="connsiteY30" fmla="*/ 568710 h 629365"/>
              <a:gd name="connsiteX31" fmla="*/ 1839851 w 3702991"/>
              <a:gd name="connsiteY31" fmla="*/ 568710 h 629365"/>
              <a:gd name="connsiteX32" fmla="*/ 1840106 w 3702991"/>
              <a:gd name="connsiteY32" fmla="*/ 597381 h 629365"/>
              <a:gd name="connsiteX33" fmla="*/ 2375377 w 3702991"/>
              <a:gd name="connsiteY33" fmla="*/ 597381 h 629365"/>
              <a:gd name="connsiteX34" fmla="*/ 2375377 w 3702991"/>
              <a:gd name="connsiteY34" fmla="*/ 629365 h 629365"/>
              <a:gd name="connsiteX35" fmla="*/ 3702991 w 3702991"/>
              <a:gd name="connsiteY35" fmla="*/ 629365 h 62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702991" h="629365">
                <a:moveTo>
                  <a:pt x="0" y="0"/>
                </a:moveTo>
                <a:lnTo>
                  <a:pt x="90103" y="0"/>
                </a:lnTo>
                <a:lnTo>
                  <a:pt x="90103" y="24976"/>
                </a:lnTo>
                <a:lnTo>
                  <a:pt x="143299" y="24976"/>
                </a:lnTo>
                <a:lnTo>
                  <a:pt x="143299" y="101815"/>
                </a:lnTo>
                <a:lnTo>
                  <a:pt x="326813" y="101815"/>
                </a:lnTo>
                <a:lnTo>
                  <a:pt x="326813" y="154315"/>
                </a:lnTo>
                <a:lnTo>
                  <a:pt x="359265" y="154315"/>
                </a:lnTo>
                <a:lnTo>
                  <a:pt x="359265" y="182476"/>
                </a:lnTo>
                <a:lnTo>
                  <a:pt x="539598" y="182476"/>
                </a:lnTo>
                <a:lnTo>
                  <a:pt x="539598" y="236633"/>
                </a:lnTo>
                <a:lnTo>
                  <a:pt x="681751" y="236633"/>
                </a:lnTo>
                <a:lnTo>
                  <a:pt x="681751" y="264285"/>
                </a:lnTo>
                <a:lnTo>
                  <a:pt x="731639" y="264285"/>
                </a:lnTo>
                <a:lnTo>
                  <a:pt x="731639" y="316148"/>
                </a:lnTo>
                <a:lnTo>
                  <a:pt x="863102" y="316148"/>
                </a:lnTo>
                <a:lnTo>
                  <a:pt x="863102" y="365845"/>
                </a:lnTo>
                <a:lnTo>
                  <a:pt x="893391" y="365845"/>
                </a:lnTo>
                <a:lnTo>
                  <a:pt x="893391" y="372471"/>
                </a:lnTo>
                <a:lnTo>
                  <a:pt x="978149" y="372471"/>
                </a:lnTo>
                <a:lnTo>
                  <a:pt x="978149" y="399613"/>
                </a:lnTo>
                <a:lnTo>
                  <a:pt x="1037836" y="399613"/>
                </a:lnTo>
                <a:lnTo>
                  <a:pt x="1037836" y="425608"/>
                </a:lnTo>
                <a:lnTo>
                  <a:pt x="1107321" y="425608"/>
                </a:lnTo>
                <a:lnTo>
                  <a:pt x="1107321" y="452623"/>
                </a:lnTo>
                <a:lnTo>
                  <a:pt x="1344032" y="452623"/>
                </a:lnTo>
                <a:lnTo>
                  <a:pt x="1344032" y="513406"/>
                </a:lnTo>
                <a:lnTo>
                  <a:pt x="1539381" y="513406"/>
                </a:lnTo>
                <a:lnTo>
                  <a:pt x="1539381" y="542715"/>
                </a:lnTo>
                <a:lnTo>
                  <a:pt x="1823815" y="542715"/>
                </a:lnTo>
                <a:lnTo>
                  <a:pt x="1823815" y="568710"/>
                </a:lnTo>
                <a:lnTo>
                  <a:pt x="1839851" y="568710"/>
                </a:lnTo>
                <a:lnTo>
                  <a:pt x="1840106" y="597381"/>
                </a:lnTo>
                <a:lnTo>
                  <a:pt x="2375377" y="597381"/>
                </a:lnTo>
                <a:lnTo>
                  <a:pt x="2375377" y="629365"/>
                </a:lnTo>
                <a:lnTo>
                  <a:pt x="3702991" y="629365"/>
                </a:lnTo>
              </a:path>
            </a:pathLst>
          </a:custGeom>
          <a:noFill/>
          <a:ln w="19087" cap="flat">
            <a:solidFill>
              <a:srgbClr val="C6573B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53" name="Freeform 252">
            <a:extLst>
              <a:ext uri="{FF2B5EF4-FFF2-40B4-BE49-F238E27FC236}">
                <a16:creationId xmlns:a16="http://schemas.microsoft.com/office/drawing/2014/main" id="{5929A623-3F40-F719-B16F-E1B56F707C74}"/>
              </a:ext>
            </a:extLst>
          </p:cNvPr>
          <p:cNvSpPr/>
          <p:nvPr/>
        </p:nvSpPr>
        <p:spPr>
          <a:xfrm>
            <a:off x="9295415" y="1504548"/>
            <a:ext cx="148771" cy="12742"/>
          </a:xfrm>
          <a:custGeom>
            <a:avLst/>
            <a:gdLst>
              <a:gd name="connsiteX0" fmla="*/ 0 w 148771"/>
              <a:gd name="connsiteY0" fmla="*/ 0 h 12742"/>
              <a:gd name="connsiteX1" fmla="*/ 148772 w 148771"/>
              <a:gd name="connsiteY1" fmla="*/ 0 h 1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771" h="12742">
                <a:moveTo>
                  <a:pt x="0" y="0"/>
                </a:moveTo>
                <a:lnTo>
                  <a:pt x="148772" y="0"/>
                </a:lnTo>
              </a:path>
            </a:pathLst>
          </a:custGeom>
          <a:ln w="19087" cap="flat">
            <a:solidFill>
              <a:srgbClr val="C6573B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54" name="Freeform 253">
            <a:extLst>
              <a:ext uri="{FF2B5EF4-FFF2-40B4-BE49-F238E27FC236}">
                <a16:creationId xmlns:a16="http://schemas.microsoft.com/office/drawing/2014/main" id="{AA7C06D5-022C-285C-A5FB-BC343EC56296}"/>
              </a:ext>
            </a:extLst>
          </p:cNvPr>
          <p:cNvSpPr/>
          <p:nvPr/>
        </p:nvSpPr>
        <p:spPr>
          <a:xfrm>
            <a:off x="1504587" y="1301174"/>
            <a:ext cx="3677920" cy="879633"/>
          </a:xfrm>
          <a:custGeom>
            <a:avLst/>
            <a:gdLst>
              <a:gd name="connsiteX0" fmla="*/ 0 w 3677920"/>
              <a:gd name="connsiteY0" fmla="*/ 0 h 879633"/>
              <a:gd name="connsiteX1" fmla="*/ 39961 w 3677920"/>
              <a:gd name="connsiteY1" fmla="*/ 0 h 879633"/>
              <a:gd name="connsiteX2" fmla="*/ 39961 w 3677920"/>
              <a:gd name="connsiteY2" fmla="*/ 4078 h 879633"/>
              <a:gd name="connsiteX3" fmla="*/ 51287 w 3677920"/>
              <a:gd name="connsiteY3" fmla="*/ 4078 h 879633"/>
              <a:gd name="connsiteX4" fmla="*/ 51287 w 3677920"/>
              <a:gd name="connsiteY4" fmla="*/ 7518 h 879633"/>
              <a:gd name="connsiteX5" fmla="*/ 76740 w 3677920"/>
              <a:gd name="connsiteY5" fmla="*/ 7518 h 879633"/>
              <a:gd name="connsiteX6" fmla="*/ 76740 w 3677920"/>
              <a:gd name="connsiteY6" fmla="*/ 12998 h 879633"/>
              <a:gd name="connsiteX7" fmla="*/ 81194 w 3677920"/>
              <a:gd name="connsiteY7" fmla="*/ 12998 h 879633"/>
              <a:gd name="connsiteX8" fmla="*/ 81194 w 3677920"/>
              <a:gd name="connsiteY8" fmla="*/ 18732 h 879633"/>
              <a:gd name="connsiteX9" fmla="*/ 87812 w 3677920"/>
              <a:gd name="connsiteY9" fmla="*/ 18732 h 879633"/>
              <a:gd name="connsiteX10" fmla="*/ 87812 w 3677920"/>
              <a:gd name="connsiteY10" fmla="*/ 22555 h 879633"/>
              <a:gd name="connsiteX11" fmla="*/ 103974 w 3677920"/>
              <a:gd name="connsiteY11" fmla="*/ 22555 h 879633"/>
              <a:gd name="connsiteX12" fmla="*/ 103974 w 3677920"/>
              <a:gd name="connsiteY12" fmla="*/ 27397 h 879633"/>
              <a:gd name="connsiteX13" fmla="*/ 111228 w 3677920"/>
              <a:gd name="connsiteY13" fmla="*/ 27397 h 879633"/>
              <a:gd name="connsiteX14" fmla="*/ 111228 w 3677920"/>
              <a:gd name="connsiteY14" fmla="*/ 30455 h 879633"/>
              <a:gd name="connsiteX15" fmla="*/ 130191 w 3677920"/>
              <a:gd name="connsiteY15" fmla="*/ 30455 h 879633"/>
              <a:gd name="connsiteX16" fmla="*/ 130191 w 3677920"/>
              <a:gd name="connsiteY16" fmla="*/ 34405 h 879633"/>
              <a:gd name="connsiteX17" fmla="*/ 139354 w 3677920"/>
              <a:gd name="connsiteY17" fmla="*/ 34405 h 879633"/>
              <a:gd name="connsiteX18" fmla="*/ 139354 w 3677920"/>
              <a:gd name="connsiteY18" fmla="*/ 42816 h 879633"/>
              <a:gd name="connsiteX19" fmla="*/ 143935 w 3677920"/>
              <a:gd name="connsiteY19" fmla="*/ 42816 h 879633"/>
              <a:gd name="connsiteX20" fmla="*/ 143935 w 3677920"/>
              <a:gd name="connsiteY20" fmla="*/ 72761 h 879633"/>
              <a:gd name="connsiteX21" fmla="*/ 146735 w 3677920"/>
              <a:gd name="connsiteY21" fmla="*/ 72761 h 879633"/>
              <a:gd name="connsiteX22" fmla="*/ 146735 w 3677920"/>
              <a:gd name="connsiteY22" fmla="*/ 81681 h 879633"/>
              <a:gd name="connsiteX23" fmla="*/ 151826 w 3677920"/>
              <a:gd name="connsiteY23" fmla="*/ 81681 h 879633"/>
              <a:gd name="connsiteX24" fmla="*/ 151826 w 3677920"/>
              <a:gd name="connsiteY24" fmla="*/ 100540 h 879633"/>
              <a:gd name="connsiteX25" fmla="*/ 158062 w 3677920"/>
              <a:gd name="connsiteY25" fmla="*/ 100540 h 879633"/>
              <a:gd name="connsiteX26" fmla="*/ 158062 w 3677920"/>
              <a:gd name="connsiteY26" fmla="*/ 109333 h 879633"/>
              <a:gd name="connsiteX27" fmla="*/ 165188 w 3677920"/>
              <a:gd name="connsiteY27" fmla="*/ 109333 h 879633"/>
              <a:gd name="connsiteX28" fmla="*/ 165188 w 3677920"/>
              <a:gd name="connsiteY28" fmla="*/ 125007 h 879633"/>
              <a:gd name="connsiteX29" fmla="*/ 169897 w 3677920"/>
              <a:gd name="connsiteY29" fmla="*/ 125007 h 879633"/>
              <a:gd name="connsiteX30" fmla="*/ 169897 w 3677920"/>
              <a:gd name="connsiteY30" fmla="*/ 131505 h 879633"/>
              <a:gd name="connsiteX31" fmla="*/ 183896 w 3677920"/>
              <a:gd name="connsiteY31" fmla="*/ 131505 h 879633"/>
              <a:gd name="connsiteX32" fmla="*/ 183896 w 3677920"/>
              <a:gd name="connsiteY32" fmla="*/ 141700 h 879633"/>
              <a:gd name="connsiteX33" fmla="*/ 188859 w 3677920"/>
              <a:gd name="connsiteY33" fmla="*/ 141700 h 879633"/>
              <a:gd name="connsiteX34" fmla="*/ 188859 w 3677920"/>
              <a:gd name="connsiteY34" fmla="*/ 145013 h 879633"/>
              <a:gd name="connsiteX35" fmla="*/ 192041 w 3677920"/>
              <a:gd name="connsiteY35" fmla="*/ 145013 h 879633"/>
              <a:gd name="connsiteX36" fmla="*/ 192041 w 3677920"/>
              <a:gd name="connsiteY36" fmla="*/ 150492 h 879633"/>
              <a:gd name="connsiteX37" fmla="*/ 215203 w 3677920"/>
              <a:gd name="connsiteY37" fmla="*/ 150492 h 879633"/>
              <a:gd name="connsiteX38" fmla="*/ 215203 w 3677920"/>
              <a:gd name="connsiteY38" fmla="*/ 153550 h 879633"/>
              <a:gd name="connsiteX39" fmla="*/ 240783 w 3677920"/>
              <a:gd name="connsiteY39" fmla="*/ 153550 h 879633"/>
              <a:gd name="connsiteX40" fmla="*/ 240783 w 3677920"/>
              <a:gd name="connsiteY40" fmla="*/ 158010 h 879633"/>
              <a:gd name="connsiteX41" fmla="*/ 262290 w 3677920"/>
              <a:gd name="connsiteY41" fmla="*/ 158010 h 879633"/>
              <a:gd name="connsiteX42" fmla="*/ 262290 w 3677920"/>
              <a:gd name="connsiteY42" fmla="*/ 161833 h 879633"/>
              <a:gd name="connsiteX43" fmla="*/ 274126 w 3677920"/>
              <a:gd name="connsiteY43" fmla="*/ 161833 h 879633"/>
              <a:gd name="connsiteX44" fmla="*/ 274126 w 3677920"/>
              <a:gd name="connsiteY44" fmla="*/ 165656 h 879633"/>
              <a:gd name="connsiteX45" fmla="*/ 290288 w 3677920"/>
              <a:gd name="connsiteY45" fmla="*/ 165656 h 879633"/>
              <a:gd name="connsiteX46" fmla="*/ 290288 w 3677920"/>
              <a:gd name="connsiteY46" fmla="*/ 172792 h 879633"/>
              <a:gd name="connsiteX47" fmla="*/ 307342 w 3677920"/>
              <a:gd name="connsiteY47" fmla="*/ 172792 h 879633"/>
              <a:gd name="connsiteX48" fmla="*/ 307342 w 3677920"/>
              <a:gd name="connsiteY48" fmla="*/ 177252 h 879633"/>
              <a:gd name="connsiteX49" fmla="*/ 310142 w 3677920"/>
              <a:gd name="connsiteY49" fmla="*/ 177252 h 879633"/>
              <a:gd name="connsiteX50" fmla="*/ 310142 w 3677920"/>
              <a:gd name="connsiteY50" fmla="*/ 185662 h 879633"/>
              <a:gd name="connsiteX51" fmla="*/ 315487 w 3677920"/>
              <a:gd name="connsiteY51" fmla="*/ 185662 h 879633"/>
              <a:gd name="connsiteX52" fmla="*/ 315487 w 3677920"/>
              <a:gd name="connsiteY52" fmla="*/ 197895 h 879633"/>
              <a:gd name="connsiteX53" fmla="*/ 321468 w 3677920"/>
              <a:gd name="connsiteY53" fmla="*/ 197895 h 879633"/>
              <a:gd name="connsiteX54" fmla="*/ 321468 w 3677920"/>
              <a:gd name="connsiteY54" fmla="*/ 205796 h 879633"/>
              <a:gd name="connsiteX55" fmla="*/ 330504 w 3677920"/>
              <a:gd name="connsiteY55" fmla="*/ 205796 h 879633"/>
              <a:gd name="connsiteX56" fmla="*/ 330504 w 3677920"/>
              <a:gd name="connsiteY56" fmla="*/ 215735 h 879633"/>
              <a:gd name="connsiteX57" fmla="*/ 334831 w 3677920"/>
              <a:gd name="connsiteY57" fmla="*/ 215735 h 879633"/>
              <a:gd name="connsiteX58" fmla="*/ 334831 w 3677920"/>
              <a:gd name="connsiteY58" fmla="*/ 235996 h 879633"/>
              <a:gd name="connsiteX59" fmla="*/ 339921 w 3677920"/>
              <a:gd name="connsiteY59" fmla="*/ 235996 h 879633"/>
              <a:gd name="connsiteX60" fmla="*/ 339921 w 3677920"/>
              <a:gd name="connsiteY60" fmla="*/ 257659 h 879633"/>
              <a:gd name="connsiteX61" fmla="*/ 349848 w 3677920"/>
              <a:gd name="connsiteY61" fmla="*/ 257659 h 879633"/>
              <a:gd name="connsiteX62" fmla="*/ 349848 w 3677920"/>
              <a:gd name="connsiteY62" fmla="*/ 261864 h 879633"/>
              <a:gd name="connsiteX63" fmla="*/ 354938 w 3677920"/>
              <a:gd name="connsiteY63" fmla="*/ 261864 h 879633"/>
              <a:gd name="connsiteX64" fmla="*/ 354938 w 3677920"/>
              <a:gd name="connsiteY64" fmla="*/ 271676 h 879633"/>
              <a:gd name="connsiteX65" fmla="*/ 367410 w 3677920"/>
              <a:gd name="connsiteY65" fmla="*/ 271676 h 879633"/>
              <a:gd name="connsiteX66" fmla="*/ 367410 w 3677920"/>
              <a:gd name="connsiteY66" fmla="*/ 277283 h 879633"/>
              <a:gd name="connsiteX67" fmla="*/ 382682 w 3677920"/>
              <a:gd name="connsiteY67" fmla="*/ 277283 h 879633"/>
              <a:gd name="connsiteX68" fmla="*/ 382682 w 3677920"/>
              <a:gd name="connsiteY68" fmla="*/ 283272 h 879633"/>
              <a:gd name="connsiteX69" fmla="*/ 388281 w 3677920"/>
              <a:gd name="connsiteY69" fmla="*/ 283272 h 879633"/>
              <a:gd name="connsiteX70" fmla="*/ 388281 w 3677920"/>
              <a:gd name="connsiteY70" fmla="*/ 286840 h 879633"/>
              <a:gd name="connsiteX71" fmla="*/ 418698 w 3677920"/>
              <a:gd name="connsiteY71" fmla="*/ 286840 h 879633"/>
              <a:gd name="connsiteX72" fmla="*/ 418698 w 3677920"/>
              <a:gd name="connsiteY72" fmla="*/ 291300 h 879633"/>
              <a:gd name="connsiteX73" fmla="*/ 426079 w 3677920"/>
              <a:gd name="connsiteY73" fmla="*/ 291300 h 879633"/>
              <a:gd name="connsiteX74" fmla="*/ 426079 w 3677920"/>
              <a:gd name="connsiteY74" fmla="*/ 294485 h 879633"/>
              <a:gd name="connsiteX75" fmla="*/ 445805 w 3677920"/>
              <a:gd name="connsiteY75" fmla="*/ 294485 h 879633"/>
              <a:gd name="connsiteX76" fmla="*/ 445805 w 3677920"/>
              <a:gd name="connsiteY76" fmla="*/ 298436 h 879633"/>
              <a:gd name="connsiteX77" fmla="*/ 465658 w 3677920"/>
              <a:gd name="connsiteY77" fmla="*/ 298436 h 879633"/>
              <a:gd name="connsiteX78" fmla="*/ 465658 w 3677920"/>
              <a:gd name="connsiteY78" fmla="*/ 306081 h 879633"/>
              <a:gd name="connsiteX79" fmla="*/ 473294 w 3677920"/>
              <a:gd name="connsiteY79" fmla="*/ 306081 h 879633"/>
              <a:gd name="connsiteX80" fmla="*/ 473294 w 3677920"/>
              <a:gd name="connsiteY80" fmla="*/ 325833 h 879633"/>
              <a:gd name="connsiteX81" fmla="*/ 490092 w 3677920"/>
              <a:gd name="connsiteY81" fmla="*/ 325833 h 879633"/>
              <a:gd name="connsiteX82" fmla="*/ 490092 w 3677920"/>
              <a:gd name="connsiteY82" fmla="*/ 338066 h 879633"/>
              <a:gd name="connsiteX83" fmla="*/ 500528 w 3677920"/>
              <a:gd name="connsiteY83" fmla="*/ 338066 h 879633"/>
              <a:gd name="connsiteX84" fmla="*/ 500528 w 3677920"/>
              <a:gd name="connsiteY84" fmla="*/ 357562 h 879633"/>
              <a:gd name="connsiteX85" fmla="*/ 526617 w 3677920"/>
              <a:gd name="connsiteY85" fmla="*/ 357562 h 879633"/>
              <a:gd name="connsiteX86" fmla="*/ 526617 w 3677920"/>
              <a:gd name="connsiteY86" fmla="*/ 365845 h 879633"/>
              <a:gd name="connsiteX87" fmla="*/ 531453 w 3677920"/>
              <a:gd name="connsiteY87" fmla="*/ 365845 h 879633"/>
              <a:gd name="connsiteX88" fmla="*/ 531453 w 3677920"/>
              <a:gd name="connsiteY88" fmla="*/ 369540 h 879633"/>
              <a:gd name="connsiteX89" fmla="*/ 537307 w 3677920"/>
              <a:gd name="connsiteY89" fmla="*/ 369540 h 879633"/>
              <a:gd name="connsiteX90" fmla="*/ 537307 w 3677920"/>
              <a:gd name="connsiteY90" fmla="*/ 374892 h 879633"/>
              <a:gd name="connsiteX91" fmla="*/ 549270 w 3677920"/>
              <a:gd name="connsiteY91" fmla="*/ 374892 h 879633"/>
              <a:gd name="connsiteX92" fmla="*/ 549270 w 3677920"/>
              <a:gd name="connsiteY92" fmla="*/ 379607 h 879633"/>
              <a:gd name="connsiteX93" fmla="*/ 552961 w 3677920"/>
              <a:gd name="connsiteY93" fmla="*/ 379607 h 879633"/>
              <a:gd name="connsiteX94" fmla="*/ 552961 w 3677920"/>
              <a:gd name="connsiteY94" fmla="*/ 386616 h 879633"/>
              <a:gd name="connsiteX95" fmla="*/ 563142 w 3677920"/>
              <a:gd name="connsiteY95" fmla="*/ 386616 h 879633"/>
              <a:gd name="connsiteX96" fmla="*/ 563142 w 3677920"/>
              <a:gd name="connsiteY96" fmla="*/ 390438 h 879633"/>
              <a:gd name="connsiteX97" fmla="*/ 582359 w 3677920"/>
              <a:gd name="connsiteY97" fmla="*/ 390438 h 879633"/>
              <a:gd name="connsiteX98" fmla="*/ 582359 w 3677920"/>
              <a:gd name="connsiteY98" fmla="*/ 393624 h 879633"/>
              <a:gd name="connsiteX99" fmla="*/ 588340 w 3677920"/>
              <a:gd name="connsiteY99" fmla="*/ 393624 h 879633"/>
              <a:gd name="connsiteX100" fmla="*/ 588340 w 3677920"/>
              <a:gd name="connsiteY100" fmla="*/ 398212 h 879633"/>
              <a:gd name="connsiteX101" fmla="*/ 595467 w 3677920"/>
              <a:gd name="connsiteY101" fmla="*/ 398212 h 879633"/>
              <a:gd name="connsiteX102" fmla="*/ 595467 w 3677920"/>
              <a:gd name="connsiteY102" fmla="*/ 401780 h 879633"/>
              <a:gd name="connsiteX103" fmla="*/ 613029 w 3677920"/>
              <a:gd name="connsiteY103" fmla="*/ 401780 h 879633"/>
              <a:gd name="connsiteX104" fmla="*/ 613029 w 3677920"/>
              <a:gd name="connsiteY104" fmla="*/ 405730 h 879633"/>
              <a:gd name="connsiteX105" fmla="*/ 618374 w 3677920"/>
              <a:gd name="connsiteY105" fmla="*/ 405730 h 879633"/>
              <a:gd name="connsiteX106" fmla="*/ 618374 w 3677920"/>
              <a:gd name="connsiteY106" fmla="*/ 410062 h 879633"/>
              <a:gd name="connsiteX107" fmla="*/ 638482 w 3677920"/>
              <a:gd name="connsiteY107" fmla="*/ 410062 h 879633"/>
              <a:gd name="connsiteX108" fmla="*/ 638482 w 3677920"/>
              <a:gd name="connsiteY108" fmla="*/ 414522 h 879633"/>
              <a:gd name="connsiteX109" fmla="*/ 652099 w 3677920"/>
              <a:gd name="connsiteY109" fmla="*/ 414522 h 879633"/>
              <a:gd name="connsiteX110" fmla="*/ 652099 w 3677920"/>
              <a:gd name="connsiteY110" fmla="*/ 420639 h 879633"/>
              <a:gd name="connsiteX111" fmla="*/ 657444 w 3677920"/>
              <a:gd name="connsiteY111" fmla="*/ 420639 h 879633"/>
              <a:gd name="connsiteX112" fmla="*/ 657444 w 3677920"/>
              <a:gd name="connsiteY112" fmla="*/ 430833 h 879633"/>
              <a:gd name="connsiteX113" fmla="*/ 668007 w 3677920"/>
              <a:gd name="connsiteY113" fmla="*/ 430833 h 879633"/>
              <a:gd name="connsiteX114" fmla="*/ 668007 w 3677920"/>
              <a:gd name="connsiteY114" fmla="*/ 449565 h 879633"/>
              <a:gd name="connsiteX115" fmla="*/ 676788 w 3677920"/>
              <a:gd name="connsiteY115" fmla="*/ 449565 h 879633"/>
              <a:gd name="connsiteX116" fmla="*/ 676788 w 3677920"/>
              <a:gd name="connsiteY116" fmla="*/ 454662 h 879633"/>
              <a:gd name="connsiteX117" fmla="*/ 684170 w 3677920"/>
              <a:gd name="connsiteY117" fmla="*/ 454662 h 879633"/>
              <a:gd name="connsiteX118" fmla="*/ 684170 w 3677920"/>
              <a:gd name="connsiteY118" fmla="*/ 458103 h 879633"/>
              <a:gd name="connsiteX119" fmla="*/ 691424 w 3677920"/>
              <a:gd name="connsiteY119" fmla="*/ 458103 h 879633"/>
              <a:gd name="connsiteX120" fmla="*/ 691424 w 3677920"/>
              <a:gd name="connsiteY120" fmla="*/ 462435 h 879633"/>
              <a:gd name="connsiteX121" fmla="*/ 711913 w 3677920"/>
              <a:gd name="connsiteY121" fmla="*/ 462435 h 879633"/>
              <a:gd name="connsiteX122" fmla="*/ 711913 w 3677920"/>
              <a:gd name="connsiteY122" fmla="*/ 465238 h 879633"/>
              <a:gd name="connsiteX123" fmla="*/ 720949 w 3677920"/>
              <a:gd name="connsiteY123" fmla="*/ 465238 h 879633"/>
              <a:gd name="connsiteX124" fmla="*/ 720949 w 3677920"/>
              <a:gd name="connsiteY124" fmla="*/ 470973 h 879633"/>
              <a:gd name="connsiteX125" fmla="*/ 724639 w 3677920"/>
              <a:gd name="connsiteY125" fmla="*/ 470973 h 879633"/>
              <a:gd name="connsiteX126" fmla="*/ 724639 w 3677920"/>
              <a:gd name="connsiteY126" fmla="*/ 474923 h 879633"/>
              <a:gd name="connsiteX127" fmla="*/ 728203 w 3677920"/>
              <a:gd name="connsiteY127" fmla="*/ 474923 h 879633"/>
              <a:gd name="connsiteX128" fmla="*/ 728203 w 3677920"/>
              <a:gd name="connsiteY128" fmla="*/ 482186 h 879633"/>
              <a:gd name="connsiteX129" fmla="*/ 756837 w 3677920"/>
              <a:gd name="connsiteY129" fmla="*/ 482186 h 879633"/>
              <a:gd name="connsiteX130" fmla="*/ 756837 w 3677920"/>
              <a:gd name="connsiteY130" fmla="*/ 486264 h 879633"/>
              <a:gd name="connsiteX131" fmla="*/ 788017 w 3677920"/>
              <a:gd name="connsiteY131" fmla="*/ 486264 h 879633"/>
              <a:gd name="connsiteX132" fmla="*/ 788017 w 3677920"/>
              <a:gd name="connsiteY132" fmla="*/ 489195 h 879633"/>
              <a:gd name="connsiteX133" fmla="*/ 803288 w 3677920"/>
              <a:gd name="connsiteY133" fmla="*/ 489195 h 879633"/>
              <a:gd name="connsiteX134" fmla="*/ 803288 w 3677920"/>
              <a:gd name="connsiteY134" fmla="*/ 496076 h 879633"/>
              <a:gd name="connsiteX135" fmla="*/ 824796 w 3677920"/>
              <a:gd name="connsiteY135" fmla="*/ 496076 h 879633"/>
              <a:gd name="connsiteX136" fmla="*/ 824796 w 3677920"/>
              <a:gd name="connsiteY136" fmla="*/ 502065 h 879633"/>
              <a:gd name="connsiteX137" fmla="*/ 832304 w 3677920"/>
              <a:gd name="connsiteY137" fmla="*/ 502065 h 879633"/>
              <a:gd name="connsiteX138" fmla="*/ 832304 w 3677920"/>
              <a:gd name="connsiteY138" fmla="*/ 514935 h 879633"/>
              <a:gd name="connsiteX139" fmla="*/ 841340 w 3677920"/>
              <a:gd name="connsiteY139" fmla="*/ 514935 h 879633"/>
              <a:gd name="connsiteX140" fmla="*/ 841340 w 3677920"/>
              <a:gd name="connsiteY140" fmla="*/ 523473 h 879633"/>
              <a:gd name="connsiteX141" fmla="*/ 847576 w 3677920"/>
              <a:gd name="connsiteY141" fmla="*/ 523473 h 879633"/>
              <a:gd name="connsiteX142" fmla="*/ 847576 w 3677920"/>
              <a:gd name="connsiteY142" fmla="*/ 531628 h 879633"/>
              <a:gd name="connsiteX143" fmla="*/ 852285 w 3677920"/>
              <a:gd name="connsiteY143" fmla="*/ 531628 h 879633"/>
              <a:gd name="connsiteX144" fmla="*/ 852285 w 3677920"/>
              <a:gd name="connsiteY144" fmla="*/ 538509 h 879633"/>
              <a:gd name="connsiteX145" fmla="*/ 858394 w 3677920"/>
              <a:gd name="connsiteY145" fmla="*/ 538509 h 879633"/>
              <a:gd name="connsiteX146" fmla="*/ 858394 w 3677920"/>
              <a:gd name="connsiteY146" fmla="*/ 543734 h 879633"/>
              <a:gd name="connsiteX147" fmla="*/ 871883 w 3677920"/>
              <a:gd name="connsiteY147" fmla="*/ 543734 h 879633"/>
              <a:gd name="connsiteX148" fmla="*/ 871883 w 3677920"/>
              <a:gd name="connsiteY148" fmla="*/ 546410 h 879633"/>
              <a:gd name="connsiteX149" fmla="*/ 881810 w 3677920"/>
              <a:gd name="connsiteY149" fmla="*/ 546410 h 879633"/>
              <a:gd name="connsiteX150" fmla="*/ 881810 w 3677920"/>
              <a:gd name="connsiteY150" fmla="*/ 551507 h 879633"/>
              <a:gd name="connsiteX151" fmla="*/ 895173 w 3677920"/>
              <a:gd name="connsiteY151" fmla="*/ 551507 h 879633"/>
              <a:gd name="connsiteX152" fmla="*/ 895173 w 3677920"/>
              <a:gd name="connsiteY152" fmla="*/ 555075 h 879633"/>
              <a:gd name="connsiteX153" fmla="*/ 914644 w 3677920"/>
              <a:gd name="connsiteY153" fmla="*/ 555075 h 879633"/>
              <a:gd name="connsiteX154" fmla="*/ 914644 w 3677920"/>
              <a:gd name="connsiteY154" fmla="*/ 559917 h 879633"/>
              <a:gd name="connsiteX155" fmla="*/ 959441 w 3677920"/>
              <a:gd name="connsiteY155" fmla="*/ 559917 h 879633"/>
              <a:gd name="connsiteX156" fmla="*/ 959441 w 3677920"/>
              <a:gd name="connsiteY156" fmla="*/ 563868 h 879633"/>
              <a:gd name="connsiteX157" fmla="*/ 970767 w 3677920"/>
              <a:gd name="connsiteY157" fmla="*/ 563868 h 879633"/>
              <a:gd name="connsiteX158" fmla="*/ 970767 w 3677920"/>
              <a:gd name="connsiteY158" fmla="*/ 568200 h 879633"/>
              <a:gd name="connsiteX159" fmla="*/ 976749 w 3677920"/>
              <a:gd name="connsiteY159" fmla="*/ 568200 h 879633"/>
              <a:gd name="connsiteX160" fmla="*/ 976749 w 3677920"/>
              <a:gd name="connsiteY160" fmla="*/ 571641 h 879633"/>
              <a:gd name="connsiteX161" fmla="*/ 980185 w 3677920"/>
              <a:gd name="connsiteY161" fmla="*/ 571641 h 879633"/>
              <a:gd name="connsiteX162" fmla="*/ 980185 w 3677920"/>
              <a:gd name="connsiteY162" fmla="*/ 574444 h 879633"/>
              <a:gd name="connsiteX163" fmla="*/ 986294 w 3677920"/>
              <a:gd name="connsiteY163" fmla="*/ 574444 h 879633"/>
              <a:gd name="connsiteX164" fmla="*/ 986294 w 3677920"/>
              <a:gd name="connsiteY164" fmla="*/ 583109 h 879633"/>
              <a:gd name="connsiteX165" fmla="*/ 989475 w 3677920"/>
              <a:gd name="connsiteY165" fmla="*/ 583109 h 879633"/>
              <a:gd name="connsiteX166" fmla="*/ 989475 w 3677920"/>
              <a:gd name="connsiteY166" fmla="*/ 584638 h 879633"/>
              <a:gd name="connsiteX167" fmla="*/ 991384 w 3677920"/>
              <a:gd name="connsiteY167" fmla="*/ 584638 h 879633"/>
              <a:gd name="connsiteX168" fmla="*/ 991384 w 3677920"/>
              <a:gd name="connsiteY168" fmla="*/ 587951 h 879633"/>
              <a:gd name="connsiteX169" fmla="*/ 998638 w 3677920"/>
              <a:gd name="connsiteY169" fmla="*/ 587951 h 879633"/>
              <a:gd name="connsiteX170" fmla="*/ 998638 w 3677920"/>
              <a:gd name="connsiteY170" fmla="*/ 593940 h 879633"/>
              <a:gd name="connsiteX171" fmla="*/ 1002711 w 3677920"/>
              <a:gd name="connsiteY171" fmla="*/ 593940 h 879633"/>
              <a:gd name="connsiteX172" fmla="*/ 1002711 w 3677920"/>
              <a:gd name="connsiteY172" fmla="*/ 605664 h 879633"/>
              <a:gd name="connsiteX173" fmla="*/ 1023455 w 3677920"/>
              <a:gd name="connsiteY173" fmla="*/ 605664 h 879633"/>
              <a:gd name="connsiteX174" fmla="*/ 1023455 w 3677920"/>
              <a:gd name="connsiteY174" fmla="*/ 608085 h 879633"/>
              <a:gd name="connsiteX175" fmla="*/ 1038090 w 3677920"/>
              <a:gd name="connsiteY175" fmla="*/ 608085 h 879633"/>
              <a:gd name="connsiteX176" fmla="*/ 1038090 w 3677920"/>
              <a:gd name="connsiteY176" fmla="*/ 611653 h 879633"/>
              <a:gd name="connsiteX177" fmla="*/ 1042544 w 3677920"/>
              <a:gd name="connsiteY177" fmla="*/ 611653 h 879633"/>
              <a:gd name="connsiteX178" fmla="*/ 1042544 w 3677920"/>
              <a:gd name="connsiteY178" fmla="*/ 617642 h 879633"/>
              <a:gd name="connsiteX179" fmla="*/ 1055780 w 3677920"/>
              <a:gd name="connsiteY179" fmla="*/ 617642 h 879633"/>
              <a:gd name="connsiteX180" fmla="*/ 1055780 w 3677920"/>
              <a:gd name="connsiteY180" fmla="*/ 621465 h 879633"/>
              <a:gd name="connsiteX181" fmla="*/ 1098158 w 3677920"/>
              <a:gd name="connsiteY181" fmla="*/ 621465 h 879633"/>
              <a:gd name="connsiteX182" fmla="*/ 1098158 w 3677920"/>
              <a:gd name="connsiteY182" fmla="*/ 629620 h 879633"/>
              <a:gd name="connsiteX183" fmla="*/ 1122084 w 3677920"/>
              <a:gd name="connsiteY183" fmla="*/ 629620 h 879633"/>
              <a:gd name="connsiteX184" fmla="*/ 1122084 w 3677920"/>
              <a:gd name="connsiteY184" fmla="*/ 634208 h 879633"/>
              <a:gd name="connsiteX185" fmla="*/ 1170317 w 3677920"/>
              <a:gd name="connsiteY185" fmla="*/ 634208 h 879633"/>
              <a:gd name="connsiteX186" fmla="*/ 1170317 w 3677920"/>
              <a:gd name="connsiteY186" fmla="*/ 645804 h 879633"/>
              <a:gd name="connsiteX187" fmla="*/ 1198060 w 3677920"/>
              <a:gd name="connsiteY187" fmla="*/ 645804 h 879633"/>
              <a:gd name="connsiteX188" fmla="*/ 1198060 w 3677920"/>
              <a:gd name="connsiteY188" fmla="*/ 655233 h 879633"/>
              <a:gd name="connsiteX189" fmla="*/ 1280400 w 3677920"/>
              <a:gd name="connsiteY189" fmla="*/ 655233 h 879633"/>
              <a:gd name="connsiteX190" fmla="*/ 1280400 w 3677920"/>
              <a:gd name="connsiteY190" fmla="*/ 659821 h 879633"/>
              <a:gd name="connsiteX191" fmla="*/ 1325451 w 3677920"/>
              <a:gd name="connsiteY191" fmla="*/ 659821 h 879633"/>
              <a:gd name="connsiteX192" fmla="*/ 1325451 w 3677920"/>
              <a:gd name="connsiteY192" fmla="*/ 665173 h 879633"/>
              <a:gd name="connsiteX193" fmla="*/ 1330924 w 3677920"/>
              <a:gd name="connsiteY193" fmla="*/ 665173 h 879633"/>
              <a:gd name="connsiteX194" fmla="*/ 1330924 w 3677920"/>
              <a:gd name="connsiteY194" fmla="*/ 677023 h 879633"/>
              <a:gd name="connsiteX195" fmla="*/ 1343395 w 3677920"/>
              <a:gd name="connsiteY195" fmla="*/ 677023 h 879633"/>
              <a:gd name="connsiteX196" fmla="*/ 1343395 w 3677920"/>
              <a:gd name="connsiteY196" fmla="*/ 681228 h 879633"/>
              <a:gd name="connsiteX197" fmla="*/ 1365030 w 3677920"/>
              <a:gd name="connsiteY197" fmla="*/ 681228 h 879633"/>
              <a:gd name="connsiteX198" fmla="*/ 1365030 w 3677920"/>
              <a:gd name="connsiteY198" fmla="*/ 685816 h 879633"/>
              <a:gd name="connsiteX199" fmla="*/ 1373430 w 3677920"/>
              <a:gd name="connsiteY199" fmla="*/ 685816 h 879633"/>
              <a:gd name="connsiteX200" fmla="*/ 1373430 w 3677920"/>
              <a:gd name="connsiteY200" fmla="*/ 689893 h 879633"/>
              <a:gd name="connsiteX201" fmla="*/ 1389210 w 3677920"/>
              <a:gd name="connsiteY201" fmla="*/ 689893 h 879633"/>
              <a:gd name="connsiteX202" fmla="*/ 1389210 w 3677920"/>
              <a:gd name="connsiteY202" fmla="*/ 695245 h 879633"/>
              <a:gd name="connsiteX203" fmla="*/ 1404737 w 3677920"/>
              <a:gd name="connsiteY203" fmla="*/ 695245 h 879633"/>
              <a:gd name="connsiteX204" fmla="*/ 1404737 w 3677920"/>
              <a:gd name="connsiteY204" fmla="*/ 698813 h 879633"/>
              <a:gd name="connsiteX205" fmla="*/ 1435407 w 3677920"/>
              <a:gd name="connsiteY205" fmla="*/ 698813 h 879633"/>
              <a:gd name="connsiteX206" fmla="*/ 1435407 w 3677920"/>
              <a:gd name="connsiteY206" fmla="*/ 703528 h 879633"/>
              <a:gd name="connsiteX207" fmla="*/ 1484531 w 3677920"/>
              <a:gd name="connsiteY207" fmla="*/ 703528 h 879633"/>
              <a:gd name="connsiteX208" fmla="*/ 1484531 w 3677920"/>
              <a:gd name="connsiteY208" fmla="*/ 712703 h 879633"/>
              <a:gd name="connsiteX209" fmla="*/ 1504511 w 3677920"/>
              <a:gd name="connsiteY209" fmla="*/ 712703 h 879633"/>
              <a:gd name="connsiteX210" fmla="*/ 1504511 w 3677920"/>
              <a:gd name="connsiteY210" fmla="*/ 721241 h 879633"/>
              <a:gd name="connsiteX211" fmla="*/ 1509729 w 3677920"/>
              <a:gd name="connsiteY211" fmla="*/ 721241 h 879633"/>
              <a:gd name="connsiteX212" fmla="*/ 1509729 w 3677920"/>
              <a:gd name="connsiteY212" fmla="*/ 732454 h 879633"/>
              <a:gd name="connsiteX213" fmla="*/ 1526655 w 3677920"/>
              <a:gd name="connsiteY213" fmla="*/ 732454 h 879633"/>
              <a:gd name="connsiteX214" fmla="*/ 1526655 w 3677920"/>
              <a:gd name="connsiteY214" fmla="*/ 734748 h 879633"/>
              <a:gd name="connsiteX215" fmla="*/ 1526655 w 3677920"/>
              <a:gd name="connsiteY215" fmla="*/ 738316 h 879633"/>
              <a:gd name="connsiteX216" fmla="*/ 1543963 w 3677920"/>
              <a:gd name="connsiteY216" fmla="*/ 738316 h 879633"/>
              <a:gd name="connsiteX217" fmla="*/ 1543963 w 3677920"/>
              <a:gd name="connsiteY217" fmla="*/ 743668 h 879633"/>
              <a:gd name="connsiteX218" fmla="*/ 1567761 w 3677920"/>
              <a:gd name="connsiteY218" fmla="*/ 743668 h 879633"/>
              <a:gd name="connsiteX219" fmla="*/ 1567761 w 3677920"/>
              <a:gd name="connsiteY219" fmla="*/ 748893 h 879633"/>
              <a:gd name="connsiteX220" fmla="*/ 1576415 w 3677920"/>
              <a:gd name="connsiteY220" fmla="*/ 748893 h 879633"/>
              <a:gd name="connsiteX221" fmla="*/ 1576415 w 3677920"/>
              <a:gd name="connsiteY221" fmla="*/ 753098 h 879633"/>
              <a:gd name="connsiteX222" fmla="*/ 1819616 w 3677920"/>
              <a:gd name="connsiteY222" fmla="*/ 753098 h 879633"/>
              <a:gd name="connsiteX223" fmla="*/ 1819616 w 3677920"/>
              <a:gd name="connsiteY223" fmla="*/ 758067 h 879633"/>
              <a:gd name="connsiteX224" fmla="*/ 1831070 w 3677920"/>
              <a:gd name="connsiteY224" fmla="*/ 758067 h 879633"/>
              <a:gd name="connsiteX225" fmla="*/ 1831070 w 3677920"/>
              <a:gd name="connsiteY225" fmla="*/ 768134 h 879633"/>
              <a:gd name="connsiteX226" fmla="*/ 1862250 w 3677920"/>
              <a:gd name="connsiteY226" fmla="*/ 768134 h 879633"/>
              <a:gd name="connsiteX227" fmla="*/ 1862250 w 3677920"/>
              <a:gd name="connsiteY227" fmla="*/ 777691 h 879633"/>
              <a:gd name="connsiteX228" fmla="*/ 2001730 w 3677920"/>
              <a:gd name="connsiteY228" fmla="*/ 777691 h 879633"/>
              <a:gd name="connsiteX229" fmla="*/ 2001730 w 3677920"/>
              <a:gd name="connsiteY229" fmla="*/ 788650 h 879633"/>
              <a:gd name="connsiteX230" fmla="*/ 2029601 w 3677920"/>
              <a:gd name="connsiteY230" fmla="*/ 788650 h 879633"/>
              <a:gd name="connsiteX231" fmla="*/ 2029601 w 3677920"/>
              <a:gd name="connsiteY231" fmla="*/ 793110 h 879633"/>
              <a:gd name="connsiteX232" fmla="*/ 2314672 w 3677920"/>
              <a:gd name="connsiteY232" fmla="*/ 793110 h 879633"/>
              <a:gd name="connsiteX233" fmla="*/ 2314672 w 3677920"/>
              <a:gd name="connsiteY233" fmla="*/ 798972 h 879633"/>
              <a:gd name="connsiteX234" fmla="*/ 2365068 w 3677920"/>
              <a:gd name="connsiteY234" fmla="*/ 798972 h 879633"/>
              <a:gd name="connsiteX235" fmla="*/ 2365068 w 3677920"/>
              <a:gd name="connsiteY235" fmla="*/ 804196 h 879633"/>
              <a:gd name="connsiteX236" fmla="*/ 2537511 w 3677920"/>
              <a:gd name="connsiteY236" fmla="*/ 804196 h 879633"/>
              <a:gd name="connsiteX237" fmla="*/ 2537511 w 3677920"/>
              <a:gd name="connsiteY237" fmla="*/ 811460 h 879633"/>
              <a:gd name="connsiteX238" fmla="*/ 2702317 w 3677920"/>
              <a:gd name="connsiteY238" fmla="*/ 811460 h 879633"/>
              <a:gd name="connsiteX239" fmla="*/ 2702317 w 3677920"/>
              <a:gd name="connsiteY239" fmla="*/ 821909 h 879633"/>
              <a:gd name="connsiteX240" fmla="*/ 2814309 w 3677920"/>
              <a:gd name="connsiteY240" fmla="*/ 821909 h 879633"/>
              <a:gd name="connsiteX241" fmla="*/ 2814309 w 3677920"/>
              <a:gd name="connsiteY241" fmla="*/ 833759 h 879633"/>
              <a:gd name="connsiteX242" fmla="*/ 2825381 w 3677920"/>
              <a:gd name="connsiteY242" fmla="*/ 833759 h 879633"/>
              <a:gd name="connsiteX243" fmla="*/ 2825381 w 3677920"/>
              <a:gd name="connsiteY243" fmla="*/ 844463 h 879633"/>
              <a:gd name="connsiteX244" fmla="*/ 2833399 w 3677920"/>
              <a:gd name="connsiteY244" fmla="*/ 844463 h 879633"/>
              <a:gd name="connsiteX245" fmla="*/ 2833399 w 3677920"/>
              <a:gd name="connsiteY245" fmla="*/ 855422 h 879633"/>
              <a:gd name="connsiteX246" fmla="*/ 2996551 w 3677920"/>
              <a:gd name="connsiteY246" fmla="*/ 855422 h 879633"/>
              <a:gd name="connsiteX247" fmla="*/ 2996551 w 3677920"/>
              <a:gd name="connsiteY247" fmla="*/ 879633 h 879633"/>
              <a:gd name="connsiteX248" fmla="*/ 3677921 w 3677920"/>
              <a:gd name="connsiteY248" fmla="*/ 879633 h 87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3677920" h="879633">
                <a:moveTo>
                  <a:pt x="0" y="0"/>
                </a:moveTo>
                <a:lnTo>
                  <a:pt x="39961" y="0"/>
                </a:lnTo>
                <a:lnTo>
                  <a:pt x="39961" y="4078"/>
                </a:lnTo>
                <a:lnTo>
                  <a:pt x="51287" y="4078"/>
                </a:lnTo>
                <a:lnTo>
                  <a:pt x="51287" y="7518"/>
                </a:lnTo>
                <a:lnTo>
                  <a:pt x="76740" y="7518"/>
                </a:lnTo>
                <a:lnTo>
                  <a:pt x="76740" y="12998"/>
                </a:lnTo>
                <a:lnTo>
                  <a:pt x="81194" y="12998"/>
                </a:lnTo>
                <a:lnTo>
                  <a:pt x="81194" y="18732"/>
                </a:lnTo>
                <a:lnTo>
                  <a:pt x="87812" y="18732"/>
                </a:lnTo>
                <a:lnTo>
                  <a:pt x="87812" y="22555"/>
                </a:lnTo>
                <a:lnTo>
                  <a:pt x="103974" y="22555"/>
                </a:lnTo>
                <a:lnTo>
                  <a:pt x="103974" y="27397"/>
                </a:lnTo>
                <a:lnTo>
                  <a:pt x="111228" y="27397"/>
                </a:lnTo>
                <a:lnTo>
                  <a:pt x="111228" y="30455"/>
                </a:lnTo>
                <a:lnTo>
                  <a:pt x="130191" y="30455"/>
                </a:lnTo>
                <a:lnTo>
                  <a:pt x="130191" y="34405"/>
                </a:lnTo>
                <a:lnTo>
                  <a:pt x="139354" y="34405"/>
                </a:lnTo>
                <a:lnTo>
                  <a:pt x="139354" y="42816"/>
                </a:lnTo>
                <a:lnTo>
                  <a:pt x="143935" y="42816"/>
                </a:lnTo>
                <a:lnTo>
                  <a:pt x="143935" y="72761"/>
                </a:lnTo>
                <a:lnTo>
                  <a:pt x="146735" y="72761"/>
                </a:lnTo>
                <a:lnTo>
                  <a:pt x="146735" y="81681"/>
                </a:lnTo>
                <a:lnTo>
                  <a:pt x="151826" y="81681"/>
                </a:lnTo>
                <a:lnTo>
                  <a:pt x="151826" y="100540"/>
                </a:lnTo>
                <a:lnTo>
                  <a:pt x="158062" y="100540"/>
                </a:lnTo>
                <a:lnTo>
                  <a:pt x="158062" y="109333"/>
                </a:lnTo>
                <a:lnTo>
                  <a:pt x="165188" y="109333"/>
                </a:lnTo>
                <a:lnTo>
                  <a:pt x="165188" y="125007"/>
                </a:lnTo>
                <a:lnTo>
                  <a:pt x="169897" y="125007"/>
                </a:lnTo>
                <a:lnTo>
                  <a:pt x="169897" y="131505"/>
                </a:lnTo>
                <a:lnTo>
                  <a:pt x="183896" y="131505"/>
                </a:lnTo>
                <a:lnTo>
                  <a:pt x="183896" y="141700"/>
                </a:lnTo>
                <a:lnTo>
                  <a:pt x="188859" y="141700"/>
                </a:lnTo>
                <a:lnTo>
                  <a:pt x="188859" y="145013"/>
                </a:lnTo>
                <a:lnTo>
                  <a:pt x="192041" y="145013"/>
                </a:lnTo>
                <a:lnTo>
                  <a:pt x="192041" y="150492"/>
                </a:lnTo>
                <a:lnTo>
                  <a:pt x="215203" y="150492"/>
                </a:lnTo>
                <a:lnTo>
                  <a:pt x="215203" y="153550"/>
                </a:lnTo>
                <a:lnTo>
                  <a:pt x="240783" y="153550"/>
                </a:lnTo>
                <a:lnTo>
                  <a:pt x="240783" y="158010"/>
                </a:lnTo>
                <a:lnTo>
                  <a:pt x="262290" y="158010"/>
                </a:lnTo>
                <a:lnTo>
                  <a:pt x="262290" y="161833"/>
                </a:lnTo>
                <a:lnTo>
                  <a:pt x="274126" y="161833"/>
                </a:lnTo>
                <a:lnTo>
                  <a:pt x="274126" y="165656"/>
                </a:lnTo>
                <a:lnTo>
                  <a:pt x="290288" y="165656"/>
                </a:lnTo>
                <a:lnTo>
                  <a:pt x="290288" y="172792"/>
                </a:lnTo>
                <a:lnTo>
                  <a:pt x="307342" y="172792"/>
                </a:lnTo>
                <a:lnTo>
                  <a:pt x="307342" y="177252"/>
                </a:lnTo>
                <a:lnTo>
                  <a:pt x="310142" y="177252"/>
                </a:lnTo>
                <a:lnTo>
                  <a:pt x="310142" y="185662"/>
                </a:lnTo>
                <a:lnTo>
                  <a:pt x="315487" y="185662"/>
                </a:lnTo>
                <a:lnTo>
                  <a:pt x="315487" y="197895"/>
                </a:lnTo>
                <a:lnTo>
                  <a:pt x="321468" y="197895"/>
                </a:lnTo>
                <a:lnTo>
                  <a:pt x="321468" y="205796"/>
                </a:lnTo>
                <a:lnTo>
                  <a:pt x="330504" y="205796"/>
                </a:lnTo>
                <a:lnTo>
                  <a:pt x="330504" y="215735"/>
                </a:lnTo>
                <a:lnTo>
                  <a:pt x="334831" y="215735"/>
                </a:lnTo>
                <a:lnTo>
                  <a:pt x="334831" y="235996"/>
                </a:lnTo>
                <a:lnTo>
                  <a:pt x="339921" y="235996"/>
                </a:lnTo>
                <a:lnTo>
                  <a:pt x="339921" y="257659"/>
                </a:lnTo>
                <a:lnTo>
                  <a:pt x="349848" y="257659"/>
                </a:lnTo>
                <a:lnTo>
                  <a:pt x="349848" y="261864"/>
                </a:lnTo>
                <a:lnTo>
                  <a:pt x="354938" y="261864"/>
                </a:lnTo>
                <a:lnTo>
                  <a:pt x="354938" y="271676"/>
                </a:lnTo>
                <a:lnTo>
                  <a:pt x="367410" y="271676"/>
                </a:lnTo>
                <a:lnTo>
                  <a:pt x="367410" y="277283"/>
                </a:lnTo>
                <a:lnTo>
                  <a:pt x="382682" y="277283"/>
                </a:lnTo>
                <a:lnTo>
                  <a:pt x="382682" y="283272"/>
                </a:lnTo>
                <a:lnTo>
                  <a:pt x="388281" y="283272"/>
                </a:lnTo>
                <a:lnTo>
                  <a:pt x="388281" y="286840"/>
                </a:lnTo>
                <a:lnTo>
                  <a:pt x="418698" y="286840"/>
                </a:lnTo>
                <a:lnTo>
                  <a:pt x="418698" y="291300"/>
                </a:lnTo>
                <a:lnTo>
                  <a:pt x="426079" y="291300"/>
                </a:lnTo>
                <a:lnTo>
                  <a:pt x="426079" y="294485"/>
                </a:lnTo>
                <a:lnTo>
                  <a:pt x="445805" y="294485"/>
                </a:lnTo>
                <a:lnTo>
                  <a:pt x="445805" y="298436"/>
                </a:lnTo>
                <a:lnTo>
                  <a:pt x="465658" y="298436"/>
                </a:lnTo>
                <a:lnTo>
                  <a:pt x="465658" y="306081"/>
                </a:lnTo>
                <a:lnTo>
                  <a:pt x="473294" y="306081"/>
                </a:lnTo>
                <a:lnTo>
                  <a:pt x="473294" y="325833"/>
                </a:lnTo>
                <a:lnTo>
                  <a:pt x="490092" y="325833"/>
                </a:lnTo>
                <a:lnTo>
                  <a:pt x="490092" y="338066"/>
                </a:lnTo>
                <a:lnTo>
                  <a:pt x="500528" y="338066"/>
                </a:lnTo>
                <a:lnTo>
                  <a:pt x="500528" y="357562"/>
                </a:lnTo>
                <a:lnTo>
                  <a:pt x="526617" y="357562"/>
                </a:lnTo>
                <a:lnTo>
                  <a:pt x="526617" y="365845"/>
                </a:lnTo>
                <a:lnTo>
                  <a:pt x="531453" y="365845"/>
                </a:lnTo>
                <a:lnTo>
                  <a:pt x="531453" y="369540"/>
                </a:lnTo>
                <a:lnTo>
                  <a:pt x="537307" y="369540"/>
                </a:lnTo>
                <a:lnTo>
                  <a:pt x="537307" y="374892"/>
                </a:lnTo>
                <a:lnTo>
                  <a:pt x="549270" y="374892"/>
                </a:lnTo>
                <a:lnTo>
                  <a:pt x="549270" y="379607"/>
                </a:lnTo>
                <a:lnTo>
                  <a:pt x="552961" y="379607"/>
                </a:lnTo>
                <a:lnTo>
                  <a:pt x="552961" y="386616"/>
                </a:lnTo>
                <a:lnTo>
                  <a:pt x="563142" y="386616"/>
                </a:lnTo>
                <a:lnTo>
                  <a:pt x="563142" y="390438"/>
                </a:lnTo>
                <a:lnTo>
                  <a:pt x="582359" y="390438"/>
                </a:lnTo>
                <a:lnTo>
                  <a:pt x="582359" y="393624"/>
                </a:lnTo>
                <a:lnTo>
                  <a:pt x="588340" y="393624"/>
                </a:lnTo>
                <a:lnTo>
                  <a:pt x="588340" y="398212"/>
                </a:lnTo>
                <a:lnTo>
                  <a:pt x="595467" y="398212"/>
                </a:lnTo>
                <a:lnTo>
                  <a:pt x="595467" y="401780"/>
                </a:lnTo>
                <a:lnTo>
                  <a:pt x="613029" y="401780"/>
                </a:lnTo>
                <a:lnTo>
                  <a:pt x="613029" y="405730"/>
                </a:lnTo>
                <a:lnTo>
                  <a:pt x="618374" y="405730"/>
                </a:lnTo>
                <a:lnTo>
                  <a:pt x="618374" y="410062"/>
                </a:lnTo>
                <a:lnTo>
                  <a:pt x="638482" y="410062"/>
                </a:lnTo>
                <a:lnTo>
                  <a:pt x="638482" y="414522"/>
                </a:lnTo>
                <a:lnTo>
                  <a:pt x="652099" y="414522"/>
                </a:lnTo>
                <a:lnTo>
                  <a:pt x="652099" y="420639"/>
                </a:lnTo>
                <a:lnTo>
                  <a:pt x="657444" y="420639"/>
                </a:lnTo>
                <a:lnTo>
                  <a:pt x="657444" y="430833"/>
                </a:lnTo>
                <a:lnTo>
                  <a:pt x="668007" y="430833"/>
                </a:lnTo>
                <a:lnTo>
                  <a:pt x="668007" y="449565"/>
                </a:lnTo>
                <a:lnTo>
                  <a:pt x="676788" y="449565"/>
                </a:lnTo>
                <a:lnTo>
                  <a:pt x="676788" y="454662"/>
                </a:lnTo>
                <a:lnTo>
                  <a:pt x="684170" y="454662"/>
                </a:lnTo>
                <a:lnTo>
                  <a:pt x="684170" y="458103"/>
                </a:lnTo>
                <a:lnTo>
                  <a:pt x="691424" y="458103"/>
                </a:lnTo>
                <a:lnTo>
                  <a:pt x="691424" y="462435"/>
                </a:lnTo>
                <a:lnTo>
                  <a:pt x="711913" y="462435"/>
                </a:lnTo>
                <a:lnTo>
                  <a:pt x="711913" y="465238"/>
                </a:lnTo>
                <a:lnTo>
                  <a:pt x="720949" y="465238"/>
                </a:lnTo>
                <a:lnTo>
                  <a:pt x="720949" y="470973"/>
                </a:lnTo>
                <a:lnTo>
                  <a:pt x="724639" y="470973"/>
                </a:lnTo>
                <a:lnTo>
                  <a:pt x="724639" y="474923"/>
                </a:lnTo>
                <a:lnTo>
                  <a:pt x="728203" y="474923"/>
                </a:lnTo>
                <a:lnTo>
                  <a:pt x="728203" y="482186"/>
                </a:lnTo>
                <a:lnTo>
                  <a:pt x="756837" y="482186"/>
                </a:lnTo>
                <a:lnTo>
                  <a:pt x="756837" y="486264"/>
                </a:lnTo>
                <a:lnTo>
                  <a:pt x="788017" y="486264"/>
                </a:lnTo>
                <a:lnTo>
                  <a:pt x="788017" y="489195"/>
                </a:lnTo>
                <a:lnTo>
                  <a:pt x="803288" y="489195"/>
                </a:lnTo>
                <a:lnTo>
                  <a:pt x="803288" y="496076"/>
                </a:lnTo>
                <a:lnTo>
                  <a:pt x="824796" y="496076"/>
                </a:lnTo>
                <a:lnTo>
                  <a:pt x="824796" y="502065"/>
                </a:lnTo>
                <a:lnTo>
                  <a:pt x="832304" y="502065"/>
                </a:lnTo>
                <a:lnTo>
                  <a:pt x="832304" y="514935"/>
                </a:lnTo>
                <a:lnTo>
                  <a:pt x="841340" y="514935"/>
                </a:lnTo>
                <a:lnTo>
                  <a:pt x="841340" y="523473"/>
                </a:lnTo>
                <a:lnTo>
                  <a:pt x="847576" y="523473"/>
                </a:lnTo>
                <a:lnTo>
                  <a:pt x="847576" y="531628"/>
                </a:lnTo>
                <a:lnTo>
                  <a:pt x="852285" y="531628"/>
                </a:lnTo>
                <a:lnTo>
                  <a:pt x="852285" y="538509"/>
                </a:lnTo>
                <a:lnTo>
                  <a:pt x="858394" y="538509"/>
                </a:lnTo>
                <a:lnTo>
                  <a:pt x="858394" y="543734"/>
                </a:lnTo>
                <a:lnTo>
                  <a:pt x="871883" y="543734"/>
                </a:lnTo>
                <a:lnTo>
                  <a:pt x="871883" y="546410"/>
                </a:lnTo>
                <a:lnTo>
                  <a:pt x="881810" y="546410"/>
                </a:lnTo>
                <a:lnTo>
                  <a:pt x="881810" y="551507"/>
                </a:lnTo>
                <a:lnTo>
                  <a:pt x="895173" y="551507"/>
                </a:lnTo>
                <a:lnTo>
                  <a:pt x="895173" y="555075"/>
                </a:lnTo>
                <a:lnTo>
                  <a:pt x="914644" y="555075"/>
                </a:lnTo>
                <a:lnTo>
                  <a:pt x="914644" y="559917"/>
                </a:lnTo>
                <a:lnTo>
                  <a:pt x="959441" y="559917"/>
                </a:lnTo>
                <a:lnTo>
                  <a:pt x="959441" y="563868"/>
                </a:lnTo>
                <a:lnTo>
                  <a:pt x="970767" y="563868"/>
                </a:lnTo>
                <a:lnTo>
                  <a:pt x="970767" y="568200"/>
                </a:lnTo>
                <a:lnTo>
                  <a:pt x="976749" y="568200"/>
                </a:lnTo>
                <a:lnTo>
                  <a:pt x="976749" y="571641"/>
                </a:lnTo>
                <a:lnTo>
                  <a:pt x="980185" y="571641"/>
                </a:lnTo>
                <a:lnTo>
                  <a:pt x="980185" y="574444"/>
                </a:lnTo>
                <a:lnTo>
                  <a:pt x="986294" y="574444"/>
                </a:lnTo>
                <a:lnTo>
                  <a:pt x="986294" y="583109"/>
                </a:lnTo>
                <a:lnTo>
                  <a:pt x="989475" y="583109"/>
                </a:lnTo>
                <a:lnTo>
                  <a:pt x="989475" y="584638"/>
                </a:lnTo>
                <a:lnTo>
                  <a:pt x="991384" y="584638"/>
                </a:lnTo>
                <a:lnTo>
                  <a:pt x="991384" y="587951"/>
                </a:lnTo>
                <a:lnTo>
                  <a:pt x="998638" y="587951"/>
                </a:lnTo>
                <a:lnTo>
                  <a:pt x="998638" y="593940"/>
                </a:lnTo>
                <a:lnTo>
                  <a:pt x="1002711" y="593940"/>
                </a:lnTo>
                <a:lnTo>
                  <a:pt x="1002711" y="605664"/>
                </a:lnTo>
                <a:lnTo>
                  <a:pt x="1023455" y="605664"/>
                </a:lnTo>
                <a:lnTo>
                  <a:pt x="1023455" y="608085"/>
                </a:lnTo>
                <a:lnTo>
                  <a:pt x="1038090" y="608085"/>
                </a:lnTo>
                <a:lnTo>
                  <a:pt x="1038090" y="611653"/>
                </a:lnTo>
                <a:lnTo>
                  <a:pt x="1042544" y="611653"/>
                </a:lnTo>
                <a:lnTo>
                  <a:pt x="1042544" y="617642"/>
                </a:lnTo>
                <a:lnTo>
                  <a:pt x="1055780" y="617642"/>
                </a:lnTo>
                <a:lnTo>
                  <a:pt x="1055780" y="621465"/>
                </a:lnTo>
                <a:lnTo>
                  <a:pt x="1098158" y="621465"/>
                </a:lnTo>
                <a:lnTo>
                  <a:pt x="1098158" y="629620"/>
                </a:lnTo>
                <a:lnTo>
                  <a:pt x="1122084" y="629620"/>
                </a:lnTo>
                <a:lnTo>
                  <a:pt x="1122084" y="634208"/>
                </a:lnTo>
                <a:lnTo>
                  <a:pt x="1170317" y="634208"/>
                </a:lnTo>
                <a:lnTo>
                  <a:pt x="1170317" y="645804"/>
                </a:lnTo>
                <a:lnTo>
                  <a:pt x="1198060" y="645804"/>
                </a:lnTo>
                <a:lnTo>
                  <a:pt x="1198060" y="655233"/>
                </a:lnTo>
                <a:lnTo>
                  <a:pt x="1280400" y="655233"/>
                </a:lnTo>
                <a:lnTo>
                  <a:pt x="1280400" y="659821"/>
                </a:lnTo>
                <a:lnTo>
                  <a:pt x="1325451" y="659821"/>
                </a:lnTo>
                <a:lnTo>
                  <a:pt x="1325451" y="665173"/>
                </a:lnTo>
                <a:lnTo>
                  <a:pt x="1330924" y="665173"/>
                </a:lnTo>
                <a:lnTo>
                  <a:pt x="1330924" y="677023"/>
                </a:lnTo>
                <a:lnTo>
                  <a:pt x="1343395" y="677023"/>
                </a:lnTo>
                <a:lnTo>
                  <a:pt x="1343395" y="681228"/>
                </a:lnTo>
                <a:lnTo>
                  <a:pt x="1365030" y="681228"/>
                </a:lnTo>
                <a:lnTo>
                  <a:pt x="1365030" y="685816"/>
                </a:lnTo>
                <a:lnTo>
                  <a:pt x="1373430" y="685816"/>
                </a:lnTo>
                <a:lnTo>
                  <a:pt x="1373430" y="689893"/>
                </a:lnTo>
                <a:lnTo>
                  <a:pt x="1389210" y="689893"/>
                </a:lnTo>
                <a:lnTo>
                  <a:pt x="1389210" y="695245"/>
                </a:lnTo>
                <a:lnTo>
                  <a:pt x="1404737" y="695245"/>
                </a:lnTo>
                <a:lnTo>
                  <a:pt x="1404737" y="698813"/>
                </a:lnTo>
                <a:lnTo>
                  <a:pt x="1435407" y="698813"/>
                </a:lnTo>
                <a:lnTo>
                  <a:pt x="1435407" y="703528"/>
                </a:lnTo>
                <a:lnTo>
                  <a:pt x="1484531" y="703528"/>
                </a:lnTo>
                <a:lnTo>
                  <a:pt x="1484531" y="712703"/>
                </a:lnTo>
                <a:lnTo>
                  <a:pt x="1504511" y="712703"/>
                </a:lnTo>
                <a:lnTo>
                  <a:pt x="1504511" y="721241"/>
                </a:lnTo>
                <a:lnTo>
                  <a:pt x="1509729" y="721241"/>
                </a:lnTo>
                <a:lnTo>
                  <a:pt x="1509729" y="732454"/>
                </a:lnTo>
                <a:lnTo>
                  <a:pt x="1526655" y="732454"/>
                </a:lnTo>
                <a:lnTo>
                  <a:pt x="1526655" y="734748"/>
                </a:lnTo>
                <a:lnTo>
                  <a:pt x="1526655" y="738316"/>
                </a:lnTo>
                <a:lnTo>
                  <a:pt x="1543963" y="738316"/>
                </a:lnTo>
                <a:lnTo>
                  <a:pt x="1543963" y="743668"/>
                </a:lnTo>
                <a:lnTo>
                  <a:pt x="1567761" y="743668"/>
                </a:lnTo>
                <a:lnTo>
                  <a:pt x="1567761" y="748893"/>
                </a:lnTo>
                <a:lnTo>
                  <a:pt x="1576415" y="748893"/>
                </a:lnTo>
                <a:lnTo>
                  <a:pt x="1576415" y="753098"/>
                </a:lnTo>
                <a:lnTo>
                  <a:pt x="1819616" y="753098"/>
                </a:lnTo>
                <a:lnTo>
                  <a:pt x="1819616" y="758067"/>
                </a:lnTo>
                <a:lnTo>
                  <a:pt x="1831070" y="758067"/>
                </a:lnTo>
                <a:lnTo>
                  <a:pt x="1831070" y="768134"/>
                </a:lnTo>
                <a:lnTo>
                  <a:pt x="1862250" y="768134"/>
                </a:lnTo>
                <a:lnTo>
                  <a:pt x="1862250" y="777691"/>
                </a:lnTo>
                <a:lnTo>
                  <a:pt x="2001730" y="777691"/>
                </a:lnTo>
                <a:lnTo>
                  <a:pt x="2001730" y="788650"/>
                </a:lnTo>
                <a:lnTo>
                  <a:pt x="2029601" y="788650"/>
                </a:lnTo>
                <a:lnTo>
                  <a:pt x="2029601" y="793110"/>
                </a:lnTo>
                <a:lnTo>
                  <a:pt x="2314672" y="793110"/>
                </a:lnTo>
                <a:lnTo>
                  <a:pt x="2314672" y="798972"/>
                </a:lnTo>
                <a:lnTo>
                  <a:pt x="2365068" y="798972"/>
                </a:lnTo>
                <a:lnTo>
                  <a:pt x="2365068" y="804196"/>
                </a:lnTo>
                <a:lnTo>
                  <a:pt x="2537511" y="804196"/>
                </a:lnTo>
                <a:lnTo>
                  <a:pt x="2537511" y="811460"/>
                </a:lnTo>
                <a:lnTo>
                  <a:pt x="2702317" y="811460"/>
                </a:lnTo>
                <a:lnTo>
                  <a:pt x="2702317" y="821909"/>
                </a:lnTo>
                <a:lnTo>
                  <a:pt x="2814309" y="821909"/>
                </a:lnTo>
                <a:lnTo>
                  <a:pt x="2814309" y="833759"/>
                </a:lnTo>
                <a:lnTo>
                  <a:pt x="2825381" y="833759"/>
                </a:lnTo>
                <a:lnTo>
                  <a:pt x="2825381" y="844463"/>
                </a:lnTo>
                <a:lnTo>
                  <a:pt x="2833399" y="844463"/>
                </a:lnTo>
                <a:lnTo>
                  <a:pt x="2833399" y="855422"/>
                </a:lnTo>
                <a:lnTo>
                  <a:pt x="2996551" y="855422"/>
                </a:lnTo>
                <a:lnTo>
                  <a:pt x="2996551" y="879633"/>
                </a:lnTo>
                <a:lnTo>
                  <a:pt x="3677921" y="879633"/>
                </a:lnTo>
              </a:path>
            </a:pathLst>
          </a:custGeom>
          <a:noFill/>
          <a:ln w="19087" cap="flat">
            <a:solidFill>
              <a:srgbClr val="C6573B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55" name="Freeform 254">
            <a:extLst>
              <a:ext uri="{FF2B5EF4-FFF2-40B4-BE49-F238E27FC236}">
                <a16:creationId xmlns:a16="http://schemas.microsoft.com/office/drawing/2014/main" id="{D4F5C0CD-9688-614B-1E91-0898210D375D}"/>
              </a:ext>
            </a:extLst>
          </p:cNvPr>
          <p:cNvSpPr/>
          <p:nvPr/>
        </p:nvSpPr>
        <p:spPr>
          <a:xfrm>
            <a:off x="3700395" y="1504548"/>
            <a:ext cx="148771" cy="12742"/>
          </a:xfrm>
          <a:custGeom>
            <a:avLst/>
            <a:gdLst>
              <a:gd name="connsiteX0" fmla="*/ 0 w 148771"/>
              <a:gd name="connsiteY0" fmla="*/ 0 h 12742"/>
              <a:gd name="connsiteX1" fmla="*/ 148771 w 148771"/>
              <a:gd name="connsiteY1" fmla="*/ 0 h 1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771" h="12742">
                <a:moveTo>
                  <a:pt x="0" y="0"/>
                </a:moveTo>
                <a:lnTo>
                  <a:pt x="148771" y="0"/>
                </a:lnTo>
              </a:path>
            </a:pathLst>
          </a:custGeom>
          <a:ln w="19087" cap="flat">
            <a:solidFill>
              <a:srgbClr val="C6573B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56" name="Freeform 255">
            <a:extLst>
              <a:ext uri="{FF2B5EF4-FFF2-40B4-BE49-F238E27FC236}">
                <a16:creationId xmlns:a16="http://schemas.microsoft.com/office/drawing/2014/main" id="{45455A0A-A708-367F-AA14-AA817DB7C287}"/>
              </a:ext>
            </a:extLst>
          </p:cNvPr>
          <p:cNvSpPr/>
          <p:nvPr/>
        </p:nvSpPr>
        <p:spPr>
          <a:xfrm>
            <a:off x="1453427" y="3922104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05"/>
                  <a:pt x="35559" y="45874"/>
                  <a:pt x="22907" y="45874"/>
                </a:cubicBezTo>
                <a:cubicBezTo>
                  <a:pt x="10256" y="45874"/>
                  <a:pt x="0" y="35605"/>
                  <a:pt x="0" y="22937"/>
                </a:cubicBezTo>
                <a:cubicBezTo>
                  <a:pt x="0" y="10269"/>
                  <a:pt x="10256" y="0"/>
                  <a:pt x="22907" y="0"/>
                </a:cubicBezTo>
                <a:cubicBezTo>
                  <a:pt x="35559" y="0"/>
                  <a:pt x="45815" y="10269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57" name="Freeform 256">
            <a:extLst>
              <a:ext uri="{FF2B5EF4-FFF2-40B4-BE49-F238E27FC236}">
                <a16:creationId xmlns:a16="http://schemas.microsoft.com/office/drawing/2014/main" id="{2C8383BD-D5A6-1027-D07D-C632588DA6A2}"/>
              </a:ext>
            </a:extLst>
          </p:cNvPr>
          <p:cNvSpPr/>
          <p:nvPr/>
        </p:nvSpPr>
        <p:spPr>
          <a:xfrm rot="16753201">
            <a:off x="2460371" y="4411230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05"/>
                  <a:pt x="35559" y="45874"/>
                  <a:pt x="22907" y="45874"/>
                </a:cubicBezTo>
                <a:cubicBezTo>
                  <a:pt x="10256" y="45874"/>
                  <a:pt x="0" y="35605"/>
                  <a:pt x="0" y="22937"/>
                </a:cubicBezTo>
                <a:cubicBezTo>
                  <a:pt x="0" y="10269"/>
                  <a:pt x="10256" y="0"/>
                  <a:pt x="22907" y="0"/>
                </a:cubicBezTo>
                <a:cubicBezTo>
                  <a:pt x="35559" y="0"/>
                  <a:pt x="45815" y="10269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58" name="Freeform 257">
            <a:extLst>
              <a:ext uri="{FF2B5EF4-FFF2-40B4-BE49-F238E27FC236}">
                <a16:creationId xmlns:a16="http://schemas.microsoft.com/office/drawing/2014/main" id="{E307BD13-741E-4613-467D-69A2B36EE868}"/>
              </a:ext>
            </a:extLst>
          </p:cNvPr>
          <p:cNvSpPr/>
          <p:nvPr/>
        </p:nvSpPr>
        <p:spPr>
          <a:xfrm>
            <a:off x="2887562" y="4489540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05"/>
                  <a:pt x="35559" y="45874"/>
                  <a:pt x="22907" y="45874"/>
                </a:cubicBezTo>
                <a:cubicBezTo>
                  <a:pt x="10256" y="45874"/>
                  <a:pt x="0" y="35605"/>
                  <a:pt x="0" y="22937"/>
                </a:cubicBezTo>
                <a:cubicBezTo>
                  <a:pt x="0" y="10269"/>
                  <a:pt x="10256" y="0"/>
                  <a:pt x="22907" y="0"/>
                </a:cubicBezTo>
                <a:cubicBezTo>
                  <a:pt x="35559" y="0"/>
                  <a:pt x="45815" y="10269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59" name="Freeform 258">
            <a:extLst>
              <a:ext uri="{FF2B5EF4-FFF2-40B4-BE49-F238E27FC236}">
                <a16:creationId xmlns:a16="http://schemas.microsoft.com/office/drawing/2014/main" id="{4EC5152D-9411-968B-BBD6-D0AF52596CD8}"/>
              </a:ext>
            </a:extLst>
          </p:cNvPr>
          <p:cNvSpPr/>
          <p:nvPr/>
        </p:nvSpPr>
        <p:spPr>
          <a:xfrm>
            <a:off x="3281570" y="4620153"/>
            <a:ext cx="45815" cy="45874"/>
          </a:xfrm>
          <a:custGeom>
            <a:avLst/>
            <a:gdLst>
              <a:gd name="connsiteX0" fmla="*/ 45815 w 45815"/>
              <a:gd name="connsiteY0" fmla="*/ 22937 h 45874"/>
              <a:gd name="connsiteX1" fmla="*/ 22908 w 45815"/>
              <a:gd name="connsiteY1" fmla="*/ 45874 h 45874"/>
              <a:gd name="connsiteX2" fmla="*/ 0 w 45815"/>
              <a:gd name="connsiteY2" fmla="*/ 22937 h 45874"/>
              <a:gd name="connsiteX3" fmla="*/ 22908 w 45815"/>
              <a:gd name="connsiteY3" fmla="*/ 0 h 45874"/>
              <a:gd name="connsiteX4" fmla="*/ 45815 w 45815"/>
              <a:gd name="connsiteY4" fmla="*/ 22937 h 4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4">
                <a:moveTo>
                  <a:pt x="45815" y="22937"/>
                </a:moveTo>
                <a:cubicBezTo>
                  <a:pt x="45815" y="35552"/>
                  <a:pt x="35634" y="45874"/>
                  <a:pt x="22908" y="45874"/>
                </a:cubicBezTo>
                <a:cubicBezTo>
                  <a:pt x="10181" y="45874"/>
                  <a:pt x="0" y="35552"/>
                  <a:pt x="0" y="22937"/>
                </a:cubicBezTo>
                <a:cubicBezTo>
                  <a:pt x="0" y="10322"/>
                  <a:pt x="10309" y="0"/>
                  <a:pt x="22908" y="0"/>
                </a:cubicBezTo>
                <a:cubicBezTo>
                  <a:pt x="35507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60" name="Freeform 259">
            <a:extLst>
              <a:ext uri="{FF2B5EF4-FFF2-40B4-BE49-F238E27FC236}">
                <a16:creationId xmlns:a16="http://schemas.microsoft.com/office/drawing/2014/main" id="{51136D7E-B7E6-52BD-BB57-7862D8C05BCB}"/>
              </a:ext>
            </a:extLst>
          </p:cNvPr>
          <p:cNvSpPr/>
          <p:nvPr/>
        </p:nvSpPr>
        <p:spPr>
          <a:xfrm>
            <a:off x="3452103" y="4620153"/>
            <a:ext cx="45814" cy="45874"/>
          </a:xfrm>
          <a:custGeom>
            <a:avLst/>
            <a:gdLst>
              <a:gd name="connsiteX0" fmla="*/ 45815 w 45814"/>
              <a:gd name="connsiteY0" fmla="*/ 22937 h 45874"/>
              <a:gd name="connsiteX1" fmla="*/ 22908 w 45814"/>
              <a:gd name="connsiteY1" fmla="*/ 45874 h 45874"/>
              <a:gd name="connsiteX2" fmla="*/ 0 w 45814"/>
              <a:gd name="connsiteY2" fmla="*/ 22937 h 45874"/>
              <a:gd name="connsiteX3" fmla="*/ 22908 w 45814"/>
              <a:gd name="connsiteY3" fmla="*/ 0 h 45874"/>
              <a:gd name="connsiteX4" fmla="*/ 45815 w 45814"/>
              <a:gd name="connsiteY4" fmla="*/ 22937 h 4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4">
                <a:moveTo>
                  <a:pt x="45815" y="22937"/>
                </a:moveTo>
                <a:cubicBezTo>
                  <a:pt x="45815" y="35552"/>
                  <a:pt x="35506" y="45874"/>
                  <a:pt x="22908" y="45874"/>
                </a:cubicBezTo>
                <a:cubicBezTo>
                  <a:pt x="10308" y="45874"/>
                  <a:pt x="0" y="35552"/>
                  <a:pt x="0" y="22937"/>
                </a:cubicBezTo>
                <a:cubicBezTo>
                  <a:pt x="0" y="10322"/>
                  <a:pt x="10181" y="0"/>
                  <a:pt x="22908" y="0"/>
                </a:cubicBezTo>
                <a:cubicBezTo>
                  <a:pt x="35634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61" name="Freeform 260">
            <a:extLst>
              <a:ext uri="{FF2B5EF4-FFF2-40B4-BE49-F238E27FC236}">
                <a16:creationId xmlns:a16="http://schemas.microsoft.com/office/drawing/2014/main" id="{FC94A4B7-3E1B-450B-CF2A-91306FE096F0}"/>
              </a:ext>
            </a:extLst>
          </p:cNvPr>
          <p:cNvSpPr/>
          <p:nvPr/>
        </p:nvSpPr>
        <p:spPr>
          <a:xfrm>
            <a:off x="3516499" y="4620153"/>
            <a:ext cx="45815" cy="45874"/>
          </a:xfrm>
          <a:custGeom>
            <a:avLst/>
            <a:gdLst>
              <a:gd name="connsiteX0" fmla="*/ 45815 w 45815"/>
              <a:gd name="connsiteY0" fmla="*/ 22937 h 45874"/>
              <a:gd name="connsiteX1" fmla="*/ 22908 w 45815"/>
              <a:gd name="connsiteY1" fmla="*/ 45874 h 45874"/>
              <a:gd name="connsiteX2" fmla="*/ 0 w 45815"/>
              <a:gd name="connsiteY2" fmla="*/ 22937 h 45874"/>
              <a:gd name="connsiteX3" fmla="*/ 22908 w 45815"/>
              <a:gd name="connsiteY3" fmla="*/ 0 h 45874"/>
              <a:gd name="connsiteX4" fmla="*/ 45815 w 45815"/>
              <a:gd name="connsiteY4" fmla="*/ 22937 h 4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4">
                <a:moveTo>
                  <a:pt x="45815" y="22937"/>
                </a:moveTo>
                <a:cubicBezTo>
                  <a:pt x="45815" y="35552"/>
                  <a:pt x="35506" y="45874"/>
                  <a:pt x="22908" y="45874"/>
                </a:cubicBezTo>
                <a:cubicBezTo>
                  <a:pt x="10308" y="45874"/>
                  <a:pt x="0" y="35552"/>
                  <a:pt x="0" y="22937"/>
                </a:cubicBezTo>
                <a:cubicBezTo>
                  <a:pt x="0" y="10322"/>
                  <a:pt x="10181" y="0"/>
                  <a:pt x="22908" y="0"/>
                </a:cubicBezTo>
                <a:cubicBezTo>
                  <a:pt x="35634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62" name="Freeform 261">
            <a:extLst>
              <a:ext uri="{FF2B5EF4-FFF2-40B4-BE49-F238E27FC236}">
                <a16:creationId xmlns:a16="http://schemas.microsoft.com/office/drawing/2014/main" id="{39FAD7B2-EE9D-6F86-F55F-2E541913BA50}"/>
              </a:ext>
            </a:extLst>
          </p:cNvPr>
          <p:cNvSpPr/>
          <p:nvPr/>
        </p:nvSpPr>
        <p:spPr>
          <a:xfrm>
            <a:off x="3712994" y="4620153"/>
            <a:ext cx="45814" cy="45874"/>
          </a:xfrm>
          <a:custGeom>
            <a:avLst/>
            <a:gdLst>
              <a:gd name="connsiteX0" fmla="*/ 45815 w 45814"/>
              <a:gd name="connsiteY0" fmla="*/ 22937 h 45874"/>
              <a:gd name="connsiteX1" fmla="*/ 22908 w 45814"/>
              <a:gd name="connsiteY1" fmla="*/ 45874 h 45874"/>
              <a:gd name="connsiteX2" fmla="*/ 0 w 45814"/>
              <a:gd name="connsiteY2" fmla="*/ 22937 h 45874"/>
              <a:gd name="connsiteX3" fmla="*/ 22908 w 45814"/>
              <a:gd name="connsiteY3" fmla="*/ 0 h 45874"/>
              <a:gd name="connsiteX4" fmla="*/ 45815 w 45814"/>
              <a:gd name="connsiteY4" fmla="*/ 22937 h 4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4">
                <a:moveTo>
                  <a:pt x="45815" y="22937"/>
                </a:moveTo>
                <a:cubicBezTo>
                  <a:pt x="45815" y="35552"/>
                  <a:pt x="35506" y="45874"/>
                  <a:pt x="22908" y="45874"/>
                </a:cubicBezTo>
                <a:cubicBezTo>
                  <a:pt x="10308" y="45874"/>
                  <a:pt x="0" y="35552"/>
                  <a:pt x="0" y="22937"/>
                </a:cubicBezTo>
                <a:cubicBezTo>
                  <a:pt x="0" y="10322"/>
                  <a:pt x="10181" y="0"/>
                  <a:pt x="22908" y="0"/>
                </a:cubicBezTo>
                <a:cubicBezTo>
                  <a:pt x="35634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63" name="Freeform 262">
            <a:extLst>
              <a:ext uri="{FF2B5EF4-FFF2-40B4-BE49-F238E27FC236}">
                <a16:creationId xmlns:a16="http://schemas.microsoft.com/office/drawing/2014/main" id="{121A22A1-CA33-BF84-981E-B97B27E194D3}"/>
              </a:ext>
            </a:extLst>
          </p:cNvPr>
          <p:cNvSpPr/>
          <p:nvPr/>
        </p:nvSpPr>
        <p:spPr>
          <a:xfrm>
            <a:off x="4364329" y="4740827"/>
            <a:ext cx="45815" cy="45874"/>
          </a:xfrm>
          <a:custGeom>
            <a:avLst/>
            <a:gdLst>
              <a:gd name="connsiteX0" fmla="*/ 45815 w 45815"/>
              <a:gd name="connsiteY0" fmla="*/ 22937 h 45874"/>
              <a:gd name="connsiteX1" fmla="*/ 22908 w 45815"/>
              <a:gd name="connsiteY1" fmla="*/ 45874 h 45874"/>
              <a:gd name="connsiteX2" fmla="*/ 0 w 45815"/>
              <a:gd name="connsiteY2" fmla="*/ 22937 h 45874"/>
              <a:gd name="connsiteX3" fmla="*/ 22908 w 45815"/>
              <a:gd name="connsiteY3" fmla="*/ 0 h 45874"/>
              <a:gd name="connsiteX4" fmla="*/ 45815 w 45815"/>
              <a:gd name="connsiteY4" fmla="*/ 22937 h 4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4">
                <a:moveTo>
                  <a:pt x="45815" y="22937"/>
                </a:moveTo>
                <a:cubicBezTo>
                  <a:pt x="45815" y="35680"/>
                  <a:pt x="35634" y="45874"/>
                  <a:pt x="22908" y="45874"/>
                </a:cubicBezTo>
                <a:cubicBezTo>
                  <a:pt x="10181" y="45874"/>
                  <a:pt x="0" y="35680"/>
                  <a:pt x="0" y="22937"/>
                </a:cubicBezTo>
                <a:cubicBezTo>
                  <a:pt x="0" y="10194"/>
                  <a:pt x="10308" y="0"/>
                  <a:pt x="22908" y="0"/>
                </a:cubicBezTo>
                <a:cubicBezTo>
                  <a:pt x="35507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64" name="Freeform 263">
            <a:extLst>
              <a:ext uri="{FF2B5EF4-FFF2-40B4-BE49-F238E27FC236}">
                <a16:creationId xmlns:a16="http://schemas.microsoft.com/office/drawing/2014/main" id="{DFF48896-490D-FA71-373F-1E0E6AA738EE}"/>
              </a:ext>
            </a:extLst>
          </p:cNvPr>
          <p:cNvSpPr/>
          <p:nvPr/>
        </p:nvSpPr>
        <p:spPr>
          <a:xfrm>
            <a:off x="4501138" y="4740827"/>
            <a:ext cx="45815" cy="45874"/>
          </a:xfrm>
          <a:custGeom>
            <a:avLst/>
            <a:gdLst>
              <a:gd name="connsiteX0" fmla="*/ 45815 w 45815"/>
              <a:gd name="connsiteY0" fmla="*/ 22937 h 45874"/>
              <a:gd name="connsiteX1" fmla="*/ 22908 w 45815"/>
              <a:gd name="connsiteY1" fmla="*/ 45874 h 45874"/>
              <a:gd name="connsiteX2" fmla="*/ 0 w 45815"/>
              <a:gd name="connsiteY2" fmla="*/ 22937 h 45874"/>
              <a:gd name="connsiteX3" fmla="*/ 22908 w 45815"/>
              <a:gd name="connsiteY3" fmla="*/ 0 h 45874"/>
              <a:gd name="connsiteX4" fmla="*/ 45815 w 45815"/>
              <a:gd name="connsiteY4" fmla="*/ 22937 h 4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4">
                <a:moveTo>
                  <a:pt x="45815" y="22937"/>
                </a:moveTo>
                <a:cubicBezTo>
                  <a:pt x="45815" y="35680"/>
                  <a:pt x="35507" y="45874"/>
                  <a:pt x="22908" y="45874"/>
                </a:cubicBezTo>
                <a:cubicBezTo>
                  <a:pt x="10308" y="45874"/>
                  <a:pt x="0" y="35680"/>
                  <a:pt x="0" y="22937"/>
                </a:cubicBezTo>
                <a:cubicBezTo>
                  <a:pt x="0" y="10194"/>
                  <a:pt x="10308" y="0"/>
                  <a:pt x="22908" y="0"/>
                </a:cubicBezTo>
                <a:cubicBezTo>
                  <a:pt x="35507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65" name="Freeform 264">
            <a:extLst>
              <a:ext uri="{FF2B5EF4-FFF2-40B4-BE49-F238E27FC236}">
                <a16:creationId xmlns:a16="http://schemas.microsoft.com/office/drawing/2014/main" id="{7E737A90-3E08-C7DF-4207-B87DB68F8C42}"/>
              </a:ext>
            </a:extLst>
          </p:cNvPr>
          <p:cNvSpPr/>
          <p:nvPr/>
        </p:nvSpPr>
        <p:spPr>
          <a:xfrm>
            <a:off x="5351132" y="4740827"/>
            <a:ext cx="45815" cy="45874"/>
          </a:xfrm>
          <a:custGeom>
            <a:avLst/>
            <a:gdLst>
              <a:gd name="connsiteX0" fmla="*/ 45815 w 45815"/>
              <a:gd name="connsiteY0" fmla="*/ 22937 h 45874"/>
              <a:gd name="connsiteX1" fmla="*/ 22907 w 45815"/>
              <a:gd name="connsiteY1" fmla="*/ 45874 h 45874"/>
              <a:gd name="connsiteX2" fmla="*/ 0 w 45815"/>
              <a:gd name="connsiteY2" fmla="*/ 22937 h 45874"/>
              <a:gd name="connsiteX3" fmla="*/ 22907 w 45815"/>
              <a:gd name="connsiteY3" fmla="*/ 0 h 45874"/>
              <a:gd name="connsiteX4" fmla="*/ 45815 w 45815"/>
              <a:gd name="connsiteY4" fmla="*/ 22937 h 4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4">
                <a:moveTo>
                  <a:pt x="45815" y="22937"/>
                </a:moveTo>
                <a:cubicBezTo>
                  <a:pt x="45815" y="35680"/>
                  <a:pt x="35634" y="45874"/>
                  <a:pt x="22907" y="45874"/>
                </a:cubicBezTo>
                <a:cubicBezTo>
                  <a:pt x="10181" y="45874"/>
                  <a:pt x="0" y="35680"/>
                  <a:pt x="0" y="22937"/>
                </a:cubicBezTo>
                <a:cubicBezTo>
                  <a:pt x="0" y="10194"/>
                  <a:pt x="10308" y="0"/>
                  <a:pt x="22907" y="0"/>
                </a:cubicBezTo>
                <a:cubicBezTo>
                  <a:pt x="35507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66" name="Freeform 265">
            <a:extLst>
              <a:ext uri="{FF2B5EF4-FFF2-40B4-BE49-F238E27FC236}">
                <a16:creationId xmlns:a16="http://schemas.microsoft.com/office/drawing/2014/main" id="{7961A1DF-A1BD-AB77-9ED1-D404E0F5BC1F}"/>
              </a:ext>
            </a:extLst>
          </p:cNvPr>
          <p:cNvSpPr/>
          <p:nvPr/>
        </p:nvSpPr>
        <p:spPr>
          <a:xfrm>
            <a:off x="2722501" y="4489540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05"/>
                  <a:pt x="35559" y="45874"/>
                  <a:pt x="22907" y="45874"/>
                </a:cubicBezTo>
                <a:cubicBezTo>
                  <a:pt x="10256" y="45874"/>
                  <a:pt x="0" y="35605"/>
                  <a:pt x="0" y="22937"/>
                </a:cubicBezTo>
                <a:cubicBezTo>
                  <a:pt x="0" y="10269"/>
                  <a:pt x="10256" y="0"/>
                  <a:pt x="22907" y="0"/>
                </a:cubicBezTo>
                <a:cubicBezTo>
                  <a:pt x="35559" y="0"/>
                  <a:pt x="45815" y="10269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67" name="Freeform 266">
            <a:extLst>
              <a:ext uri="{FF2B5EF4-FFF2-40B4-BE49-F238E27FC236}">
                <a16:creationId xmlns:a16="http://schemas.microsoft.com/office/drawing/2014/main" id="{FBDA94C7-F4F6-65B0-9BDE-FEB28A62D692}"/>
              </a:ext>
            </a:extLst>
          </p:cNvPr>
          <p:cNvSpPr/>
          <p:nvPr/>
        </p:nvSpPr>
        <p:spPr>
          <a:xfrm rot="16996800">
            <a:off x="2675629" y="4489395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05"/>
                  <a:pt x="35559" y="45874"/>
                  <a:pt x="22907" y="45874"/>
                </a:cubicBezTo>
                <a:cubicBezTo>
                  <a:pt x="10256" y="45874"/>
                  <a:pt x="0" y="35605"/>
                  <a:pt x="0" y="22937"/>
                </a:cubicBezTo>
                <a:cubicBezTo>
                  <a:pt x="0" y="10269"/>
                  <a:pt x="10256" y="0"/>
                  <a:pt x="22907" y="0"/>
                </a:cubicBezTo>
                <a:cubicBezTo>
                  <a:pt x="35559" y="0"/>
                  <a:pt x="45815" y="10269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68" name="Freeform 267">
            <a:extLst>
              <a:ext uri="{FF2B5EF4-FFF2-40B4-BE49-F238E27FC236}">
                <a16:creationId xmlns:a16="http://schemas.microsoft.com/office/drawing/2014/main" id="{7E3F0E7E-A44F-9CF9-6BBD-79D078C17048}"/>
              </a:ext>
            </a:extLst>
          </p:cNvPr>
          <p:cNvSpPr/>
          <p:nvPr/>
        </p:nvSpPr>
        <p:spPr>
          <a:xfrm>
            <a:off x="2675668" y="4463162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05"/>
                  <a:pt x="35559" y="45874"/>
                  <a:pt x="22907" y="45874"/>
                </a:cubicBezTo>
                <a:cubicBezTo>
                  <a:pt x="10256" y="45874"/>
                  <a:pt x="0" y="35605"/>
                  <a:pt x="0" y="22937"/>
                </a:cubicBezTo>
                <a:cubicBezTo>
                  <a:pt x="0" y="10269"/>
                  <a:pt x="10256" y="0"/>
                  <a:pt x="22907" y="0"/>
                </a:cubicBezTo>
                <a:cubicBezTo>
                  <a:pt x="35559" y="0"/>
                  <a:pt x="45815" y="10269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69" name="Freeform 268">
            <a:extLst>
              <a:ext uri="{FF2B5EF4-FFF2-40B4-BE49-F238E27FC236}">
                <a16:creationId xmlns:a16="http://schemas.microsoft.com/office/drawing/2014/main" id="{73E6A8A6-38FB-864D-3EBD-C3B3914B96C7}"/>
              </a:ext>
            </a:extLst>
          </p:cNvPr>
          <p:cNvSpPr/>
          <p:nvPr/>
        </p:nvSpPr>
        <p:spPr>
          <a:xfrm>
            <a:off x="3616274" y="4123567"/>
            <a:ext cx="45815" cy="45874"/>
          </a:xfrm>
          <a:custGeom>
            <a:avLst/>
            <a:gdLst>
              <a:gd name="connsiteX0" fmla="*/ 45815 w 45815"/>
              <a:gd name="connsiteY0" fmla="*/ 22937 h 45874"/>
              <a:gd name="connsiteX1" fmla="*/ 22908 w 45815"/>
              <a:gd name="connsiteY1" fmla="*/ 45874 h 45874"/>
              <a:gd name="connsiteX2" fmla="*/ 0 w 45815"/>
              <a:gd name="connsiteY2" fmla="*/ 22937 h 45874"/>
              <a:gd name="connsiteX3" fmla="*/ 22908 w 45815"/>
              <a:gd name="connsiteY3" fmla="*/ 0 h 45874"/>
              <a:gd name="connsiteX4" fmla="*/ 45815 w 45815"/>
              <a:gd name="connsiteY4" fmla="*/ 22937 h 4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4">
                <a:moveTo>
                  <a:pt x="45815" y="22937"/>
                </a:moveTo>
                <a:cubicBezTo>
                  <a:pt x="45815" y="35552"/>
                  <a:pt x="35634" y="45874"/>
                  <a:pt x="22908" y="45874"/>
                </a:cubicBezTo>
                <a:cubicBezTo>
                  <a:pt x="10181" y="45874"/>
                  <a:pt x="0" y="35552"/>
                  <a:pt x="0" y="22937"/>
                </a:cubicBezTo>
                <a:cubicBezTo>
                  <a:pt x="0" y="10322"/>
                  <a:pt x="10308" y="0"/>
                  <a:pt x="22908" y="0"/>
                </a:cubicBezTo>
                <a:cubicBezTo>
                  <a:pt x="35507" y="0"/>
                  <a:pt x="45815" y="10194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70" name="Freeform 269">
            <a:extLst>
              <a:ext uri="{FF2B5EF4-FFF2-40B4-BE49-F238E27FC236}">
                <a16:creationId xmlns:a16="http://schemas.microsoft.com/office/drawing/2014/main" id="{822AE671-1127-AB87-5A84-58599AFE7920}"/>
              </a:ext>
            </a:extLst>
          </p:cNvPr>
          <p:cNvSpPr/>
          <p:nvPr/>
        </p:nvSpPr>
        <p:spPr>
          <a:xfrm>
            <a:off x="7193274" y="3917262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8 w 45814"/>
              <a:gd name="connsiteY1" fmla="*/ 45874 h 45873"/>
              <a:gd name="connsiteX2" fmla="*/ 0 w 45814"/>
              <a:gd name="connsiteY2" fmla="*/ 22937 h 45873"/>
              <a:gd name="connsiteX3" fmla="*/ 22908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05"/>
                  <a:pt x="35559" y="45874"/>
                  <a:pt x="22908" y="45874"/>
                </a:cubicBezTo>
                <a:cubicBezTo>
                  <a:pt x="10256" y="45874"/>
                  <a:pt x="0" y="35605"/>
                  <a:pt x="0" y="22937"/>
                </a:cubicBezTo>
                <a:cubicBezTo>
                  <a:pt x="0" y="10269"/>
                  <a:pt x="10256" y="0"/>
                  <a:pt x="22908" y="0"/>
                </a:cubicBezTo>
                <a:cubicBezTo>
                  <a:pt x="35559" y="0"/>
                  <a:pt x="45815" y="10269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71" name="Freeform 270">
            <a:extLst>
              <a:ext uri="{FF2B5EF4-FFF2-40B4-BE49-F238E27FC236}">
                <a16:creationId xmlns:a16="http://schemas.microsoft.com/office/drawing/2014/main" id="{2BB32ACA-A456-081E-019E-F397D09B196C}"/>
              </a:ext>
            </a:extLst>
          </p:cNvPr>
          <p:cNvSpPr/>
          <p:nvPr/>
        </p:nvSpPr>
        <p:spPr>
          <a:xfrm>
            <a:off x="7348408" y="3994228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8 w 45814"/>
              <a:gd name="connsiteY1" fmla="*/ 45874 h 45873"/>
              <a:gd name="connsiteX2" fmla="*/ 0 w 45814"/>
              <a:gd name="connsiteY2" fmla="*/ 22937 h 45873"/>
              <a:gd name="connsiteX3" fmla="*/ 22908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05"/>
                  <a:pt x="35559" y="45874"/>
                  <a:pt x="22908" y="45874"/>
                </a:cubicBezTo>
                <a:cubicBezTo>
                  <a:pt x="10256" y="45874"/>
                  <a:pt x="0" y="35605"/>
                  <a:pt x="0" y="22937"/>
                </a:cubicBezTo>
                <a:cubicBezTo>
                  <a:pt x="0" y="10269"/>
                  <a:pt x="10256" y="0"/>
                  <a:pt x="22908" y="0"/>
                </a:cubicBezTo>
                <a:cubicBezTo>
                  <a:pt x="35559" y="0"/>
                  <a:pt x="45815" y="10269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72" name="Freeform 271">
            <a:extLst>
              <a:ext uri="{FF2B5EF4-FFF2-40B4-BE49-F238E27FC236}">
                <a16:creationId xmlns:a16="http://schemas.microsoft.com/office/drawing/2014/main" id="{15974A68-7439-1041-55B0-6674991E9906}"/>
              </a:ext>
            </a:extLst>
          </p:cNvPr>
          <p:cNvSpPr/>
          <p:nvPr/>
        </p:nvSpPr>
        <p:spPr>
          <a:xfrm>
            <a:off x="7546176" y="4152238"/>
            <a:ext cx="45814" cy="45874"/>
          </a:xfrm>
          <a:custGeom>
            <a:avLst/>
            <a:gdLst>
              <a:gd name="connsiteX0" fmla="*/ 45815 w 45814"/>
              <a:gd name="connsiteY0" fmla="*/ 22937 h 45874"/>
              <a:gd name="connsiteX1" fmla="*/ 22907 w 45814"/>
              <a:gd name="connsiteY1" fmla="*/ 45874 h 45874"/>
              <a:gd name="connsiteX2" fmla="*/ 0 w 45814"/>
              <a:gd name="connsiteY2" fmla="*/ 22937 h 45874"/>
              <a:gd name="connsiteX3" fmla="*/ 22907 w 45814"/>
              <a:gd name="connsiteY3" fmla="*/ 0 h 45874"/>
              <a:gd name="connsiteX4" fmla="*/ 45815 w 45814"/>
              <a:gd name="connsiteY4" fmla="*/ 22937 h 4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4">
                <a:moveTo>
                  <a:pt x="45815" y="22937"/>
                </a:moveTo>
                <a:cubicBezTo>
                  <a:pt x="45815" y="35552"/>
                  <a:pt x="35506" y="45874"/>
                  <a:pt x="22907" y="45874"/>
                </a:cubicBezTo>
                <a:cubicBezTo>
                  <a:pt x="10308" y="45874"/>
                  <a:pt x="0" y="35552"/>
                  <a:pt x="0" y="22937"/>
                </a:cubicBezTo>
                <a:cubicBezTo>
                  <a:pt x="0" y="10322"/>
                  <a:pt x="10181" y="0"/>
                  <a:pt x="22907" y="0"/>
                </a:cubicBezTo>
                <a:cubicBezTo>
                  <a:pt x="35634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73" name="Freeform 272">
            <a:extLst>
              <a:ext uri="{FF2B5EF4-FFF2-40B4-BE49-F238E27FC236}">
                <a16:creationId xmlns:a16="http://schemas.microsoft.com/office/drawing/2014/main" id="{EAFFF4C4-77DF-5061-08B4-E97C8A5C94D4}"/>
              </a:ext>
            </a:extLst>
          </p:cNvPr>
          <p:cNvSpPr/>
          <p:nvPr/>
        </p:nvSpPr>
        <p:spPr>
          <a:xfrm>
            <a:off x="7926058" y="4371159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8 w 45814"/>
              <a:gd name="connsiteY1" fmla="*/ 45874 h 45873"/>
              <a:gd name="connsiteX2" fmla="*/ 1 w 45814"/>
              <a:gd name="connsiteY2" fmla="*/ 22937 h 45873"/>
              <a:gd name="connsiteX3" fmla="*/ 22908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05"/>
                  <a:pt x="35559" y="45874"/>
                  <a:pt x="22908" y="45874"/>
                </a:cubicBezTo>
                <a:cubicBezTo>
                  <a:pt x="10256" y="45874"/>
                  <a:pt x="1" y="35605"/>
                  <a:pt x="1" y="22937"/>
                </a:cubicBezTo>
                <a:cubicBezTo>
                  <a:pt x="1" y="10269"/>
                  <a:pt x="10257" y="0"/>
                  <a:pt x="22908" y="0"/>
                </a:cubicBezTo>
                <a:cubicBezTo>
                  <a:pt x="35560" y="0"/>
                  <a:pt x="45815" y="10269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74" name="Freeform 273">
            <a:extLst>
              <a:ext uri="{FF2B5EF4-FFF2-40B4-BE49-F238E27FC236}">
                <a16:creationId xmlns:a16="http://schemas.microsoft.com/office/drawing/2014/main" id="{0CA82DB8-532E-C7D8-8475-8681F05EC0B3}"/>
              </a:ext>
            </a:extLst>
          </p:cNvPr>
          <p:cNvSpPr/>
          <p:nvPr/>
        </p:nvSpPr>
        <p:spPr>
          <a:xfrm>
            <a:off x="9804725" y="4718655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8 w 45814"/>
              <a:gd name="connsiteY1" fmla="*/ 45874 h 45873"/>
              <a:gd name="connsiteX2" fmla="*/ 1 w 45814"/>
              <a:gd name="connsiteY2" fmla="*/ 22937 h 45873"/>
              <a:gd name="connsiteX3" fmla="*/ 22908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05"/>
                  <a:pt x="35559" y="45874"/>
                  <a:pt x="22908" y="45874"/>
                </a:cubicBezTo>
                <a:cubicBezTo>
                  <a:pt x="10256" y="45874"/>
                  <a:pt x="1" y="35605"/>
                  <a:pt x="1" y="22937"/>
                </a:cubicBezTo>
                <a:cubicBezTo>
                  <a:pt x="1" y="10269"/>
                  <a:pt x="10257" y="0"/>
                  <a:pt x="22908" y="0"/>
                </a:cubicBezTo>
                <a:cubicBezTo>
                  <a:pt x="35560" y="0"/>
                  <a:pt x="45815" y="10269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75" name="Freeform 274">
            <a:extLst>
              <a:ext uri="{FF2B5EF4-FFF2-40B4-BE49-F238E27FC236}">
                <a16:creationId xmlns:a16="http://schemas.microsoft.com/office/drawing/2014/main" id="{4FF8F04D-B6D2-3E60-359A-59153B0EF43C}"/>
              </a:ext>
            </a:extLst>
          </p:cNvPr>
          <p:cNvSpPr/>
          <p:nvPr/>
        </p:nvSpPr>
        <p:spPr>
          <a:xfrm>
            <a:off x="10159408" y="4718655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8 w 45814"/>
              <a:gd name="connsiteY1" fmla="*/ 45874 h 45873"/>
              <a:gd name="connsiteX2" fmla="*/ 1 w 45814"/>
              <a:gd name="connsiteY2" fmla="*/ 22937 h 45873"/>
              <a:gd name="connsiteX3" fmla="*/ 22908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05"/>
                  <a:pt x="35559" y="45874"/>
                  <a:pt x="22908" y="45874"/>
                </a:cubicBezTo>
                <a:cubicBezTo>
                  <a:pt x="10256" y="45874"/>
                  <a:pt x="1" y="35605"/>
                  <a:pt x="1" y="22937"/>
                </a:cubicBezTo>
                <a:cubicBezTo>
                  <a:pt x="1" y="10269"/>
                  <a:pt x="10257" y="0"/>
                  <a:pt x="22908" y="0"/>
                </a:cubicBezTo>
                <a:cubicBezTo>
                  <a:pt x="35560" y="0"/>
                  <a:pt x="45815" y="10269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76" name="Freeform 275">
            <a:extLst>
              <a:ext uri="{FF2B5EF4-FFF2-40B4-BE49-F238E27FC236}">
                <a16:creationId xmlns:a16="http://schemas.microsoft.com/office/drawing/2014/main" id="{4C20E491-4670-EA3C-02BD-4BFC16DFF698}"/>
              </a:ext>
            </a:extLst>
          </p:cNvPr>
          <p:cNvSpPr/>
          <p:nvPr/>
        </p:nvSpPr>
        <p:spPr>
          <a:xfrm>
            <a:off x="10362776" y="4800845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552"/>
                  <a:pt x="35506" y="45874"/>
                  <a:pt x="22907" y="45874"/>
                </a:cubicBezTo>
                <a:cubicBezTo>
                  <a:pt x="10308" y="45874"/>
                  <a:pt x="0" y="35552"/>
                  <a:pt x="0" y="22937"/>
                </a:cubicBezTo>
                <a:cubicBezTo>
                  <a:pt x="0" y="10322"/>
                  <a:pt x="10308" y="0"/>
                  <a:pt x="22907" y="0"/>
                </a:cubicBezTo>
                <a:cubicBezTo>
                  <a:pt x="35506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77" name="Freeform 276">
            <a:extLst>
              <a:ext uri="{FF2B5EF4-FFF2-40B4-BE49-F238E27FC236}">
                <a16:creationId xmlns:a16="http://schemas.microsoft.com/office/drawing/2014/main" id="{B0B33918-0B70-0CF8-B0EC-600AFD5001D9}"/>
              </a:ext>
            </a:extLst>
          </p:cNvPr>
          <p:cNvSpPr/>
          <p:nvPr/>
        </p:nvSpPr>
        <p:spPr>
          <a:xfrm>
            <a:off x="11080034" y="4800845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552"/>
                  <a:pt x="35506" y="45874"/>
                  <a:pt x="22907" y="45874"/>
                </a:cubicBezTo>
                <a:cubicBezTo>
                  <a:pt x="10308" y="45874"/>
                  <a:pt x="0" y="35552"/>
                  <a:pt x="0" y="22937"/>
                </a:cubicBezTo>
                <a:cubicBezTo>
                  <a:pt x="0" y="10322"/>
                  <a:pt x="10181" y="0"/>
                  <a:pt x="22907" y="0"/>
                </a:cubicBezTo>
                <a:cubicBezTo>
                  <a:pt x="35634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78" name="Freeform 277">
            <a:extLst>
              <a:ext uri="{FF2B5EF4-FFF2-40B4-BE49-F238E27FC236}">
                <a16:creationId xmlns:a16="http://schemas.microsoft.com/office/drawing/2014/main" id="{157336C5-BF6C-74BA-3EF1-76638691BE30}"/>
              </a:ext>
            </a:extLst>
          </p:cNvPr>
          <p:cNvSpPr/>
          <p:nvPr/>
        </p:nvSpPr>
        <p:spPr>
          <a:xfrm>
            <a:off x="9536707" y="4123567"/>
            <a:ext cx="45942" cy="45874"/>
          </a:xfrm>
          <a:custGeom>
            <a:avLst/>
            <a:gdLst>
              <a:gd name="connsiteX0" fmla="*/ 45942 w 45942"/>
              <a:gd name="connsiteY0" fmla="*/ 22937 h 45874"/>
              <a:gd name="connsiteX1" fmla="*/ 22907 w 45942"/>
              <a:gd name="connsiteY1" fmla="*/ 45874 h 45874"/>
              <a:gd name="connsiteX2" fmla="*/ 0 w 45942"/>
              <a:gd name="connsiteY2" fmla="*/ 22937 h 45874"/>
              <a:gd name="connsiteX3" fmla="*/ 22907 w 45942"/>
              <a:gd name="connsiteY3" fmla="*/ 0 h 45874"/>
              <a:gd name="connsiteX4" fmla="*/ 45942 w 45942"/>
              <a:gd name="connsiteY4" fmla="*/ 22937 h 4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" h="45874">
                <a:moveTo>
                  <a:pt x="45942" y="22937"/>
                </a:moveTo>
                <a:cubicBezTo>
                  <a:pt x="45942" y="35552"/>
                  <a:pt x="35634" y="45874"/>
                  <a:pt x="22907" y="45874"/>
                </a:cubicBezTo>
                <a:cubicBezTo>
                  <a:pt x="10181" y="45874"/>
                  <a:pt x="0" y="35552"/>
                  <a:pt x="0" y="22937"/>
                </a:cubicBezTo>
                <a:cubicBezTo>
                  <a:pt x="0" y="10322"/>
                  <a:pt x="10308" y="0"/>
                  <a:pt x="22907" y="0"/>
                </a:cubicBezTo>
                <a:cubicBezTo>
                  <a:pt x="35507" y="0"/>
                  <a:pt x="45942" y="10194"/>
                  <a:pt x="45942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79" name="Freeform 278">
            <a:extLst>
              <a:ext uri="{FF2B5EF4-FFF2-40B4-BE49-F238E27FC236}">
                <a16:creationId xmlns:a16="http://schemas.microsoft.com/office/drawing/2014/main" id="{33520934-5216-2F4A-5B25-477DFA304AAC}"/>
              </a:ext>
            </a:extLst>
          </p:cNvPr>
          <p:cNvSpPr/>
          <p:nvPr/>
        </p:nvSpPr>
        <p:spPr>
          <a:xfrm>
            <a:off x="10882393" y="1894349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8 w 45814"/>
              <a:gd name="connsiteY1" fmla="*/ 45874 h 45873"/>
              <a:gd name="connsiteX2" fmla="*/ 0 w 45814"/>
              <a:gd name="connsiteY2" fmla="*/ 22937 h 45873"/>
              <a:gd name="connsiteX3" fmla="*/ 22908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05"/>
                  <a:pt x="35559" y="45874"/>
                  <a:pt x="22908" y="45874"/>
                </a:cubicBezTo>
                <a:cubicBezTo>
                  <a:pt x="10256" y="45874"/>
                  <a:pt x="0" y="35605"/>
                  <a:pt x="0" y="22937"/>
                </a:cubicBezTo>
                <a:cubicBezTo>
                  <a:pt x="0" y="10269"/>
                  <a:pt x="10257" y="0"/>
                  <a:pt x="22908" y="0"/>
                </a:cubicBezTo>
                <a:cubicBezTo>
                  <a:pt x="35560" y="0"/>
                  <a:pt x="45815" y="10269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80" name="Freeform 279">
            <a:extLst>
              <a:ext uri="{FF2B5EF4-FFF2-40B4-BE49-F238E27FC236}">
                <a16:creationId xmlns:a16="http://schemas.microsoft.com/office/drawing/2014/main" id="{1585E9B4-1157-88A4-DD79-A94C3C192B60}"/>
              </a:ext>
            </a:extLst>
          </p:cNvPr>
          <p:cNvSpPr/>
          <p:nvPr/>
        </p:nvSpPr>
        <p:spPr>
          <a:xfrm>
            <a:off x="10236658" y="1894349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8 w 45814"/>
              <a:gd name="connsiteY1" fmla="*/ 45874 h 45873"/>
              <a:gd name="connsiteX2" fmla="*/ 1 w 45814"/>
              <a:gd name="connsiteY2" fmla="*/ 22937 h 45873"/>
              <a:gd name="connsiteX3" fmla="*/ 22908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05"/>
                  <a:pt x="35559" y="45874"/>
                  <a:pt x="22908" y="45874"/>
                </a:cubicBezTo>
                <a:cubicBezTo>
                  <a:pt x="10256" y="45874"/>
                  <a:pt x="1" y="35605"/>
                  <a:pt x="1" y="22937"/>
                </a:cubicBezTo>
                <a:cubicBezTo>
                  <a:pt x="1" y="10269"/>
                  <a:pt x="10257" y="0"/>
                  <a:pt x="22908" y="0"/>
                </a:cubicBezTo>
                <a:cubicBezTo>
                  <a:pt x="35560" y="0"/>
                  <a:pt x="45815" y="10269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81" name="Freeform 280">
            <a:extLst>
              <a:ext uri="{FF2B5EF4-FFF2-40B4-BE49-F238E27FC236}">
                <a16:creationId xmlns:a16="http://schemas.microsoft.com/office/drawing/2014/main" id="{1A380300-DF1D-F343-9A40-5E0475D5792B}"/>
              </a:ext>
            </a:extLst>
          </p:cNvPr>
          <p:cNvSpPr/>
          <p:nvPr/>
        </p:nvSpPr>
        <p:spPr>
          <a:xfrm>
            <a:off x="10097686" y="1894349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80"/>
                  <a:pt x="35506" y="45874"/>
                  <a:pt x="22907" y="45874"/>
                </a:cubicBezTo>
                <a:cubicBezTo>
                  <a:pt x="10308" y="45874"/>
                  <a:pt x="0" y="35680"/>
                  <a:pt x="0" y="22937"/>
                </a:cubicBezTo>
                <a:cubicBezTo>
                  <a:pt x="0" y="10194"/>
                  <a:pt x="10308" y="0"/>
                  <a:pt x="22907" y="0"/>
                </a:cubicBezTo>
                <a:cubicBezTo>
                  <a:pt x="35506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82" name="Freeform 281">
            <a:extLst>
              <a:ext uri="{FF2B5EF4-FFF2-40B4-BE49-F238E27FC236}">
                <a16:creationId xmlns:a16="http://schemas.microsoft.com/office/drawing/2014/main" id="{F55892BC-6865-E70F-56EB-59A2E1047E6F}"/>
              </a:ext>
            </a:extLst>
          </p:cNvPr>
          <p:cNvSpPr/>
          <p:nvPr/>
        </p:nvSpPr>
        <p:spPr>
          <a:xfrm>
            <a:off x="10069942" y="1894349"/>
            <a:ext cx="45942" cy="45873"/>
          </a:xfrm>
          <a:custGeom>
            <a:avLst/>
            <a:gdLst>
              <a:gd name="connsiteX0" fmla="*/ 45942 w 45942"/>
              <a:gd name="connsiteY0" fmla="*/ 22937 h 45873"/>
              <a:gd name="connsiteX1" fmla="*/ 23035 w 45942"/>
              <a:gd name="connsiteY1" fmla="*/ 45874 h 45873"/>
              <a:gd name="connsiteX2" fmla="*/ 0 w 45942"/>
              <a:gd name="connsiteY2" fmla="*/ 22937 h 45873"/>
              <a:gd name="connsiteX3" fmla="*/ 23035 w 45942"/>
              <a:gd name="connsiteY3" fmla="*/ 0 h 45873"/>
              <a:gd name="connsiteX4" fmla="*/ 45942 w 45942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" h="45873">
                <a:moveTo>
                  <a:pt x="45942" y="22937"/>
                </a:moveTo>
                <a:cubicBezTo>
                  <a:pt x="45942" y="35680"/>
                  <a:pt x="35634" y="45874"/>
                  <a:pt x="23035" y="45874"/>
                </a:cubicBezTo>
                <a:cubicBezTo>
                  <a:pt x="10436" y="45874"/>
                  <a:pt x="0" y="35680"/>
                  <a:pt x="0" y="22937"/>
                </a:cubicBezTo>
                <a:cubicBezTo>
                  <a:pt x="0" y="10194"/>
                  <a:pt x="10308" y="0"/>
                  <a:pt x="23035" y="0"/>
                </a:cubicBezTo>
                <a:cubicBezTo>
                  <a:pt x="35761" y="0"/>
                  <a:pt x="45942" y="10322"/>
                  <a:pt x="45942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83" name="Freeform 282">
            <a:extLst>
              <a:ext uri="{FF2B5EF4-FFF2-40B4-BE49-F238E27FC236}">
                <a16:creationId xmlns:a16="http://schemas.microsoft.com/office/drawing/2014/main" id="{7950C8F0-0C63-E2AB-28A9-60983A872496}"/>
              </a:ext>
            </a:extLst>
          </p:cNvPr>
          <p:cNvSpPr/>
          <p:nvPr/>
        </p:nvSpPr>
        <p:spPr>
          <a:xfrm>
            <a:off x="10024509" y="1894349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80"/>
                  <a:pt x="35506" y="45874"/>
                  <a:pt x="22907" y="45874"/>
                </a:cubicBezTo>
                <a:cubicBezTo>
                  <a:pt x="10308" y="45874"/>
                  <a:pt x="0" y="35680"/>
                  <a:pt x="0" y="22937"/>
                </a:cubicBezTo>
                <a:cubicBezTo>
                  <a:pt x="0" y="10194"/>
                  <a:pt x="10181" y="0"/>
                  <a:pt x="22907" y="0"/>
                </a:cubicBezTo>
                <a:cubicBezTo>
                  <a:pt x="35634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84" name="Freeform 283">
            <a:extLst>
              <a:ext uri="{FF2B5EF4-FFF2-40B4-BE49-F238E27FC236}">
                <a16:creationId xmlns:a16="http://schemas.microsoft.com/office/drawing/2014/main" id="{A537F756-D023-EEC3-650F-1A62C645374D}"/>
              </a:ext>
            </a:extLst>
          </p:cNvPr>
          <p:cNvSpPr/>
          <p:nvPr/>
        </p:nvSpPr>
        <p:spPr>
          <a:xfrm>
            <a:off x="9888846" y="1894349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8 w 45814"/>
              <a:gd name="connsiteY1" fmla="*/ 45874 h 45873"/>
              <a:gd name="connsiteX2" fmla="*/ 0 w 45814"/>
              <a:gd name="connsiteY2" fmla="*/ 22937 h 45873"/>
              <a:gd name="connsiteX3" fmla="*/ 22908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05"/>
                  <a:pt x="35559" y="45874"/>
                  <a:pt x="22908" y="45874"/>
                </a:cubicBezTo>
                <a:cubicBezTo>
                  <a:pt x="10256" y="45874"/>
                  <a:pt x="0" y="35605"/>
                  <a:pt x="0" y="22937"/>
                </a:cubicBezTo>
                <a:cubicBezTo>
                  <a:pt x="0" y="10269"/>
                  <a:pt x="10257" y="0"/>
                  <a:pt x="22908" y="0"/>
                </a:cubicBezTo>
                <a:cubicBezTo>
                  <a:pt x="35560" y="0"/>
                  <a:pt x="45815" y="10269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85" name="Freeform 284">
            <a:extLst>
              <a:ext uri="{FF2B5EF4-FFF2-40B4-BE49-F238E27FC236}">
                <a16:creationId xmlns:a16="http://schemas.microsoft.com/office/drawing/2014/main" id="{43B782E0-913B-32FA-E659-7EB0BED78487}"/>
              </a:ext>
            </a:extLst>
          </p:cNvPr>
          <p:cNvSpPr/>
          <p:nvPr/>
        </p:nvSpPr>
        <p:spPr>
          <a:xfrm>
            <a:off x="9873065" y="1894349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8 w 45814"/>
              <a:gd name="connsiteY1" fmla="*/ 45874 h 45873"/>
              <a:gd name="connsiteX2" fmla="*/ 1 w 45814"/>
              <a:gd name="connsiteY2" fmla="*/ 22937 h 45873"/>
              <a:gd name="connsiteX3" fmla="*/ 22908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05"/>
                  <a:pt x="35559" y="45874"/>
                  <a:pt x="22908" y="45874"/>
                </a:cubicBezTo>
                <a:cubicBezTo>
                  <a:pt x="10256" y="45874"/>
                  <a:pt x="1" y="35605"/>
                  <a:pt x="1" y="22937"/>
                </a:cubicBezTo>
                <a:cubicBezTo>
                  <a:pt x="1" y="10269"/>
                  <a:pt x="10257" y="0"/>
                  <a:pt x="22908" y="0"/>
                </a:cubicBezTo>
                <a:cubicBezTo>
                  <a:pt x="35560" y="0"/>
                  <a:pt x="45815" y="10269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86" name="Freeform 285">
            <a:extLst>
              <a:ext uri="{FF2B5EF4-FFF2-40B4-BE49-F238E27FC236}">
                <a16:creationId xmlns:a16="http://schemas.microsoft.com/office/drawing/2014/main" id="{2C42B4AE-5A75-F0BE-D8A4-D60D321EC30D}"/>
              </a:ext>
            </a:extLst>
          </p:cNvPr>
          <p:cNvSpPr/>
          <p:nvPr/>
        </p:nvSpPr>
        <p:spPr>
          <a:xfrm>
            <a:off x="9848122" y="1894349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80"/>
                  <a:pt x="35506" y="45874"/>
                  <a:pt x="22907" y="45874"/>
                </a:cubicBezTo>
                <a:cubicBezTo>
                  <a:pt x="10308" y="45874"/>
                  <a:pt x="0" y="35680"/>
                  <a:pt x="0" y="22937"/>
                </a:cubicBezTo>
                <a:cubicBezTo>
                  <a:pt x="0" y="10194"/>
                  <a:pt x="10181" y="0"/>
                  <a:pt x="22907" y="0"/>
                </a:cubicBezTo>
                <a:cubicBezTo>
                  <a:pt x="35634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87" name="Freeform 286">
            <a:extLst>
              <a:ext uri="{FF2B5EF4-FFF2-40B4-BE49-F238E27FC236}">
                <a16:creationId xmlns:a16="http://schemas.microsoft.com/office/drawing/2014/main" id="{F81B902F-A185-D370-8BD9-B04123D1109A}"/>
              </a:ext>
            </a:extLst>
          </p:cNvPr>
          <p:cNvSpPr/>
          <p:nvPr/>
        </p:nvSpPr>
        <p:spPr>
          <a:xfrm>
            <a:off x="9740075" y="1894349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8 w 45814"/>
              <a:gd name="connsiteY1" fmla="*/ 45874 h 45873"/>
              <a:gd name="connsiteX2" fmla="*/ 0 w 45814"/>
              <a:gd name="connsiteY2" fmla="*/ 22937 h 45873"/>
              <a:gd name="connsiteX3" fmla="*/ 22908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05"/>
                  <a:pt x="35559" y="45874"/>
                  <a:pt x="22908" y="45874"/>
                </a:cubicBezTo>
                <a:cubicBezTo>
                  <a:pt x="10256" y="45874"/>
                  <a:pt x="0" y="35605"/>
                  <a:pt x="0" y="22937"/>
                </a:cubicBezTo>
                <a:cubicBezTo>
                  <a:pt x="0" y="10269"/>
                  <a:pt x="10257" y="0"/>
                  <a:pt x="22908" y="0"/>
                </a:cubicBezTo>
                <a:cubicBezTo>
                  <a:pt x="35559" y="0"/>
                  <a:pt x="45815" y="10269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88" name="Freeform 287">
            <a:extLst>
              <a:ext uri="{FF2B5EF4-FFF2-40B4-BE49-F238E27FC236}">
                <a16:creationId xmlns:a16="http://schemas.microsoft.com/office/drawing/2014/main" id="{2E9F0539-6274-F8A1-659B-08624E524E36}"/>
              </a:ext>
            </a:extLst>
          </p:cNvPr>
          <p:cNvSpPr/>
          <p:nvPr/>
        </p:nvSpPr>
        <p:spPr>
          <a:xfrm>
            <a:off x="9708641" y="1894349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05"/>
                  <a:pt x="35558" y="45874"/>
                  <a:pt x="22907" y="45874"/>
                </a:cubicBezTo>
                <a:cubicBezTo>
                  <a:pt x="10255" y="45874"/>
                  <a:pt x="0" y="35605"/>
                  <a:pt x="0" y="22937"/>
                </a:cubicBezTo>
                <a:cubicBezTo>
                  <a:pt x="0" y="10269"/>
                  <a:pt x="10256" y="0"/>
                  <a:pt x="22907" y="0"/>
                </a:cubicBezTo>
                <a:cubicBezTo>
                  <a:pt x="35559" y="0"/>
                  <a:pt x="45815" y="10269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89" name="Freeform 288">
            <a:extLst>
              <a:ext uri="{FF2B5EF4-FFF2-40B4-BE49-F238E27FC236}">
                <a16:creationId xmlns:a16="http://schemas.microsoft.com/office/drawing/2014/main" id="{BDD358A0-809E-F06B-D4CE-47E621CAF568}"/>
              </a:ext>
            </a:extLst>
          </p:cNvPr>
          <p:cNvSpPr/>
          <p:nvPr/>
        </p:nvSpPr>
        <p:spPr>
          <a:xfrm>
            <a:off x="9678606" y="1894349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80"/>
                  <a:pt x="35506" y="45874"/>
                  <a:pt x="22907" y="45874"/>
                </a:cubicBezTo>
                <a:cubicBezTo>
                  <a:pt x="10308" y="45874"/>
                  <a:pt x="0" y="35680"/>
                  <a:pt x="0" y="22937"/>
                </a:cubicBezTo>
                <a:cubicBezTo>
                  <a:pt x="0" y="10194"/>
                  <a:pt x="10181" y="0"/>
                  <a:pt x="22907" y="0"/>
                </a:cubicBezTo>
                <a:cubicBezTo>
                  <a:pt x="35634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90" name="Freeform 289">
            <a:extLst>
              <a:ext uri="{FF2B5EF4-FFF2-40B4-BE49-F238E27FC236}">
                <a16:creationId xmlns:a16="http://schemas.microsoft.com/office/drawing/2014/main" id="{8E0F7622-1391-D44D-C1A1-077962B7FCFB}"/>
              </a:ext>
            </a:extLst>
          </p:cNvPr>
          <p:cNvSpPr/>
          <p:nvPr/>
        </p:nvSpPr>
        <p:spPr>
          <a:xfrm>
            <a:off x="8534506" y="1747680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7 w 45815"/>
              <a:gd name="connsiteY1" fmla="*/ 45874 h 45873"/>
              <a:gd name="connsiteX2" fmla="*/ 0 w 45815"/>
              <a:gd name="connsiteY2" fmla="*/ 22937 h 45873"/>
              <a:gd name="connsiteX3" fmla="*/ 22907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552"/>
                  <a:pt x="35634" y="45874"/>
                  <a:pt x="22907" y="45874"/>
                </a:cubicBezTo>
                <a:cubicBezTo>
                  <a:pt x="10181" y="45874"/>
                  <a:pt x="0" y="35552"/>
                  <a:pt x="0" y="22937"/>
                </a:cubicBezTo>
                <a:cubicBezTo>
                  <a:pt x="0" y="10322"/>
                  <a:pt x="10308" y="0"/>
                  <a:pt x="22907" y="0"/>
                </a:cubicBezTo>
                <a:cubicBezTo>
                  <a:pt x="35507" y="0"/>
                  <a:pt x="45815" y="10194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91" name="Freeform 290">
            <a:extLst>
              <a:ext uri="{FF2B5EF4-FFF2-40B4-BE49-F238E27FC236}">
                <a16:creationId xmlns:a16="http://schemas.microsoft.com/office/drawing/2014/main" id="{C1CFDA10-1D5F-C4FA-8285-FD4CC58D88D8}"/>
              </a:ext>
            </a:extLst>
          </p:cNvPr>
          <p:cNvSpPr/>
          <p:nvPr/>
        </p:nvSpPr>
        <p:spPr>
          <a:xfrm>
            <a:off x="7703728" y="1446696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8 w 45815"/>
              <a:gd name="connsiteY1" fmla="*/ 45874 h 45873"/>
              <a:gd name="connsiteX2" fmla="*/ 0 w 45815"/>
              <a:gd name="connsiteY2" fmla="*/ 22937 h 45873"/>
              <a:gd name="connsiteX3" fmla="*/ 22908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552"/>
                  <a:pt x="35507" y="45874"/>
                  <a:pt x="22908" y="45874"/>
                </a:cubicBezTo>
                <a:cubicBezTo>
                  <a:pt x="10308" y="45874"/>
                  <a:pt x="0" y="35552"/>
                  <a:pt x="0" y="22937"/>
                </a:cubicBezTo>
                <a:cubicBezTo>
                  <a:pt x="0" y="10322"/>
                  <a:pt x="10181" y="0"/>
                  <a:pt x="22908" y="0"/>
                </a:cubicBezTo>
                <a:cubicBezTo>
                  <a:pt x="35634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92" name="Freeform 291">
            <a:extLst>
              <a:ext uri="{FF2B5EF4-FFF2-40B4-BE49-F238E27FC236}">
                <a16:creationId xmlns:a16="http://schemas.microsoft.com/office/drawing/2014/main" id="{2E8FFA9D-45FB-C5DC-4AEB-2F45C4E14C2E}"/>
              </a:ext>
            </a:extLst>
          </p:cNvPr>
          <p:cNvSpPr/>
          <p:nvPr/>
        </p:nvSpPr>
        <p:spPr>
          <a:xfrm>
            <a:off x="7341790" y="1366417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8 w 45815"/>
              <a:gd name="connsiteY1" fmla="*/ 45874 h 45873"/>
              <a:gd name="connsiteX2" fmla="*/ 0 w 45815"/>
              <a:gd name="connsiteY2" fmla="*/ 22937 h 45873"/>
              <a:gd name="connsiteX3" fmla="*/ 22908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552"/>
                  <a:pt x="35634" y="45874"/>
                  <a:pt x="22908" y="45874"/>
                </a:cubicBezTo>
                <a:cubicBezTo>
                  <a:pt x="10181" y="45874"/>
                  <a:pt x="0" y="35552"/>
                  <a:pt x="0" y="22937"/>
                </a:cubicBezTo>
                <a:cubicBezTo>
                  <a:pt x="0" y="10322"/>
                  <a:pt x="10309" y="0"/>
                  <a:pt x="22908" y="0"/>
                </a:cubicBezTo>
                <a:cubicBezTo>
                  <a:pt x="35507" y="0"/>
                  <a:pt x="45815" y="10194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93" name="Freeform 292">
            <a:extLst>
              <a:ext uri="{FF2B5EF4-FFF2-40B4-BE49-F238E27FC236}">
                <a16:creationId xmlns:a16="http://schemas.microsoft.com/office/drawing/2014/main" id="{FB1ED462-B746-EBAB-ED58-0F5ACC23980C}"/>
              </a:ext>
            </a:extLst>
          </p:cNvPr>
          <p:cNvSpPr/>
          <p:nvPr/>
        </p:nvSpPr>
        <p:spPr>
          <a:xfrm>
            <a:off x="7532941" y="1418025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8 w 45814"/>
              <a:gd name="connsiteY1" fmla="*/ 45874 h 45873"/>
              <a:gd name="connsiteX2" fmla="*/ 0 w 45814"/>
              <a:gd name="connsiteY2" fmla="*/ 22937 h 45873"/>
              <a:gd name="connsiteX3" fmla="*/ 22908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05"/>
                  <a:pt x="35559" y="45874"/>
                  <a:pt x="22908" y="45874"/>
                </a:cubicBezTo>
                <a:cubicBezTo>
                  <a:pt x="10256" y="45874"/>
                  <a:pt x="0" y="35605"/>
                  <a:pt x="0" y="22937"/>
                </a:cubicBezTo>
                <a:cubicBezTo>
                  <a:pt x="0" y="10269"/>
                  <a:pt x="10256" y="0"/>
                  <a:pt x="22908" y="0"/>
                </a:cubicBezTo>
                <a:cubicBezTo>
                  <a:pt x="35559" y="0"/>
                  <a:pt x="45815" y="10269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94" name="Freeform 293">
            <a:extLst>
              <a:ext uri="{FF2B5EF4-FFF2-40B4-BE49-F238E27FC236}">
                <a16:creationId xmlns:a16="http://schemas.microsoft.com/office/drawing/2014/main" id="{30E1D844-9CC4-20AF-0348-0656CDB275DE}"/>
              </a:ext>
            </a:extLst>
          </p:cNvPr>
          <p:cNvSpPr/>
          <p:nvPr/>
        </p:nvSpPr>
        <p:spPr>
          <a:xfrm>
            <a:off x="9346830" y="1481611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552"/>
                  <a:pt x="35634" y="45874"/>
                  <a:pt x="22907" y="45874"/>
                </a:cubicBezTo>
                <a:cubicBezTo>
                  <a:pt x="10181" y="45874"/>
                  <a:pt x="0" y="35552"/>
                  <a:pt x="0" y="22937"/>
                </a:cubicBezTo>
                <a:cubicBezTo>
                  <a:pt x="0" y="10322"/>
                  <a:pt x="10308" y="0"/>
                  <a:pt x="22907" y="0"/>
                </a:cubicBezTo>
                <a:cubicBezTo>
                  <a:pt x="35506" y="0"/>
                  <a:pt x="45815" y="10194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95" name="Freeform 294">
            <a:extLst>
              <a:ext uri="{FF2B5EF4-FFF2-40B4-BE49-F238E27FC236}">
                <a16:creationId xmlns:a16="http://schemas.microsoft.com/office/drawing/2014/main" id="{BFD333EF-4079-54B9-E6E4-F9102E62251E}"/>
              </a:ext>
            </a:extLst>
          </p:cNvPr>
          <p:cNvSpPr/>
          <p:nvPr/>
        </p:nvSpPr>
        <p:spPr>
          <a:xfrm>
            <a:off x="1480407" y="1279001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552"/>
                  <a:pt x="35634" y="45874"/>
                  <a:pt x="22907" y="45874"/>
                </a:cubicBezTo>
                <a:cubicBezTo>
                  <a:pt x="10181" y="45874"/>
                  <a:pt x="0" y="35552"/>
                  <a:pt x="0" y="22937"/>
                </a:cubicBezTo>
                <a:cubicBezTo>
                  <a:pt x="0" y="10322"/>
                  <a:pt x="10308" y="0"/>
                  <a:pt x="22907" y="0"/>
                </a:cubicBezTo>
                <a:cubicBezTo>
                  <a:pt x="35507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96" name="Freeform 295">
            <a:extLst>
              <a:ext uri="{FF2B5EF4-FFF2-40B4-BE49-F238E27FC236}">
                <a16:creationId xmlns:a16="http://schemas.microsoft.com/office/drawing/2014/main" id="{1538CD10-4FF9-6B43-5FF2-0C00138743DD}"/>
              </a:ext>
            </a:extLst>
          </p:cNvPr>
          <p:cNvSpPr/>
          <p:nvPr/>
        </p:nvSpPr>
        <p:spPr>
          <a:xfrm>
            <a:off x="1623197" y="1343480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552"/>
                  <a:pt x="35507" y="45874"/>
                  <a:pt x="22907" y="45874"/>
                </a:cubicBezTo>
                <a:cubicBezTo>
                  <a:pt x="10308" y="45874"/>
                  <a:pt x="0" y="35552"/>
                  <a:pt x="0" y="22937"/>
                </a:cubicBezTo>
                <a:cubicBezTo>
                  <a:pt x="0" y="10322"/>
                  <a:pt x="10181" y="0"/>
                  <a:pt x="22907" y="0"/>
                </a:cubicBezTo>
                <a:cubicBezTo>
                  <a:pt x="35634" y="0"/>
                  <a:pt x="45815" y="10194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97" name="Freeform 296">
            <a:extLst>
              <a:ext uri="{FF2B5EF4-FFF2-40B4-BE49-F238E27FC236}">
                <a16:creationId xmlns:a16="http://schemas.microsoft.com/office/drawing/2014/main" id="{76ADEB74-32A3-C08B-CFF8-71849C429CA1}"/>
              </a:ext>
            </a:extLst>
          </p:cNvPr>
          <p:cNvSpPr/>
          <p:nvPr/>
        </p:nvSpPr>
        <p:spPr>
          <a:xfrm>
            <a:off x="1629815" y="1371386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552"/>
                  <a:pt x="35507" y="45874"/>
                  <a:pt x="22907" y="45874"/>
                </a:cubicBezTo>
                <a:cubicBezTo>
                  <a:pt x="10308" y="45874"/>
                  <a:pt x="0" y="35552"/>
                  <a:pt x="0" y="22937"/>
                </a:cubicBezTo>
                <a:cubicBezTo>
                  <a:pt x="0" y="10322"/>
                  <a:pt x="10181" y="0"/>
                  <a:pt x="22907" y="0"/>
                </a:cubicBezTo>
                <a:cubicBezTo>
                  <a:pt x="35634" y="0"/>
                  <a:pt x="45815" y="10194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98" name="Freeform 297">
            <a:extLst>
              <a:ext uri="{FF2B5EF4-FFF2-40B4-BE49-F238E27FC236}">
                <a16:creationId xmlns:a16="http://schemas.microsoft.com/office/drawing/2014/main" id="{D207A504-2B65-AD33-BE03-82123590BA8E}"/>
              </a:ext>
            </a:extLst>
          </p:cNvPr>
          <p:cNvSpPr/>
          <p:nvPr/>
        </p:nvSpPr>
        <p:spPr>
          <a:xfrm>
            <a:off x="1655649" y="1407576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80"/>
                  <a:pt x="35507" y="45874"/>
                  <a:pt x="22907" y="45874"/>
                </a:cubicBezTo>
                <a:cubicBezTo>
                  <a:pt x="10308" y="45874"/>
                  <a:pt x="0" y="35680"/>
                  <a:pt x="0" y="22937"/>
                </a:cubicBezTo>
                <a:cubicBezTo>
                  <a:pt x="0" y="10194"/>
                  <a:pt x="10181" y="0"/>
                  <a:pt x="22907" y="0"/>
                </a:cubicBezTo>
                <a:cubicBezTo>
                  <a:pt x="35634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99" name="Freeform 298">
            <a:extLst>
              <a:ext uri="{FF2B5EF4-FFF2-40B4-BE49-F238E27FC236}">
                <a16:creationId xmlns:a16="http://schemas.microsoft.com/office/drawing/2014/main" id="{DA262FE4-E88A-3007-3CFB-AE4BC0F3E83E}"/>
              </a:ext>
            </a:extLst>
          </p:cNvPr>
          <p:cNvSpPr/>
          <p:nvPr/>
        </p:nvSpPr>
        <p:spPr>
          <a:xfrm>
            <a:off x="1799330" y="1479955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552"/>
                  <a:pt x="35507" y="45874"/>
                  <a:pt x="22907" y="45874"/>
                </a:cubicBezTo>
                <a:cubicBezTo>
                  <a:pt x="10308" y="45874"/>
                  <a:pt x="0" y="35552"/>
                  <a:pt x="0" y="22937"/>
                </a:cubicBezTo>
                <a:cubicBezTo>
                  <a:pt x="0" y="10322"/>
                  <a:pt x="10181" y="0"/>
                  <a:pt x="22907" y="0"/>
                </a:cubicBezTo>
                <a:cubicBezTo>
                  <a:pt x="35634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00" name="Freeform 299">
            <a:extLst>
              <a:ext uri="{FF2B5EF4-FFF2-40B4-BE49-F238E27FC236}">
                <a16:creationId xmlns:a16="http://schemas.microsoft.com/office/drawing/2014/main" id="{8C87A8FB-FCB0-F261-43FE-AA2EEF68682F}"/>
              </a:ext>
            </a:extLst>
          </p:cNvPr>
          <p:cNvSpPr/>
          <p:nvPr/>
        </p:nvSpPr>
        <p:spPr>
          <a:xfrm>
            <a:off x="1831655" y="1537934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05"/>
                  <a:pt x="35559" y="45874"/>
                  <a:pt x="22907" y="45874"/>
                </a:cubicBezTo>
                <a:cubicBezTo>
                  <a:pt x="10256" y="45874"/>
                  <a:pt x="0" y="35605"/>
                  <a:pt x="0" y="22937"/>
                </a:cubicBezTo>
                <a:cubicBezTo>
                  <a:pt x="0" y="10269"/>
                  <a:pt x="10256" y="0"/>
                  <a:pt x="22907" y="0"/>
                </a:cubicBezTo>
                <a:cubicBezTo>
                  <a:pt x="35559" y="0"/>
                  <a:pt x="45815" y="10269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01" name="Freeform 300">
            <a:extLst>
              <a:ext uri="{FF2B5EF4-FFF2-40B4-BE49-F238E27FC236}">
                <a16:creationId xmlns:a16="http://schemas.microsoft.com/office/drawing/2014/main" id="{E870B1B9-F2F6-FE71-D41D-6E221E7AC61C}"/>
              </a:ext>
            </a:extLst>
          </p:cNvPr>
          <p:cNvSpPr/>
          <p:nvPr/>
        </p:nvSpPr>
        <p:spPr>
          <a:xfrm>
            <a:off x="1972409" y="1612097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8 w 45814"/>
              <a:gd name="connsiteY1" fmla="*/ 45874 h 45873"/>
              <a:gd name="connsiteX2" fmla="*/ 0 w 45814"/>
              <a:gd name="connsiteY2" fmla="*/ 22937 h 45873"/>
              <a:gd name="connsiteX3" fmla="*/ 22908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552"/>
                  <a:pt x="35507" y="45874"/>
                  <a:pt x="22908" y="45874"/>
                </a:cubicBezTo>
                <a:cubicBezTo>
                  <a:pt x="10308" y="45874"/>
                  <a:pt x="0" y="35552"/>
                  <a:pt x="0" y="22937"/>
                </a:cubicBezTo>
                <a:cubicBezTo>
                  <a:pt x="0" y="10322"/>
                  <a:pt x="10181" y="0"/>
                  <a:pt x="22908" y="0"/>
                </a:cubicBezTo>
                <a:cubicBezTo>
                  <a:pt x="35634" y="0"/>
                  <a:pt x="45815" y="10194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02" name="Freeform 301">
            <a:extLst>
              <a:ext uri="{FF2B5EF4-FFF2-40B4-BE49-F238E27FC236}">
                <a16:creationId xmlns:a16="http://schemas.microsoft.com/office/drawing/2014/main" id="{35EDF744-DA00-7B54-1614-CA4FBD21521B}"/>
              </a:ext>
            </a:extLst>
          </p:cNvPr>
          <p:cNvSpPr/>
          <p:nvPr/>
        </p:nvSpPr>
        <p:spPr>
          <a:xfrm>
            <a:off x="1991498" y="1638347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8 w 45814"/>
              <a:gd name="connsiteY1" fmla="*/ 45874 h 45873"/>
              <a:gd name="connsiteX2" fmla="*/ 0 w 45814"/>
              <a:gd name="connsiteY2" fmla="*/ 22937 h 45873"/>
              <a:gd name="connsiteX3" fmla="*/ 22908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552"/>
                  <a:pt x="35507" y="45874"/>
                  <a:pt x="22908" y="45874"/>
                </a:cubicBezTo>
                <a:cubicBezTo>
                  <a:pt x="10308" y="45874"/>
                  <a:pt x="0" y="35552"/>
                  <a:pt x="0" y="22937"/>
                </a:cubicBezTo>
                <a:cubicBezTo>
                  <a:pt x="0" y="10322"/>
                  <a:pt x="10181" y="0"/>
                  <a:pt x="22908" y="0"/>
                </a:cubicBezTo>
                <a:cubicBezTo>
                  <a:pt x="35634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03" name="Freeform 302">
            <a:extLst>
              <a:ext uri="{FF2B5EF4-FFF2-40B4-BE49-F238E27FC236}">
                <a16:creationId xmlns:a16="http://schemas.microsoft.com/office/drawing/2014/main" id="{1BA24A2B-6E97-C8F9-FBAB-5805606E4506}"/>
              </a:ext>
            </a:extLst>
          </p:cNvPr>
          <p:cNvSpPr/>
          <p:nvPr/>
        </p:nvSpPr>
        <p:spPr>
          <a:xfrm>
            <a:off x="2144215" y="1709962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05"/>
                  <a:pt x="35559" y="45874"/>
                  <a:pt x="22907" y="45874"/>
                </a:cubicBezTo>
                <a:cubicBezTo>
                  <a:pt x="10256" y="45874"/>
                  <a:pt x="0" y="35605"/>
                  <a:pt x="0" y="22937"/>
                </a:cubicBezTo>
                <a:cubicBezTo>
                  <a:pt x="0" y="10269"/>
                  <a:pt x="10256" y="0"/>
                  <a:pt x="22907" y="0"/>
                </a:cubicBezTo>
                <a:cubicBezTo>
                  <a:pt x="35559" y="0"/>
                  <a:pt x="45815" y="10269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04" name="Freeform 303">
            <a:extLst>
              <a:ext uri="{FF2B5EF4-FFF2-40B4-BE49-F238E27FC236}">
                <a16:creationId xmlns:a16="http://schemas.microsoft.com/office/drawing/2014/main" id="{3AFCB32C-476C-CA4F-4052-626BED0B5FA8}"/>
              </a:ext>
            </a:extLst>
          </p:cNvPr>
          <p:cNvSpPr/>
          <p:nvPr/>
        </p:nvSpPr>
        <p:spPr>
          <a:xfrm>
            <a:off x="2306476" y="1776861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05"/>
                  <a:pt x="35559" y="45874"/>
                  <a:pt x="22907" y="45874"/>
                </a:cubicBezTo>
                <a:cubicBezTo>
                  <a:pt x="10256" y="45874"/>
                  <a:pt x="0" y="35605"/>
                  <a:pt x="0" y="22937"/>
                </a:cubicBezTo>
                <a:cubicBezTo>
                  <a:pt x="0" y="10269"/>
                  <a:pt x="10256" y="0"/>
                  <a:pt x="22907" y="0"/>
                </a:cubicBezTo>
                <a:cubicBezTo>
                  <a:pt x="35559" y="0"/>
                  <a:pt x="45815" y="10269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05" name="Freeform 304">
            <a:extLst>
              <a:ext uri="{FF2B5EF4-FFF2-40B4-BE49-F238E27FC236}">
                <a16:creationId xmlns:a16="http://schemas.microsoft.com/office/drawing/2014/main" id="{5424FE47-4CA0-2875-C316-15075FAAEE0C}"/>
              </a:ext>
            </a:extLst>
          </p:cNvPr>
          <p:cNvSpPr/>
          <p:nvPr/>
        </p:nvSpPr>
        <p:spPr>
          <a:xfrm>
            <a:off x="2318439" y="1793682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8 w 45814"/>
              <a:gd name="connsiteY1" fmla="*/ 45874 h 45873"/>
              <a:gd name="connsiteX2" fmla="*/ 0 w 45814"/>
              <a:gd name="connsiteY2" fmla="*/ 22937 h 45873"/>
              <a:gd name="connsiteX3" fmla="*/ 22908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552"/>
                  <a:pt x="35507" y="45874"/>
                  <a:pt x="22908" y="45874"/>
                </a:cubicBezTo>
                <a:cubicBezTo>
                  <a:pt x="10308" y="45874"/>
                  <a:pt x="0" y="35552"/>
                  <a:pt x="0" y="22937"/>
                </a:cubicBezTo>
                <a:cubicBezTo>
                  <a:pt x="0" y="10322"/>
                  <a:pt x="10181" y="0"/>
                  <a:pt x="22908" y="0"/>
                </a:cubicBezTo>
                <a:cubicBezTo>
                  <a:pt x="35634" y="0"/>
                  <a:pt x="45815" y="10194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06" name="Freeform 305">
            <a:extLst>
              <a:ext uri="{FF2B5EF4-FFF2-40B4-BE49-F238E27FC236}">
                <a16:creationId xmlns:a16="http://schemas.microsoft.com/office/drawing/2014/main" id="{CE4574F9-1D23-FCCB-B349-041AA2F48936}"/>
              </a:ext>
            </a:extLst>
          </p:cNvPr>
          <p:cNvSpPr/>
          <p:nvPr/>
        </p:nvSpPr>
        <p:spPr>
          <a:xfrm>
            <a:off x="2485409" y="1884410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80"/>
                  <a:pt x="35634" y="45874"/>
                  <a:pt x="22907" y="45874"/>
                </a:cubicBezTo>
                <a:cubicBezTo>
                  <a:pt x="10181" y="45874"/>
                  <a:pt x="0" y="35680"/>
                  <a:pt x="0" y="22937"/>
                </a:cubicBezTo>
                <a:cubicBezTo>
                  <a:pt x="0" y="10194"/>
                  <a:pt x="10308" y="0"/>
                  <a:pt x="22907" y="0"/>
                </a:cubicBezTo>
                <a:cubicBezTo>
                  <a:pt x="35506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07" name="Freeform 306">
            <a:extLst>
              <a:ext uri="{FF2B5EF4-FFF2-40B4-BE49-F238E27FC236}">
                <a16:creationId xmlns:a16="http://schemas.microsoft.com/office/drawing/2014/main" id="{F9A1BD76-5FAA-344A-12D3-5E47D34E7809}"/>
              </a:ext>
            </a:extLst>
          </p:cNvPr>
          <p:cNvSpPr/>
          <p:nvPr/>
        </p:nvSpPr>
        <p:spPr>
          <a:xfrm>
            <a:off x="2497371" y="1884410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8 w 45814"/>
              <a:gd name="connsiteY1" fmla="*/ 45874 h 45873"/>
              <a:gd name="connsiteX2" fmla="*/ 0 w 45814"/>
              <a:gd name="connsiteY2" fmla="*/ 22937 h 45873"/>
              <a:gd name="connsiteX3" fmla="*/ 22908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80"/>
                  <a:pt x="35507" y="45874"/>
                  <a:pt x="22908" y="45874"/>
                </a:cubicBezTo>
                <a:cubicBezTo>
                  <a:pt x="10308" y="45874"/>
                  <a:pt x="0" y="35680"/>
                  <a:pt x="0" y="22937"/>
                </a:cubicBezTo>
                <a:cubicBezTo>
                  <a:pt x="0" y="10194"/>
                  <a:pt x="10181" y="0"/>
                  <a:pt x="22908" y="0"/>
                </a:cubicBezTo>
                <a:cubicBezTo>
                  <a:pt x="35634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08" name="Freeform 307">
            <a:extLst>
              <a:ext uri="{FF2B5EF4-FFF2-40B4-BE49-F238E27FC236}">
                <a16:creationId xmlns:a16="http://schemas.microsoft.com/office/drawing/2014/main" id="{D32AA8CF-5BF2-D6C6-A501-2FF31871E0F3}"/>
              </a:ext>
            </a:extLst>
          </p:cNvPr>
          <p:cNvSpPr/>
          <p:nvPr/>
        </p:nvSpPr>
        <p:spPr>
          <a:xfrm>
            <a:off x="2516461" y="1884410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8 w 45814"/>
              <a:gd name="connsiteY1" fmla="*/ 45874 h 45873"/>
              <a:gd name="connsiteX2" fmla="*/ 0 w 45814"/>
              <a:gd name="connsiteY2" fmla="*/ 22937 h 45873"/>
              <a:gd name="connsiteX3" fmla="*/ 22908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80"/>
                  <a:pt x="35507" y="45874"/>
                  <a:pt x="22908" y="45874"/>
                </a:cubicBezTo>
                <a:cubicBezTo>
                  <a:pt x="10308" y="45874"/>
                  <a:pt x="0" y="35680"/>
                  <a:pt x="0" y="22937"/>
                </a:cubicBezTo>
                <a:cubicBezTo>
                  <a:pt x="0" y="10194"/>
                  <a:pt x="10181" y="0"/>
                  <a:pt x="22908" y="0"/>
                </a:cubicBezTo>
                <a:cubicBezTo>
                  <a:pt x="35634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09" name="Freeform 308">
            <a:extLst>
              <a:ext uri="{FF2B5EF4-FFF2-40B4-BE49-F238E27FC236}">
                <a16:creationId xmlns:a16="http://schemas.microsoft.com/office/drawing/2014/main" id="{8B76D834-3C6A-CBFD-7D3D-DDA58AA5A1B8}"/>
              </a:ext>
            </a:extLst>
          </p:cNvPr>
          <p:cNvSpPr/>
          <p:nvPr/>
        </p:nvSpPr>
        <p:spPr>
          <a:xfrm>
            <a:off x="2530714" y="1891546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05"/>
                  <a:pt x="35559" y="45874"/>
                  <a:pt x="22907" y="45874"/>
                </a:cubicBezTo>
                <a:cubicBezTo>
                  <a:pt x="10256" y="45874"/>
                  <a:pt x="0" y="35605"/>
                  <a:pt x="0" y="22937"/>
                </a:cubicBezTo>
                <a:cubicBezTo>
                  <a:pt x="0" y="10269"/>
                  <a:pt x="10256" y="0"/>
                  <a:pt x="22907" y="0"/>
                </a:cubicBezTo>
                <a:cubicBezTo>
                  <a:pt x="35559" y="0"/>
                  <a:pt x="45815" y="10269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10" name="Freeform 309">
            <a:extLst>
              <a:ext uri="{FF2B5EF4-FFF2-40B4-BE49-F238E27FC236}">
                <a16:creationId xmlns:a16="http://schemas.microsoft.com/office/drawing/2014/main" id="{23CE8B5A-6C69-26F4-D64D-DD2C76B2ECAF}"/>
              </a:ext>
            </a:extLst>
          </p:cNvPr>
          <p:cNvSpPr/>
          <p:nvPr/>
        </p:nvSpPr>
        <p:spPr>
          <a:xfrm>
            <a:off x="2650088" y="1922638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8 w 45814"/>
              <a:gd name="connsiteY1" fmla="*/ 45874 h 45873"/>
              <a:gd name="connsiteX2" fmla="*/ 0 w 45814"/>
              <a:gd name="connsiteY2" fmla="*/ 22937 h 45873"/>
              <a:gd name="connsiteX3" fmla="*/ 22908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80"/>
                  <a:pt x="35507" y="45874"/>
                  <a:pt x="22908" y="45874"/>
                </a:cubicBezTo>
                <a:cubicBezTo>
                  <a:pt x="10308" y="45874"/>
                  <a:pt x="0" y="35680"/>
                  <a:pt x="0" y="22937"/>
                </a:cubicBezTo>
                <a:cubicBezTo>
                  <a:pt x="0" y="10194"/>
                  <a:pt x="10181" y="0"/>
                  <a:pt x="22908" y="0"/>
                </a:cubicBezTo>
                <a:cubicBezTo>
                  <a:pt x="35634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11" name="Freeform 310">
            <a:extLst>
              <a:ext uri="{FF2B5EF4-FFF2-40B4-BE49-F238E27FC236}">
                <a16:creationId xmlns:a16="http://schemas.microsoft.com/office/drawing/2014/main" id="{4939A71B-B87D-05E5-7B58-FFE7915FB9FB}"/>
              </a:ext>
            </a:extLst>
          </p:cNvPr>
          <p:cNvSpPr/>
          <p:nvPr/>
        </p:nvSpPr>
        <p:spPr>
          <a:xfrm>
            <a:off x="2817058" y="1956152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552"/>
                  <a:pt x="35634" y="45874"/>
                  <a:pt x="22907" y="45874"/>
                </a:cubicBezTo>
                <a:cubicBezTo>
                  <a:pt x="10181" y="45874"/>
                  <a:pt x="0" y="35552"/>
                  <a:pt x="0" y="22937"/>
                </a:cubicBezTo>
                <a:cubicBezTo>
                  <a:pt x="0" y="10322"/>
                  <a:pt x="10308" y="0"/>
                  <a:pt x="22907" y="0"/>
                </a:cubicBezTo>
                <a:cubicBezTo>
                  <a:pt x="35507" y="0"/>
                  <a:pt x="45815" y="10194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12" name="Freeform 311">
            <a:extLst>
              <a:ext uri="{FF2B5EF4-FFF2-40B4-BE49-F238E27FC236}">
                <a16:creationId xmlns:a16="http://schemas.microsoft.com/office/drawing/2014/main" id="{2F16CD4C-1699-D9A9-9439-9A1886CC304F}"/>
              </a:ext>
            </a:extLst>
          </p:cNvPr>
          <p:cNvSpPr/>
          <p:nvPr/>
        </p:nvSpPr>
        <p:spPr>
          <a:xfrm>
            <a:off x="2962647" y="1989538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80"/>
                  <a:pt x="35634" y="45874"/>
                  <a:pt x="22907" y="45874"/>
                </a:cubicBezTo>
                <a:cubicBezTo>
                  <a:pt x="10181" y="45874"/>
                  <a:pt x="0" y="35680"/>
                  <a:pt x="0" y="22937"/>
                </a:cubicBezTo>
                <a:cubicBezTo>
                  <a:pt x="0" y="10194"/>
                  <a:pt x="10308" y="0"/>
                  <a:pt x="22907" y="0"/>
                </a:cubicBezTo>
                <a:cubicBezTo>
                  <a:pt x="35507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13" name="Freeform 312">
            <a:extLst>
              <a:ext uri="{FF2B5EF4-FFF2-40B4-BE49-F238E27FC236}">
                <a16:creationId xmlns:a16="http://schemas.microsoft.com/office/drawing/2014/main" id="{5CFB2199-8104-5A52-D443-474A39F78720}"/>
              </a:ext>
            </a:extLst>
          </p:cNvPr>
          <p:cNvSpPr/>
          <p:nvPr/>
        </p:nvSpPr>
        <p:spPr>
          <a:xfrm>
            <a:off x="2979319" y="1989538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8 w 45815"/>
              <a:gd name="connsiteY1" fmla="*/ 45874 h 45873"/>
              <a:gd name="connsiteX2" fmla="*/ 0 w 45815"/>
              <a:gd name="connsiteY2" fmla="*/ 22937 h 45873"/>
              <a:gd name="connsiteX3" fmla="*/ 22908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680"/>
                  <a:pt x="35634" y="45874"/>
                  <a:pt x="22908" y="45874"/>
                </a:cubicBezTo>
                <a:cubicBezTo>
                  <a:pt x="10181" y="45874"/>
                  <a:pt x="0" y="35680"/>
                  <a:pt x="0" y="22937"/>
                </a:cubicBezTo>
                <a:cubicBezTo>
                  <a:pt x="0" y="10194"/>
                  <a:pt x="10309" y="0"/>
                  <a:pt x="22908" y="0"/>
                </a:cubicBezTo>
                <a:cubicBezTo>
                  <a:pt x="35507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14" name="Freeform 313">
            <a:extLst>
              <a:ext uri="{FF2B5EF4-FFF2-40B4-BE49-F238E27FC236}">
                <a16:creationId xmlns:a16="http://schemas.microsoft.com/office/drawing/2014/main" id="{0EE41417-E5BA-1FA7-A98C-07EABE34379D}"/>
              </a:ext>
            </a:extLst>
          </p:cNvPr>
          <p:cNvSpPr/>
          <p:nvPr/>
        </p:nvSpPr>
        <p:spPr>
          <a:xfrm>
            <a:off x="2996118" y="2008652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8 w 45815"/>
              <a:gd name="connsiteY1" fmla="*/ 45874 h 45873"/>
              <a:gd name="connsiteX2" fmla="*/ 0 w 45815"/>
              <a:gd name="connsiteY2" fmla="*/ 22937 h 45873"/>
              <a:gd name="connsiteX3" fmla="*/ 22908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680"/>
                  <a:pt x="35506" y="45874"/>
                  <a:pt x="22908" y="45874"/>
                </a:cubicBezTo>
                <a:cubicBezTo>
                  <a:pt x="10308" y="45874"/>
                  <a:pt x="0" y="35680"/>
                  <a:pt x="0" y="22937"/>
                </a:cubicBezTo>
                <a:cubicBezTo>
                  <a:pt x="0" y="10194"/>
                  <a:pt x="10181" y="0"/>
                  <a:pt x="22908" y="0"/>
                </a:cubicBezTo>
                <a:cubicBezTo>
                  <a:pt x="35634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15" name="Freeform 314">
            <a:extLst>
              <a:ext uri="{FF2B5EF4-FFF2-40B4-BE49-F238E27FC236}">
                <a16:creationId xmlns:a16="http://schemas.microsoft.com/office/drawing/2014/main" id="{50AC0B3B-2311-864F-33E8-7973591385CC}"/>
              </a:ext>
            </a:extLst>
          </p:cNvPr>
          <p:cNvSpPr/>
          <p:nvPr/>
        </p:nvSpPr>
        <p:spPr>
          <a:xfrm>
            <a:off x="3105819" y="2032608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8 w 45815"/>
              <a:gd name="connsiteY1" fmla="*/ 45874 h 45873"/>
              <a:gd name="connsiteX2" fmla="*/ 0 w 45815"/>
              <a:gd name="connsiteY2" fmla="*/ 22937 h 45873"/>
              <a:gd name="connsiteX3" fmla="*/ 22908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552"/>
                  <a:pt x="35634" y="45874"/>
                  <a:pt x="22908" y="45874"/>
                </a:cubicBezTo>
                <a:cubicBezTo>
                  <a:pt x="10181" y="45874"/>
                  <a:pt x="0" y="35552"/>
                  <a:pt x="0" y="22937"/>
                </a:cubicBezTo>
                <a:cubicBezTo>
                  <a:pt x="0" y="10322"/>
                  <a:pt x="10308" y="0"/>
                  <a:pt x="22908" y="0"/>
                </a:cubicBezTo>
                <a:cubicBezTo>
                  <a:pt x="35507" y="0"/>
                  <a:pt x="45815" y="10194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16" name="Freeform 315">
            <a:extLst>
              <a:ext uri="{FF2B5EF4-FFF2-40B4-BE49-F238E27FC236}">
                <a16:creationId xmlns:a16="http://schemas.microsoft.com/office/drawing/2014/main" id="{851EA0BF-A922-C308-265B-9932FA2F8AE6}"/>
              </a:ext>
            </a:extLst>
          </p:cNvPr>
          <p:cNvSpPr/>
          <p:nvPr/>
        </p:nvSpPr>
        <p:spPr>
          <a:xfrm>
            <a:off x="3163088" y="2032608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8 w 45815"/>
              <a:gd name="connsiteY1" fmla="*/ 45874 h 45873"/>
              <a:gd name="connsiteX2" fmla="*/ 0 w 45815"/>
              <a:gd name="connsiteY2" fmla="*/ 22937 h 45873"/>
              <a:gd name="connsiteX3" fmla="*/ 22908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552"/>
                  <a:pt x="35634" y="45874"/>
                  <a:pt x="22908" y="45874"/>
                </a:cubicBezTo>
                <a:cubicBezTo>
                  <a:pt x="10181" y="45874"/>
                  <a:pt x="0" y="35552"/>
                  <a:pt x="0" y="22937"/>
                </a:cubicBezTo>
                <a:cubicBezTo>
                  <a:pt x="0" y="10322"/>
                  <a:pt x="10308" y="0"/>
                  <a:pt x="22908" y="0"/>
                </a:cubicBezTo>
                <a:cubicBezTo>
                  <a:pt x="35507" y="0"/>
                  <a:pt x="45815" y="10194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17" name="Freeform 316">
            <a:extLst>
              <a:ext uri="{FF2B5EF4-FFF2-40B4-BE49-F238E27FC236}">
                <a16:creationId xmlns:a16="http://schemas.microsoft.com/office/drawing/2014/main" id="{24AC8F17-D3B3-6236-96CA-76F0635CF6EC}"/>
              </a:ext>
            </a:extLst>
          </p:cNvPr>
          <p:cNvSpPr/>
          <p:nvPr/>
        </p:nvSpPr>
        <p:spPr>
          <a:xfrm>
            <a:off x="3213229" y="2032608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8 w 45815"/>
              <a:gd name="connsiteY1" fmla="*/ 45874 h 45873"/>
              <a:gd name="connsiteX2" fmla="*/ 0 w 45815"/>
              <a:gd name="connsiteY2" fmla="*/ 22937 h 45873"/>
              <a:gd name="connsiteX3" fmla="*/ 22908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552"/>
                  <a:pt x="35507" y="45874"/>
                  <a:pt x="22908" y="45874"/>
                </a:cubicBezTo>
                <a:cubicBezTo>
                  <a:pt x="10308" y="45874"/>
                  <a:pt x="0" y="35552"/>
                  <a:pt x="0" y="22937"/>
                </a:cubicBezTo>
                <a:cubicBezTo>
                  <a:pt x="0" y="10322"/>
                  <a:pt x="10181" y="0"/>
                  <a:pt x="22908" y="0"/>
                </a:cubicBezTo>
                <a:cubicBezTo>
                  <a:pt x="35634" y="0"/>
                  <a:pt x="45815" y="10194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18" name="Freeform 317">
            <a:extLst>
              <a:ext uri="{FF2B5EF4-FFF2-40B4-BE49-F238E27FC236}">
                <a16:creationId xmlns:a16="http://schemas.microsoft.com/office/drawing/2014/main" id="{43E0B0E6-EC97-4DAF-805A-FE17A69D86A0}"/>
              </a:ext>
            </a:extLst>
          </p:cNvPr>
          <p:cNvSpPr/>
          <p:nvPr/>
        </p:nvSpPr>
        <p:spPr>
          <a:xfrm>
            <a:off x="3322931" y="2044459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8 w 45815"/>
              <a:gd name="connsiteY1" fmla="*/ 45874 h 45873"/>
              <a:gd name="connsiteX2" fmla="*/ 0 w 45815"/>
              <a:gd name="connsiteY2" fmla="*/ 22937 h 45873"/>
              <a:gd name="connsiteX3" fmla="*/ 22908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680"/>
                  <a:pt x="35634" y="45874"/>
                  <a:pt x="22908" y="45874"/>
                </a:cubicBezTo>
                <a:cubicBezTo>
                  <a:pt x="10181" y="45874"/>
                  <a:pt x="0" y="35680"/>
                  <a:pt x="0" y="22937"/>
                </a:cubicBezTo>
                <a:cubicBezTo>
                  <a:pt x="0" y="10194"/>
                  <a:pt x="10309" y="0"/>
                  <a:pt x="22908" y="0"/>
                </a:cubicBezTo>
                <a:cubicBezTo>
                  <a:pt x="35507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19" name="Freeform 318">
            <a:extLst>
              <a:ext uri="{FF2B5EF4-FFF2-40B4-BE49-F238E27FC236}">
                <a16:creationId xmlns:a16="http://schemas.microsoft.com/office/drawing/2014/main" id="{46EAB590-3C7A-070F-782C-FE4E4C0D3003}"/>
              </a:ext>
            </a:extLst>
          </p:cNvPr>
          <p:cNvSpPr/>
          <p:nvPr/>
        </p:nvSpPr>
        <p:spPr>
          <a:xfrm>
            <a:off x="3470938" y="2058859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8 w 45815"/>
              <a:gd name="connsiteY1" fmla="*/ 45874 h 45873"/>
              <a:gd name="connsiteX2" fmla="*/ 0 w 45815"/>
              <a:gd name="connsiteY2" fmla="*/ 22937 h 45873"/>
              <a:gd name="connsiteX3" fmla="*/ 22908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552"/>
                  <a:pt x="35507" y="45874"/>
                  <a:pt x="22908" y="45874"/>
                </a:cubicBezTo>
                <a:cubicBezTo>
                  <a:pt x="10308" y="45874"/>
                  <a:pt x="0" y="35552"/>
                  <a:pt x="0" y="22937"/>
                </a:cubicBezTo>
                <a:cubicBezTo>
                  <a:pt x="0" y="10322"/>
                  <a:pt x="10181" y="0"/>
                  <a:pt x="22908" y="0"/>
                </a:cubicBezTo>
                <a:cubicBezTo>
                  <a:pt x="35634" y="0"/>
                  <a:pt x="45815" y="10194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20" name="Freeform 319">
            <a:extLst>
              <a:ext uri="{FF2B5EF4-FFF2-40B4-BE49-F238E27FC236}">
                <a16:creationId xmlns:a16="http://schemas.microsoft.com/office/drawing/2014/main" id="{E6B289CD-6D8D-24D1-7B91-14A7E263B7FF}"/>
              </a:ext>
            </a:extLst>
          </p:cNvPr>
          <p:cNvSpPr/>
          <p:nvPr/>
        </p:nvSpPr>
        <p:spPr>
          <a:xfrm>
            <a:off x="3482901" y="2065995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8 w 45815"/>
              <a:gd name="connsiteY1" fmla="*/ 45874 h 45873"/>
              <a:gd name="connsiteX2" fmla="*/ 0 w 45815"/>
              <a:gd name="connsiteY2" fmla="*/ 22937 h 45873"/>
              <a:gd name="connsiteX3" fmla="*/ 22908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680"/>
                  <a:pt x="35506" y="45874"/>
                  <a:pt x="22908" y="45874"/>
                </a:cubicBezTo>
                <a:cubicBezTo>
                  <a:pt x="10308" y="45874"/>
                  <a:pt x="0" y="35680"/>
                  <a:pt x="0" y="22937"/>
                </a:cubicBezTo>
                <a:cubicBezTo>
                  <a:pt x="0" y="10194"/>
                  <a:pt x="10181" y="0"/>
                  <a:pt x="22908" y="0"/>
                </a:cubicBezTo>
                <a:cubicBezTo>
                  <a:pt x="35634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21" name="Freeform 320">
            <a:extLst>
              <a:ext uri="{FF2B5EF4-FFF2-40B4-BE49-F238E27FC236}">
                <a16:creationId xmlns:a16="http://schemas.microsoft.com/office/drawing/2014/main" id="{C1DE77AB-70F1-B6CA-3213-E54D0C3BDD8D}"/>
              </a:ext>
            </a:extLst>
          </p:cNvPr>
          <p:cNvSpPr/>
          <p:nvPr/>
        </p:nvSpPr>
        <p:spPr>
          <a:xfrm>
            <a:off x="3688050" y="2070837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8 w 45815"/>
              <a:gd name="connsiteY1" fmla="*/ 45874 h 45873"/>
              <a:gd name="connsiteX2" fmla="*/ 0 w 45815"/>
              <a:gd name="connsiteY2" fmla="*/ 22937 h 45873"/>
              <a:gd name="connsiteX3" fmla="*/ 22908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552"/>
                  <a:pt x="35634" y="45874"/>
                  <a:pt x="22908" y="45874"/>
                </a:cubicBezTo>
                <a:cubicBezTo>
                  <a:pt x="10181" y="45874"/>
                  <a:pt x="0" y="35552"/>
                  <a:pt x="0" y="22937"/>
                </a:cubicBezTo>
                <a:cubicBezTo>
                  <a:pt x="0" y="10322"/>
                  <a:pt x="10308" y="0"/>
                  <a:pt x="22908" y="0"/>
                </a:cubicBezTo>
                <a:cubicBezTo>
                  <a:pt x="35507" y="0"/>
                  <a:pt x="45815" y="10194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22" name="Freeform 321">
            <a:extLst>
              <a:ext uri="{FF2B5EF4-FFF2-40B4-BE49-F238E27FC236}">
                <a16:creationId xmlns:a16="http://schemas.microsoft.com/office/drawing/2014/main" id="{C8690F94-DD0A-14C8-73CA-4A5029B31267}"/>
              </a:ext>
            </a:extLst>
          </p:cNvPr>
          <p:cNvSpPr/>
          <p:nvPr/>
        </p:nvSpPr>
        <p:spPr>
          <a:xfrm>
            <a:off x="3836058" y="2073130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8 w 45814"/>
              <a:gd name="connsiteY1" fmla="*/ 45874 h 45873"/>
              <a:gd name="connsiteX2" fmla="*/ 0 w 45814"/>
              <a:gd name="connsiteY2" fmla="*/ 22937 h 45873"/>
              <a:gd name="connsiteX3" fmla="*/ 22908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05"/>
                  <a:pt x="35559" y="45874"/>
                  <a:pt x="22908" y="45874"/>
                </a:cubicBezTo>
                <a:cubicBezTo>
                  <a:pt x="10256" y="45874"/>
                  <a:pt x="0" y="35605"/>
                  <a:pt x="0" y="22937"/>
                </a:cubicBezTo>
                <a:cubicBezTo>
                  <a:pt x="0" y="10269"/>
                  <a:pt x="10256" y="0"/>
                  <a:pt x="22908" y="0"/>
                </a:cubicBezTo>
                <a:cubicBezTo>
                  <a:pt x="35559" y="0"/>
                  <a:pt x="45815" y="10269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23" name="Freeform 322">
            <a:extLst>
              <a:ext uri="{FF2B5EF4-FFF2-40B4-BE49-F238E27FC236}">
                <a16:creationId xmlns:a16="http://schemas.microsoft.com/office/drawing/2014/main" id="{B17D88D3-5B79-47D2-208B-AA8AD245BAF7}"/>
              </a:ext>
            </a:extLst>
          </p:cNvPr>
          <p:cNvSpPr/>
          <p:nvPr/>
        </p:nvSpPr>
        <p:spPr>
          <a:xfrm>
            <a:off x="3859856" y="2082688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05"/>
                  <a:pt x="35559" y="45874"/>
                  <a:pt x="22907" y="45874"/>
                </a:cubicBezTo>
                <a:cubicBezTo>
                  <a:pt x="10256" y="45874"/>
                  <a:pt x="0" y="35605"/>
                  <a:pt x="0" y="22937"/>
                </a:cubicBezTo>
                <a:cubicBezTo>
                  <a:pt x="0" y="10269"/>
                  <a:pt x="10256" y="0"/>
                  <a:pt x="22907" y="0"/>
                </a:cubicBezTo>
                <a:cubicBezTo>
                  <a:pt x="35559" y="0"/>
                  <a:pt x="45815" y="10269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24" name="Freeform 323">
            <a:extLst>
              <a:ext uri="{FF2B5EF4-FFF2-40B4-BE49-F238E27FC236}">
                <a16:creationId xmlns:a16="http://schemas.microsoft.com/office/drawing/2014/main" id="{9791BA4C-DB72-F697-9DA2-874A0BABCF07}"/>
              </a:ext>
            </a:extLst>
          </p:cNvPr>
          <p:cNvSpPr/>
          <p:nvPr/>
        </p:nvSpPr>
        <p:spPr>
          <a:xfrm>
            <a:off x="3952886" y="2082688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8 w 45815"/>
              <a:gd name="connsiteY1" fmla="*/ 45874 h 45873"/>
              <a:gd name="connsiteX2" fmla="*/ 0 w 45815"/>
              <a:gd name="connsiteY2" fmla="*/ 22937 h 45873"/>
              <a:gd name="connsiteX3" fmla="*/ 22908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680"/>
                  <a:pt x="35634" y="45874"/>
                  <a:pt x="22908" y="45874"/>
                </a:cubicBezTo>
                <a:cubicBezTo>
                  <a:pt x="10181" y="45874"/>
                  <a:pt x="0" y="35680"/>
                  <a:pt x="0" y="22937"/>
                </a:cubicBezTo>
                <a:cubicBezTo>
                  <a:pt x="0" y="10194"/>
                  <a:pt x="10309" y="0"/>
                  <a:pt x="22908" y="0"/>
                </a:cubicBezTo>
                <a:cubicBezTo>
                  <a:pt x="35507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25" name="Freeform 324">
            <a:extLst>
              <a:ext uri="{FF2B5EF4-FFF2-40B4-BE49-F238E27FC236}">
                <a16:creationId xmlns:a16="http://schemas.microsoft.com/office/drawing/2014/main" id="{45BC0595-0AA8-FA2B-5EE2-98FE4ABE9BDB}"/>
              </a:ext>
            </a:extLst>
          </p:cNvPr>
          <p:cNvSpPr/>
          <p:nvPr/>
        </p:nvSpPr>
        <p:spPr>
          <a:xfrm>
            <a:off x="3967267" y="2082688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05"/>
                  <a:pt x="35559" y="45874"/>
                  <a:pt x="22907" y="45874"/>
                </a:cubicBezTo>
                <a:cubicBezTo>
                  <a:pt x="10256" y="45874"/>
                  <a:pt x="0" y="35605"/>
                  <a:pt x="0" y="22937"/>
                </a:cubicBezTo>
                <a:cubicBezTo>
                  <a:pt x="0" y="10269"/>
                  <a:pt x="10256" y="0"/>
                  <a:pt x="22907" y="0"/>
                </a:cubicBezTo>
                <a:cubicBezTo>
                  <a:pt x="35559" y="0"/>
                  <a:pt x="45815" y="10269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26" name="Freeform 325">
            <a:extLst>
              <a:ext uri="{FF2B5EF4-FFF2-40B4-BE49-F238E27FC236}">
                <a16:creationId xmlns:a16="http://schemas.microsoft.com/office/drawing/2014/main" id="{0064D2DC-FA61-BDC5-0FA4-AB9D48C542BB}"/>
              </a:ext>
            </a:extLst>
          </p:cNvPr>
          <p:cNvSpPr/>
          <p:nvPr/>
        </p:nvSpPr>
        <p:spPr>
          <a:xfrm>
            <a:off x="3983938" y="2082688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05"/>
                  <a:pt x="35559" y="45874"/>
                  <a:pt x="22907" y="45874"/>
                </a:cubicBezTo>
                <a:cubicBezTo>
                  <a:pt x="10256" y="45874"/>
                  <a:pt x="0" y="35605"/>
                  <a:pt x="0" y="22937"/>
                </a:cubicBezTo>
                <a:cubicBezTo>
                  <a:pt x="0" y="10269"/>
                  <a:pt x="10256" y="0"/>
                  <a:pt x="22907" y="0"/>
                </a:cubicBezTo>
                <a:cubicBezTo>
                  <a:pt x="35559" y="0"/>
                  <a:pt x="45815" y="10269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27" name="Freeform 326">
            <a:extLst>
              <a:ext uri="{FF2B5EF4-FFF2-40B4-BE49-F238E27FC236}">
                <a16:creationId xmlns:a16="http://schemas.microsoft.com/office/drawing/2014/main" id="{7174EC11-3670-9E14-AD4E-ED41BEF7AE54}"/>
              </a:ext>
            </a:extLst>
          </p:cNvPr>
          <p:cNvSpPr/>
          <p:nvPr/>
        </p:nvSpPr>
        <p:spPr>
          <a:xfrm>
            <a:off x="4017409" y="2082688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8 w 45814"/>
              <a:gd name="connsiteY1" fmla="*/ 45874 h 45873"/>
              <a:gd name="connsiteX2" fmla="*/ 0 w 45814"/>
              <a:gd name="connsiteY2" fmla="*/ 22937 h 45873"/>
              <a:gd name="connsiteX3" fmla="*/ 22908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05"/>
                  <a:pt x="35559" y="45874"/>
                  <a:pt x="22908" y="45874"/>
                </a:cubicBezTo>
                <a:cubicBezTo>
                  <a:pt x="10256" y="45874"/>
                  <a:pt x="0" y="35605"/>
                  <a:pt x="0" y="22937"/>
                </a:cubicBezTo>
                <a:cubicBezTo>
                  <a:pt x="0" y="10269"/>
                  <a:pt x="10256" y="0"/>
                  <a:pt x="22908" y="0"/>
                </a:cubicBezTo>
                <a:cubicBezTo>
                  <a:pt x="35559" y="0"/>
                  <a:pt x="45815" y="10269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28" name="Freeform 327">
            <a:extLst>
              <a:ext uri="{FF2B5EF4-FFF2-40B4-BE49-F238E27FC236}">
                <a16:creationId xmlns:a16="http://schemas.microsoft.com/office/drawing/2014/main" id="{60808211-9B26-E63E-1D06-6FEDEF0639FE}"/>
              </a:ext>
            </a:extLst>
          </p:cNvPr>
          <p:cNvSpPr/>
          <p:nvPr/>
        </p:nvSpPr>
        <p:spPr>
          <a:xfrm>
            <a:off x="4046043" y="2089951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8 w 45815"/>
              <a:gd name="connsiteY1" fmla="*/ 45874 h 45873"/>
              <a:gd name="connsiteX2" fmla="*/ 0 w 45815"/>
              <a:gd name="connsiteY2" fmla="*/ 22937 h 45873"/>
              <a:gd name="connsiteX3" fmla="*/ 22908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552"/>
                  <a:pt x="35506" y="45874"/>
                  <a:pt x="22908" y="45874"/>
                </a:cubicBezTo>
                <a:cubicBezTo>
                  <a:pt x="10308" y="45874"/>
                  <a:pt x="0" y="35552"/>
                  <a:pt x="0" y="22937"/>
                </a:cubicBezTo>
                <a:cubicBezTo>
                  <a:pt x="0" y="10322"/>
                  <a:pt x="10181" y="0"/>
                  <a:pt x="22908" y="0"/>
                </a:cubicBezTo>
                <a:cubicBezTo>
                  <a:pt x="35634" y="0"/>
                  <a:pt x="45815" y="10194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29" name="Freeform 328">
            <a:extLst>
              <a:ext uri="{FF2B5EF4-FFF2-40B4-BE49-F238E27FC236}">
                <a16:creationId xmlns:a16="http://schemas.microsoft.com/office/drawing/2014/main" id="{7C68A5A4-84CF-2971-94BF-DB7A76608E9C}"/>
              </a:ext>
            </a:extLst>
          </p:cNvPr>
          <p:cNvSpPr/>
          <p:nvPr/>
        </p:nvSpPr>
        <p:spPr>
          <a:xfrm>
            <a:off x="4119983" y="2089951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8 w 45815"/>
              <a:gd name="connsiteY1" fmla="*/ 45874 h 45873"/>
              <a:gd name="connsiteX2" fmla="*/ 0 w 45815"/>
              <a:gd name="connsiteY2" fmla="*/ 22937 h 45873"/>
              <a:gd name="connsiteX3" fmla="*/ 22908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552"/>
                  <a:pt x="35507" y="45874"/>
                  <a:pt x="22908" y="45874"/>
                </a:cubicBezTo>
                <a:cubicBezTo>
                  <a:pt x="10308" y="45874"/>
                  <a:pt x="0" y="35552"/>
                  <a:pt x="0" y="22937"/>
                </a:cubicBezTo>
                <a:cubicBezTo>
                  <a:pt x="0" y="10322"/>
                  <a:pt x="10181" y="0"/>
                  <a:pt x="22908" y="0"/>
                </a:cubicBezTo>
                <a:cubicBezTo>
                  <a:pt x="35634" y="0"/>
                  <a:pt x="45815" y="10194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30" name="Freeform 329">
            <a:extLst>
              <a:ext uri="{FF2B5EF4-FFF2-40B4-BE49-F238E27FC236}">
                <a16:creationId xmlns:a16="http://schemas.microsoft.com/office/drawing/2014/main" id="{BE155CD8-BF1B-5EAB-08AE-95EE503519F5}"/>
              </a:ext>
            </a:extLst>
          </p:cNvPr>
          <p:cNvSpPr/>
          <p:nvPr/>
        </p:nvSpPr>
        <p:spPr>
          <a:xfrm>
            <a:off x="4143781" y="2089951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8 w 45815"/>
              <a:gd name="connsiteY1" fmla="*/ 45874 h 45873"/>
              <a:gd name="connsiteX2" fmla="*/ 0 w 45815"/>
              <a:gd name="connsiteY2" fmla="*/ 22937 h 45873"/>
              <a:gd name="connsiteX3" fmla="*/ 22908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552"/>
                  <a:pt x="35634" y="45874"/>
                  <a:pt x="22908" y="45874"/>
                </a:cubicBezTo>
                <a:cubicBezTo>
                  <a:pt x="10181" y="45874"/>
                  <a:pt x="0" y="35552"/>
                  <a:pt x="0" y="22937"/>
                </a:cubicBezTo>
                <a:cubicBezTo>
                  <a:pt x="0" y="10322"/>
                  <a:pt x="10309" y="0"/>
                  <a:pt x="22908" y="0"/>
                </a:cubicBezTo>
                <a:cubicBezTo>
                  <a:pt x="35507" y="0"/>
                  <a:pt x="45815" y="10194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31" name="Freeform 330">
            <a:extLst>
              <a:ext uri="{FF2B5EF4-FFF2-40B4-BE49-F238E27FC236}">
                <a16:creationId xmlns:a16="http://schemas.microsoft.com/office/drawing/2014/main" id="{8EDFBD60-DF61-6787-6CF5-B20D576ECC4A}"/>
              </a:ext>
            </a:extLst>
          </p:cNvPr>
          <p:cNvSpPr/>
          <p:nvPr/>
        </p:nvSpPr>
        <p:spPr>
          <a:xfrm>
            <a:off x="4160580" y="2089951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8 w 45815"/>
              <a:gd name="connsiteY1" fmla="*/ 45874 h 45873"/>
              <a:gd name="connsiteX2" fmla="*/ 0 w 45815"/>
              <a:gd name="connsiteY2" fmla="*/ 22937 h 45873"/>
              <a:gd name="connsiteX3" fmla="*/ 22908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552"/>
                  <a:pt x="35506" y="45874"/>
                  <a:pt x="22908" y="45874"/>
                </a:cubicBezTo>
                <a:cubicBezTo>
                  <a:pt x="10308" y="45874"/>
                  <a:pt x="0" y="35552"/>
                  <a:pt x="0" y="22937"/>
                </a:cubicBezTo>
                <a:cubicBezTo>
                  <a:pt x="0" y="10322"/>
                  <a:pt x="10181" y="0"/>
                  <a:pt x="22908" y="0"/>
                </a:cubicBezTo>
                <a:cubicBezTo>
                  <a:pt x="35634" y="0"/>
                  <a:pt x="45815" y="10194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32" name="Freeform 331">
            <a:extLst>
              <a:ext uri="{FF2B5EF4-FFF2-40B4-BE49-F238E27FC236}">
                <a16:creationId xmlns:a16="http://schemas.microsoft.com/office/drawing/2014/main" id="{26A41644-4E4F-8CEA-B442-C453CD44701F}"/>
              </a:ext>
            </a:extLst>
          </p:cNvPr>
          <p:cNvSpPr/>
          <p:nvPr/>
        </p:nvSpPr>
        <p:spPr>
          <a:xfrm>
            <a:off x="4167707" y="2089951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8 w 45815"/>
              <a:gd name="connsiteY1" fmla="*/ 45874 h 45873"/>
              <a:gd name="connsiteX2" fmla="*/ 0 w 45815"/>
              <a:gd name="connsiteY2" fmla="*/ 22937 h 45873"/>
              <a:gd name="connsiteX3" fmla="*/ 22908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552"/>
                  <a:pt x="35507" y="45874"/>
                  <a:pt x="22908" y="45874"/>
                </a:cubicBezTo>
                <a:cubicBezTo>
                  <a:pt x="10308" y="45874"/>
                  <a:pt x="0" y="35552"/>
                  <a:pt x="0" y="22937"/>
                </a:cubicBezTo>
                <a:cubicBezTo>
                  <a:pt x="0" y="10322"/>
                  <a:pt x="10181" y="0"/>
                  <a:pt x="22908" y="0"/>
                </a:cubicBezTo>
                <a:cubicBezTo>
                  <a:pt x="35634" y="0"/>
                  <a:pt x="45815" y="10194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33" name="Freeform 332">
            <a:extLst>
              <a:ext uri="{FF2B5EF4-FFF2-40B4-BE49-F238E27FC236}">
                <a16:creationId xmlns:a16="http://schemas.microsoft.com/office/drawing/2014/main" id="{A344C2D1-09CF-084E-A373-F94E8C9A77D7}"/>
              </a:ext>
            </a:extLst>
          </p:cNvPr>
          <p:cNvSpPr/>
          <p:nvPr/>
        </p:nvSpPr>
        <p:spPr>
          <a:xfrm>
            <a:off x="4298916" y="2111359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05"/>
                  <a:pt x="35559" y="45874"/>
                  <a:pt x="22907" y="45874"/>
                </a:cubicBezTo>
                <a:cubicBezTo>
                  <a:pt x="10256" y="45874"/>
                  <a:pt x="0" y="35605"/>
                  <a:pt x="0" y="22937"/>
                </a:cubicBezTo>
                <a:cubicBezTo>
                  <a:pt x="0" y="10269"/>
                  <a:pt x="10256" y="0"/>
                  <a:pt x="22907" y="0"/>
                </a:cubicBezTo>
                <a:cubicBezTo>
                  <a:pt x="35559" y="0"/>
                  <a:pt x="45815" y="10269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34" name="Freeform 333">
            <a:extLst>
              <a:ext uri="{FF2B5EF4-FFF2-40B4-BE49-F238E27FC236}">
                <a16:creationId xmlns:a16="http://schemas.microsoft.com/office/drawing/2014/main" id="{5AE5AFE5-C7C7-182B-3450-E6C725F23393}"/>
              </a:ext>
            </a:extLst>
          </p:cNvPr>
          <p:cNvSpPr/>
          <p:nvPr/>
        </p:nvSpPr>
        <p:spPr>
          <a:xfrm>
            <a:off x="4318006" y="2130473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05"/>
                  <a:pt x="35559" y="45874"/>
                  <a:pt x="22907" y="45874"/>
                </a:cubicBezTo>
                <a:cubicBezTo>
                  <a:pt x="10256" y="45874"/>
                  <a:pt x="0" y="35605"/>
                  <a:pt x="0" y="22937"/>
                </a:cubicBezTo>
                <a:cubicBezTo>
                  <a:pt x="0" y="10269"/>
                  <a:pt x="10256" y="0"/>
                  <a:pt x="22907" y="0"/>
                </a:cubicBezTo>
                <a:cubicBezTo>
                  <a:pt x="35559" y="0"/>
                  <a:pt x="45815" y="10269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35" name="Freeform 334">
            <a:extLst>
              <a:ext uri="{FF2B5EF4-FFF2-40B4-BE49-F238E27FC236}">
                <a16:creationId xmlns:a16="http://schemas.microsoft.com/office/drawing/2014/main" id="{A73326F5-C853-2824-CAF2-A2B8AE04175A}"/>
              </a:ext>
            </a:extLst>
          </p:cNvPr>
          <p:cNvSpPr/>
          <p:nvPr/>
        </p:nvSpPr>
        <p:spPr>
          <a:xfrm>
            <a:off x="4344222" y="2130473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8 w 45815"/>
              <a:gd name="connsiteY1" fmla="*/ 45874 h 45873"/>
              <a:gd name="connsiteX2" fmla="*/ 0 w 45815"/>
              <a:gd name="connsiteY2" fmla="*/ 22937 h 45873"/>
              <a:gd name="connsiteX3" fmla="*/ 22908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680"/>
                  <a:pt x="35634" y="45874"/>
                  <a:pt x="22908" y="45874"/>
                </a:cubicBezTo>
                <a:cubicBezTo>
                  <a:pt x="10181" y="45874"/>
                  <a:pt x="0" y="35680"/>
                  <a:pt x="0" y="22937"/>
                </a:cubicBezTo>
                <a:cubicBezTo>
                  <a:pt x="0" y="10194"/>
                  <a:pt x="10309" y="0"/>
                  <a:pt x="22908" y="0"/>
                </a:cubicBezTo>
                <a:cubicBezTo>
                  <a:pt x="35507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36" name="Freeform 335">
            <a:extLst>
              <a:ext uri="{FF2B5EF4-FFF2-40B4-BE49-F238E27FC236}">
                <a16:creationId xmlns:a16="http://schemas.microsoft.com/office/drawing/2014/main" id="{AF4A8B55-C0EC-9779-5D35-58E77F33D197}"/>
              </a:ext>
            </a:extLst>
          </p:cNvPr>
          <p:cNvSpPr/>
          <p:nvPr/>
        </p:nvSpPr>
        <p:spPr>
          <a:xfrm>
            <a:off x="4370565" y="2130473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8 w 45814"/>
              <a:gd name="connsiteY1" fmla="*/ 45874 h 45873"/>
              <a:gd name="connsiteX2" fmla="*/ 0 w 45814"/>
              <a:gd name="connsiteY2" fmla="*/ 22937 h 45873"/>
              <a:gd name="connsiteX3" fmla="*/ 22908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05"/>
                  <a:pt x="35559" y="45874"/>
                  <a:pt x="22908" y="45874"/>
                </a:cubicBezTo>
                <a:cubicBezTo>
                  <a:pt x="10256" y="45874"/>
                  <a:pt x="0" y="35605"/>
                  <a:pt x="0" y="22937"/>
                </a:cubicBezTo>
                <a:cubicBezTo>
                  <a:pt x="0" y="10269"/>
                  <a:pt x="10256" y="0"/>
                  <a:pt x="22908" y="0"/>
                </a:cubicBezTo>
                <a:cubicBezTo>
                  <a:pt x="35559" y="0"/>
                  <a:pt x="45815" y="10269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37" name="Freeform 336">
            <a:extLst>
              <a:ext uri="{FF2B5EF4-FFF2-40B4-BE49-F238E27FC236}">
                <a16:creationId xmlns:a16="http://schemas.microsoft.com/office/drawing/2014/main" id="{47A9AD1C-2640-AC8A-6AFF-F0FFA725C07E}"/>
              </a:ext>
            </a:extLst>
          </p:cNvPr>
          <p:cNvSpPr/>
          <p:nvPr/>
        </p:nvSpPr>
        <p:spPr>
          <a:xfrm>
            <a:off x="4511319" y="2159144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05"/>
                  <a:pt x="35559" y="45874"/>
                  <a:pt x="22907" y="45874"/>
                </a:cubicBezTo>
                <a:cubicBezTo>
                  <a:pt x="10256" y="45874"/>
                  <a:pt x="0" y="35605"/>
                  <a:pt x="0" y="22937"/>
                </a:cubicBezTo>
                <a:cubicBezTo>
                  <a:pt x="0" y="10269"/>
                  <a:pt x="10256" y="0"/>
                  <a:pt x="22907" y="0"/>
                </a:cubicBezTo>
                <a:cubicBezTo>
                  <a:pt x="35559" y="0"/>
                  <a:pt x="45815" y="10269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38" name="Freeform 337">
            <a:extLst>
              <a:ext uri="{FF2B5EF4-FFF2-40B4-BE49-F238E27FC236}">
                <a16:creationId xmlns:a16="http://schemas.microsoft.com/office/drawing/2014/main" id="{55C47E97-AB8F-F266-CA26-9A3D111F6B93}"/>
              </a:ext>
            </a:extLst>
          </p:cNvPr>
          <p:cNvSpPr/>
          <p:nvPr/>
        </p:nvSpPr>
        <p:spPr>
          <a:xfrm>
            <a:off x="4632983" y="2159144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605"/>
                  <a:pt x="35559" y="45874"/>
                  <a:pt x="22907" y="45874"/>
                </a:cubicBezTo>
                <a:cubicBezTo>
                  <a:pt x="10256" y="45874"/>
                  <a:pt x="0" y="35605"/>
                  <a:pt x="0" y="22937"/>
                </a:cubicBezTo>
                <a:cubicBezTo>
                  <a:pt x="0" y="10269"/>
                  <a:pt x="10256" y="0"/>
                  <a:pt x="22907" y="0"/>
                </a:cubicBezTo>
                <a:cubicBezTo>
                  <a:pt x="35559" y="0"/>
                  <a:pt x="45815" y="10269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39" name="Freeform 338">
            <a:extLst>
              <a:ext uri="{FF2B5EF4-FFF2-40B4-BE49-F238E27FC236}">
                <a16:creationId xmlns:a16="http://schemas.microsoft.com/office/drawing/2014/main" id="{E58DD41E-EE87-8EE4-79DC-B7492C56AC2C}"/>
              </a:ext>
            </a:extLst>
          </p:cNvPr>
          <p:cNvSpPr/>
          <p:nvPr/>
        </p:nvSpPr>
        <p:spPr>
          <a:xfrm>
            <a:off x="4659200" y="2159144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7 w 45815"/>
              <a:gd name="connsiteY1" fmla="*/ 45874 h 45873"/>
              <a:gd name="connsiteX2" fmla="*/ 0 w 45815"/>
              <a:gd name="connsiteY2" fmla="*/ 22937 h 45873"/>
              <a:gd name="connsiteX3" fmla="*/ 22907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680"/>
                  <a:pt x="35634" y="45874"/>
                  <a:pt x="22907" y="45874"/>
                </a:cubicBezTo>
                <a:cubicBezTo>
                  <a:pt x="10181" y="45874"/>
                  <a:pt x="0" y="35680"/>
                  <a:pt x="0" y="22937"/>
                </a:cubicBezTo>
                <a:cubicBezTo>
                  <a:pt x="0" y="10194"/>
                  <a:pt x="10308" y="0"/>
                  <a:pt x="22907" y="0"/>
                </a:cubicBezTo>
                <a:cubicBezTo>
                  <a:pt x="35506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40" name="Freeform 339">
            <a:extLst>
              <a:ext uri="{FF2B5EF4-FFF2-40B4-BE49-F238E27FC236}">
                <a16:creationId xmlns:a16="http://schemas.microsoft.com/office/drawing/2014/main" id="{87602749-B7F0-3577-6B02-D844088585E7}"/>
              </a:ext>
            </a:extLst>
          </p:cNvPr>
          <p:cNvSpPr/>
          <p:nvPr/>
        </p:nvSpPr>
        <p:spPr>
          <a:xfrm>
            <a:off x="4993267" y="2159144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7 w 45815"/>
              <a:gd name="connsiteY1" fmla="*/ 45874 h 45873"/>
              <a:gd name="connsiteX2" fmla="*/ 0 w 45815"/>
              <a:gd name="connsiteY2" fmla="*/ 22937 h 45873"/>
              <a:gd name="connsiteX3" fmla="*/ 22907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680"/>
                  <a:pt x="35634" y="45874"/>
                  <a:pt x="22907" y="45874"/>
                </a:cubicBezTo>
                <a:cubicBezTo>
                  <a:pt x="10181" y="45874"/>
                  <a:pt x="0" y="35680"/>
                  <a:pt x="0" y="22937"/>
                </a:cubicBezTo>
                <a:cubicBezTo>
                  <a:pt x="0" y="10194"/>
                  <a:pt x="10308" y="0"/>
                  <a:pt x="22907" y="0"/>
                </a:cubicBezTo>
                <a:cubicBezTo>
                  <a:pt x="35506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41" name="Freeform 340">
            <a:extLst>
              <a:ext uri="{FF2B5EF4-FFF2-40B4-BE49-F238E27FC236}">
                <a16:creationId xmlns:a16="http://schemas.microsoft.com/office/drawing/2014/main" id="{75B7B3C2-B1C2-5FDC-8A0F-6087CD7AC598}"/>
              </a:ext>
            </a:extLst>
          </p:cNvPr>
          <p:cNvSpPr/>
          <p:nvPr/>
        </p:nvSpPr>
        <p:spPr>
          <a:xfrm>
            <a:off x="5155528" y="2159144"/>
            <a:ext cx="45815" cy="45873"/>
          </a:xfrm>
          <a:custGeom>
            <a:avLst/>
            <a:gdLst>
              <a:gd name="connsiteX0" fmla="*/ 45815 w 45815"/>
              <a:gd name="connsiteY0" fmla="*/ 22937 h 45873"/>
              <a:gd name="connsiteX1" fmla="*/ 22907 w 45815"/>
              <a:gd name="connsiteY1" fmla="*/ 45874 h 45873"/>
              <a:gd name="connsiteX2" fmla="*/ 0 w 45815"/>
              <a:gd name="connsiteY2" fmla="*/ 22937 h 45873"/>
              <a:gd name="connsiteX3" fmla="*/ 22907 w 45815"/>
              <a:gd name="connsiteY3" fmla="*/ 0 h 45873"/>
              <a:gd name="connsiteX4" fmla="*/ 45815 w 45815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5" h="45873">
                <a:moveTo>
                  <a:pt x="45815" y="22937"/>
                </a:moveTo>
                <a:cubicBezTo>
                  <a:pt x="45815" y="35680"/>
                  <a:pt x="35634" y="45874"/>
                  <a:pt x="22907" y="45874"/>
                </a:cubicBezTo>
                <a:cubicBezTo>
                  <a:pt x="10181" y="45874"/>
                  <a:pt x="0" y="35680"/>
                  <a:pt x="0" y="22937"/>
                </a:cubicBezTo>
                <a:cubicBezTo>
                  <a:pt x="0" y="10194"/>
                  <a:pt x="10308" y="0"/>
                  <a:pt x="22907" y="0"/>
                </a:cubicBezTo>
                <a:cubicBezTo>
                  <a:pt x="35506" y="0"/>
                  <a:pt x="45815" y="10322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42" name="Freeform 341">
            <a:extLst>
              <a:ext uri="{FF2B5EF4-FFF2-40B4-BE49-F238E27FC236}">
                <a16:creationId xmlns:a16="http://schemas.microsoft.com/office/drawing/2014/main" id="{886CFF24-1CCF-D709-D393-B2F8ECBF24C9}"/>
              </a:ext>
            </a:extLst>
          </p:cNvPr>
          <p:cNvSpPr/>
          <p:nvPr/>
        </p:nvSpPr>
        <p:spPr>
          <a:xfrm>
            <a:off x="3751809" y="1481611"/>
            <a:ext cx="45814" cy="45873"/>
          </a:xfrm>
          <a:custGeom>
            <a:avLst/>
            <a:gdLst>
              <a:gd name="connsiteX0" fmla="*/ 45815 w 45814"/>
              <a:gd name="connsiteY0" fmla="*/ 22937 h 45873"/>
              <a:gd name="connsiteX1" fmla="*/ 22907 w 45814"/>
              <a:gd name="connsiteY1" fmla="*/ 45874 h 45873"/>
              <a:gd name="connsiteX2" fmla="*/ 0 w 45814"/>
              <a:gd name="connsiteY2" fmla="*/ 22937 h 45873"/>
              <a:gd name="connsiteX3" fmla="*/ 22907 w 45814"/>
              <a:gd name="connsiteY3" fmla="*/ 0 h 45873"/>
              <a:gd name="connsiteX4" fmla="*/ 45815 w 45814"/>
              <a:gd name="connsiteY4" fmla="*/ 22937 h 4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" h="45873">
                <a:moveTo>
                  <a:pt x="45815" y="22937"/>
                </a:moveTo>
                <a:cubicBezTo>
                  <a:pt x="45815" y="35552"/>
                  <a:pt x="35634" y="45874"/>
                  <a:pt x="22907" y="45874"/>
                </a:cubicBezTo>
                <a:cubicBezTo>
                  <a:pt x="10181" y="45874"/>
                  <a:pt x="0" y="35552"/>
                  <a:pt x="0" y="22937"/>
                </a:cubicBezTo>
                <a:cubicBezTo>
                  <a:pt x="0" y="10322"/>
                  <a:pt x="10308" y="0"/>
                  <a:pt x="22907" y="0"/>
                </a:cubicBezTo>
                <a:cubicBezTo>
                  <a:pt x="35506" y="0"/>
                  <a:pt x="45815" y="10194"/>
                  <a:pt x="45815" y="22937"/>
                </a:cubicBezTo>
                <a:close/>
              </a:path>
            </a:pathLst>
          </a:custGeom>
          <a:solidFill>
            <a:srgbClr val="C6573B"/>
          </a:solidFill>
          <a:ln w="1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44" name="Freeform 343">
            <a:extLst>
              <a:ext uri="{FF2B5EF4-FFF2-40B4-BE49-F238E27FC236}">
                <a16:creationId xmlns:a16="http://schemas.microsoft.com/office/drawing/2014/main" id="{2C97D856-E33C-CEFB-2BF0-C06B045C14B9}"/>
              </a:ext>
            </a:extLst>
          </p:cNvPr>
          <p:cNvSpPr/>
          <p:nvPr/>
        </p:nvSpPr>
        <p:spPr>
          <a:xfrm>
            <a:off x="1465263" y="4973510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45" name="Freeform 344">
            <a:extLst>
              <a:ext uri="{FF2B5EF4-FFF2-40B4-BE49-F238E27FC236}">
                <a16:creationId xmlns:a16="http://schemas.microsoft.com/office/drawing/2014/main" id="{C8AFD899-A2BC-903D-B67F-2F1CBCCF57AE}"/>
              </a:ext>
            </a:extLst>
          </p:cNvPr>
          <p:cNvSpPr/>
          <p:nvPr/>
        </p:nvSpPr>
        <p:spPr>
          <a:xfrm>
            <a:off x="1911068" y="4973510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46" name="Freeform 345">
            <a:extLst>
              <a:ext uri="{FF2B5EF4-FFF2-40B4-BE49-F238E27FC236}">
                <a16:creationId xmlns:a16="http://schemas.microsoft.com/office/drawing/2014/main" id="{8C956C7D-2E3B-AF08-4084-BFBF6D82FBFD}"/>
              </a:ext>
            </a:extLst>
          </p:cNvPr>
          <p:cNvSpPr/>
          <p:nvPr/>
        </p:nvSpPr>
        <p:spPr>
          <a:xfrm>
            <a:off x="5477250" y="4973510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47" name="Freeform 346">
            <a:extLst>
              <a:ext uri="{FF2B5EF4-FFF2-40B4-BE49-F238E27FC236}">
                <a16:creationId xmlns:a16="http://schemas.microsoft.com/office/drawing/2014/main" id="{712056D4-02EE-17BC-ABAF-A4FF259511F3}"/>
              </a:ext>
            </a:extLst>
          </p:cNvPr>
          <p:cNvSpPr/>
          <p:nvPr/>
        </p:nvSpPr>
        <p:spPr>
          <a:xfrm>
            <a:off x="5031573" y="4973510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48" name="Freeform 347">
            <a:extLst>
              <a:ext uri="{FF2B5EF4-FFF2-40B4-BE49-F238E27FC236}">
                <a16:creationId xmlns:a16="http://schemas.microsoft.com/office/drawing/2014/main" id="{94F342E3-4318-3A14-FBA4-8228A429ABF2}"/>
              </a:ext>
            </a:extLst>
          </p:cNvPr>
          <p:cNvSpPr/>
          <p:nvPr/>
        </p:nvSpPr>
        <p:spPr>
          <a:xfrm>
            <a:off x="4585768" y="4973510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49" name="Freeform 348">
            <a:extLst>
              <a:ext uri="{FF2B5EF4-FFF2-40B4-BE49-F238E27FC236}">
                <a16:creationId xmlns:a16="http://schemas.microsoft.com/office/drawing/2014/main" id="{23F8868B-A607-7B9F-CF92-870FDDDB9E3A}"/>
              </a:ext>
            </a:extLst>
          </p:cNvPr>
          <p:cNvSpPr/>
          <p:nvPr/>
        </p:nvSpPr>
        <p:spPr>
          <a:xfrm>
            <a:off x="4139964" y="4973510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50" name="Freeform 349">
            <a:extLst>
              <a:ext uri="{FF2B5EF4-FFF2-40B4-BE49-F238E27FC236}">
                <a16:creationId xmlns:a16="http://schemas.microsoft.com/office/drawing/2014/main" id="{469358B8-3E70-FD79-5396-F7894F6B216E}"/>
              </a:ext>
            </a:extLst>
          </p:cNvPr>
          <p:cNvSpPr/>
          <p:nvPr/>
        </p:nvSpPr>
        <p:spPr>
          <a:xfrm>
            <a:off x="3694159" y="4973510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51" name="Freeform 350">
            <a:extLst>
              <a:ext uri="{FF2B5EF4-FFF2-40B4-BE49-F238E27FC236}">
                <a16:creationId xmlns:a16="http://schemas.microsoft.com/office/drawing/2014/main" id="{6918D8AD-A6DA-5DE8-1120-B5D39FF00C71}"/>
              </a:ext>
            </a:extLst>
          </p:cNvPr>
          <p:cNvSpPr/>
          <p:nvPr/>
        </p:nvSpPr>
        <p:spPr>
          <a:xfrm>
            <a:off x="3248482" y="4973510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52" name="Freeform 351">
            <a:extLst>
              <a:ext uri="{FF2B5EF4-FFF2-40B4-BE49-F238E27FC236}">
                <a16:creationId xmlns:a16="http://schemas.microsoft.com/office/drawing/2014/main" id="{319CE145-4AA3-BACF-4DDD-517C93B21BEF}"/>
              </a:ext>
            </a:extLst>
          </p:cNvPr>
          <p:cNvSpPr/>
          <p:nvPr/>
        </p:nvSpPr>
        <p:spPr>
          <a:xfrm>
            <a:off x="2802677" y="4973510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53" name="Freeform 352">
            <a:extLst>
              <a:ext uri="{FF2B5EF4-FFF2-40B4-BE49-F238E27FC236}">
                <a16:creationId xmlns:a16="http://schemas.microsoft.com/office/drawing/2014/main" id="{EF2225D7-3ACA-D02F-280F-1683869ECFFB}"/>
              </a:ext>
            </a:extLst>
          </p:cNvPr>
          <p:cNvSpPr/>
          <p:nvPr/>
        </p:nvSpPr>
        <p:spPr>
          <a:xfrm>
            <a:off x="2356872" y="4973510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54" name="Freeform 353">
            <a:extLst>
              <a:ext uri="{FF2B5EF4-FFF2-40B4-BE49-F238E27FC236}">
                <a16:creationId xmlns:a16="http://schemas.microsoft.com/office/drawing/2014/main" id="{C24C3F22-5EF4-512E-EE59-9F6F19C2FD23}"/>
              </a:ext>
            </a:extLst>
          </p:cNvPr>
          <p:cNvSpPr/>
          <p:nvPr/>
        </p:nvSpPr>
        <p:spPr>
          <a:xfrm>
            <a:off x="1343472" y="3936503"/>
            <a:ext cx="54087" cy="12742"/>
          </a:xfrm>
          <a:custGeom>
            <a:avLst/>
            <a:gdLst>
              <a:gd name="connsiteX0" fmla="*/ 54087 w 54087"/>
              <a:gd name="connsiteY0" fmla="*/ 0 h 12742"/>
              <a:gd name="connsiteX1" fmla="*/ 0 w 54087"/>
              <a:gd name="connsiteY1" fmla="*/ 0 h 1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087" h="12742">
                <a:moveTo>
                  <a:pt x="54087" y="0"/>
                </a:moveTo>
                <a:lnTo>
                  <a:pt x="0" y="0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55" name="Freeform 354">
            <a:extLst>
              <a:ext uri="{FF2B5EF4-FFF2-40B4-BE49-F238E27FC236}">
                <a16:creationId xmlns:a16="http://schemas.microsoft.com/office/drawing/2014/main" id="{07C86FB9-F9E2-3119-3A68-E56B94FF8BC9}"/>
              </a:ext>
            </a:extLst>
          </p:cNvPr>
          <p:cNvSpPr/>
          <p:nvPr/>
        </p:nvSpPr>
        <p:spPr>
          <a:xfrm>
            <a:off x="1343472" y="4940634"/>
            <a:ext cx="54087" cy="12742"/>
          </a:xfrm>
          <a:custGeom>
            <a:avLst/>
            <a:gdLst>
              <a:gd name="connsiteX0" fmla="*/ 54087 w 54087"/>
              <a:gd name="connsiteY0" fmla="*/ 0 h 12742"/>
              <a:gd name="connsiteX1" fmla="*/ 0 w 54087"/>
              <a:gd name="connsiteY1" fmla="*/ 0 h 1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087" h="12742">
                <a:moveTo>
                  <a:pt x="54087" y="0"/>
                </a:moveTo>
                <a:lnTo>
                  <a:pt x="0" y="0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56" name="Freeform 355">
            <a:extLst>
              <a:ext uri="{FF2B5EF4-FFF2-40B4-BE49-F238E27FC236}">
                <a16:creationId xmlns:a16="http://schemas.microsoft.com/office/drawing/2014/main" id="{E9EF922C-2EE8-A679-1A88-E729A0E8A3B1}"/>
              </a:ext>
            </a:extLst>
          </p:cNvPr>
          <p:cNvSpPr/>
          <p:nvPr/>
        </p:nvSpPr>
        <p:spPr>
          <a:xfrm>
            <a:off x="1343472" y="4739808"/>
            <a:ext cx="54087" cy="12742"/>
          </a:xfrm>
          <a:custGeom>
            <a:avLst/>
            <a:gdLst>
              <a:gd name="connsiteX0" fmla="*/ 54087 w 54087"/>
              <a:gd name="connsiteY0" fmla="*/ 0 h 12742"/>
              <a:gd name="connsiteX1" fmla="*/ 0 w 54087"/>
              <a:gd name="connsiteY1" fmla="*/ 0 h 1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087" h="12742">
                <a:moveTo>
                  <a:pt x="54087" y="0"/>
                </a:moveTo>
                <a:lnTo>
                  <a:pt x="0" y="0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57" name="Freeform 356">
            <a:extLst>
              <a:ext uri="{FF2B5EF4-FFF2-40B4-BE49-F238E27FC236}">
                <a16:creationId xmlns:a16="http://schemas.microsoft.com/office/drawing/2014/main" id="{C77ABB57-6BB0-6FC7-17E0-2562E9896A68}"/>
              </a:ext>
            </a:extLst>
          </p:cNvPr>
          <p:cNvSpPr/>
          <p:nvPr/>
        </p:nvSpPr>
        <p:spPr>
          <a:xfrm>
            <a:off x="1343472" y="4538982"/>
            <a:ext cx="54087" cy="12742"/>
          </a:xfrm>
          <a:custGeom>
            <a:avLst/>
            <a:gdLst>
              <a:gd name="connsiteX0" fmla="*/ 54087 w 54087"/>
              <a:gd name="connsiteY0" fmla="*/ 0 h 12742"/>
              <a:gd name="connsiteX1" fmla="*/ 0 w 54087"/>
              <a:gd name="connsiteY1" fmla="*/ 0 h 1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087" h="12742">
                <a:moveTo>
                  <a:pt x="54087" y="0"/>
                </a:moveTo>
                <a:lnTo>
                  <a:pt x="0" y="0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58" name="Freeform 357">
            <a:extLst>
              <a:ext uri="{FF2B5EF4-FFF2-40B4-BE49-F238E27FC236}">
                <a16:creationId xmlns:a16="http://schemas.microsoft.com/office/drawing/2014/main" id="{00967349-0E11-7B60-7C73-A44D950ABB89}"/>
              </a:ext>
            </a:extLst>
          </p:cNvPr>
          <p:cNvSpPr/>
          <p:nvPr/>
        </p:nvSpPr>
        <p:spPr>
          <a:xfrm>
            <a:off x="1343472" y="4338156"/>
            <a:ext cx="54087" cy="12742"/>
          </a:xfrm>
          <a:custGeom>
            <a:avLst/>
            <a:gdLst>
              <a:gd name="connsiteX0" fmla="*/ 54087 w 54087"/>
              <a:gd name="connsiteY0" fmla="*/ 0 h 12742"/>
              <a:gd name="connsiteX1" fmla="*/ 0 w 54087"/>
              <a:gd name="connsiteY1" fmla="*/ 0 h 1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087" h="12742">
                <a:moveTo>
                  <a:pt x="54087" y="0"/>
                </a:moveTo>
                <a:lnTo>
                  <a:pt x="0" y="0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59" name="Freeform 358">
            <a:extLst>
              <a:ext uri="{FF2B5EF4-FFF2-40B4-BE49-F238E27FC236}">
                <a16:creationId xmlns:a16="http://schemas.microsoft.com/office/drawing/2014/main" id="{2C7EEC6A-0A32-535D-421C-8A5019B16A2D}"/>
              </a:ext>
            </a:extLst>
          </p:cNvPr>
          <p:cNvSpPr/>
          <p:nvPr/>
        </p:nvSpPr>
        <p:spPr>
          <a:xfrm>
            <a:off x="1343472" y="4137330"/>
            <a:ext cx="54087" cy="12742"/>
          </a:xfrm>
          <a:custGeom>
            <a:avLst/>
            <a:gdLst>
              <a:gd name="connsiteX0" fmla="*/ 54087 w 54087"/>
              <a:gd name="connsiteY0" fmla="*/ 0 h 12742"/>
              <a:gd name="connsiteX1" fmla="*/ 0 w 54087"/>
              <a:gd name="connsiteY1" fmla="*/ 0 h 1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087" h="12742">
                <a:moveTo>
                  <a:pt x="54087" y="0"/>
                </a:moveTo>
                <a:lnTo>
                  <a:pt x="0" y="0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60" name="Freeform 359">
            <a:extLst>
              <a:ext uri="{FF2B5EF4-FFF2-40B4-BE49-F238E27FC236}">
                <a16:creationId xmlns:a16="http://schemas.microsoft.com/office/drawing/2014/main" id="{18C86E96-3445-26E4-AE49-4F685DA14D2E}"/>
              </a:ext>
            </a:extLst>
          </p:cNvPr>
          <p:cNvSpPr/>
          <p:nvPr/>
        </p:nvSpPr>
        <p:spPr>
          <a:xfrm>
            <a:off x="1394759" y="3936503"/>
            <a:ext cx="4082491" cy="1037898"/>
          </a:xfrm>
          <a:custGeom>
            <a:avLst/>
            <a:gdLst>
              <a:gd name="connsiteX0" fmla="*/ 0 w 4082491"/>
              <a:gd name="connsiteY0" fmla="*/ 0 h 1037898"/>
              <a:gd name="connsiteX1" fmla="*/ 0 w 4082491"/>
              <a:gd name="connsiteY1" fmla="*/ 1037899 h 1037898"/>
              <a:gd name="connsiteX2" fmla="*/ 4082492 w 4082491"/>
              <a:gd name="connsiteY2" fmla="*/ 1037899 h 103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2491" h="1037898">
                <a:moveTo>
                  <a:pt x="0" y="0"/>
                </a:moveTo>
                <a:lnTo>
                  <a:pt x="0" y="1037899"/>
                </a:lnTo>
                <a:lnTo>
                  <a:pt x="4082492" y="1037899"/>
                </a:lnTo>
              </a:path>
            </a:pathLst>
          </a:custGeom>
          <a:noFill/>
          <a:ln w="9543" cap="sq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61" name="Freeform 360">
            <a:extLst>
              <a:ext uri="{FF2B5EF4-FFF2-40B4-BE49-F238E27FC236}">
                <a16:creationId xmlns:a16="http://schemas.microsoft.com/office/drawing/2014/main" id="{606B32EF-6CAF-7A03-B5D7-BB769F2598E7}"/>
              </a:ext>
            </a:extLst>
          </p:cNvPr>
          <p:cNvSpPr/>
          <p:nvPr/>
        </p:nvSpPr>
        <p:spPr>
          <a:xfrm>
            <a:off x="7208673" y="4973510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62" name="Freeform 361">
            <a:extLst>
              <a:ext uri="{FF2B5EF4-FFF2-40B4-BE49-F238E27FC236}">
                <a16:creationId xmlns:a16="http://schemas.microsoft.com/office/drawing/2014/main" id="{9EE1AE2D-D686-253C-83B1-F6C89B00AAF1}"/>
              </a:ext>
            </a:extLst>
          </p:cNvPr>
          <p:cNvSpPr/>
          <p:nvPr/>
        </p:nvSpPr>
        <p:spPr>
          <a:xfrm>
            <a:off x="7609808" y="4973510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63" name="Freeform 362">
            <a:extLst>
              <a:ext uri="{FF2B5EF4-FFF2-40B4-BE49-F238E27FC236}">
                <a16:creationId xmlns:a16="http://schemas.microsoft.com/office/drawing/2014/main" id="{AF08010D-65E0-AF73-A269-C36C2AE1481F}"/>
              </a:ext>
            </a:extLst>
          </p:cNvPr>
          <p:cNvSpPr/>
          <p:nvPr/>
        </p:nvSpPr>
        <p:spPr>
          <a:xfrm>
            <a:off x="11220660" y="4973510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64" name="Freeform 363">
            <a:extLst>
              <a:ext uri="{FF2B5EF4-FFF2-40B4-BE49-F238E27FC236}">
                <a16:creationId xmlns:a16="http://schemas.microsoft.com/office/drawing/2014/main" id="{B58453F3-8B27-E804-6B63-A35C26B7F6B3}"/>
              </a:ext>
            </a:extLst>
          </p:cNvPr>
          <p:cNvSpPr/>
          <p:nvPr/>
        </p:nvSpPr>
        <p:spPr>
          <a:xfrm>
            <a:off x="10819398" y="4973510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65" name="Freeform 364">
            <a:extLst>
              <a:ext uri="{FF2B5EF4-FFF2-40B4-BE49-F238E27FC236}">
                <a16:creationId xmlns:a16="http://schemas.microsoft.com/office/drawing/2014/main" id="{67F6122C-C49F-D159-53B3-3E8D26ED049E}"/>
              </a:ext>
            </a:extLst>
          </p:cNvPr>
          <p:cNvSpPr/>
          <p:nvPr/>
        </p:nvSpPr>
        <p:spPr>
          <a:xfrm>
            <a:off x="10418263" y="4973510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66" name="Freeform 365">
            <a:extLst>
              <a:ext uri="{FF2B5EF4-FFF2-40B4-BE49-F238E27FC236}">
                <a16:creationId xmlns:a16="http://schemas.microsoft.com/office/drawing/2014/main" id="{B294D3FC-672A-5DE8-6727-48F85BDB31DF}"/>
              </a:ext>
            </a:extLst>
          </p:cNvPr>
          <p:cNvSpPr/>
          <p:nvPr/>
        </p:nvSpPr>
        <p:spPr>
          <a:xfrm>
            <a:off x="10017000" y="4973510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67" name="Freeform 366">
            <a:extLst>
              <a:ext uri="{FF2B5EF4-FFF2-40B4-BE49-F238E27FC236}">
                <a16:creationId xmlns:a16="http://schemas.microsoft.com/office/drawing/2014/main" id="{538E646D-2162-8B77-AB41-5A547982AF55}"/>
              </a:ext>
            </a:extLst>
          </p:cNvPr>
          <p:cNvSpPr/>
          <p:nvPr/>
        </p:nvSpPr>
        <p:spPr>
          <a:xfrm>
            <a:off x="9615865" y="4973510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68" name="Freeform 367">
            <a:extLst>
              <a:ext uri="{FF2B5EF4-FFF2-40B4-BE49-F238E27FC236}">
                <a16:creationId xmlns:a16="http://schemas.microsoft.com/office/drawing/2014/main" id="{4EDE6335-AFCD-D891-8091-0EE62A6D9316}"/>
              </a:ext>
            </a:extLst>
          </p:cNvPr>
          <p:cNvSpPr/>
          <p:nvPr/>
        </p:nvSpPr>
        <p:spPr>
          <a:xfrm>
            <a:off x="9214603" y="4973510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69" name="Freeform 368">
            <a:extLst>
              <a:ext uri="{FF2B5EF4-FFF2-40B4-BE49-F238E27FC236}">
                <a16:creationId xmlns:a16="http://schemas.microsoft.com/office/drawing/2014/main" id="{81929703-3E79-0137-5FB7-B673E12BA173}"/>
              </a:ext>
            </a:extLst>
          </p:cNvPr>
          <p:cNvSpPr/>
          <p:nvPr/>
        </p:nvSpPr>
        <p:spPr>
          <a:xfrm>
            <a:off x="8813468" y="4973510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70" name="Freeform 369">
            <a:extLst>
              <a:ext uri="{FF2B5EF4-FFF2-40B4-BE49-F238E27FC236}">
                <a16:creationId xmlns:a16="http://schemas.microsoft.com/office/drawing/2014/main" id="{8BCE43B2-14DA-5535-6419-9A9AFB172206}"/>
              </a:ext>
            </a:extLst>
          </p:cNvPr>
          <p:cNvSpPr/>
          <p:nvPr/>
        </p:nvSpPr>
        <p:spPr>
          <a:xfrm>
            <a:off x="8412205" y="4973510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71" name="Freeform 370">
            <a:extLst>
              <a:ext uri="{FF2B5EF4-FFF2-40B4-BE49-F238E27FC236}">
                <a16:creationId xmlns:a16="http://schemas.microsoft.com/office/drawing/2014/main" id="{5139959A-A385-DA59-B2A0-EB6E8B494584}"/>
              </a:ext>
            </a:extLst>
          </p:cNvPr>
          <p:cNvSpPr/>
          <p:nvPr/>
        </p:nvSpPr>
        <p:spPr>
          <a:xfrm>
            <a:off x="8011070" y="4973510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72" name="Freeform 371">
            <a:extLst>
              <a:ext uri="{FF2B5EF4-FFF2-40B4-BE49-F238E27FC236}">
                <a16:creationId xmlns:a16="http://schemas.microsoft.com/office/drawing/2014/main" id="{68C35D25-9586-C105-4321-A81A0842E60F}"/>
              </a:ext>
            </a:extLst>
          </p:cNvPr>
          <p:cNvSpPr/>
          <p:nvPr/>
        </p:nvSpPr>
        <p:spPr>
          <a:xfrm>
            <a:off x="7086754" y="3936503"/>
            <a:ext cx="54087" cy="12742"/>
          </a:xfrm>
          <a:custGeom>
            <a:avLst/>
            <a:gdLst>
              <a:gd name="connsiteX0" fmla="*/ 54087 w 54087"/>
              <a:gd name="connsiteY0" fmla="*/ 0 h 12742"/>
              <a:gd name="connsiteX1" fmla="*/ 0 w 54087"/>
              <a:gd name="connsiteY1" fmla="*/ 0 h 1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087" h="12742">
                <a:moveTo>
                  <a:pt x="54087" y="0"/>
                </a:moveTo>
                <a:lnTo>
                  <a:pt x="0" y="0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73" name="Freeform 372">
            <a:extLst>
              <a:ext uri="{FF2B5EF4-FFF2-40B4-BE49-F238E27FC236}">
                <a16:creationId xmlns:a16="http://schemas.microsoft.com/office/drawing/2014/main" id="{3A01382E-2FD8-8129-1781-7F3FA2DCD16F}"/>
              </a:ext>
            </a:extLst>
          </p:cNvPr>
          <p:cNvSpPr/>
          <p:nvPr/>
        </p:nvSpPr>
        <p:spPr>
          <a:xfrm>
            <a:off x="7086754" y="4940634"/>
            <a:ext cx="54087" cy="12742"/>
          </a:xfrm>
          <a:custGeom>
            <a:avLst/>
            <a:gdLst>
              <a:gd name="connsiteX0" fmla="*/ 54087 w 54087"/>
              <a:gd name="connsiteY0" fmla="*/ 0 h 12742"/>
              <a:gd name="connsiteX1" fmla="*/ 0 w 54087"/>
              <a:gd name="connsiteY1" fmla="*/ 0 h 1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087" h="12742">
                <a:moveTo>
                  <a:pt x="54087" y="0"/>
                </a:moveTo>
                <a:lnTo>
                  <a:pt x="0" y="0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74" name="Freeform 373">
            <a:extLst>
              <a:ext uri="{FF2B5EF4-FFF2-40B4-BE49-F238E27FC236}">
                <a16:creationId xmlns:a16="http://schemas.microsoft.com/office/drawing/2014/main" id="{25355329-6E39-7168-1FE3-19E3B1E01650}"/>
              </a:ext>
            </a:extLst>
          </p:cNvPr>
          <p:cNvSpPr/>
          <p:nvPr/>
        </p:nvSpPr>
        <p:spPr>
          <a:xfrm>
            <a:off x="7086754" y="4739808"/>
            <a:ext cx="54087" cy="12742"/>
          </a:xfrm>
          <a:custGeom>
            <a:avLst/>
            <a:gdLst>
              <a:gd name="connsiteX0" fmla="*/ 54087 w 54087"/>
              <a:gd name="connsiteY0" fmla="*/ 0 h 12742"/>
              <a:gd name="connsiteX1" fmla="*/ 0 w 54087"/>
              <a:gd name="connsiteY1" fmla="*/ 0 h 1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087" h="12742">
                <a:moveTo>
                  <a:pt x="54087" y="0"/>
                </a:moveTo>
                <a:lnTo>
                  <a:pt x="0" y="0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75" name="Freeform 374">
            <a:extLst>
              <a:ext uri="{FF2B5EF4-FFF2-40B4-BE49-F238E27FC236}">
                <a16:creationId xmlns:a16="http://schemas.microsoft.com/office/drawing/2014/main" id="{CB7F74D2-AD72-8F3F-B623-6BC80824F3D2}"/>
              </a:ext>
            </a:extLst>
          </p:cNvPr>
          <p:cNvSpPr/>
          <p:nvPr/>
        </p:nvSpPr>
        <p:spPr>
          <a:xfrm>
            <a:off x="7086754" y="4538982"/>
            <a:ext cx="54087" cy="12742"/>
          </a:xfrm>
          <a:custGeom>
            <a:avLst/>
            <a:gdLst>
              <a:gd name="connsiteX0" fmla="*/ 54087 w 54087"/>
              <a:gd name="connsiteY0" fmla="*/ 0 h 12742"/>
              <a:gd name="connsiteX1" fmla="*/ 0 w 54087"/>
              <a:gd name="connsiteY1" fmla="*/ 0 h 1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087" h="12742">
                <a:moveTo>
                  <a:pt x="54087" y="0"/>
                </a:moveTo>
                <a:lnTo>
                  <a:pt x="0" y="0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76" name="Freeform 375">
            <a:extLst>
              <a:ext uri="{FF2B5EF4-FFF2-40B4-BE49-F238E27FC236}">
                <a16:creationId xmlns:a16="http://schemas.microsoft.com/office/drawing/2014/main" id="{619449A0-FB08-B889-9F39-257E14A478C4}"/>
              </a:ext>
            </a:extLst>
          </p:cNvPr>
          <p:cNvSpPr/>
          <p:nvPr/>
        </p:nvSpPr>
        <p:spPr>
          <a:xfrm>
            <a:off x="7086754" y="4338156"/>
            <a:ext cx="54087" cy="12742"/>
          </a:xfrm>
          <a:custGeom>
            <a:avLst/>
            <a:gdLst>
              <a:gd name="connsiteX0" fmla="*/ 54087 w 54087"/>
              <a:gd name="connsiteY0" fmla="*/ 0 h 12742"/>
              <a:gd name="connsiteX1" fmla="*/ 0 w 54087"/>
              <a:gd name="connsiteY1" fmla="*/ 0 h 1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087" h="12742">
                <a:moveTo>
                  <a:pt x="54087" y="0"/>
                </a:moveTo>
                <a:lnTo>
                  <a:pt x="0" y="0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77" name="Freeform 376">
            <a:extLst>
              <a:ext uri="{FF2B5EF4-FFF2-40B4-BE49-F238E27FC236}">
                <a16:creationId xmlns:a16="http://schemas.microsoft.com/office/drawing/2014/main" id="{D72E86BD-1F75-7038-F12D-36F87B8FBC31}"/>
              </a:ext>
            </a:extLst>
          </p:cNvPr>
          <p:cNvSpPr/>
          <p:nvPr/>
        </p:nvSpPr>
        <p:spPr>
          <a:xfrm>
            <a:off x="7086754" y="4137330"/>
            <a:ext cx="54087" cy="12742"/>
          </a:xfrm>
          <a:custGeom>
            <a:avLst/>
            <a:gdLst>
              <a:gd name="connsiteX0" fmla="*/ 54087 w 54087"/>
              <a:gd name="connsiteY0" fmla="*/ 0 h 12742"/>
              <a:gd name="connsiteX1" fmla="*/ 0 w 54087"/>
              <a:gd name="connsiteY1" fmla="*/ 0 h 1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087" h="12742">
                <a:moveTo>
                  <a:pt x="54087" y="0"/>
                </a:moveTo>
                <a:lnTo>
                  <a:pt x="0" y="0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78" name="Freeform 377">
            <a:extLst>
              <a:ext uri="{FF2B5EF4-FFF2-40B4-BE49-F238E27FC236}">
                <a16:creationId xmlns:a16="http://schemas.microsoft.com/office/drawing/2014/main" id="{9848F358-FC4F-EB1F-FEC0-E0CC7493E843}"/>
              </a:ext>
            </a:extLst>
          </p:cNvPr>
          <p:cNvSpPr/>
          <p:nvPr/>
        </p:nvSpPr>
        <p:spPr>
          <a:xfrm>
            <a:off x="7138042" y="3936503"/>
            <a:ext cx="4082618" cy="1037898"/>
          </a:xfrm>
          <a:custGeom>
            <a:avLst/>
            <a:gdLst>
              <a:gd name="connsiteX0" fmla="*/ 0 w 4082618"/>
              <a:gd name="connsiteY0" fmla="*/ 0 h 1037898"/>
              <a:gd name="connsiteX1" fmla="*/ 0 w 4082618"/>
              <a:gd name="connsiteY1" fmla="*/ 1037899 h 1037898"/>
              <a:gd name="connsiteX2" fmla="*/ 4082619 w 4082618"/>
              <a:gd name="connsiteY2" fmla="*/ 1037899 h 103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2618" h="1037898">
                <a:moveTo>
                  <a:pt x="0" y="0"/>
                </a:moveTo>
                <a:lnTo>
                  <a:pt x="0" y="1037899"/>
                </a:lnTo>
                <a:lnTo>
                  <a:pt x="4082619" y="1037899"/>
                </a:lnTo>
              </a:path>
            </a:pathLst>
          </a:custGeom>
          <a:noFill/>
          <a:ln w="9543" cap="sq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79" name="Freeform 378">
            <a:extLst>
              <a:ext uri="{FF2B5EF4-FFF2-40B4-BE49-F238E27FC236}">
                <a16:creationId xmlns:a16="http://schemas.microsoft.com/office/drawing/2014/main" id="{094C44A5-1E8E-6243-42AC-BA976961E1AB}"/>
              </a:ext>
            </a:extLst>
          </p:cNvPr>
          <p:cNvSpPr/>
          <p:nvPr/>
        </p:nvSpPr>
        <p:spPr>
          <a:xfrm>
            <a:off x="7138042" y="1289578"/>
            <a:ext cx="4082618" cy="1037898"/>
          </a:xfrm>
          <a:custGeom>
            <a:avLst/>
            <a:gdLst>
              <a:gd name="connsiteX0" fmla="*/ 0 w 4082618"/>
              <a:gd name="connsiteY0" fmla="*/ 0 h 1037898"/>
              <a:gd name="connsiteX1" fmla="*/ 0 w 4082618"/>
              <a:gd name="connsiteY1" fmla="*/ 1037899 h 1037898"/>
              <a:gd name="connsiteX2" fmla="*/ 4082619 w 4082618"/>
              <a:gd name="connsiteY2" fmla="*/ 1037899 h 103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2618" h="1037898">
                <a:moveTo>
                  <a:pt x="0" y="0"/>
                </a:moveTo>
                <a:lnTo>
                  <a:pt x="0" y="1037899"/>
                </a:lnTo>
                <a:lnTo>
                  <a:pt x="4082619" y="1037899"/>
                </a:lnTo>
              </a:path>
            </a:pathLst>
          </a:custGeom>
          <a:noFill/>
          <a:ln w="9543" cap="sq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80" name="Freeform 379">
            <a:extLst>
              <a:ext uri="{FF2B5EF4-FFF2-40B4-BE49-F238E27FC236}">
                <a16:creationId xmlns:a16="http://schemas.microsoft.com/office/drawing/2014/main" id="{29651336-1BD3-632F-5E45-10FCC0589E61}"/>
              </a:ext>
            </a:extLst>
          </p:cNvPr>
          <p:cNvSpPr/>
          <p:nvPr/>
        </p:nvSpPr>
        <p:spPr>
          <a:xfrm>
            <a:off x="7208673" y="2326457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81" name="Freeform 380">
            <a:extLst>
              <a:ext uri="{FF2B5EF4-FFF2-40B4-BE49-F238E27FC236}">
                <a16:creationId xmlns:a16="http://schemas.microsoft.com/office/drawing/2014/main" id="{F8F37617-A5D0-C9AF-427F-BE8C6A78AEFE}"/>
              </a:ext>
            </a:extLst>
          </p:cNvPr>
          <p:cNvSpPr/>
          <p:nvPr/>
        </p:nvSpPr>
        <p:spPr>
          <a:xfrm>
            <a:off x="7573283" y="2326457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82" name="Freeform 381">
            <a:extLst>
              <a:ext uri="{FF2B5EF4-FFF2-40B4-BE49-F238E27FC236}">
                <a16:creationId xmlns:a16="http://schemas.microsoft.com/office/drawing/2014/main" id="{82ABCC42-1E1C-6C65-8E43-8D3717CD417B}"/>
              </a:ext>
            </a:extLst>
          </p:cNvPr>
          <p:cNvSpPr/>
          <p:nvPr/>
        </p:nvSpPr>
        <p:spPr>
          <a:xfrm>
            <a:off x="11220660" y="2326457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83" name="Freeform 382">
            <a:extLst>
              <a:ext uri="{FF2B5EF4-FFF2-40B4-BE49-F238E27FC236}">
                <a16:creationId xmlns:a16="http://schemas.microsoft.com/office/drawing/2014/main" id="{9F5BA58B-7E4B-3B19-819B-BC8E158D2A64}"/>
              </a:ext>
            </a:extLst>
          </p:cNvPr>
          <p:cNvSpPr/>
          <p:nvPr/>
        </p:nvSpPr>
        <p:spPr>
          <a:xfrm>
            <a:off x="10855923" y="2326457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84" name="Freeform 383">
            <a:extLst>
              <a:ext uri="{FF2B5EF4-FFF2-40B4-BE49-F238E27FC236}">
                <a16:creationId xmlns:a16="http://schemas.microsoft.com/office/drawing/2014/main" id="{29B5325B-2205-720B-889D-DA8DA58B4A0B}"/>
              </a:ext>
            </a:extLst>
          </p:cNvPr>
          <p:cNvSpPr/>
          <p:nvPr/>
        </p:nvSpPr>
        <p:spPr>
          <a:xfrm>
            <a:off x="10491185" y="2326457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85" name="Freeform 384">
            <a:extLst>
              <a:ext uri="{FF2B5EF4-FFF2-40B4-BE49-F238E27FC236}">
                <a16:creationId xmlns:a16="http://schemas.microsoft.com/office/drawing/2014/main" id="{6C2C8B9A-7A08-F4F4-71C7-3B67C3F2FF57}"/>
              </a:ext>
            </a:extLst>
          </p:cNvPr>
          <p:cNvSpPr/>
          <p:nvPr/>
        </p:nvSpPr>
        <p:spPr>
          <a:xfrm>
            <a:off x="10126447" y="2326457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86" name="Freeform 385">
            <a:extLst>
              <a:ext uri="{FF2B5EF4-FFF2-40B4-BE49-F238E27FC236}">
                <a16:creationId xmlns:a16="http://schemas.microsoft.com/office/drawing/2014/main" id="{20D98628-0132-BE7F-C53E-DB7D94461D5D}"/>
              </a:ext>
            </a:extLst>
          </p:cNvPr>
          <p:cNvSpPr/>
          <p:nvPr/>
        </p:nvSpPr>
        <p:spPr>
          <a:xfrm>
            <a:off x="9761709" y="2326457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87" name="Freeform 386">
            <a:extLst>
              <a:ext uri="{FF2B5EF4-FFF2-40B4-BE49-F238E27FC236}">
                <a16:creationId xmlns:a16="http://schemas.microsoft.com/office/drawing/2014/main" id="{B8F3C351-EA45-92B3-210C-10DC32F1D7CE}"/>
              </a:ext>
            </a:extLst>
          </p:cNvPr>
          <p:cNvSpPr/>
          <p:nvPr/>
        </p:nvSpPr>
        <p:spPr>
          <a:xfrm>
            <a:off x="9396972" y="2326457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88" name="Freeform 387">
            <a:extLst>
              <a:ext uri="{FF2B5EF4-FFF2-40B4-BE49-F238E27FC236}">
                <a16:creationId xmlns:a16="http://schemas.microsoft.com/office/drawing/2014/main" id="{9B1B7B71-636D-A0C7-1F3B-D4010A365E4C}"/>
              </a:ext>
            </a:extLst>
          </p:cNvPr>
          <p:cNvSpPr/>
          <p:nvPr/>
        </p:nvSpPr>
        <p:spPr>
          <a:xfrm>
            <a:off x="9032234" y="2326457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89" name="Freeform 388">
            <a:extLst>
              <a:ext uri="{FF2B5EF4-FFF2-40B4-BE49-F238E27FC236}">
                <a16:creationId xmlns:a16="http://schemas.microsoft.com/office/drawing/2014/main" id="{8F3B5392-57C9-4960-0E55-5B7B0B2E136D}"/>
              </a:ext>
            </a:extLst>
          </p:cNvPr>
          <p:cNvSpPr/>
          <p:nvPr/>
        </p:nvSpPr>
        <p:spPr>
          <a:xfrm>
            <a:off x="8667496" y="2326457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90" name="Freeform 389">
            <a:extLst>
              <a:ext uri="{FF2B5EF4-FFF2-40B4-BE49-F238E27FC236}">
                <a16:creationId xmlns:a16="http://schemas.microsoft.com/office/drawing/2014/main" id="{950A31E9-3654-C1CD-C6FC-0DF64365D41E}"/>
              </a:ext>
            </a:extLst>
          </p:cNvPr>
          <p:cNvSpPr/>
          <p:nvPr/>
        </p:nvSpPr>
        <p:spPr>
          <a:xfrm>
            <a:off x="8302759" y="2326457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91" name="Freeform 390">
            <a:extLst>
              <a:ext uri="{FF2B5EF4-FFF2-40B4-BE49-F238E27FC236}">
                <a16:creationId xmlns:a16="http://schemas.microsoft.com/office/drawing/2014/main" id="{EB27EA8D-45FB-774E-8944-4D2DF96FE27C}"/>
              </a:ext>
            </a:extLst>
          </p:cNvPr>
          <p:cNvSpPr/>
          <p:nvPr/>
        </p:nvSpPr>
        <p:spPr>
          <a:xfrm>
            <a:off x="7938021" y="2326457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92" name="Freeform 391">
            <a:extLst>
              <a:ext uri="{FF2B5EF4-FFF2-40B4-BE49-F238E27FC236}">
                <a16:creationId xmlns:a16="http://schemas.microsoft.com/office/drawing/2014/main" id="{F33CEC64-74E8-4A24-2F73-DFFD6D303AB7}"/>
              </a:ext>
            </a:extLst>
          </p:cNvPr>
          <p:cNvSpPr/>
          <p:nvPr/>
        </p:nvSpPr>
        <p:spPr>
          <a:xfrm>
            <a:off x="7086754" y="1289578"/>
            <a:ext cx="54087" cy="12742"/>
          </a:xfrm>
          <a:custGeom>
            <a:avLst/>
            <a:gdLst>
              <a:gd name="connsiteX0" fmla="*/ 54087 w 54087"/>
              <a:gd name="connsiteY0" fmla="*/ 0 h 12742"/>
              <a:gd name="connsiteX1" fmla="*/ 0 w 54087"/>
              <a:gd name="connsiteY1" fmla="*/ 0 h 1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087" h="12742">
                <a:moveTo>
                  <a:pt x="54087" y="0"/>
                </a:moveTo>
                <a:lnTo>
                  <a:pt x="0" y="0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93" name="Freeform 392">
            <a:extLst>
              <a:ext uri="{FF2B5EF4-FFF2-40B4-BE49-F238E27FC236}">
                <a16:creationId xmlns:a16="http://schemas.microsoft.com/office/drawing/2014/main" id="{503C0581-DA90-BB6A-64A0-B8B526ED2065}"/>
              </a:ext>
            </a:extLst>
          </p:cNvPr>
          <p:cNvSpPr/>
          <p:nvPr/>
        </p:nvSpPr>
        <p:spPr>
          <a:xfrm>
            <a:off x="7086754" y="2293580"/>
            <a:ext cx="54087" cy="12742"/>
          </a:xfrm>
          <a:custGeom>
            <a:avLst/>
            <a:gdLst>
              <a:gd name="connsiteX0" fmla="*/ 54087 w 54087"/>
              <a:gd name="connsiteY0" fmla="*/ 0 h 12742"/>
              <a:gd name="connsiteX1" fmla="*/ 0 w 54087"/>
              <a:gd name="connsiteY1" fmla="*/ 0 h 1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087" h="12742">
                <a:moveTo>
                  <a:pt x="54087" y="0"/>
                </a:moveTo>
                <a:lnTo>
                  <a:pt x="0" y="0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94" name="Freeform 393">
            <a:extLst>
              <a:ext uri="{FF2B5EF4-FFF2-40B4-BE49-F238E27FC236}">
                <a16:creationId xmlns:a16="http://schemas.microsoft.com/office/drawing/2014/main" id="{D23246AC-B78C-1DE1-91D4-1E319E0CB39F}"/>
              </a:ext>
            </a:extLst>
          </p:cNvPr>
          <p:cNvSpPr/>
          <p:nvPr/>
        </p:nvSpPr>
        <p:spPr>
          <a:xfrm>
            <a:off x="7086754" y="2092754"/>
            <a:ext cx="54087" cy="12742"/>
          </a:xfrm>
          <a:custGeom>
            <a:avLst/>
            <a:gdLst>
              <a:gd name="connsiteX0" fmla="*/ 54087 w 54087"/>
              <a:gd name="connsiteY0" fmla="*/ 0 h 12742"/>
              <a:gd name="connsiteX1" fmla="*/ 0 w 54087"/>
              <a:gd name="connsiteY1" fmla="*/ 0 h 1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087" h="12742">
                <a:moveTo>
                  <a:pt x="54087" y="0"/>
                </a:moveTo>
                <a:lnTo>
                  <a:pt x="0" y="0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95" name="Freeform 394">
            <a:extLst>
              <a:ext uri="{FF2B5EF4-FFF2-40B4-BE49-F238E27FC236}">
                <a16:creationId xmlns:a16="http://schemas.microsoft.com/office/drawing/2014/main" id="{C21CDF09-895F-96A9-A010-82ED6B3F4085}"/>
              </a:ext>
            </a:extLst>
          </p:cNvPr>
          <p:cNvSpPr/>
          <p:nvPr/>
        </p:nvSpPr>
        <p:spPr>
          <a:xfrm>
            <a:off x="7086754" y="1892056"/>
            <a:ext cx="54087" cy="12742"/>
          </a:xfrm>
          <a:custGeom>
            <a:avLst/>
            <a:gdLst>
              <a:gd name="connsiteX0" fmla="*/ 54087 w 54087"/>
              <a:gd name="connsiteY0" fmla="*/ 0 h 12742"/>
              <a:gd name="connsiteX1" fmla="*/ 0 w 54087"/>
              <a:gd name="connsiteY1" fmla="*/ 0 h 1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087" h="12742">
                <a:moveTo>
                  <a:pt x="54087" y="0"/>
                </a:moveTo>
                <a:lnTo>
                  <a:pt x="0" y="0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96" name="Freeform 395">
            <a:extLst>
              <a:ext uri="{FF2B5EF4-FFF2-40B4-BE49-F238E27FC236}">
                <a16:creationId xmlns:a16="http://schemas.microsoft.com/office/drawing/2014/main" id="{554A73BE-7FD5-D22A-896E-252E522FB9EA}"/>
              </a:ext>
            </a:extLst>
          </p:cNvPr>
          <p:cNvSpPr/>
          <p:nvPr/>
        </p:nvSpPr>
        <p:spPr>
          <a:xfrm>
            <a:off x="7086754" y="1691230"/>
            <a:ext cx="54087" cy="12742"/>
          </a:xfrm>
          <a:custGeom>
            <a:avLst/>
            <a:gdLst>
              <a:gd name="connsiteX0" fmla="*/ 54087 w 54087"/>
              <a:gd name="connsiteY0" fmla="*/ 0 h 12742"/>
              <a:gd name="connsiteX1" fmla="*/ 0 w 54087"/>
              <a:gd name="connsiteY1" fmla="*/ 0 h 1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087" h="12742">
                <a:moveTo>
                  <a:pt x="54087" y="0"/>
                </a:moveTo>
                <a:lnTo>
                  <a:pt x="0" y="0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97" name="Freeform 396">
            <a:extLst>
              <a:ext uri="{FF2B5EF4-FFF2-40B4-BE49-F238E27FC236}">
                <a16:creationId xmlns:a16="http://schemas.microsoft.com/office/drawing/2014/main" id="{7A7DC9CE-CCD3-C76B-E73B-D08C922706EF}"/>
              </a:ext>
            </a:extLst>
          </p:cNvPr>
          <p:cNvSpPr/>
          <p:nvPr/>
        </p:nvSpPr>
        <p:spPr>
          <a:xfrm>
            <a:off x="7086754" y="1490404"/>
            <a:ext cx="54087" cy="12742"/>
          </a:xfrm>
          <a:custGeom>
            <a:avLst/>
            <a:gdLst>
              <a:gd name="connsiteX0" fmla="*/ 54087 w 54087"/>
              <a:gd name="connsiteY0" fmla="*/ 0 h 12742"/>
              <a:gd name="connsiteX1" fmla="*/ 0 w 54087"/>
              <a:gd name="connsiteY1" fmla="*/ 0 h 1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087" h="12742">
                <a:moveTo>
                  <a:pt x="54087" y="0"/>
                </a:moveTo>
                <a:lnTo>
                  <a:pt x="0" y="0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98" name="Freeform 397">
            <a:extLst>
              <a:ext uri="{FF2B5EF4-FFF2-40B4-BE49-F238E27FC236}">
                <a16:creationId xmlns:a16="http://schemas.microsoft.com/office/drawing/2014/main" id="{60C35AE1-183E-569D-67CD-7B477DEB4B2A}"/>
              </a:ext>
            </a:extLst>
          </p:cNvPr>
          <p:cNvSpPr/>
          <p:nvPr/>
        </p:nvSpPr>
        <p:spPr>
          <a:xfrm>
            <a:off x="1401886" y="1289578"/>
            <a:ext cx="4082491" cy="1037898"/>
          </a:xfrm>
          <a:custGeom>
            <a:avLst/>
            <a:gdLst>
              <a:gd name="connsiteX0" fmla="*/ 0 w 4082491"/>
              <a:gd name="connsiteY0" fmla="*/ 0 h 1037898"/>
              <a:gd name="connsiteX1" fmla="*/ 0 w 4082491"/>
              <a:gd name="connsiteY1" fmla="*/ 1037899 h 1037898"/>
              <a:gd name="connsiteX2" fmla="*/ 4082492 w 4082491"/>
              <a:gd name="connsiteY2" fmla="*/ 1037899 h 103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2491" h="1037898">
                <a:moveTo>
                  <a:pt x="0" y="0"/>
                </a:moveTo>
                <a:lnTo>
                  <a:pt x="0" y="1037899"/>
                </a:lnTo>
                <a:lnTo>
                  <a:pt x="4082492" y="1037899"/>
                </a:lnTo>
              </a:path>
            </a:pathLst>
          </a:custGeom>
          <a:noFill/>
          <a:ln w="9543" cap="sq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99" name="Freeform 398">
            <a:extLst>
              <a:ext uri="{FF2B5EF4-FFF2-40B4-BE49-F238E27FC236}">
                <a16:creationId xmlns:a16="http://schemas.microsoft.com/office/drawing/2014/main" id="{AED78000-7F5B-607D-030F-E97B5F8C4323}"/>
              </a:ext>
            </a:extLst>
          </p:cNvPr>
          <p:cNvSpPr/>
          <p:nvPr/>
        </p:nvSpPr>
        <p:spPr>
          <a:xfrm>
            <a:off x="1472390" y="2326457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400" name="Freeform 399">
            <a:extLst>
              <a:ext uri="{FF2B5EF4-FFF2-40B4-BE49-F238E27FC236}">
                <a16:creationId xmlns:a16="http://schemas.microsoft.com/office/drawing/2014/main" id="{A7421894-2552-AEA0-7A9A-DEDCFC6E5157}"/>
              </a:ext>
            </a:extLst>
          </p:cNvPr>
          <p:cNvSpPr/>
          <p:nvPr/>
        </p:nvSpPr>
        <p:spPr>
          <a:xfrm>
            <a:off x="1837127" y="2326457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401" name="Freeform 400">
            <a:extLst>
              <a:ext uri="{FF2B5EF4-FFF2-40B4-BE49-F238E27FC236}">
                <a16:creationId xmlns:a16="http://schemas.microsoft.com/office/drawing/2014/main" id="{8CAD6F5B-B6F4-330B-6D0F-5F794CB7FC2B}"/>
              </a:ext>
            </a:extLst>
          </p:cNvPr>
          <p:cNvSpPr/>
          <p:nvPr/>
        </p:nvSpPr>
        <p:spPr>
          <a:xfrm>
            <a:off x="5484377" y="2326457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402" name="Freeform 401">
            <a:extLst>
              <a:ext uri="{FF2B5EF4-FFF2-40B4-BE49-F238E27FC236}">
                <a16:creationId xmlns:a16="http://schemas.microsoft.com/office/drawing/2014/main" id="{2DFA72C5-E0FF-B039-0C5C-8D0A05109315}"/>
              </a:ext>
            </a:extLst>
          </p:cNvPr>
          <p:cNvSpPr/>
          <p:nvPr/>
        </p:nvSpPr>
        <p:spPr>
          <a:xfrm>
            <a:off x="5119639" y="2326457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403" name="Freeform 402">
            <a:extLst>
              <a:ext uri="{FF2B5EF4-FFF2-40B4-BE49-F238E27FC236}">
                <a16:creationId xmlns:a16="http://schemas.microsoft.com/office/drawing/2014/main" id="{560837AA-1C19-2EC4-FEB2-7D2DC772BA86}"/>
              </a:ext>
            </a:extLst>
          </p:cNvPr>
          <p:cNvSpPr/>
          <p:nvPr/>
        </p:nvSpPr>
        <p:spPr>
          <a:xfrm>
            <a:off x="4754902" y="2326457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404" name="Freeform 403">
            <a:extLst>
              <a:ext uri="{FF2B5EF4-FFF2-40B4-BE49-F238E27FC236}">
                <a16:creationId xmlns:a16="http://schemas.microsoft.com/office/drawing/2014/main" id="{DBE66AB5-83F7-2B61-F344-E4C326D9C766}"/>
              </a:ext>
            </a:extLst>
          </p:cNvPr>
          <p:cNvSpPr/>
          <p:nvPr/>
        </p:nvSpPr>
        <p:spPr>
          <a:xfrm>
            <a:off x="4390164" y="2326457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405" name="Freeform 404">
            <a:extLst>
              <a:ext uri="{FF2B5EF4-FFF2-40B4-BE49-F238E27FC236}">
                <a16:creationId xmlns:a16="http://schemas.microsoft.com/office/drawing/2014/main" id="{E8319129-B883-39FF-1C49-331DE0EF9C60}"/>
              </a:ext>
            </a:extLst>
          </p:cNvPr>
          <p:cNvSpPr/>
          <p:nvPr/>
        </p:nvSpPr>
        <p:spPr>
          <a:xfrm>
            <a:off x="4025426" y="2326457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406" name="Freeform 405">
            <a:extLst>
              <a:ext uri="{FF2B5EF4-FFF2-40B4-BE49-F238E27FC236}">
                <a16:creationId xmlns:a16="http://schemas.microsoft.com/office/drawing/2014/main" id="{CC18F59A-3D68-67A5-0CCA-29EE8168AD46}"/>
              </a:ext>
            </a:extLst>
          </p:cNvPr>
          <p:cNvSpPr/>
          <p:nvPr/>
        </p:nvSpPr>
        <p:spPr>
          <a:xfrm>
            <a:off x="3660816" y="2326457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407" name="Freeform 406">
            <a:extLst>
              <a:ext uri="{FF2B5EF4-FFF2-40B4-BE49-F238E27FC236}">
                <a16:creationId xmlns:a16="http://schemas.microsoft.com/office/drawing/2014/main" id="{685AB669-3F05-88DC-1C72-822D1C92EDB9}"/>
              </a:ext>
            </a:extLst>
          </p:cNvPr>
          <p:cNvSpPr/>
          <p:nvPr/>
        </p:nvSpPr>
        <p:spPr>
          <a:xfrm>
            <a:off x="3296078" y="2326457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408" name="Freeform 407">
            <a:extLst>
              <a:ext uri="{FF2B5EF4-FFF2-40B4-BE49-F238E27FC236}">
                <a16:creationId xmlns:a16="http://schemas.microsoft.com/office/drawing/2014/main" id="{C346A3BE-66ED-3F1D-3181-D449A5499E37}"/>
              </a:ext>
            </a:extLst>
          </p:cNvPr>
          <p:cNvSpPr/>
          <p:nvPr/>
        </p:nvSpPr>
        <p:spPr>
          <a:xfrm>
            <a:off x="2931340" y="2326457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409" name="Freeform 408">
            <a:extLst>
              <a:ext uri="{FF2B5EF4-FFF2-40B4-BE49-F238E27FC236}">
                <a16:creationId xmlns:a16="http://schemas.microsoft.com/office/drawing/2014/main" id="{D87169A7-F761-B897-D8FC-019DE248231A}"/>
              </a:ext>
            </a:extLst>
          </p:cNvPr>
          <p:cNvSpPr/>
          <p:nvPr/>
        </p:nvSpPr>
        <p:spPr>
          <a:xfrm>
            <a:off x="2566603" y="2326457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410" name="Freeform 409">
            <a:extLst>
              <a:ext uri="{FF2B5EF4-FFF2-40B4-BE49-F238E27FC236}">
                <a16:creationId xmlns:a16="http://schemas.microsoft.com/office/drawing/2014/main" id="{B6090F16-4D79-F4E6-ABED-4E7F73C3467F}"/>
              </a:ext>
            </a:extLst>
          </p:cNvPr>
          <p:cNvSpPr/>
          <p:nvPr/>
        </p:nvSpPr>
        <p:spPr>
          <a:xfrm>
            <a:off x="2201865" y="2326457"/>
            <a:ext cx="12726" cy="54156"/>
          </a:xfrm>
          <a:custGeom>
            <a:avLst/>
            <a:gdLst>
              <a:gd name="connsiteX0" fmla="*/ 0 w 12726"/>
              <a:gd name="connsiteY0" fmla="*/ 0 h 54156"/>
              <a:gd name="connsiteX1" fmla="*/ 0 w 12726"/>
              <a:gd name="connsiteY1" fmla="*/ 54157 h 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6" h="54156">
                <a:moveTo>
                  <a:pt x="0" y="0"/>
                </a:moveTo>
                <a:lnTo>
                  <a:pt x="0" y="54157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411" name="Freeform 410">
            <a:extLst>
              <a:ext uri="{FF2B5EF4-FFF2-40B4-BE49-F238E27FC236}">
                <a16:creationId xmlns:a16="http://schemas.microsoft.com/office/drawing/2014/main" id="{925DE8FB-41E3-6267-03A8-28BA9F988AAB}"/>
              </a:ext>
            </a:extLst>
          </p:cNvPr>
          <p:cNvSpPr/>
          <p:nvPr/>
        </p:nvSpPr>
        <p:spPr>
          <a:xfrm>
            <a:off x="1350471" y="1289578"/>
            <a:ext cx="54214" cy="12742"/>
          </a:xfrm>
          <a:custGeom>
            <a:avLst/>
            <a:gdLst>
              <a:gd name="connsiteX0" fmla="*/ 54214 w 54214"/>
              <a:gd name="connsiteY0" fmla="*/ 0 h 12742"/>
              <a:gd name="connsiteX1" fmla="*/ 0 w 54214"/>
              <a:gd name="connsiteY1" fmla="*/ 0 h 1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214" h="12742">
                <a:moveTo>
                  <a:pt x="54214" y="0"/>
                </a:moveTo>
                <a:lnTo>
                  <a:pt x="0" y="0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412" name="Freeform 411">
            <a:extLst>
              <a:ext uri="{FF2B5EF4-FFF2-40B4-BE49-F238E27FC236}">
                <a16:creationId xmlns:a16="http://schemas.microsoft.com/office/drawing/2014/main" id="{63597DA7-D4B4-CF1B-68D2-D673E70A99D1}"/>
              </a:ext>
            </a:extLst>
          </p:cNvPr>
          <p:cNvSpPr/>
          <p:nvPr/>
        </p:nvSpPr>
        <p:spPr>
          <a:xfrm>
            <a:off x="1350471" y="2293580"/>
            <a:ext cx="54214" cy="12742"/>
          </a:xfrm>
          <a:custGeom>
            <a:avLst/>
            <a:gdLst>
              <a:gd name="connsiteX0" fmla="*/ 54214 w 54214"/>
              <a:gd name="connsiteY0" fmla="*/ 0 h 12742"/>
              <a:gd name="connsiteX1" fmla="*/ 0 w 54214"/>
              <a:gd name="connsiteY1" fmla="*/ 0 h 1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214" h="12742">
                <a:moveTo>
                  <a:pt x="54214" y="0"/>
                </a:moveTo>
                <a:lnTo>
                  <a:pt x="0" y="0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413" name="Freeform 412">
            <a:extLst>
              <a:ext uri="{FF2B5EF4-FFF2-40B4-BE49-F238E27FC236}">
                <a16:creationId xmlns:a16="http://schemas.microsoft.com/office/drawing/2014/main" id="{D574A304-E26C-D830-B704-370E7AB72295}"/>
              </a:ext>
            </a:extLst>
          </p:cNvPr>
          <p:cNvSpPr/>
          <p:nvPr/>
        </p:nvSpPr>
        <p:spPr>
          <a:xfrm>
            <a:off x="1350471" y="2092754"/>
            <a:ext cx="54214" cy="12742"/>
          </a:xfrm>
          <a:custGeom>
            <a:avLst/>
            <a:gdLst>
              <a:gd name="connsiteX0" fmla="*/ 54214 w 54214"/>
              <a:gd name="connsiteY0" fmla="*/ 0 h 12742"/>
              <a:gd name="connsiteX1" fmla="*/ 0 w 54214"/>
              <a:gd name="connsiteY1" fmla="*/ 0 h 1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214" h="12742">
                <a:moveTo>
                  <a:pt x="54214" y="0"/>
                </a:moveTo>
                <a:lnTo>
                  <a:pt x="0" y="0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414" name="Freeform 413">
            <a:extLst>
              <a:ext uri="{FF2B5EF4-FFF2-40B4-BE49-F238E27FC236}">
                <a16:creationId xmlns:a16="http://schemas.microsoft.com/office/drawing/2014/main" id="{649BBC6A-79B8-C30A-93A8-4369B8F58CC6}"/>
              </a:ext>
            </a:extLst>
          </p:cNvPr>
          <p:cNvSpPr/>
          <p:nvPr/>
        </p:nvSpPr>
        <p:spPr>
          <a:xfrm>
            <a:off x="1350471" y="1892056"/>
            <a:ext cx="54214" cy="12742"/>
          </a:xfrm>
          <a:custGeom>
            <a:avLst/>
            <a:gdLst>
              <a:gd name="connsiteX0" fmla="*/ 54214 w 54214"/>
              <a:gd name="connsiteY0" fmla="*/ 0 h 12742"/>
              <a:gd name="connsiteX1" fmla="*/ 0 w 54214"/>
              <a:gd name="connsiteY1" fmla="*/ 0 h 1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214" h="12742">
                <a:moveTo>
                  <a:pt x="54214" y="0"/>
                </a:moveTo>
                <a:lnTo>
                  <a:pt x="0" y="0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415" name="Freeform 414">
            <a:extLst>
              <a:ext uri="{FF2B5EF4-FFF2-40B4-BE49-F238E27FC236}">
                <a16:creationId xmlns:a16="http://schemas.microsoft.com/office/drawing/2014/main" id="{D8D10592-0010-1B31-9B59-B7D5F274B88A}"/>
              </a:ext>
            </a:extLst>
          </p:cNvPr>
          <p:cNvSpPr/>
          <p:nvPr/>
        </p:nvSpPr>
        <p:spPr>
          <a:xfrm>
            <a:off x="1350471" y="1691230"/>
            <a:ext cx="54214" cy="12742"/>
          </a:xfrm>
          <a:custGeom>
            <a:avLst/>
            <a:gdLst>
              <a:gd name="connsiteX0" fmla="*/ 54214 w 54214"/>
              <a:gd name="connsiteY0" fmla="*/ 0 h 12742"/>
              <a:gd name="connsiteX1" fmla="*/ 0 w 54214"/>
              <a:gd name="connsiteY1" fmla="*/ 0 h 1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214" h="12742">
                <a:moveTo>
                  <a:pt x="54214" y="0"/>
                </a:moveTo>
                <a:lnTo>
                  <a:pt x="0" y="0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416" name="Freeform 415">
            <a:extLst>
              <a:ext uri="{FF2B5EF4-FFF2-40B4-BE49-F238E27FC236}">
                <a16:creationId xmlns:a16="http://schemas.microsoft.com/office/drawing/2014/main" id="{CD1A0767-DE0A-4E74-AE10-BBC94CF4DCC5}"/>
              </a:ext>
            </a:extLst>
          </p:cNvPr>
          <p:cNvSpPr/>
          <p:nvPr/>
        </p:nvSpPr>
        <p:spPr>
          <a:xfrm>
            <a:off x="1350471" y="1490404"/>
            <a:ext cx="54214" cy="12742"/>
          </a:xfrm>
          <a:custGeom>
            <a:avLst/>
            <a:gdLst>
              <a:gd name="connsiteX0" fmla="*/ 54214 w 54214"/>
              <a:gd name="connsiteY0" fmla="*/ 0 h 12742"/>
              <a:gd name="connsiteX1" fmla="*/ 0 w 54214"/>
              <a:gd name="connsiteY1" fmla="*/ 0 h 1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214" h="12742">
                <a:moveTo>
                  <a:pt x="54214" y="0"/>
                </a:moveTo>
                <a:lnTo>
                  <a:pt x="0" y="0"/>
                </a:lnTo>
              </a:path>
            </a:pathLst>
          </a:custGeom>
          <a:ln w="9543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C399A3-EF76-DAE0-277D-FCA96953B0E3}"/>
              </a:ext>
            </a:extLst>
          </p:cNvPr>
          <p:cNvSpPr txBox="1"/>
          <p:nvPr/>
        </p:nvSpPr>
        <p:spPr>
          <a:xfrm>
            <a:off x="9696400" y="3717032"/>
            <a:ext cx="1958870" cy="4985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b="1" noProof="0" dirty="0">
                <a:latin typeface="Arial" panose="020B0604020202020204" pitchFamily="34" charset="0"/>
                <a:cs typeface="Arial" panose="020B0604020202020204" pitchFamily="34" charset="0"/>
              </a:rPr>
              <a:t>Median PFS in months (95% CI)</a:t>
            </a:r>
          </a:p>
          <a:p>
            <a:pPr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Ovarian cancer: IHC 3+ </a:t>
            </a:r>
            <a:r>
              <a:rPr lang="en-GB" sz="900" b="1" noProof="0" dirty="0">
                <a:latin typeface="Arial" panose="020B0604020202020204" pitchFamily="34" charset="0"/>
                <a:cs typeface="Arial" panose="020B0604020202020204" pitchFamily="34" charset="0"/>
              </a:rPr>
              <a:t>12.5</a:t>
            </a: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(3.1, NR)</a:t>
            </a:r>
          </a:p>
          <a:p>
            <a:pPr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Ovarian cancer: IHC 2+ </a:t>
            </a:r>
            <a:r>
              <a:rPr lang="en-GB" sz="900" b="1" noProof="0" dirty="0">
                <a:latin typeface="Arial" panose="020B0604020202020204" pitchFamily="34" charset="0"/>
                <a:cs typeface="Arial" panose="020B0604020202020204" pitchFamily="34" charset="0"/>
              </a:rPr>
              <a:t>4.1 </a:t>
            </a: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(2.3, 12.6)</a:t>
            </a:r>
          </a:p>
          <a:p>
            <a:pPr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Ovarian cancer: Total </a:t>
            </a:r>
            <a:r>
              <a:rPr lang="en-GB" sz="900" b="1" noProof="0" dirty="0">
                <a:latin typeface="Arial" panose="020B0604020202020204" pitchFamily="34" charset="0"/>
                <a:cs typeface="Arial" panose="020B0604020202020204" pitchFamily="34" charset="0"/>
              </a:rPr>
              <a:t>5.9</a:t>
            </a: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(4.0, 8.3)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E42086-3769-52FC-CB93-F0A959DFD68C}"/>
              </a:ext>
            </a:extLst>
          </p:cNvPr>
          <p:cNvSpPr txBox="1"/>
          <p:nvPr/>
        </p:nvSpPr>
        <p:spPr>
          <a:xfrm>
            <a:off x="9504000" y="1076629"/>
            <a:ext cx="2170466" cy="4985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b="1" noProof="0" dirty="0">
                <a:latin typeface="Arial" panose="020B0604020202020204" pitchFamily="34" charset="0"/>
                <a:cs typeface="Arial" panose="020B0604020202020204" pitchFamily="34" charset="0"/>
              </a:rPr>
              <a:t>Median PFS in months (95% CI)</a:t>
            </a:r>
          </a:p>
          <a:p>
            <a:pPr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Endometrial cancer: IHC 3+ </a:t>
            </a:r>
            <a:r>
              <a:rPr lang="en-GB" sz="900" b="1" noProof="0" dirty="0"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(7.3, NR)</a:t>
            </a:r>
          </a:p>
          <a:p>
            <a:pPr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Endometrial cancer: IHC 2+ </a:t>
            </a:r>
            <a:r>
              <a:rPr lang="en-GB" sz="900" b="1" noProof="0" dirty="0">
                <a:latin typeface="Arial" panose="020B0604020202020204" pitchFamily="34" charset="0"/>
                <a:cs typeface="Arial" panose="020B0604020202020204" pitchFamily="34" charset="0"/>
              </a:rPr>
              <a:t>8.5 </a:t>
            </a: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(4.6, 15.1)</a:t>
            </a:r>
          </a:p>
          <a:p>
            <a:pPr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Endometrial cancer: Total </a:t>
            </a:r>
            <a:r>
              <a:rPr lang="en-GB" sz="900" b="1" noProof="0" dirty="0">
                <a:latin typeface="Arial" panose="020B0604020202020204" pitchFamily="34" charset="0"/>
                <a:cs typeface="Arial" panose="020B0604020202020204" pitchFamily="34" charset="0"/>
              </a:rPr>
              <a:t>11.1</a:t>
            </a: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(7.1, NR)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DB9216-3BFA-4885-9107-D9D3055C5D30}"/>
              </a:ext>
            </a:extLst>
          </p:cNvPr>
          <p:cNvSpPr txBox="1"/>
          <p:nvPr/>
        </p:nvSpPr>
        <p:spPr>
          <a:xfrm>
            <a:off x="3930514" y="1076629"/>
            <a:ext cx="1779333" cy="4985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b="1" noProof="0" dirty="0">
                <a:latin typeface="Arial" panose="020B0604020202020204" pitchFamily="34" charset="0"/>
                <a:cs typeface="Arial" panose="020B0604020202020204" pitchFamily="34" charset="0"/>
              </a:rPr>
              <a:t>Median PFS in months (95% CI)</a:t>
            </a:r>
          </a:p>
          <a:p>
            <a:pPr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All cohorts: IHC 3+ </a:t>
            </a:r>
            <a:r>
              <a:rPr lang="en-GB" sz="900" b="1" noProof="0" dirty="0">
                <a:latin typeface="Arial" panose="020B0604020202020204" pitchFamily="34" charset="0"/>
                <a:cs typeface="Arial" panose="020B0604020202020204" pitchFamily="34" charset="0"/>
              </a:rPr>
              <a:t>11.9</a:t>
            </a: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(8.2, 13.0)</a:t>
            </a:r>
          </a:p>
          <a:p>
            <a:pPr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All cohorts : IHC 2+ </a:t>
            </a:r>
            <a:r>
              <a:rPr lang="en-GB" sz="900" b="1" noProof="0" dirty="0">
                <a:latin typeface="Arial" panose="020B0604020202020204" pitchFamily="34" charset="0"/>
                <a:cs typeface="Arial" panose="020B0604020202020204" pitchFamily="34" charset="0"/>
              </a:rPr>
              <a:t>5.4 </a:t>
            </a: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(4.2, 6.0)</a:t>
            </a:r>
          </a:p>
          <a:p>
            <a:pPr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All cohorts : Total </a:t>
            </a:r>
            <a:r>
              <a:rPr lang="en-GB" sz="900" b="1" noProof="0" dirty="0">
                <a:latin typeface="Arial" panose="020B0604020202020204" pitchFamily="34" charset="0"/>
                <a:cs typeface="Arial" panose="020B0604020202020204" pitchFamily="34" charset="0"/>
              </a:rPr>
              <a:t>6.9</a:t>
            </a: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(5.6, 8.0)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16DFE7-D773-0758-739A-5AC91DB16CB4}"/>
              </a:ext>
            </a:extLst>
          </p:cNvPr>
          <p:cNvSpPr txBox="1"/>
          <p:nvPr/>
        </p:nvSpPr>
        <p:spPr>
          <a:xfrm>
            <a:off x="3785371" y="3716329"/>
            <a:ext cx="1978106" cy="4985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b="1" noProof="0" dirty="0">
                <a:latin typeface="Arial" panose="020B0604020202020204" pitchFamily="34" charset="0"/>
                <a:cs typeface="Arial" panose="020B0604020202020204" pitchFamily="34" charset="0"/>
              </a:rPr>
              <a:t>Median PFS in months (95% CI)</a:t>
            </a:r>
          </a:p>
          <a:p>
            <a:pPr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Cervical cancer: IHC 3+ </a:t>
            </a:r>
            <a:r>
              <a:rPr lang="en-GB" sz="900" b="1" noProof="0" dirty="0"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(3.9, NR)</a:t>
            </a:r>
          </a:p>
          <a:p>
            <a:pPr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Cervical cancer : IHC 2+ </a:t>
            </a:r>
            <a:r>
              <a:rPr lang="en-GB" sz="900" b="1" noProof="0" dirty="0">
                <a:latin typeface="Arial" panose="020B0604020202020204" pitchFamily="34" charset="0"/>
                <a:cs typeface="Arial" panose="020B0604020202020204" pitchFamily="34" charset="0"/>
              </a:rPr>
              <a:t>4.8 </a:t>
            </a: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(2.7, 5.7)</a:t>
            </a:r>
          </a:p>
          <a:p>
            <a:pPr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Cervical cancer : Total </a:t>
            </a:r>
            <a:r>
              <a:rPr lang="en-GB" sz="900" b="1" noProof="0" dirty="0">
                <a:latin typeface="Arial" panose="020B0604020202020204" pitchFamily="34" charset="0"/>
                <a:cs typeface="Arial" panose="020B0604020202020204" pitchFamily="34" charset="0"/>
              </a:rPr>
              <a:t>7.0</a:t>
            </a: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(4.2, 11.1)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8DCC57-4198-A0C7-A56A-831281671D8C}"/>
              </a:ext>
            </a:extLst>
          </p:cNvPr>
          <p:cNvSpPr txBox="1"/>
          <p:nvPr/>
        </p:nvSpPr>
        <p:spPr>
          <a:xfrm rot="16200000">
            <a:off x="430043" y="1656009"/>
            <a:ext cx="11012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noProof="0" dirty="0">
                <a:latin typeface="Arial" panose="020B0604020202020204" pitchFamily="34" charset="0"/>
                <a:cs typeface="Arial" panose="020B0604020202020204" pitchFamily="34" charset="0"/>
              </a:rPr>
              <a:t>Probability of PFS</a:t>
            </a:r>
            <a:endParaRPr lang="en-GB" sz="1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0B9497-1DD4-FFFE-3125-EA99F79BFAE2}"/>
              </a:ext>
            </a:extLst>
          </p:cNvPr>
          <p:cNvSpPr txBox="1"/>
          <p:nvPr/>
        </p:nvSpPr>
        <p:spPr>
          <a:xfrm>
            <a:off x="2567608" y="764704"/>
            <a:ext cx="1433021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spc="100" noProof="0" dirty="0">
                <a:latin typeface="Arial" panose="020B0604020202020204" pitchFamily="34" charset="0"/>
                <a:cs typeface="Arial" panose="020B0604020202020204" pitchFamily="34" charset="0"/>
              </a:rPr>
              <a:t>ALL COHORTS</a:t>
            </a:r>
            <a:endParaRPr lang="en-GB" sz="1400" spc="1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07F1BC-C996-5F75-6171-F3BE07B9452A}"/>
              </a:ext>
            </a:extLst>
          </p:cNvPr>
          <p:cNvSpPr txBox="1"/>
          <p:nvPr/>
        </p:nvSpPr>
        <p:spPr>
          <a:xfrm>
            <a:off x="1152848" y="1227585"/>
            <a:ext cx="16030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82EA4C-69FB-7214-9123-5B377BCB5FC3}"/>
              </a:ext>
            </a:extLst>
          </p:cNvPr>
          <p:cNvSpPr txBox="1"/>
          <p:nvPr/>
        </p:nvSpPr>
        <p:spPr>
          <a:xfrm>
            <a:off x="1152848" y="1437135"/>
            <a:ext cx="16030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24936F-FE2F-27DC-A633-2E9D2C0A8F32}"/>
              </a:ext>
            </a:extLst>
          </p:cNvPr>
          <p:cNvSpPr txBox="1"/>
          <p:nvPr/>
        </p:nvSpPr>
        <p:spPr>
          <a:xfrm>
            <a:off x="1152848" y="1630810"/>
            <a:ext cx="16030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180E8A-D789-2246-2321-4DC33D201425}"/>
              </a:ext>
            </a:extLst>
          </p:cNvPr>
          <p:cNvSpPr txBox="1"/>
          <p:nvPr/>
        </p:nvSpPr>
        <p:spPr>
          <a:xfrm>
            <a:off x="1152848" y="1837185"/>
            <a:ext cx="16030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99A4B5-19D0-BDCD-1902-5364CB90B2E2}"/>
              </a:ext>
            </a:extLst>
          </p:cNvPr>
          <p:cNvSpPr txBox="1"/>
          <p:nvPr/>
        </p:nvSpPr>
        <p:spPr>
          <a:xfrm>
            <a:off x="1152848" y="2037210"/>
            <a:ext cx="16030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B0DE9E-54F2-65AF-DCCB-45D7A7FB1C3C}"/>
              </a:ext>
            </a:extLst>
          </p:cNvPr>
          <p:cNvSpPr txBox="1"/>
          <p:nvPr/>
        </p:nvSpPr>
        <p:spPr>
          <a:xfrm>
            <a:off x="1152848" y="2230885"/>
            <a:ext cx="16030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0.0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904330-A4DF-2975-2280-D7DD8A0C4DB5}"/>
              </a:ext>
            </a:extLst>
          </p:cNvPr>
          <p:cNvSpPr txBox="1"/>
          <p:nvPr/>
        </p:nvSpPr>
        <p:spPr>
          <a:xfrm>
            <a:off x="1448588" y="2421385"/>
            <a:ext cx="6412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36E412-2526-F8D2-224B-469813D6E793}"/>
              </a:ext>
            </a:extLst>
          </p:cNvPr>
          <p:cNvSpPr txBox="1"/>
          <p:nvPr/>
        </p:nvSpPr>
        <p:spPr>
          <a:xfrm>
            <a:off x="1813713" y="2421385"/>
            <a:ext cx="6412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22F748-06F7-5260-A09A-2C263D1D62D7}"/>
              </a:ext>
            </a:extLst>
          </p:cNvPr>
          <p:cNvSpPr txBox="1"/>
          <p:nvPr/>
        </p:nvSpPr>
        <p:spPr>
          <a:xfrm>
            <a:off x="2178838" y="2421385"/>
            <a:ext cx="6412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49F5A4-111F-794B-3F5C-A170C6BDCF5B}"/>
              </a:ext>
            </a:extLst>
          </p:cNvPr>
          <p:cNvSpPr txBox="1"/>
          <p:nvPr/>
        </p:nvSpPr>
        <p:spPr>
          <a:xfrm>
            <a:off x="2537613" y="2421385"/>
            <a:ext cx="6412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53C8FB-F37F-5A9A-F307-F6C965F3B721}"/>
              </a:ext>
            </a:extLst>
          </p:cNvPr>
          <p:cNvSpPr txBox="1"/>
          <p:nvPr/>
        </p:nvSpPr>
        <p:spPr>
          <a:xfrm>
            <a:off x="2870678" y="2421385"/>
            <a:ext cx="12824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03140B-C10F-6846-96E2-2AB3496E9C2C}"/>
              </a:ext>
            </a:extLst>
          </p:cNvPr>
          <p:cNvSpPr txBox="1"/>
          <p:nvPr/>
        </p:nvSpPr>
        <p:spPr>
          <a:xfrm>
            <a:off x="3235803" y="2421385"/>
            <a:ext cx="12824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B3E3A8-0A5D-1DD2-ACEB-582DADE9DEAD}"/>
              </a:ext>
            </a:extLst>
          </p:cNvPr>
          <p:cNvSpPr txBox="1"/>
          <p:nvPr/>
        </p:nvSpPr>
        <p:spPr>
          <a:xfrm>
            <a:off x="3604103" y="2421385"/>
            <a:ext cx="12824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7D5C54-0DBB-5370-7198-77B065A15D9B}"/>
              </a:ext>
            </a:extLst>
          </p:cNvPr>
          <p:cNvSpPr txBox="1"/>
          <p:nvPr/>
        </p:nvSpPr>
        <p:spPr>
          <a:xfrm>
            <a:off x="3966053" y="2421385"/>
            <a:ext cx="12824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6730A4-20F9-A736-2824-C4FFAC2EF26D}"/>
              </a:ext>
            </a:extLst>
          </p:cNvPr>
          <p:cNvSpPr txBox="1"/>
          <p:nvPr/>
        </p:nvSpPr>
        <p:spPr>
          <a:xfrm>
            <a:off x="4334353" y="2421385"/>
            <a:ext cx="12824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09C8183-A01C-18F2-4F37-F16ED756DEFA}"/>
              </a:ext>
            </a:extLst>
          </p:cNvPr>
          <p:cNvSpPr txBox="1"/>
          <p:nvPr/>
        </p:nvSpPr>
        <p:spPr>
          <a:xfrm>
            <a:off x="4689953" y="2421385"/>
            <a:ext cx="12824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23B2C4F-6070-6CAA-25A0-66273511EF54}"/>
              </a:ext>
            </a:extLst>
          </p:cNvPr>
          <p:cNvSpPr txBox="1"/>
          <p:nvPr/>
        </p:nvSpPr>
        <p:spPr>
          <a:xfrm>
            <a:off x="5061428" y="2421385"/>
            <a:ext cx="12824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DF23CC-2F91-EE31-D987-A5CBA5A0089C}"/>
              </a:ext>
            </a:extLst>
          </p:cNvPr>
          <p:cNvSpPr txBox="1"/>
          <p:nvPr/>
        </p:nvSpPr>
        <p:spPr>
          <a:xfrm>
            <a:off x="5420203" y="2421385"/>
            <a:ext cx="12824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F1B78B-67ED-9B56-FFF7-C50CE6AD497D}"/>
              </a:ext>
            </a:extLst>
          </p:cNvPr>
          <p:cNvSpPr txBox="1"/>
          <p:nvPr/>
        </p:nvSpPr>
        <p:spPr>
          <a:xfrm>
            <a:off x="1384468" y="2816902"/>
            <a:ext cx="19236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125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267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37EEFA5-803B-CD75-E566-AD1B9F90575D}"/>
              </a:ext>
            </a:extLst>
          </p:cNvPr>
          <p:cNvSpPr txBox="1"/>
          <p:nvPr/>
        </p:nvSpPr>
        <p:spPr>
          <a:xfrm>
            <a:off x="1749593" y="2816902"/>
            <a:ext cx="19236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185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76D608-CB3A-6B24-C8FD-9A8336096008}"/>
              </a:ext>
            </a:extLst>
          </p:cNvPr>
          <p:cNvSpPr txBox="1"/>
          <p:nvPr/>
        </p:nvSpPr>
        <p:spPr>
          <a:xfrm>
            <a:off x="2114718" y="2816902"/>
            <a:ext cx="19236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132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82A1B3D-66FB-9528-0237-B5540D62E2B1}"/>
              </a:ext>
            </a:extLst>
          </p:cNvPr>
          <p:cNvSpPr txBox="1"/>
          <p:nvPr/>
        </p:nvSpPr>
        <p:spPr>
          <a:xfrm>
            <a:off x="2505553" y="2816902"/>
            <a:ext cx="12824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F5C340F-B3A2-B237-4157-25CCB763CA07}"/>
              </a:ext>
            </a:extLst>
          </p:cNvPr>
          <p:cNvSpPr txBox="1"/>
          <p:nvPr/>
        </p:nvSpPr>
        <p:spPr>
          <a:xfrm>
            <a:off x="2870678" y="2816902"/>
            <a:ext cx="12824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7B99162-ABFA-DCFC-D79D-620DC590423A}"/>
              </a:ext>
            </a:extLst>
          </p:cNvPr>
          <p:cNvSpPr txBox="1"/>
          <p:nvPr/>
        </p:nvSpPr>
        <p:spPr>
          <a:xfrm>
            <a:off x="3235803" y="2816902"/>
            <a:ext cx="12824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B228AE3-E88B-F671-AC9E-DF8C63B6CE47}"/>
              </a:ext>
            </a:extLst>
          </p:cNvPr>
          <p:cNvSpPr txBox="1"/>
          <p:nvPr/>
        </p:nvSpPr>
        <p:spPr>
          <a:xfrm>
            <a:off x="3604103" y="2816902"/>
            <a:ext cx="12824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24D9ED4-A999-645C-8EA2-B489D410BE17}"/>
              </a:ext>
            </a:extLst>
          </p:cNvPr>
          <p:cNvSpPr txBox="1"/>
          <p:nvPr/>
        </p:nvSpPr>
        <p:spPr>
          <a:xfrm>
            <a:off x="3966053" y="2816902"/>
            <a:ext cx="12824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EDD7BB-3D8E-1E85-CBE3-4F07CC47AEFC}"/>
              </a:ext>
            </a:extLst>
          </p:cNvPr>
          <p:cNvSpPr txBox="1"/>
          <p:nvPr/>
        </p:nvSpPr>
        <p:spPr>
          <a:xfrm>
            <a:off x="4366413" y="2816902"/>
            <a:ext cx="6412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F549DDF-52A9-EFF6-45EE-7598A648C44E}"/>
              </a:ext>
            </a:extLst>
          </p:cNvPr>
          <p:cNvSpPr txBox="1"/>
          <p:nvPr/>
        </p:nvSpPr>
        <p:spPr>
          <a:xfrm>
            <a:off x="4722013" y="2816902"/>
            <a:ext cx="6412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4960576-0B2E-E91D-0A50-F98A5FF505A6}"/>
              </a:ext>
            </a:extLst>
          </p:cNvPr>
          <p:cNvSpPr txBox="1"/>
          <p:nvPr/>
        </p:nvSpPr>
        <p:spPr>
          <a:xfrm>
            <a:off x="5093488" y="2816902"/>
            <a:ext cx="6412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endParaRPr lang="en-GB" sz="9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7A92494-1BC3-4712-9C15-BA264A292B55}"/>
              </a:ext>
            </a:extLst>
          </p:cNvPr>
          <p:cNvSpPr txBox="1"/>
          <p:nvPr/>
        </p:nvSpPr>
        <p:spPr>
          <a:xfrm>
            <a:off x="5452263" y="2816902"/>
            <a:ext cx="6412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endParaRPr lang="en-GB" sz="9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endParaRPr lang="en-GB" sz="9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4F1CDB8-8469-A4B1-B634-5A07080EF2FB}"/>
              </a:ext>
            </a:extLst>
          </p:cNvPr>
          <p:cNvSpPr txBox="1"/>
          <p:nvPr/>
        </p:nvSpPr>
        <p:spPr>
          <a:xfrm>
            <a:off x="665051" y="2692253"/>
            <a:ext cx="807913" cy="4985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b="1" noProof="0" dirty="0">
                <a:latin typeface="Arial" panose="020B0604020202020204" pitchFamily="34" charset="0"/>
                <a:cs typeface="Arial" panose="020B0604020202020204" pitchFamily="34" charset="0"/>
              </a:rPr>
              <a:t>Number at risk</a:t>
            </a:r>
          </a:p>
          <a:p>
            <a:pPr>
              <a:lnSpc>
                <a:spcPct val="90000"/>
              </a:lnSpc>
            </a:pPr>
            <a:r>
              <a:rPr lang="en-GB" sz="900" b="1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IHC 3+</a:t>
            </a:r>
          </a:p>
          <a:p>
            <a:pPr>
              <a:lnSpc>
                <a:spcPct val="90000"/>
              </a:lnSpc>
            </a:pPr>
            <a:r>
              <a:rPr lang="en-GB" sz="900" b="1" noProof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IHC 2+</a:t>
            </a:r>
          </a:p>
          <a:p>
            <a:pPr>
              <a:lnSpc>
                <a:spcPct val="90000"/>
              </a:lnSpc>
            </a:pPr>
            <a:r>
              <a:rPr lang="en-GB" sz="9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F33B484-5112-6D2C-7D77-7567FC3CACCA}"/>
              </a:ext>
            </a:extLst>
          </p:cNvPr>
          <p:cNvSpPr txBox="1"/>
          <p:nvPr/>
        </p:nvSpPr>
        <p:spPr>
          <a:xfrm>
            <a:off x="2392627" y="2565941"/>
            <a:ext cx="181460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b="1" noProof="0" dirty="0">
                <a:latin typeface="Arial" panose="020B0604020202020204" pitchFamily="34" charset="0"/>
                <a:cs typeface="Arial" panose="020B0604020202020204" pitchFamily="34" charset="0"/>
              </a:rPr>
              <a:t>Time from first dose (months)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74F6F14-1BAE-921C-EFBC-9C050AC18F36}"/>
              </a:ext>
            </a:extLst>
          </p:cNvPr>
          <p:cNvSpPr txBox="1"/>
          <p:nvPr/>
        </p:nvSpPr>
        <p:spPr>
          <a:xfrm rot="16200000">
            <a:off x="6152417" y="1656009"/>
            <a:ext cx="11012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noProof="0" dirty="0">
                <a:latin typeface="Arial" panose="020B0604020202020204" pitchFamily="34" charset="0"/>
                <a:cs typeface="Arial" panose="020B0604020202020204" pitchFamily="34" charset="0"/>
              </a:rPr>
              <a:t>Probability of PFS</a:t>
            </a:r>
            <a:endParaRPr lang="en-GB" sz="1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5D280B3-E629-41E3-53BC-B848A3DBCB57}"/>
              </a:ext>
            </a:extLst>
          </p:cNvPr>
          <p:cNvSpPr txBox="1"/>
          <p:nvPr/>
        </p:nvSpPr>
        <p:spPr>
          <a:xfrm>
            <a:off x="8184232" y="764704"/>
            <a:ext cx="2362763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spc="100" noProof="0" dirty="0">
                <a:latin typeface="Arial" panose="020B0604020202020204" pitchFamily="34" charset="0"/>
                <a:cs typeface="Arial" panose="020B0604020202020204" pitchFamily="34" charset="0"/>
              </a:rPr>
              <a:t>ENDOMETRIAL CANCER</a:t>
            </a:r>
            <a:endParaRPr lang="en-GB" sz="1400" spc="1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600BA28-874F-8884-C9B0-A3898E54F8A8}"/>
              </a:ext>
            </a:extLst>
          </p:cNvPr>
          <p:cNvSpPr txBox="1"/>
          <p:nvPr/>
        </p:nvSpPr>
        <p:spPr>
          <a:xfrm>
            <a:off x="6875222" y="1227585"/>
            <a:ext cx="16030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746A585-15B0-1EE3-2775-3DD7246FDBB3}"/>
              </a:ext>
            </a:extLst>
          </p:cNvPr>
          <p:cNvSpPr txBox="1"/>
          <p:nvPr/>
        </p:nvSpPr>
        <p:spPr>
          <a:xfrm>
            <a:off x="6875222" y="1437135"/>
            <a:ext cx="16030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DA42BA8-5806-1A43-6939-B8F8B31B28D6}"/>
              </a:ext>
            </a:extLst>
          </p:cNvPr>
          <p:cNvSpPr txBox="1"/>
          <p:nvPr/>
        </p:nvSpPr>
        <p:spPr>
          <a:xfrm>
            <a:off x="6875222" y="1630810"/>
            <a:ext cx="16030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7A7D364-2D20-4803-EB32-61EF32573895}"/>
              </a:ext>
            </a:extLst>
          </p:cNvPr>
          <p:cNvSpPr txBox="1"/>
          <p:nvPr/>
        </p:nvSpPr>
        <p:spPr>
          <a:xfrm>
            <a:off x="6875222" y="1837185"/>
            <a:ext cx="16030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ABF28B5-D7E5-A0EE-872B-37C715B9F212}"/>
              </a:ext>
            </a:extLst>
          </p:cNvPr>
          <p:cNvSpPr txBox="1"/>
          <p:nvPr/>
        </p:nvSpPr>
        <p:spPr>
          <a:xfrm>
            <a:off x="6875222" y="2037210"/>
            <a:ext cx="16030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8F8CA53-F420-C66F-3C74-7F951356820D}"/>
              </a:ext>
            </a:extLst>
          </p:cNvPr>
          <p:cNvSpPr txBox="1"/>
          <p:nvPr/>
        </p:nvSpPr>
        <p:spPr>
          <a:xfrm>
            <a:off x="6875222" y="2230885"/>
            <a:ext cx="16030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0.0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F111AE6-53EE-5E49-854F-64BEF5ADBCB1}"/>
              </a:ext>
            </a:extLst>
          </p:cNvPr>
          <p:cNvSpPr txBox="1"/>
          <p:nvPr/>
        </p:nvSpPr>
        <p:spPr>
          <a:xfrm>
            <a:off x="7170962" y="2421385"/>
            <a:ext cx="6412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C5F0D6D-D0CF-E9E2-7137-5AF19111C985}"/>
              </a:ext>
            </a:extLst>
          </p:cNvPr>
          <p:cNvSpPr txBox="1"/>
          <p:nvPr/>
        </p:nvSpPr>
        <p:spPr>
          <a:xfrm>
            <a:off x="7536087" y="2421385"/>
            <a:ext cx="6412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4263D3E-96E5-B4BD-64FE-592A3AC3678D}"/>
              </a:ext>
            </a:extLst>
          </p:cNvPr>
          <p:cNvSpPr txBox="1"/>
          <p:nvPr/>
        </p:nvSpPr>
        <p:spPr>
          <a:xfrm>
            <a:off x="7901212" y="2421385"/>
            <a:ext cx="6412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746A792-DE12-E8EF-05CC-53281B1E1F1D}"/>
              </a:ext>
            </a:extLst>
          </p:cNvPr>
          <p:cNvSpPr txBox="1"/>
          <p:nvPr/>
        </p:nvSpPr>
        <p:spPr>
          <a:xfrm>
            <a:off x="8259987" y="2421385"/>
            <a:ext cx="6412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81D1043-7BDC-CAFF-F76C-AB1E5173F024}"/>
              </a:ext>
            </a:extLst>
          </p:cNvPr>
          <p:cNvSpPr txBox="1"/>
          <p:nvPr/>
        </p:nvSpPr>
        <p:spPr>
          <a:xfrm>
            <a:off x="8593052" y="2421385"/>
            <a:ext cx="12824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F024275-048B-B216-27F4-F320BD22C55E}"/>
              </a:ext>
            </a:extLst>
          </p:cNvPr>
          <p:cNvSpPr txBox="1"/>
          <p:nvPr/>
        </p:nvSpPr>
        <p:spPr>
          <a:xfrm>
            <a:off x="8958177" y="2421385"/>
            <a:ext cx="12824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88D53C6-3175-A22F-A6E8-BB88CEE1D17B}"/>
              </a:ext>
            </a:extLst>
          </p:cNvPr>
          <p:cNvSpPr txBox="1"/>
          <p:nvPr/>
        </p:nvSpPr>
        <p:spPr>
          <a:xfrm>
            <a:off x="9326477" y="2421385"/>
            <a:ext cx="12824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3E6A315-E555-B885-E6CD-42EBF0D8D9BE}"/>
              </a:ext>
            </a:extLst>
          </p:cNvPr>
          <p:cNvSpPr txBox="1"/>
          <p:nvPr/>
        </p:nvSpPr>
        <p:spPr>
          <a:xfrm>
            <a:off x="9688427" y="2421385"/>
            <a:ext cx="12824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6B13A33-8ACF-E11B-F348-07A34C4E85CB}"/>
              </a:ext>
            </a:extLst>
          </p:cNvPr>
          <p:cNvSpPr txBox="1"/>
          <p:nvPr/>
        </p:nvSpPr>
        <p:spPr>
          <a:xfrm>
            <a:off x="10056727" y="2421385"/>
            <a:ext cx="12824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CC367A7-B835-2BD6-D51C-3FD3426E11D2}"/>
              </a:ext>
            </a:extLst>
          </p:cNvPr>
          <p:cNvSpPr txBox="1"/>
          <p:nvPr/>
        </p:nvSpPr>
        <p:spPr>
          <a:xfrm>
            <a:off x="10412327" y="2421385"/>
            <a:ext cx="12824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B5768C1-2CC2-BA54-3F0A-F642B1984DC6}"/>
              </a:ext>
            </a:extLst>
          </p:cNvPr>
          <p:cNvSpPr txBox="1"/>
          <p:nvPr/>
        </p:nvSpPr>
        <p:spPr>
          <a:xfrm>
            <a:off x="10783802" y="2421385"/>
            <a:ext cx="12824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D36AB4-6634-44A9-9202-58AA1D0ECA3B}"/>
              </a:ext>
            </a:extLst>
          </p:cNvPr>
          <p:cNvSpPr txBox="1"/>
          <p:nvPr/>
        </p:nvSpPr>
        <p:spPr>
          <a:xfrm>
            <a:off x="11142577" y="2421385"/>
            <a:ext cx="12824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1079915-AAF7-4E36-D82F-7B8848BBA53C}"/>
              </a:ext>
            </a:extLst>
          </p:cNvPr>
          <p:cNvSpPr txBox="1"/>
          <p:nvPr/>
        </p:nvSpPr>
        <p:spPr>
          <a:xfrm>
            <a:off x="7138902" y="2816902"/>
            <a:ext cx="12824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038A6E5-354A-459A-80CD-14C612C7C969}"/>
              </a:ext>
            </a:extLst>
          </p:cNvPr>
          <p:cNvSpPr txBox="1"/>
          <p:nvPr/>
        </p:nvSpPr>
        <p:spPr>
          <a:xfrm>
            <a:off x="7504027" y="2816902"/>
            <a:ext cx="12824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E4E1F9F-F5EC-829B-C6A9-B5E72DEA658D}"/>
              </a:ext>
            </a:extLst>
          </p:cNvPr>
          <p:cNvSpPr txBox="1"/>
          <p:nvPr/>
        </p:nvSpPr>
        <p:spPr>
          <a:xfrm>
            <a:off x="7869152" y="2816902"/>
            <a:ext cx="12824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A89EA1B-DB88-40F6-1795-E8B6201B7FB5}"/>
              </a:ext>
            </a:extLst>
          </p:cNvPr>
          <p:cNvSpPr txBox="1"/>
          <p:nvPr/>
        </p:nvSpPr>
        <p:spPr>
          <a:xfrm>
            <a:off x="8227927" y="2816902"/>
            <a:ext cx="12824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070A4AD-AA03-5B00-7E36-36DD846561D3}"/>
              </a:ext>
            </a:extLst>
          </p:cNvPr>
          <p:cNvSpPr txBox="1"/>
          <p:nvPr/>
        </p:nvSpPr>
        <p:spPr>
          <a:xfrm>
            <a:off x="8593052" y="2816902"/>
            <a:ext cx="12824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1670139-53C7-924E-B351-17627976D9EA}"/>
              </a:ext>
            </a:extLst>
          </p:cNvPr>
          <p:cNvSpPr txBox="1"/>
          <p:nvPr/>
        </p:nvSpPr>
        <p:spPr>
          <a:xfrm>
            <a:off x="8958177" y="2816902"/>
            <a:ext cx="12824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99B3E85-A9DD-6497-CEDF-7D47CE13C479}"/>
              </a:ext>
            </a:extLst>
          </p:cNvPr>
          <p:cNvSpPr txBox="1"/>
          <p:nvPr/>
        </p:nvSpPr>
        <p:spPr>
          <a:xfrm>
            <a:off x="9326477" y="2816902"/>
            <a:ext cx="12824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B55FFAE-8AF4-CB9B-F77F-72F6309BBA25}"/>
              </a:ext>
            </a:extLst>
          </p:cNvPr>
          <p:cNvSpPr txBox="1"/>
          <p:nvPr/>
        </p:nvSpPr>
        <p:spPr>
          <a:xfrm>
            <a:off x="9720487" y="2816902"/>
            <a:ext cx="6412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F05DC07-871A-9D22-8E83-183D88D6F492}"/>
              </a:ext>
            </a:extLst>
          </p:cNvPr>
          <p:cNvSpPr txBox="1"/>
          <p:nvPr/>
        </p:nvSpPr>
        <p:spPr>
          <a:xfrm>
            <a:off x="10088787" y="2816902"/>
            <a:ext cx="6412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3143EED-D169-D6A7-9033-17D03DA550EB}"/>
              </a:ext>
            </a:extLst>
          </p:cNvPr>
          <p:cNvSpPr txBox="1"/>
          <p:nvPr/>
        </p:nvSpPr>
        <p:spPr>
          <a:xfrm>
            <a:off x="10444387" y="2816902"/>
            <a:ext cx="6412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endParaRPr lang="en-GB" sz="9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2FF233E-FAE1-B56A-33DB-5DFA1B3E3FDB}"/>
              </a:ext>
            </a:extLst>
          </p:cNvPr>
          <p:cNvSpPr txBox="1"/>
          <p:nvPr/>
        </p:nvSpPr>
        <p:spPr>
          <a:xfrm>
            <a:off x="10815862" y="2816902"/>
            <a:ext cx="6412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endParaRPr lang="en-GB" sz="9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endParaRPr lang="en-GB" sz="9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9B60631-9B87-00A4-78EC-61EAC46386F4}"/>
              </a:ext>
            </a:extLst>
          </p:cNvPr>
          <p:cNvSpPr txBox="1"/>
          <p:nvPr/>
        </p:nvSpPr>
        <p:spPr>
          <a:xfrm>
            <a:off x="11174637" y="2816902"/>
            <a:ext cx="6412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endParaRPr lang="en-GB" sz="9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endParaRPr lang="en-GB" sz="9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FD3EF4-2F58-E586-BA81-D8F417E4DF38}"/>
              </a:ext>
            </a:extLst>
          </p:cNvPr>
          <p:cNvSpPr txBox="1"/>
          <p:nvPr/>
        </p:nvSpPr>
        <p:spPr>
          <a:xfrm>
            <a:off x="6387425" y="2692253"/>
            <a:ext cx="807913" cy="4985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b="1" noProof="0" dirty="0">
                <a:latin typeface="Arial" panose="020B0604020202020204" pitchFamily="34" charset="0"/>
                <a:cs typeface="Arial" panose="020B0604020202020204" pitchFamily="34" charset="0"/>
              </a:rPr>
              <a:t>Number at risk</a:t>
            </a:r>
          </a:p>
          <a:p>
            <a:pPr>
              <a:lnSpc>
                <a:spcPct val="90000"/>
              </a:lnSpc>
            </a:pPr>
            <a:r>
              <a:rPr lang="en-GB" sz="900" b="1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IHC 3+</a:t>
            </a:r>
          </a:p>
          <a:p>
            <a:pPr>
              <a:lnSpc>
                <a:spcPct val="90000"/>
              </a:lnSpc>
            </a:pPr>
            <a:r>
              <a:rPr lang="en-GB" sz="900" b="1" noProof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IHC 2+</a:t>
            </a:r>
          </a:p>
          <a:p>
            <a:pPr>
              <a:lnSpc>
                <a:spcPct val="90000"/>
              </a:lnSpc>
            </a:pPr>
            <a:r>
              <a:rPr lang="en-GB" sz="9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AE62BCD-BAE2-8D39-9F85-10E1BC4992A4}"/>
              </a:ext>
            </a:extLst>
          </p:cNvPr>
          <p:cNvSpPr txBox="1"/>
          <p:nvPr/>
        </p:nvSpPr>
        <p:spPr>
          <a:xfrm>
            <a:off x="8115001" y="2565941"/>
            <a:ext cx="181460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b="1" noProof="0" dirty="0">
                <a:latin typeface="Arial" panose="020B0604020202020204" pitchFamily="34" charset="0"/>
                <a:cs typeface="Arial" panose="020B0604020202020204" pitchFamily="34" charset="0"/>
              </a:rPr>
              <a:t>Time from first dose (months)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3F0289F-CC75-F69F-4168-DEE423453862}"/>
              </a:ext>
            </a:extLst>
          </p:cNvPr>
          <p:cNvSpPr txBox="1"/>
          <p:nvPr/>
        </p:nvSpPr>
        <p:spPr>
          <a:xfrm rot="16200000">
            <a:off x="430043" y="4306244"/>
            <a:ext cx="11012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noProof="0" dirty="0">
                <a:latin typeface="Arial" panose="020B0604020202020204" pitchFamily="34" charset="0"/>
                <a:cs typeface="Arial" panose="020B0604020202020204" pitchFamily="34" charset="0"/>
              </a:rPr>
              <a:t>Probability of PFS</a:t>
            </a:r>
            <a:endParaRPr lang="en-GB" sz="1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532BCFD-6B36-D6E8-5DB9-95FC2822BD43}"/>
              </a:ext>
            </a:extLst>
          </p:cNvPr>
          <p:cNvSpPr txBox="1"/>
          <p:nvPr/>
        </p:nvSpPr>
        <p:spPr>
          <a:xfrm>
            <a:off x="2322384" y="3451125"/>
            <a:ext cx="1923475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spc="100" noProof="0" dirty="0">
                <a:latin typeface="Arial" panose="020B0604020202020204" pitchFamily="34" charset="0"/>
                <a:cs typeface="Arial" panose="020B0604020202020204" pitchFamily="34" charset="0"/>
              </a:rPr>
              <a:t>CERVICAL CANCER</a:t>
            </a:r>
            <a:endParaRPr lang="en-GB" sz="1400" spc="1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2F9CCC7-9A65-C0D3-5EA6-04812ED1A099}"/>
              </a:ext>
            </a:extLst>
          </p:cNvPr>
          <p:cNvSpPr txBox="1"/>
          <p:nvPr/>
        </p:nvSpPr>
        <p:spPr>
          <a:xfrm>
            <a:off x="1152848" y="3877820"/>
            <a:ext cx="16030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EDF86A3-D886-12EB-9804-6ECF54D0C2D3}"/>
              </a:ext>
            </a:extLst>
          </p:cNvPr>
          <p:cNvSpPr txBox="1"/>
          <p:nvPr/>
        </p:nvSpPr>
        <p:spPr>
          <a:xfrm>
            <a:off x="1152848" y="4087370"/>
            <a:ext cx="16030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4689BEF-34A8-441B-338F-F9EFE6B49E9A}"/>
              </a:ext>
            </a:extLst>
          </p:cNvPr>
          <p:cNvSpPr txBox="1"/>
          <p:nvPr/>
        </p:nvSpPr>
        <p:spPr>
          <a:xfrm>
            <a:off x="1152848" y="4281045"/>
            <a:ext cx="16030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9BE67C1-24A2-6E3B-EEA2-4B09440A2604}"/>
              </a:ext>
            </a:extLst>
          </p:cNvPr>
          <p:cNvSpPr txBox="1"/>
          <p:nvPr/>
        </p:nvSpPr>
        <p:spPr>
          <a:xfrm>
            <a:off x="1152848" y="4487420"/>
            <a:ext cx="16030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179D13F-DD64-85D9-5F6A-FE20D5095211}"/>
              </a:ext>
            </a:extLst>
          </p:cNvPr>
          <p:cNvSpPr txBox="1"/>
          <p:nvPr/>
        </p:nvSpPr>
        <p:spPr>
          <a:xfrm>
            <a:off x="1152848" y="4687445"/>
            <a:ext cx="16030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01CF708-11AE-87C0-9620-618CEF831656}"/>
              </a:ext>
            </a:extLst>
          </p:cNvPr>
          <p:cNvSpPr txBox="1"/>
          <p:nvPr/>
        </p:nvSpPr>
        <p:spPr>
          <a:xfrm>
            <a:off x="1152848" y="4881120"/>
            <a:ext cx="16030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0.0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C6138ED-BFFE-789F-022B-ACEE45FBCF55}"/>
              </a:ext>
            </a:extLst>
          </p:cNvPr>
          <p:cNvSpPr txBox="1"/>
          <p:nvPr/>
        </p:nvSpPr>
        <p:spPr>
          <a:xfrm>
            <a:off x="1448588" y="5071620"/>
            <a:ext cx="6412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A15E99C-30EA-ED18-DA0A-E483EBF54BBA}"/>
              </a:ext>
            </a:extLst>
          </p:cNvPr>
          <p:cNvSpPr txBox="1"/>
          <p:nvPr/>
        </p:nvSpPr>
        <p:spPr>
          <a:xfrm>
            <a:off x="4079776" y="5071620"/>
            <a:ext cx="12824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E7BF497-7538-E4F4-E7ED-45442FF5C984}"/>
              </a:ext>
            </a:extLst>
          </p:cNvPr>
          <p:cNvSpPr txBox="1"/>
          <p:nvPr/>
        </p:nvSpPr>
        <p:spPr>
          <a:xfrm>
            <a:off x="4511824" y="5071620"/>
            <a:ext cx="12824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960DA75-11E9-113A-36E6-E11CE539635A}"/>
              </a:ext>
            </a:extLst>
          </p:cNvPr>
          <p:cNvSpPr txBox="1"/>
          <p:nvPr/>
        </p:nvSpPr>
        <p:spPr>
          <a:xfrm>
            <a:off x="4943872" y="5071620"/>
            <a:ext cx="12824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BD7049F-A5EA-B460-83B0-3AD926817ACA}"/>
              </a:ext>
            </a:extLst>
          </p:cNvPr>
          <p:cNvSpPr txBox="1"/>
          <p:nvPr/>
        </p:nvSpPr>
        <p:spPr>
          <a:xfrm>
            <a:off x="5420203" y="5071620"/>
            <a:ext cx="12824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6EC501A-F75D-F21D-E969-8CE1EE3838B3}"/>
              </a:ext>
            </a:extLst>
          </p:cNvPr>
          <p:cNvSpPr txBox="1"/>
          <p:nvPr/>
        </p:nvSpPr>
        <p:spPr>
          <a:xfrm>
            <a:off x="1416528" y="5467137"/>
            <a:ext cx="12824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C1050C5-441B-6EA6-791B-27B5F8AE4279}"/>
              </a:ext>
            </a:extLst>
          </p:cNvPr>
          <p:cNvSpPr txBox="1"/>
          <p:nvPr/>
        </p:nvSpPr>
        <p:spPr>
          <a:xfrm>
            <a:off x="4111836" y="5467137"/>
            <a:ext cx="6412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>
              <a:lnSpc>
                <a:spcPct val="90000"/>
              </a:lnSpc>
            </a:pPr>
            <a:endParaRPr lang="en-GB" sz="9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039ED58-E895-2433-3979-FD7846CC4ECA}"/>
              </a:ext>
            </a:extLst>
          </p:cNvPr>
          <p:cNvSpPr txBox="1"/>
          <p:nvPr/>
        </p:nvSpPr>
        <p:spPr>
          <a:xfrm>
            <a:off x="4543884" y="5467137"/>
            <a:ext cx="6412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>
              <a:lnSpc>
                <a:spcPct val="90000"/>
              </a:lnSpc>
            </a:pPr>
            <a:endParaRPr lang="en-GB" sz="9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F5979A3-B8C3-9C1C-6F9A-BC4A55699DD5}"/>
              </a:ext>
            </a:extLst>
          </p:cNvPr>
          <p:cNvSpPr txBox="1"/>
          <p:nvPr/>
        </p:nvSpPr>
        <p:spPr>
          <a:xfrm>
            <a:off x="4975932" y="5467137"/>
            <a:ext cx="6412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>
              <a:lnSpc>
                <a:spcPct val="90000"/>
              </a:lnSpc>
            </a:pPr>
            <a:endParaRPr lang="en-GB" sz="9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858369E-AADC-161B-B9EB-08C7D9011C2C}"/>
              </a:ext>
            </a:extLst>
          </p:cNvPr>
          <p:cNvSpPr txBox="1"/>
          <p:nvPr/>
        </p:nvSpPr>
        <p:spPr>
          <a:xfrm>
            <a:off x="5452263" y="5467137"/>
            <a:ext cx="6412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endParaRPr lang="en-GB" sz="9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1CE0E03-BC06-DB10-5865-F957F47E986B}"/>
              </a:ext>
            </a:extLst>
          </p:cNvPr>
          <p:cNvSpPr txBox="1"/>
          <p:nvPr/>
        </p:nvSpPr>
        <p:spPr>
          <a:xfrm>
            <a:off x="665051" y="5342488"/>
            <a:ext cx="807913" cy="4985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b="1" noProof="0" dirty="0">
                <a:latin typeface="Arial" panose="020B0604020202020204" pitchFamily="34" charset="0"/>
                <a:cs typeface="Arial" panose="020B0604020202020204" pitchFamily="34" charset="0"/>
              </a:rPr>
              <a:t>Number at risk</a:t>
            </a:r>
          </a:p>
          <a:p>
            <a:pPr>
              <a:lnSpc>
                <a:spcPct val="90000"/>
              </a:lnSpc>
            </a:pPr>
            <a:r>
              <a:rPr lang="en-GB" sz="900" b="1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IHC 3+</a:t>
            </a:r>
          </a:p>
          <a:p>
            <a:pPr>
              <a:lnSpc>
                <a:spcPct val="90000"/>
              </a:lnSpc>
            </a:pPr>
            <a:r>
              <a:rPr lang="en-GB" sz="900" b="1" noProof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IHC 2+</a:t>
            </a:r>
          </a:p>
          <a:p>
            <a:pPr>
              <a:lnSpc>
                <a:spcPct val="90000"/>
              </a:lnSpc>
            </a:pPr>
            <a:r>
              <a:rPr lang="en-GB" sz="9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EB02C84-49F0-FBD7-D8F1-59ACF55C638E}"/>
              </a:ext>
            </a:extLst>
          </p:cNvPr>
          <p:cNvSpPr txBox="1"/>
          <p:nvPr/>
        </p:nvSpPr>
        <p:spPr>
          <a:xfrm>
            <a:off x="2392627" y="5216176"/>
            <a:ext cx="181460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b="1" noProof="0" dirty="0">
                <a:latin typeface="Arial" panose="020B0604020202020204" pitchFamily="34" charset="0"/>
                <a:cs typeface="Arial" panose="020B0604020202020204" pitchFamily="34" charset="0"/>
              </a:rPr>
              <a:t>Time from first dose (months)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CABBF01-EDD2-28E9-957E-A1A22CA43AD7}"/>
              </a:ext>
            </a:extLst>
          </p:cNvPr>
          <p:cNvSpPr txBox="1"/>
          <p:nvPr/>
        </p:nvSpPr>
        <p:spPr>
          <a:xfrm rot="16200000">
            <a:off x="6152417" y="4306244"/>
            <a:ext cx="11012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noProof="0" dirty="0">
                <a:latin typeface="Arial" panose="020B0604020202020204" pitchFamily="34" charset="0"/>
                <a:cs typeface="Arial" panose="020B0604020202020204" pitchFamily="34" charset="0"/>
              </a:rPr>
              <a:t>Probability of PFS</a:t>
            </a:r>
            <a:endParaRPr lang="en-GB" sz="1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284177A-E884-A14D-B9E2-6AD8A7924108}"/>
              </a:ext>
            </a:extLst>
          </p:cNvPr>
          <p:cNvSpPr txBox="1"/>
          <p:nvPr/>
        </p:nvSpPr>
        <p:spPr>
          <a:xfrm>
            <a:off x="8458571" y="3451125"/>
            <a:ext cx="1814086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spc="100" noProof="0" dirty="0">
                <a:latin typeface="Arial" panose="020B0604020202020204" pitchFamily="34" charset="0"/>
                <a:cs typeface="Arial" panose="020B0604020202020204" pitchFamily="34" charset="0"/>
              </a:rPr>
              <a:t>OVARIAN CANCER</a:t>
            </a:r>
            <a:endParaRPr lang="en-GB" sz="1400" spc="1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F075605-5636-3C17-7E83-CAF0A624DF52}"/>
              </a:ext>
            </a:extLst>
          </p:cNvPr>
          <p:cNvSpPr txBox="1"/>
          <p:nvPr/>
        </p:nvSpPr>
        <p:spPr>
          <a:xfrm>
            <a:off x="6875222" y="3877820"/>
            <a:ext cx="16030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472E4D6-BF00-8742-6239-811F3A634ED2}"/>
              </a:ext>
            </a:extLst>
          </p:cNvPr>
          <p:cNvSpPr txBox="1"/>
          <p:nvPr/>
        </p:nvSpPr>
        <p:spPr>
          <a:xfrm>
            <a:off x="6875222" y="4087370"/>
            <a:ext cx="16030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A659E1F-35F6-AEF2-3843-59C1FEE5E24F}"/>
              </a:ext>
            </a:extLst>
          </p:cNvPr>
          <p:cNvSpPr txBox="1"/>
          <p:nvPr/>
        </p:nvSpPr>
        <p:spPr>
          <a:xfrm>
            <a:off x="6875222" y="4281045"/>
            <a:ext cx="16030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EB869DB-E3EE-D31F-6B81-7D3D166A6252}"/>
              </a:ext>
            </a:extLst>
          </p:cNvPr>
          <p:cNvSpPr txBox="1"/>
          <p:nvPr/>
        </p:nvSpPr>
        <p:spPr>
          <a:xfrm>
            <a:off x="6875222" y="4487420"/>
            <a:ext cx="16030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AF44006-7C31-1493-1A64-A484BF8584EA}"/>
              </a:ext>
            </a:extLst>
          </p:cNvPr>
          <p:cNvSpPr txBox="1"/>
          <p:nvPr/>
        </p:nvSpPr>
        <p:spPr>
          <a:xfrm>
            <a:off x="6875222" y="4687445"/>
            <a:ext cx="16030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2D427B66-2AAD-D45A-EAF4-E796C5CC781B}"/>
              </a:ext>
            </a:extLst>
          </p:cNvPr>
          <p:cNvSpPr txBox="1"/>
          <p:nvPr/>
        </p:nvSpPr>
        <p:spPr>
          <a:xfrm>
            <a:off x="6875222" y="4881120"/>
            <a:ext cx="16030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0.0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CB3A849-BF5A-3822-79F1-AC7CA86F8DA2}"/>
              </a:ext>
            </a:extLst>
          </p:cNvPr>
          <p:cNvSpPr txBox="1"/>
          <p:nvPr/>
        </p:nvSpPr>
        <p:spPr>
          <a:xfrm>
            <a:off x="7170962" y="5071620"/>
            <a:ext cx="6412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9F45CAA-4F44-908D-ED27-2882FED84C2D}"/>
              </a:ext>
            </a:extLst>
          </p:cNvPr>
          <p:cNvSpPr txBox="1"/>
          <p:nvPr/>
        </p:nvSpPr>
        <p:spPr>
          <a:xfrm>
            <a:off x="7583996" y="5071620"/>
            <a:ext cx="6412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D61087C5-CFC1-57EF-533E-D3428AFE62E2}"/>
              </a:ext>
            </a:extLst>
          </p:cNvPr>
          <p:cNvSpPr txBox="1"/>
          <p:nvPr/>
        </p:nvSpPr>
        <p:spPr>
          <a:xfrm>
            <a:off x="10344472" y="5071620"/>
            <a:ext cx="12824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3847773F-AC48-E079-C82F-19001FBCFBEA}"/>
              </a:ext>
            </a:extLst>
          </p:cNvPr>
          <p:cNvSpPr txBox="1"/>
          <p:nvPr/>
        </p:nvSpPr>
        <p:spPr>
          <a:xfrm>
            <a:off x="10744460" y="5071620"/>
            <a:ext cx="12824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EA7D377-C4D1-1068-3920-0B9FFCD91AB6}"/>
              </a:ext>
            </a:extLst>
          </p:cNvPr>
          <p:cNvSpPr txBox="1"/>
          <p:nvPr/>
        </p:nvSpPr>
        <p:spPr>
          <a:xfrm>
            <a:off x="11142577" y="5071620"/>
            <a:ext cx="12824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485C7200-635F-4DFE-882B-5A97E20BCC34}"/>
              </a:ext>
            </a:extLst>
          </p:cNvPr>
          <p:cNvSpPr txBox="1"/>
          <p:nvPr/>
        </p:nvSpPr>
        <p:spPr>
          <a:xfrm>
            <a:off x="7138902" y="5467137"/>
            <a:ext cx="12824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B69456BF-B572-C9B7-D405-31EEA858B543}"/>
              </a:ext>
            </a:extLst>
          </p:cNvPr>
          <p:cNvSpPr txBox="1"/>
          <p:nvPr/>
        </p:nvSpPr>
        <p:spPr>
          <a:xfrm>
            <a:off x="7551936" y="5467137"/>
            <a:ext cx="12824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15420B6-E7A0-E3BD-06B1-B582102762D3}"/>
              </a:ext>
            </a:extLst>
          </p:cNvPr>
          <p:cNvSpPr txBox="1"/>
          <p:nvPr/>
        </p:nvSpPr>
        <p:spPr>
          <a:xfrm>
            <a:off x="10376532" y="5467137"/>
            <a:ext cx="64120" cy="3739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8CE072E9-F38E-00F1-E4E7-8C3F5E4C41F8}"/>
              </a:ext>
            </a:extLst>
          </p:cNvPr>
          <p:cNvSpPr txBox="1"/>
          <p:nvPr/>
        </p:nvSpPr>
        <p:spPr>
          <a:xfrm>
            <a:off x="10776520" y="5467137"/>
            <a:ext cx="6412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endParaRPr lang="en-GB" sz="9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15356804-384F-F949-A264-63E0A2A5AD38}"/>
              </a:ext>
            </a:extLst>
          </p:cNvPr>
          <p:cNvSpPr txBox="1"/>
          <p:nvPr/>
        </p:nvSpPr>
        <p:spPr>
          <a:xfrm>
            <a:off x="11174637" y="5467137"/>
            <a:ext cx="6412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endParaRPr lang="en-GB" sz="9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03ABF4A8-77C6-A1F9-9F47-779900B9800F}"/>
              </a:ext>
            </a:extLst>
          </p:cNvPr>
          <p:cNvSpPr txBox="1"/>
          <p:nvPr/>
        </p:nvSpPr>
        <p:spPr>
          <a:xfrm>
            <a:off x="6387425" y="5342488"/>
            <a:ext cx="807913" cy="4985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b="1" noProof="0" dirty="0">
                <a:latin typeface="Arial" panose="020B0604020202020204" pitchFamily="34" charset="0"/>
                <a:cs typeface="Arial" panose="020B0604020202020204" pitchFamily="34" charset="0"/>
              </a:rPr>
              <a:t>Number at risk</a:t>
            </a:r>
          </a:p>
          <a:p>
            <a:pPr>
              <a:lnSpc>
                <a:spcPct val="90000"/>
              </a:lnSpc>
            </a:pPr>
            <a:r>
              <a:rPr lang="en-GB" sz="900" b="1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IHC 3+</a:t>
            </a:r>
          </a:p>
          <a:p>
            <a:pPr>
              <a:lnSpc>
                <a:spcPct val="90000"/>
              </a:lnSpc>
            </a:pPr>
            <a:r>
              <a:rPr lang="en-GB" sz="900" b="1" noProof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IHC 2+</a:t>
            </a:r>
          </a:p>
          <a:p>
            <a:pPr>
              <a:lnSpc>
                <a:spcPct val="90000"/>
              </a:lnSpc>
            </a:pPr>
            <a:r>
              <a:rPr lang="en-GB" sz="9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BE3F7D7-F092-4481-3DEB-7442B1914ACF}"/>
              </a:ext>
            </a:extLst>
          </p:cNvPr>
          <p:cNvSpPr txBox="1"/>
          <p:nvPr/>
        </p:nvSpPr>
        <p:spPr>
          <a:xfrm>
            <a:off x="8115001" y="5216176"/>
            <a:ext cx="181460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b="1" noProof="0" dirty="0">
                <a:latin typeface="Arial" panose="020B0604020202020204" pitchFamily="34" charset="0"/>
                <a:cs typeface="Arial" panose="020B0604020202020204" pitchFamily="34" charset="0"/>
              </a:rPr>
              <a:t>Time from first dose (months)</a:t>
            </a: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33B5350D-192D-CCC7-B413-8ED59C43FC52}"/>
              </a:ext>
            </a:extLst>
          </p:cNvPr>
          <p:cNvSpPr txBox="1"/>
          <p:nvPr/>
        </p:nvSpPr>
        <p:spPr>
          <a:xfrm>
            <a:off x="3631605" y="5071620"/>
            <a:ext cx="12824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D1059AA9-C663-3428-83A8-4E1AF72DD523}"/>
              </a:ext>
            </a:extLst>
          </p:cNvPr>
          <p:cNvSpPr txBox="1"/>
          <p:nvPr/>
        </p:nvSpPr>
        <p:spPr>
          <a:xfrm>
            <a:off x="3663665" y="5467137"/>
            <a:ext cx="6412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>
              <a:lnSpc>
                <a:spcPct val="90000"/>
              </a:lnSpc>
            </a:pPr>
            <a:endParaRPr lang="en-GB" sz="9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21" name="TextBox 420">
            <a:extLst>
              <a:ext uri="{FF2B5EF4-FFF2-40B4-BE49-F238E27FC236}">
                <a16:creationId xmlns:a16="http://schemas.microsoft.com/office/drawing/2014/main" id="{F5B645D3-55A4-F8D3-1AAC-0EFB1C36F535}"/>
              </a:ext>
            </a:extLst>
          </p:cNvPr>
          <p:cNvSpPr txBox="1"/>
          <p:nvPr/>
        </p:nvSpPr>
        <p:spPr>
          <a:xfrm>
            <a:off x="3177481" y="5071620"/>
            <a:ext cx="12824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22" name="TextBox 421">
            <a:extLst>
              <a:ext uri="{FF2B5EF4-FFF2-40B4-BE49-F238E27FC236}">
                <a16:creationId xmlns:a16="http://schemas.microsoft.com/office/drawing/2014/main" id="{4BDD860A-CEEC-DF07-8830-B247488D9ACC}"/>
              </a:ext>
            </a:extLst>
          </p:cNvPr>
          <p:cNvSpPr txBox="1"/>
          <p:nvPr/>
        </p:nvSpPr>
        <p:spPr>
          <a:xfrm>
            <a:off x="3209541" y="5467137"/>
            <a:ext cx="6412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3" name="TextBox 422">
            <a:extLst>
              <a:ext uri="{FF2B5EF4-FFF2-40B4-BE49-F238E27FC236}">
                <a16:creationId xmlns:a16="http://schemas.microsoft.com/office/drawing/2014/main" id="{DC95F088-0D66-2EDE-F5CC-4A1128D65BD8}"/>
              </a:ext>
            </a:extLst>
          </p:cNvPr>
          <p:cNvSpPr txBox="1"/>
          <p:nvPr/>
        </p:nvSpPr>
        <p:spPr>
          <a:xfrm>
            <a:off x="2324888" y="5071620"/>
            <a:ext cx="6412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24" name="TextBox 423">
            <a:extLst>
              <a:ext uri="{FF2B5EF4-FFF2-40B4-BE49-F238E27FC236}">
                <a16:creationId xmlns:a16="http://schemas.microsoft.com/office/drawing/2014/main" id="{989BE63F-95FE-5ACD-8E6B-A760193282A8}"/>
              </a:ext>
            </a:extLst>
          </p:cNvPr>
          <p:cNvSpPr txBox="1"/>
          <p:nvPr/>
        </p:nvSpPr>
        <p:spPr>
          <a:xfrm>
            <a:off x="2292828" y="5467137"/>
            <a:ext cx="12824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DB4EB12B-D0F5-206A-906B-D4A45F4A28F7}"/>
              </a:ext>
            </a:extLst>
          </p:cNvPr>
          <p:cNvSpPr txBox="1"/>
          <p:nvPr/>
        </p:nvSpPr>
        <p:spPr>
          <a:xfrm>
            <a:off x="1887687" y="5071620"/>
            <a:ext cx="6412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ACBAD396-3468-C47B-5361-E4CFA2F518F3}"/>
              </a:ext>
            </a:extLst>
          </p:cNvPr>
          <p:cNvSpPr txBox="1"/>
          <p:nvPr/>
        </p:nvSpPr>
        <p:spPr>
          <a:xfrm>
            <a:off x="1855627" y="5467137"/>
            <a:ext cx="12824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E2E8EA94-1D9B-D0CA-C67E-FAB484B80CD5}"/>
              </a:ext>
            </a:extLst>
          </p:cNvPr>
          <p:cNvSpPr txBox="1"/>
          <p:nvPr/>
        </p:nvSpPr>
        <p:spPr>
          <a:xfrm>
            <a:off x="2775136" y="5071620"/>
            <a:ext cx="6412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0E6681F3-9FAC-9C40-3F81-4BC7691A911F}"/>
              </a:ext>
            </a:extLst>
          </p:cNvPr>
          <p:cNvSpPr txBox="1"/>
          <p:nvPr/>
        </p:nvSpPr>
        <p:spPr>
          <a:xfrm>
            <a:off x="2743076" y="5467137"/>
            <a:ext cx="12824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9970B967-B442-0C3F-A32A-D616E3CC26E9}"/>
              </a:ext>
            </a:extLst>
          </p:cNvPr>
          <p:cNvSpPr txBox="1"/>
          <p:nvPr/>
        </p:nvSpPr>
        <p:spPr>
          <a:xfrm>
            <a:off x="9955127" y="5071620"/>
            <a:ext cx="12824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23ECB057-1EE3-DC2F-F0AF-6ED50477EECB}"/>
              </a:ext>
            </a:extLst>
          </p:cNvPr>
          <p:cNvSpPr txBox="1"/>
          <p:nvPr/>
        </p:nvSpPr>
        <p:spPr>
          <a:xfrm>
            <a:off x="9987187" y="5467137"/>
            <a:ext cx="6412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AC40AE68-DB42-B7BB-3D44-D6C5FE6E86A9}"/>
              </a:ext>
            </a:extLst>
          </p:cNvPr>
          <p:cNvSpPr txBox="1"/>
          <p:nvPr/>
        </p:nvSpPr>
        <p:spPr>
          <a:xfrm>
            <a:off x="9548727" y="5071620"/>
            <a:ext cx="12824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01BB65D1-3AF7-A19B-D433-5ACB3CDAB1F6}"/>
              </a:ext>
            </a:extLst>
          </p:cNvPr>
          <p:cNvSpPr txBox="1"/>
          <p:nvPr/>
        </p:nvSpPr>
        <p:spPr>
          <a:xfrm>
            <a:off x="9580787" y="5467137"/>
            <a:ext cx="6412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F3294F30-1E1D-F2B4-7679-75CD8667399F}"/>
              </a:ext>
            </a:extLst>
          </p:cNvPr>
          <p:cNvSpPr txBox="1"/>
          <p:nvPr/>
        </p:nvSpPr>
        <p:spPr>
          <a:xfrm>
            <a:off x="9145502" y="5071620"/>
            <a:ext cx="12824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C3BF0FDF-B305-1FAB-42B1-2B33A0EDB2E9}"/>
              </a:ext>
            </a:extLst>
          </p:cNvPr>
          <p:cNvSpPr txBox="1"/>
          <p:nvPr/>
        </p:nvSpPr>
        <p:spPr>
          <a:xfrm>
            <a:off x="9177562" y="5467137"/>
            <a:ext cx="6412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896DFC25-AEB1-16C4-40E5-BCE47E4E8CF7}"/>
              </a:ext>
            </a:extLst>
          </p:cNvPr>
          <p:cNvSpPr txBox="1"/>
          <p:nvPr/>
        </p:nvSpPr>
        <p:spPr>
          <a:xfrm>
            <a:off x="8742277" y="5071620"/>
            <a:ext cx="12824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3937FDF7-D756-480D-458C-09E9484254B7}"/>
              </a:ext>
            </a:extLst>
          </p:cNvPr>
          <p:cNvSpPr txBox="1"/>
          <p:nvPr/>
        </p:nvSpPr>
        <p:spPr>
          <a:xfrm>
            <a:off x="8742277" y="5467137"/>
            <a:ext cx="12824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2AC54F0E-2314-0180-89FA-DB9C11716494}"/>
              </a:ext>
            </a:extLst>
          </p:cNvPr>
          <p:cNvSpPr txBox="1"/>
          <p:nvPr/>
        </p:nvSpPr>
        <p:spPr>
          <a:xfrm>
            <a:off x="8383812" y="5071620"/>
            <a:ext cx="6412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2A6B7C66-7C13-7BB8-5F8B-7628BA415EA4}"/>
              </a:ext>
            </a:extLst>
          </p:cNvPr>
          <p:cNvSpPr txBox="1"/>
          <p:nvPr/>
        </p:nvSpPr>
        <p:spPr>
          <a:xfrm>
            <a:off x="8351752" y="5467137"/>
            <a:ext cx="12824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5ACE7389-510C-8423-B73B-9AF0959D5CEA}"/>
              </a:ext>
            </a:extLst>
          </p:cNvPr>
          <p:cNvSpPr txBox="1"/>
          <p:nvPr/>
        </p:nvSpPr>
        <p:spPr>
          <a:xfrm>
            <a:off x="7974237" y="5071620"/>
            <a:ext cx="6412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F84A4DA8-591F-887E-E3A8-ADAE25185B48}"/>
              </a:ext>
            </a:extLst>
          </p:cNvPr>
          <p:cNvSpPr txBox="1"/>
          <p:nvPr/>
        </p:nvSpPr>
        <p:spPr>
          <a:xfrm>
            <a:off x="7942177" y="5467137"/>
            <a:ext cx="12824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algn="ctr">
              <a:lnSpc>
                <a:spcPct val="90000"/>
              </a:lnSpc>
            </a:pPr>
            <a:r>
              <a:rPr lang="en-GB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627777746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094B-7746-3A73-2699-65878E30D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0985"/>
            <a:ext cx="10963199" cy="864000"/>
          </a:xfrm>
        </p:spPr>
        <p:txBody>
          <a:bodyPr/>
          <a:lstStyle/>
          <a:p>
            <a:r>
              <a:rPr lang="en-GB" noProof="0" dirty="0"/>
              <a:t>Safety summary</a:t>
            </a:r>
            <a:r>
              <a:rPr lang="en-GB" baseline="30000" noProof="0" dirty="0"/>
              <a:t>1,2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28AC3B-2026-67B4-406E-2B57E4446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noProof="0" smtClean="0"/>
              <a:pPr/>
              <a:t>25</a:t>
            </a:fld>
            <a:endParaRPr lang="en-GB" noProof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CAF49D-002B-734E-47A9-F44A527B53B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anchor="b" anchorCtr="0"/>
          <a:lstStyle/>
          <a:p>
            <a:r>
              <a:rPr lang="en-GB" sz="1000" noProof="0" dirty="0">
                <a:latin typeface="Arial"/>
                <a:cs typeface="Arial"/>
              </a:rPr>
              <a:t>Analyses were performed in patients who received ≥1 dose of T-DXd (N=267); median total treatment duration 5.6 months (range 0.4-31.1) </a:t>
            </a:r>
          </a:p>
          <a:p>
            <a:r>
              <a:rPr lang="en-GB" sz="1000" baseline="30000" noProof="0" dirty="0">
                <a:latin typeface="Arial"/>
                <a:cs typeface="Arial"/>
              </a:rPr>
              <a:t>a </a:t>
            </a:r>
            <a:r>
              <a:rPr lang="en-GB" sz="1000" noProof="0" dirty="0">
                <a:latin typeface="Arial"/>
                <a:cs typeface="Arial"/>
              </a:rPr>
              <a:t>Included pneumonia (n=1), organising pneumonia (n=1), pneumonitis (n=1), and neutropenic sepsis (n=1); </a:t>
            </a:r>
            <a:r>
              <a:rPr lang="en-GB" sz="1000" baseline="30000" noProof="0" dirty="0">
                <a:latin typeface="Arial"/>
                <a:cs typeface="Arial"/>
              </a:rPr>
              <a:t>b </a:t>
            </a:r>
            <a:r>
              <a:rPr lang="en-GB" sz="1000" noProof="0" dirty="0">
                <a:latin typeface="Arial"/>
                <a:cs typeface="Arial"/>
              </a:rPr>
              <a:t>Category includes the preferred terms fatigue, asthenia, and malaise; </a:t>
            </a:r>
            <a:r>
              <a:rPr lang="en-GB" sz="1000" baseline="30000" noProof="0" dirty="0">
                <a:latin typeface="Arial"/>
                <a:cs typeface="Arial"/>
              </a:rPr>
              <a:t>c </a:t>
            </a:r>
            <a:r>
              <a:rPr lang="en-GB" sz="1000" noProof="0" dirty="0">
                <a:latin typeface="Arial"/>
                <a:cs typeface="Arial"/>
              </a:rPr>
              <a:t>Category includes the preferred terms neutrophil count decreased and neutropenia; </a:t>
            </a:r>
            <a:r>
              <a:rPr lang="en-GB" sz="1000" baseline="30000" noProof="0" dirty="0">
                <a:latin typeface="Arial"/>
                <a:cs typeface="Arial"/>
              </a:rPr>
              <a:t>d </a:t>
            </a:r>
            <a:r>
              <a:rPr lang="en-GB" sz="1000" noProof="0" dirty="0">
                <a:latin typeface="Arial"/>
                <a:cs typeface="Arial"/>
              </a:rPr>
              <a:t>Category includes the preferred terms platelet count decreased and thrombocytopenia; </a:t>
            </a:r>
            <a:r>
              <a:rPr lang="en-GB" sz="1000" baseline="30000" noProof="0" dirty="0">
                <a:latin typeface="Arial"/>
                <a:cs typeface="Arial"/>
              </a:rPr>
              <a:t>e </a:t>
            </a:r>
            <a:r>
              <a:rPr lang="en-GB" sz="1000" noProof="0" dirty="0">
                <a:latin typeface="Arial"/>
                <a:cs typeface="Arial"/>
              </a:rPr>
              <a:t>Category includes the preferred terms aspartate aminotransferase increased, alanine aminotransferase increased, gamma-glutamyltransferase increased, hypertransaminasemia; </a:t>
            </a:r>
            <a:r>
              <a:rPr lang="en-GB" sz="1000" baseline="30000" noProof="0" dirty="0">
                <a:latin typeface="Arial"/>
                <a:cs typeface="Arial"/>
              </a:rPr>
              <a:t>f </a:t>
            </a:r>
            <a:r>
              <a:rPr lang="en-GB" sz="1000" noProof="0" dirty="0">
                <a:latin typeface="Arial"/>
                <a:cs typeface="Arial"/>
              </a:rPr>
              <a:t>Category includes the preferred terms white blood cell count decreased and leukopenia </a:t>
            </a:r>
          </a:p>
          <a:p>
            <a:r>
              <a:rPr lang="en-GB" sz="1000" noProof="0" dirty="0">
                <a:latin typeface="Arial"/>
                <a:cs typeface="Arial"/>
              </a:rPr>
              <a:t>ILD, interstitial lung disease; T-DXd, trastuzumab deruxtecan; TEAE, treatment-emergent adverse event </a:t>
            </a:r>
          </a:p>
          <a:p>
            <a:r>
              <a:rPr lang="en-GB" sz="1000" noProof="0" dirty="0">
                <a:solidFill>
                  <a:schemeClr val="tx2"/>
                </a:solidFill>
                <a:latin typeface="Arial"/>
                <a:cs typeface="Arial"/>
              </a:rPr>
              <a:t>1.Meric-Bernstam F, et al. Ann Oncol. 2023;34(Suppl):S1273-S1274. Oral presentation (LBA34) presented at ESMO 2023; 2.Meric-Bernstam F, et al. J Clin Oncol. 2024;42(1):47-58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9E585BD6-3CB5-129E-7C3B-659C77AD76B0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795209346"/>
              </p:ext>
            </p:extLst>
          </p:nvPr>
        </p:nvGraphicFramePr>
        <p:xfrm>
          <a:off x="620713" y="1167036"/>
          <a:ext cx="3603079" cy="354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619">
                  <a:extLst>
                    <a:ext uri="{9D8B030D-6E8A-4147-A177-3AD203B41FA5}">
                      <a16:colId xmlns:a16="http://schemas.microsoft.com/office/drawing/2014/main" val="3867608510"/>
                    </a:ext>
                  </a:extLst>
                </a:gridCol>
                <a:gridCol w="1047460">
                  <a:extLst>
                    <a:ext uri="{9D8B030D-6E8A-4147-A177-3AD203B41FA5}">
                      <a16:colId xmlns:a16="http://schemas.microsoft.com/office/drawing/2014/main" val="26929280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patients</a:t>
                      </a:r>
                      <a:b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(N=267)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9040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drug-related TEAEs</a:t>
                      </a:r>
                    </a:p>
                  </a:txBody>
                  <a:tcPr marT="57600" marB="57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 (84.6)</a:t>
                      </a:r>
                    </a:p>
                  </a:txBody>
                  <a:tcPr marT="57600" marB="57600" anchor="ctr"/>
                </a:tc>
                <a:extLst>
                  <a:ext uri="{0D108BD9-81ED-4DB2-BD59-A6C34878D82A}">
                    <a16:rowId xmlns:a16="http://schemas.microsoft.com/office/drawing/2014/main" val="78600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184150">
                        <a:tabLst/>
                      </a:pP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Drug-related TEAEs Grade ≥3</a:t>
                      </a:r>
                    </a:p>
                  </a:txBody>
                  <a:tcPr marT="57600" marB="57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 (40.8)</a:t>
                      </a:r>
                    </a:p>
                  </a:txBody>
                  <a:tcPr marT="57600" marB="57600" anchor="ctr"/>
                </a:tc>
                <a:extLst>
                  <a:ext uri="{0D108BD9-81ED-4DB2-BD59-A6C34878D82A}">
                    <a16:rowId xmlns:a16="http://schemas.microsoft.com/office/drawing/2014/main" val="4253910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 drug-related TEAEs</a:t>
                      </a:r>
                    </a:p>
                  </a:txBody>
                  <a:tcPr marT="57600" marB="57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(13.5)</a:t>
                      </a:r>
                    </a:p>
                  </a:txBody>
                  <a:tcPr marT="57600" marB="57600" anchor="ctr"/>
                </a:tc>
                <a:extLst>
                  <a:ext uri="{0D108BD9-81ED-4DB2-BD59-A6C34878D82A}">
                    <a16:rowId xmlns:a16="http://schemas.microsoft.com/office/drawing/2014/main" val="34438234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Drug-related TEAEs associated with dose discontinuations</a:t>
                      </a:r>
                    </a:p>
                  </a:txBody>
                  <a:tcPr marT="57600" marB="57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(8.6)</a:t>
                      </a:r>
                    </a:p>
                  </a:txBody>
                  <a:tcPr marT="57600" marB="57600" anchor="ctr"/>
                </a:tc>
                <a:extLst>
                  <a:ext uri="{0D108BD9-81ED-4DB2-BD59-A6C34878D82A}">
                    <a16:rowId xmlns:a16="http://schemas.microsoft.com/office/drawing/2014/main" val="3347178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Drug-related TEAEs associated with dose interruptions</a:t>
                      </a:r>
                    </a:p>
                  </a:txBody>
                  <a:tcPr marT="57600" marB="57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(20.2)</a:t>
                      </a:r>
                    </a:p>
                  </a:txBody>
                  <a:tcPr marT="57600" marB="57600" anchor="ctr"/>
                </a:tc>
                <a:extLst>
                  <a:ext uri="{0D108BD9-81ED-4DB2-BD59-A6C34878D82A}">
                    <a16:rowId xmlns:a16="http://schemas.microsoft.com/office/drawing/2014/main" val="259421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Drug-related TEAEs associated with dose reductions</a:t>
                      </a:r>
                    </a:p>
                  </a:txBody>
                  <a:tcPr marT="57600" marB="57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(20.2)</a:t>
                      </a:r>
                    </a:p>
                  </a:txBody>
                  <a:tcPr marT="57600" marB="57600" anchor="ctr"/>
                </a:tc>
                <a:extLst>
                  <a:ext uri="{0D108BD9-81ED-4DB2-BD59-A6C34878D82A}">
                    <a16:rowId xmlns:a16="http://schemas.microsoft.com/office/drawing/2014/main" val="1714296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Drug-related TEAEs associated with deaths</a:t>
                      </a:r>
                    </a:p>
                  </a:txBody>
                  <a:tcPr marT="57600" marB="57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(1.5)</a:t>
                      </a:r>
                      <a:r>
                        <a:rPr lang="en-GB" sz="1200" baseline="30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T="57600" marB="57600" anchor="ctr"/>
                </a:tc>
                <a:extLst>
                  <a:ext uri="{0D108BD9-81ED-4DB2-BD59-A6C34878D82A}">
                    <a16:rowId xmlns:a16="http://schemas.microsoft.com/office/drawing/2014/main" val="182285149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BC1838B-9BCF-EE75-C4D3-5D2E58866C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372746"/>
              </p:ext>
            </p:extLst>
          </p:nvPr>
        </p:nvGraphicFramePr>
        <p:xfrm>
          <a:off x="4727849" y="4440904"/>
          <a:ext cx="698477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290">
                  <a:extLst>
                    <a:ext uri="{9D8B030D-6E8A-4147-A177-3AD203B41FA5}">
                      <a16:colId xmlns:a16="http://schemas.microsoft.com/office/drawing/2014/main" val="1123253742"/>
                    </a:ext>
                  </a:extLst>
                </a:gridCol>
                <a:gridCol w="759747">
                  <a:extLst>
                    <a:ext uri="{9D8B030D-6E8A-4147-A177-3AD203B41FA5}">
                      <a16:colId xmlns:a16="http://schemas.microsoft.com/office/drawing/2014/main" val="2998579390"/>
                    </a:ext>
                  </a:extLst>
                </a:gridCol>
                <a:gridCol w="759747">
                  <a:extLst>
                    <a:ext uri="{9D8B030D-6E8A-4147-A177-3AD203B41FA5}">
                      <a16:colId xmlns:a16="http://schemas.microsoft.com/office/drawing/2014/main" val="579130668"/>
                    </a:ext>
                  </a:extLst>
                </a:gridCol>
                <a:gridCol w="759747">
                  <a:extLst>
                    <a:ext uri="{9D8B030D-6E8A-4147-A177-3AD203B41FA5}">
                      <a16:colId xmlns:a16="http://schemas.microsoft.com/office/drawing/2014/main" val="2964811366"/>
                    </a:ext>
                  </a:extLst>
                </a:gridCol>
                <a:gridCol w="759747">
                  <a:extLst>
                    <a:ext uri="{9D8B030D-6E8A-4147-A177-3AD203B41FA5}">
                      <a16:colId xmlns:a16="http://schemas.microsoft.com/office/drawing/2014/main" val="2834078273"/>
                    </a:ext>
                  </a:extLst>
                </a:gridCol>
                <a:gridCol w="759747">
                  <a:extLst>
                    <a:ext uri="{9D8B030D-6E8A-4147-A177-3AD203B41FA5}">
                      <a16:colId xmlns:a16="http://schemas.microsoft.com/office/drawing/2014/main" val="1688031808"/>
                    </a:ext>
                  </a:extLst>
                </a:gridCol>
                <a:gridCol w="759747">
                  <a:extLst>
                    <a:ext uri="{9D8B030D-6E8A-4147-A177-3AD203B41FA5}">
                      <a16:colId xmlns:a16="http://schemas.microsoft.com/office/drawing/2014/main" val="3626159537"/>
                    </a:ext>
                  </a:extLst>
                </a:gridCol>
              </a:tblGrid>
              <a:tr h="139128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ILD/pneumonitis adjudicated as T-DXd related,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1</a:t>
                      </a:r>
                    </a:p>
                  </a:txBody>
                  <a:tcPr marL="19440" marR="19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2</a:t>
                      </a:r>
                    </a:p>
                  </a:txBody>
                  <a:tcPr marL="19440" marR="19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3</a:t>
                      </a:r>
                    </a:p>
                  </a:txBody>
                  <a:tcPr marL="19440" marR="19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4</a:t>
                      </a:r>
                    </a:p>
                  </a:txBody>
                  <a:tcPr marL="19440" marR="19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5</a:t>
                      </a:r>
                    </a:p>
                  </a:txBody>
                  <a:tcPr marL="19440" marR="19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</a:t>
                      </a:r>
                      <a:b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</a:t>
                      </a:r>
                    </a:p>
                  </a:txBody>
                  <a:tcPr marL="19440" marR="19440" anchor="ctr"/>
                </a:tc>
                <a:extLst>
                  <a:ext uri="{0D108BD9-81ED-4DB2-BD59-A6C34878D82A}">
                    <a16:rowId xmlns:a16="http://schemas.microsoft.com/office/drawing/2014/main" val="1595384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patients (N=267)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(2.6)</a:t>
                      </a:r>
                    </a:p>
                  </a:txBody>
                  <a:tcPr marL="19440" marR="19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(6.4)</a:t>
                      </a:r>
                    </a:p>
                  </a:txBody>
                  <a:tcPr marL="19440" marR="19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(0.4)</a:t>
                      </a:r>
                    </a:p>
                  </a:txBody>
                  <a:tcPr marL="19440" marR="19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9440" marR="19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(1.1)</a:t>
                      </a:r>
                    </a:p>
                  </a:txBody>
                  <a:tcPr marL="19440" marR="19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(10.5)</a:t>
                      </a:r>
                    </a:p>
                  </a:txBody>
                  <a:tcPr marL="19440" marR="19440" anchor="ctr"/>
                </a:tc>
                <a:extLst>
                  <a:ext uri="{0D108BD9-81ED-4DB2-BD59-A6C34878D82A}">
                    <a16:rowId xmlns:a16="http://schemas.microsoft.com/office/drawing/2014/main" val="3484404808"/>
                  </a:ext>
                </a:extLst>
              </a:tr>
            </a:tbl>
          </a:graphicData>
        </a:graphic>
      </p:graphicFrame>
      <p:pic>
        <p:nvPicPr>
          <p:cNvPr id="8" name="Graphic 7">
            <a:extLst>
              <a:ext uri="{FF2B5EF4-FFF2-40B4-BE49-F238E27FC236}">
                <a16:creationId xmlns:a16="http://schemas.microsoft.com/office/drawing/2014/main" id="{58EAA372-02D8-0B98-9658-0E67A994E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2024" y="1282601"/>
            <a:ext cx="5380866" cy="25608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A221F2-1093-5EBA-7CD1-AF717F027EC7}"/>
              </a:ext>
            </a:extLst>
          </p:cNvPr>
          <p:cNvSpPr txBox="1"/>
          <p:nvPr/>
        </p:nvSpPr>
        <p:spPr>
          <a:xfrm>
            <a:off x="4597816" y="1282601"/>
            <a:ext cx="1627047" cy="25797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135000"/>
              </a:lnSpc>
            </a:pPr>
            <a:r>
              <a:rPr lang="en-GB" sz="1100" noProof="0" dirty="0">
                <a:latin typeface="Arial" panose="020B0604020202020204" pitchFamily="34" charset="0"/>
                <a:cs typeface="Arial" panose="020B0604020202020204" pitchFamily="34" charset="0"/>
              </a:rPr>
              <a:t>Nausea</a:t>
            </a:r>
          </a:p>
          <a:p>
            <a:pPr algn="r">
              <a:lnSpc>
                <a:spcPct val="135000"/>
              </a:lnSpc>
            </a:pPr>
            <a:r>
              <a:rPr lang="en-GB" sz="1100" noProof="0" dirty="0">
                <a:latin typeface="Arial" panose="020B0604020202020204" pitchFamily="34" charset="0"/>
                <a:cs typeface="Arial" panose="020B0604020202020204" pitchFamily="34" charset="0"/>
              </a:rPr>
              <a:t>Fatigue</a:t>
            </a:r>
            <a:r>
              <a:rPr lang="en-GB" sz="11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pPr algn="r">
              <a:lnSpc>
                <a:spcPct val="135000"/>
              </a:lnSpc>
            </a:pPr>
            <a:r>
              <a:rPr lang="en-GB" sz="1100" noProof="0" dirty="0">
                <a:latin typeface="Arial" panose="020B0604020202020204" pitchFamily="34" charset="0"/>
                <a:cs typeface="Arial" panose="020B0604020202020204" pitchFamily="34" charset="0"/>
              </a:rPr>
              <a:t>Neutropenia</a:t>
            </a:r>
            <a:r>
              <a:rPr lang="en-GB" sz="11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pPr algn="r">
              <a:lnSpc>
                <a:spcPct val="135000"/>
              </a:lnSpc>
            </a:pPr>
            <a:r>
              <a:rPr lang="en-GB" sz="1100" noProof="0" dirty="0">
                <a:latin typeface="Arial" panose="020B0604020202020204" pitchFamily="34" charset="0"/>
                <a:cs typeface="Arial" panose="020B0604020202020204" pitchFamily="34" charset="0"/>
              </a:rPr>
              <a:t>Anaemia</a:t>
            </a:r>
          </a:p>
          <a:p>
            <a:pPr algn="r">
              <a:lnSpc>
                <a:spcPct val="135000"/>
              </a:lnSpc>
            </a:pPr>
            <a:r>
              <a:rPr lang="en-GB" sz="1100" noProof="0" dirty="0">
                <a:latin typeface="Arial" panose="020B0604020202020204" pitchFamily="34" charset="0"/>
                <a:cs typeface="Arial" panose="020B0604020202020204" pitchFamily="34" charset="0"/>
              </a:rPr>
              <a:t>Diarrhoea</a:t>
            </a:r>
          </a:p>
          <a:p>
            <a:pPr algn="r">
              <a:lnSpc>
                <a:spcPct val="135000"/>
              </a:lnSpc>
            </a:pPr>
            <a:r>
              <a:rPr lang="en-GB" sz="1100" noProof="0" dirty="0">
                <a:latin typeface="Arial" panose="020B0604020202020204" pitchFamily="34" charset="0"/>
                <a:cs typeface="Arial" panose="020B0604020202020204" pitchFamily="34" charset="0"/>
              </a:rPr>
              <a:t>Vomiting</a:t>
            </a:r>
          </a:p>
          <a:p>
            <a:pPr algn="r">
              <a:lnSpc>
                <a:spcPct val="135000"/>
              </a:lnSpc>
            </a:pPr>
            <a:r>
              <a:rPr lang="en-GB" sz="1100" noProof="0" dirty="0">
                <a:latin typeface="Arial" panose="020B0604020202020204" pitchFamily="34" charset="0"/>
                <a:cs typeface="Arial" panose="020B0604020202020204" pitchFamily="34" charset="0"/>
              </a:rPr>
              <a:t>Decreased appetite</a:t>
            </a:r>
          </a:p>
          <a:p>
            <a:pPr algn="r">
              <a:lnSpc>
                <a:spcPct val="135000"/>
              </a:lnSpc>
            </a:pPr>
            <a:r>
              <a:rPr lang="en-GB" sz="1100" noProof="0" dirty="0">
                <a:latin typeface="Arial" panose="020B0604020202020204" pitchFamily="34" charset="0"/>
                <a:cs typeface="Arial" panose="020B0604020202020204" pitchFamily="34" charset="0"/>
              </a:rPr>
              <a:t>Thrombocytopenia</a:t>
            </a:r>
            <a:r>
              <a:rPr lang="en-GB" sz="11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  <a:p>
            <a:pPr algn="r">
              <a:lnSpc>
                <a:spcPct val="135000"/>
              </a:lnSpc>
            </a:pPr>
            <a:r>
              <a:rPr lang="en-GB" sz="1100" noProof="0" dirty="0">
                <a:latin typeface="Arial" panose="020B0604020202020204" pitchFamily="34" charset="0"/>
                <a:cs typeface="Arial" panose="020B0604020202020204" pitchFamily="34" charset="0"/>
              </a:rPr>
              <a:t>Alopecia</a:t>
            </a:r>
          </a:p>
          <a:p>
            <a:pPr algn="r">
              <a:lnSpc>
                <a:spcPct val="135000"/>
              </a:lnSpc>
            </a:pPr>
            <a:r>
              <a:rPr lang="en-GB" sz="1100" noProof="0" dirty="0">
                <a:latin typeface="Arial" panose="020B0604020202020204" pitchFamily="34" charset="0"/>
                <a:cs typeface="Arial" panose="020B0604020202020204" pitchFamily="34" charset="0"/>
              </a:rPr>
              <a:t>Increased transaminases</a:t>
            </a:r>
            <a:r>
              <a:rPr lang="en-GB" sz="11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algn="r">
              <a:lnSpc>
                <a:spcPct val="135000"/>
              </a:lnSpc>
            </a:pPr>
            <a:r>
              <a:rPr lang="en-GB" sz="1100" noProof="0" dirty="0">
                <a:latin typeface="Arial" panose="020B0604020202020204" pitchFamily="34" charset="0"/>
                <a:cs typeface="Arial" panose="020B0604020202020204" pitchFamily="34" charset="0"/>
              </a:rPr>
              <a:t>Leukopenia</a:t>
            </a:r>
            <a:r>
              <a:rPr lang="en-GB" sz="11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2A5C5E-478B-EDCF-F1FF-F758D080AEB5}"/>
              </a:ext>
            </a:extLst>
          </p:cNvPr>
          <p:cNvSpPr txBox="1"/>
          <p:nvPr/>
        </p:nvSpPr>
        <p:spPr>
          <a:xfrm>
            <a:off x="10733521" y="3874889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69BF6D-E102-4528-5418-22C461C9B22C}"/>
              </a:ext>
            </a:extLst>
          </p:cNvPr>
          <p:cNvSpPr txBox="1"/>
          <p:nvPr/>
        </p:nvSpPr>
        <p:spPr>
          <a:xfrm>
            <a:off x="9850871" y="3874889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F7424C-B958-8065-F770-3DBA58C1CC61}"/>
              </a:ext>
            </a:extLst>
          </p:cNvPr>
          <p:cNvSpPr txBox="1"/>
          <p:nvPr/>
        </p:nvSpPr>
        <p:spPr>
          <a:xfrm>
            <a:off x="11620090" y="3874889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F5F84D-9742-3D4E-1032-7687792F1FD7}"/>
              </a:ext>
            </a:extLst>
          </p:cNvPr>
          <p:cNvSpPr txBox="1"/>
          <p:nvPr/>
        </p:nvSpPr>
        <p:spPr>
          <a:xfrm>
            <a:off x="8955521" y="3874889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261EBC-0111-666A-A05B-39C26C594858}"/>
              </a:ext>
            </a:extLst>
          </p:cNvPr>
          <p:cNvSpPr txBox="1"/>
          <p:nvPr/>
        </p:nvSpPr>
        <p:spPr>
          <a:xfrm>
            <a:off x="8063346" y="3874889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1CBB3A-6E83-58D6-DB75-A8D397272E18}"/>
              </a:ext>
            </a:extLst>
          </p:cNvPr>
          <p:cNvSpPr txBox="1"/>
          <p:nvPr/>
        </p:nvSpPr>
        <p:spPr>
          <a:xfrm>
            <a:off x="7177521" y="3874889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314D84-E946-1709-2F02-70902A66C82D}"/>
              </a:ext>
            </a:extLst>
          </p:cNvPr>
          <p:cNvSpPr txBox="1"/>
          <p:nvPr/>
        </p:nvSpPr>
        <p:spPr>
          <a:xfrm>
            <a:off x="6328767" y="3874889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8F46FE-D127-ACDF-3D41-570E13FFBF17}"/>
              </a:ext>
            </a:extLst>
          </p:cNvPr>
          <p:cNvSpPr txBox="1"/>
          <p:nvPr/>
        </p:nvSpPr>
        <p:spPr>
          <a:xfrm>
            <a:off x="7320136" y="3968804"/>
            <a:ext cx="3351880" cy="2427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Patients experiencing drug-related TEAEs (%)</a:t>
            </a:r>
            <a:endParaRPr lang="en-GB" sz="1200" b="1" baseline="30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C21B1BB-0211-FB70-DFD7-2CC0EDED642B}"/>
              </a:ext>
            </a:extLst>
          </p:cNvPr>
          <p:cNvSpPr txBox="1"/>
          <p:nvPr/>
        </p:nvSpPr>
        <p:spPr>
          <a:xfrm>
            <a:off x="6525233" y="899195"/>
            <a:ext cx="4611327" cy="283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1400" b="1" spc="100" noProof="0" dirty="0">
                <a:latin typeface="Arial" panose="020B0604020202020204" pitchFamily="34" charset="0"/>
                <a:cs typeface="Arial" panose="020B0604020202020204" pitchFamily="34" charset="0"/>
              </a:rPr>
              <a:t>MOST COMMON DRUG-RELATED TEAEs (&gt;10%)</a:t>
            </a:r>
          </a:p>
        </p:txBody>
      </p:sp>
    </p:spTree>
    <p:extLst>
      <p:ext uri="{BB962C8B-B14F-4D97-AF65-F5344CB8AC3E}">
        <p14:creationId xmlns:p14="http://schemas.microsoft.com/office/powerpoint/2010/main" val="276883992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814198-22D6-F158-AB0C-C27D9B603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763200"/>
            <a:ext cx="10972800" cy="702470"/>
          </a:xfrm>
        </p:spPr>
        <p:txBody>
          <a:bodyPr/>
          <a:lstStyle/>
          <a:p>
            <a:r>
              <a:rPr lang="en-GB" noProof="0" dirty="0">
                <a:solidFill>
                  <a:schemeClr val="accent1"/>
                </a:solidFill>
                <a:latin typeface="Arial"/>
                <a:cs typeface="Arial"/>
              </a:rPr>
              <a:t>DP-02 trial supports the potential role of T-DX</a:t>
            </a:r>
            <a:r>
              <a:rPr lang="en-GB" cap="none" noProof="0" dirty="0">
                <a:solidFill>
                  <a:schemeClr val="accent1"/>
                </a:solidFill>
                <a:latin typeface="Arial"/>
                <a:cs typeface="Arial"/>
              </a:rPr>
              <a:t>d</a:t>
            </a:r>
            <a:r>
              <a:rPr lang="en-GB" noProof="0" dirty="0">
                <a:solidFill>
                  <a:schemeClr val="accent1"/>
                </a:solidFill>
                <a:latin typeface="Arial"/>
                <a:cs typeface="Arial"/>
              </a:rPr>
              <a:t> as a tumour-agnostic therapy for patients with HER2-expressing solid tumours</a:t>
            </a:r>
            <a:endParaRPr lang="en-GB" noProof="0" dirty="0">
              <a:solidFill>
                <a:schemeClr val="accent1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46654ED-4871-E044-EE7C-CAD36ABA1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latin typeface="Arial"/>
                <a:cs typeface="Arial"/>
              </a:rPr>
              <a:t>DESTINY-P</a:t>
            </a:r>
            <a:r>
              <a:rPr lang="en-GB" cap="none" noProof="0" dirty="0">
                <a:latin typeface="Arial"/>
                <a:cs typeface="Arial"/>
              </a:rPr>
              <a:t>an</a:t>
            </a:r>
            <a:r>
              <a:rPr lang="en-GB" noProof="0" dirty="0">
                <a:latin typeface="Arial"/>
                <a:cs typeface="Arial"/>
              </a:rPr>
              <a:t>T</a:t>
            </a:r>
            <a:r>
              <a:rPr lang="en-GB" cap="none" noProof="0" dirty="0">
                <a:latin typeface="Arial"/>
                <a:cs typeface="Arial"/>
              </a:rPr>
              <a:t>umor</a:t>
            </a:r>
            <a:r>
              <a:rPr lang="en-GB" noProof="0" dirty="0">
                <a:latin typeface="Arial"/>
                <a:cs typeface="Arial"/>
              </a:rPr>
              <a:t>02</a:t>
            </a:r>
            <a:r>
              <a:rPr lang="en-GB" dirty="0">
                <a:latin typeface="Arial"/>
                <a:cs typeface="Arial"/>
              </a:rPr>
              <a:t>:</a:t>
            </a:r>
            <a:r>
              <a:rPr lang="en-GB" noProof="0" dirty="0">
                <a:latin typeface="Arial"/>
                <a:cs typeface="Arial"/>
              </a:rPr>
              <a:t> </a:t>
            </a:r>
            <a:r>
              <a:rPr lang="en-GB" noProof="0" dirty="0">
                <a:solidFill>
                  <a:schemeClr val="tx2"/>
                </a:solidFill>
                <a:latin typeface="Arial"/>
                <a:cs typeface="Arial"/>
              </a:rPr>
              <a:t>Conclusions</a:t>
            </a:r>
            <a:r>
              <a:rPr lang="en-GB" baseline="30000" noProof="0" dirty="0">
                <a:solidFill>
                  <a:schemeClr val="tx2"/>
                </a:solidFill>
                <a:latin typeface="Arial"/>
                <a:cs typeface="Arial"/>
              </a:rPr>
              <a:t>1,2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D7084F-0DCF-4931-B644-5DBF5339374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/>
            <a:r>
              <a:rPr lang="en-GB" sz="1800" b="1" noProof="0" dirty="0">
                <a:solidFill>
                  <a:schemeClr val="accent1"/>
                </a:solidFill>
                <a:latin typeface="Arial"/>
                <a:cs typeface="Arial"/>
              </a:rPr>
              <a:t>T-DXd demonstrated clinically meaningful activity</a:t>
            </a:r>
            <a:r>
              <a:rPr lang="en-GB" sz="1800" noProof="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GB" sz="1800" noProof="0" dirty="0">
                <a:latin typeface="Arial"/>
                <a:cs typeface="Arial"/>
              </a:rPr>
              <a:t>across a broad range of </a:t>
            </a:r>
            <a:r>
              <a:rPr lang="en-GB" sz="1800" b="1" noProof="0" dirty="0">
                <a:solidFill>
                  <a:schemeClr val="accent1"/>
                </a:solidFill>
                <a:latin typeface="Arial"/>
                <a:cs typeface="Arial"/>
              </a:rPr>
              <a:t>HER2-expressing solid tumours</a:t>
            </a:r>
            <a:r>
              <a:rPr lang="en-GB" sz="1800" noProof="0" dirty="0">
                <a:solidFill>
                  <a:schemeClr val="accent1"/>
                </a:solidFill>
                <a:latin typeface="Arial"/>
                <a:cs typeface="Arial"/>
              </a:rPr>
              <a:t>: </a:t>
            </a:r>
            <a:endParaRPr lang="en-GB" sz="1800" noProof="0" dirty="0">
              <a:solidFill>
                <a:schemeClr val="accent1"/>
              </a:solidFill>
            </a:endParaRPr>
          </a:p>
          <a:p>
            <a:pPr lvl="1"/>
            <a:r>
              <a:rPr lang="en-GB" sz="1600" b="1" noProof="0" dirty="0">
                <a:solidFill>
                  <a:schemeClr val="accent1"/>
                </a:solidFill>
                <a:latin typeface="Arial"/>
                <a:cs typeface="Arial"/>
              </a:rPr>
              <a:t>ORR:</a:t>
            </a:r>
            <a:r>
              <a:rPr lang="en-GB" sz="1600" noProof="0" dirty="0">
                <a:latin typeface="Arial"/>
                <a:cs typeface="Arial"/>
              </a:rPr>
              <a:t> 37.1% in all patients and 61.3% in patients with IHC 3+ </a:t>
            </a:r>
            <a:endParaRPr lang="en-GB" sz="1600" noProof="0" dirty="0"/>
          </a:p>
          <a:p>
            <a:pPr lvl="1"/>
            <a:r>
              <a:rPr lang="en-GB" sz="1600" b="1" noProof="0" dirty="0">
                <a:solidFill>
                  <a:schemeClr val="accent1"/>
                </a:solidFill>
                <a:latin typeface="Arial"/>
                <a:cs typeface="Arial"/>
              </a:rPr>
              <a:t>Durable responses: </a:t>
            </a:r>
            <a:r>
              <a:rPr lang="en-GB" sz="1600" noProof="0" dirty="0">
                <a:latin typeface="Arial"/>
                <a:cs typeface="Arial"/>
              </a:rPr>
              <a:t>median DoR 11.3 months in all patients and 22.1 months in patients with IHC 3+ </a:t>
            </a:r>
            <a:endParaRPr lang="en-GB" sz="1600" noProof="0" dirty="0"/>
          </a:p>
          <a:p>
            <a:pPr marL="356870" indent="-356870"/>
            <a:r>
              <a:rPr lang="en-GB" sz="1800" b="1" noProof="0" dirty="0">
                <a:solidFill>
                  <a:schemeClr val="accent1"/>
                </a:solidFill>
                <a:latin typeface="Arial"/>
                <a:cs typeface="Arial"/>
              </a:rPr>
              <a:t>Durable responses led to clinically meaningful progression-free and overall survival outcomes: </a:t>
            </a:r>
            <a:endParaRPr lang="en-GB" sz="1800" b="1" noProof="0" dirty="0">
              <a:solidFill>
                <a:schemeClr val="accent1"/>
              </a:solidFill>
            </a:endParaRPr>
          </a:p>
          <a:p>
            <a:pPr lvl="1"/>
            <a:r>
              <a:rPr lang="en-GB" sz="1600" b="1" noProof="0" dirty="0">
                <a:solidFill>
                  <a:schemeClr val="accent1"/>
                </a:solidFill>
                <a:latin typeface="Arial"/>
                <a:cs typeface="Arial"/>
              </a:rPr>
              <a:t>PFS:</a:t>
            </a:r>
            <a:r>
              <a:rPr lang="en-GB" sz="1600" b="1" noProof="0" dirty="0">
                <a:latin typeface="Arial"/>
                <a:cs typeface="Arial"/>
              </a:rPr>
              <a:t> </a:t>
            </a:r>
            <a:r>
              <a:rPr lang="en-GB" sz="1600" noProof="0" dirty="0">
                <a:latin typeface="Arial"/>
                <a:cs typeface="Arial"/>
              </a:rPr>
              <a:t>6.9 months in all patients and 11.9 months in patients with IHC 3+ </a:t>
            </a:r>
            <a:endParaRPr lang="en-GB" sz="1600" noProof="0" dirty="0"/>
          </a:p>
          <a:p>
            <a:pPr lvl="1"/>
            <a:r>
              <a:rPr lang="en-GB" sz="1600" b="1" noProof="0" dirty="0">
                <a:solidFill>
                  <a:schemeClr val="accent1"/>
                </a:solidFill>
                <a:latin typeface="Arial"/>
                <a:cs typeface="Arial"/>
              </a:rPr>
              <a:t>OS:</a:t>
            </a:r>
            <a:r>
              <a:rPr lang="en-GB" sz="1600" b="1" noProof="0" dirty="0">
                <a:latin typeface="Arial"/>
                <a:cs typeface="Arial"/>
              </a:rPr>
              <a:t> </a:t>
            </a:r>
            <a:r>
              <a:rPr lang="en-GB" sz="1600" noProof="0" dirty="0">
                <a:latin typeface="Arial"/>
                <a:cs typeface="Arial"/>
              </a:rPr>
              <a:t>13.4 months in all patients and 21.1 months in patients with IHC 3+ </a:t>
            </a:r>
            <a:endParaRPr lang="en-GB" sz="1600" noProof="0" dirty="0"/>
          </a:p>
          <a:p>
            <a:pPr marL="356870" indent="-356870"/>
            <a:r>
              <a:rPr lang="en-GB" sz="1800" b="1" noProof="0" dirty="0">
                <a:solidFill>
                  <a:schemeClr val="accent1"/>
                </a:solidFill>
                <a:latin typeface="Arial"/>
                <a:cs typeface="Arial"/>
              </a:rPr>
              <a:t>The safety of T-DXd was consistent with the known profile</a:t>
            </a:r>
            <a:endParaRPr lang="en-GB" sz="1800" b="1" noProof="0" dirty="0">
              <a:solidFill>
                <a:schemeClr val="accent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D9AD198-1869-293C-158A-A9ED194E1E6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9508265" cy="365125"/>
          </a:xfrm>
        </p:spPr>
        <p:txBody>
          <a:bodyPr anchor="b" anchorCtr="0"/>
          <a:lstStyle/>
          <a:p>
            <a:r>
              <a:rPr lang="en-GB" noProof="0" dirty="0">
                <a:solidFill>
                  <a:schemeClr val="tx2"/>
                </a:solidFill>
                <a:latin typeface="Arial"/>
                <a:cs typeface="Arial"/>
              </a:rPr>
              <a:t>DoR, duration of response; FDA, Food and Drug Administration; IHC, immunohistochemistry; ORR, objective response rate; OS, overall survival; PFS, progression-free survival; T-DXd, trastuzumab deruxtecan</a:t>
            </a:r>
            <a:endParaRPr lang="en-GB" noProof="0" dirty="0">
              <a:solidFill>
                <a:schemeClr val="tx2"/>
              </a:solidFill>
            </a:endParaRPr>
          </a:p>
          <a:p>
            <a:r>
              <a:rPr lang="en-GB" noProof="0" dirty="0">
                <a:solidFill>
                  <a:schemeClr val="tx2"/>
                </a:solidFill>
              </a:rPr>
              <a:t>1. Meric-Bernstam F, et al. Ann Oncol. 2023;34(Suppl):S1273-S1274. Oral presentation (LBA34) presented at ESMO 2023; 2. Meric-Bernstam F, et al. J Clin Oncol. 2024;42(1):47-58; 3. FDA grants accelerated approval to fam-trastuzumabderuxtecan-nxki for unresectable or metastatic HER2-positive solid tumors. Available </a:t>
            </a:r>
            <a:r>
              <a:rPr lang="en-GB" noProof="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noProof="0" dirty="0">
                <a:solidFill>
                  <a:schemeClr val="tx2"/>
                </a:solidFill>
              </a:rPr>
              <a:t> (accessed Jan 20, 2026)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D34C48-5D88-5ABD-6C14-2B9A0613E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noProof="0" smtClean="0"/>
              <a:pPr/>
              <a:t>26</a:t>
            </a:fld>
            <a:endParaRPr lang="en-GB" noProof="0" dirty="0"/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78E4F1BE-C79D-B515-2E8B-560E6974D0CD}"/>
              </a:ext>
            </a:extLst>
          </p:cNvPr>
          <p:cNvSpPr/>
          <p:nvPr/>
        </p:nvSpPr>
        <p:spPr>
          <a:xfrm>
            <a:off x="619125" y="4715775"/>
            <a:ext cx="10963275" cy="6381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/>
                <a:cs typeface="Helvetica"/>
              </a:rPr>
              <a:t>The</a:t>
            </a:r>
            <a:r>
              <a:rPr lang="en-GB" sz="1400" b="1" noProof="0" dirty="0">
                <a:solidFill>
                  <a:schemeClr val="bg1"/>
                </a:solidFill>
                <a:latin typeface="Arial"/>
                <a:cs typeface="Helvetica"/>
              </a:rPr>
              <a:t> FDA granted accelerated approval to T-DXd for adult patients with unresectable or metastatic HER2+ solid tumours who have received prior systemic treatment and have no satisfactory alternative treatment options</a:t>
            </a:r>
            <a:r>
              <a:rPr lang="en-GB" sz="1400" b="1" baseline="30000" noProof="0" dirty="0">
                <a:solidFill>
                  <a:schemeClr val="bg1"/>
                </a:solidFill>
                <a:latin typeface="Arial"/>
                <a:cs typeface="Helvetica"/>
              </a:rPr>
              <a:t>3</a:t>
            </a:r>
            <a:endParaRPr lang="en-GB" sz="1400" b="1" baseline="30000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0048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7E227-FDAD-3A2B-DC28-A8281A42F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latin typeface="Arial"/>
                <a:cs typeface="Arial"/>
              </a:rPr>
              <a:t>carboplatin-paclitaxeL + Trastuzumab in HER2+ endometrial cancer: NCT01367002 Trial 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57DE24-53C4-8BEF-8F4B-15ED5BB4D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noProof="0" smtClean="0"/>
              <a:pPr/>
              <a:t>27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66721752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83772-ED72-4D04-E43E-9BB5DD463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258763"/>
            <a:ext cx="11572875" cy="865187"/>
          </a:xfrm>
        </p:spPr>
        <p:txBody>
          <a:bodyPr>
            <a:noAutofit/>
          </a:bodyPr>
          <a:lstStyle/>
          <a:p>
            <a:r>
              <a:rPr lang="en-GB" spc="-30" noProof="0" dirty="0"/>
              <a:t>Addition of trastuzumab to CP improves </a:t>
            </a:r>
            <a:r>
              <a:rPr lang="en-GB" cap="none" spc="-30" noProof="0" dirty="0"/>
              <a:t>m</a:t>
            </a:r>
            <a:r>
              <a:rPr lang="en-GB" spc="-30" noProof="0" dirty="0"/>
              <a:t>PFS and OS in advanced/Recurrent HER2+ uterine serous carcinoma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9E3FE-5ADE-D058-0DF5-BA9F729EB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noProof="0" smtClean="0"/>
              <a:pPr/>
              <a:t>28</a:t>
            </a:fld>
            <a:endParaRPr lang="en-GB" noProof="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4E738C8-B6DF-1148-995D-D3EC03545B54}"/>
              </a:ext>
            </a:extLst>
          </p:cNvPr>
          <p:cNvSpPr/>
          <p:nvPr/>
        </p:nvSpPr>
        <p:spPr>
          <a:xfrm>
            <a:off x="800100" y="5445224"/>
            <a:ext cx="4838700" cy="51435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solidFill>
                  <a:schemeClr val="bg1"/>
                </a:solidFill>
                <a:latin typeface="Arial"/>
                <a:ea typeface="Cambria"/>
                <a:cs typeface="Arial"/>
              </a:rPr>
              <a:t>mPFS was 8.0 months in patients who received CP and 12.9 months in patients who received CP+T </a:t>
            </a:r>
            <a:endParaRPr lang="en-GB" sz="1400" noProof="0" dirty="0">
              <a:solidFill>
                <a:schemeClr val="bg1"/>
              </a:solidFill>
              <a:latin typeface="Arial"/>
              <a:ea typeface="Cambria"/>
              <a:cs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2CB5148-CBC6-673E-FD94-8F402D8FA3CE}"/>
              </a:ext>
            </a:extLst>
          </p:cNvPr>
          <p:cNvSpPr/>
          <p:nvPr/>
        </p:nvSpPr>
        <p:spPr>
          <a:xfrm>
            <a:off x="6334125" y="5445224"/>
            <a:ext cx="4838700" cy="51435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noProof="0" dirty="0">
                <a:solidFill>
                  <a:schemeClr val="bg1"/>
                </a:solidFill>
                <a:latin typeface="Arial"/>
                <a:ea typeface="Cambria"/>
                <a:cs typeface="Arial"/>
              </a:rPr>
              <a:t> OS was 24.4 months in patients who received (CP) and 29.6 months in patients who received CP+T </a:t>
            </a:r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C224C84-7FE8-3113-C535-93B6632A83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540544" cy="365125"/>
          </a:xfrm>
        </p:spPr>
        <p:txBody>
          <a:bodyPr anchor="b" anchorCtr="0"/>
          <a:lstStyle/>
          <a:p>
            <a:r>
              <a:rPr lang="en-GB" noProof="0" dirty="0">
                <a:solidFill>
                  <a:schemeClr val="tx2"/>
                </a:solidFill>
                <a:latin typeface="Arial"/>
                <a:cs typeface="Arial"/>
              </a:rPr>
              <a:t>CI, confidence interval; CP, carboplatin-paclitaxel; mPFS, median progression-free survival; OS, overall survival; PFS, progression-free survival; T, trastuzumab</a:t>
            </a:r>
            <a:endParaRPr lang="en-GB" noProof="0" dirty="0">
              <a:solidFill>
                <a:schemeClr val="tx2"/>
              </a:solidFill>
              <a:cs typeface="Arial"/>
            </a:endParaRPr>
          </a:p>
          <a:p>
            <a:r>
              <a:rPr lang="en-GB" noProof="0" dirty="0">
                <a:solidFill>
                  <a:schemeClr val="tx2"/>
                </a:solidFill>
                <a:latin typeface="Arial"/>
                <a:cs typeface="Arial"/>
              </a:rPr>
              <a:t>1. Fader AN, et al. Clin Cancer Res. 2020;26(15):3928-35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FEC079-E972-18E0-0F54-AD7CF03DAF3F}"/>
              </a:ext>
            </a:extLst>
          </p:cNvPr>
          <p:cNvSpPr txBox="1"/>
          <p:nvPr/>
        </p:nvSpPr>
        <p:spPr>
          <a:xfrm>
            <a:off x="1599282" y="1269921"/>
            <a:ext cx="344966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noProof="0" dirty="0">
                <a:latin typeface="Arial" panose="020B0604020202020204" pitchFamily="34" charset="0"/>
                <a:cs typeface="Arial" panose="020B0604020202020204" pitchFamily="34" charset="0"/>
              </a:rPr>
              <a:t>PFS vs trastuzumab, all eligible subjects</a:t>
            </a:r>
          </a:p>
          <a:p>
            <a:pPr algn="ctr"/>
            <a:r>
              <a:rPr lang="en-GB" sz="1400" noProof="0" dirty="0">
                <a:latin typeface="Arial" panose="020B0604020202020204" pitchFamily="34" charset="0"/>
                <a:cs typeface="Arial" panose="020B0604020202020204" pitchFamily="34" charset="0"/>
              </a:rPr>
              <a:t>with number of subjects at risk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DAFB9E-0D22-73A5-81F5-FC6B0056390F}"/>
              </a:ext>
            </a:extLst>
          </p:cNvPr>
          <p:cNvSpPr txBox="1"/>
          <p:nvPr/>
        </p:nvSpPr>
        <p:spPr>
          <a:xfrm>
            <a:off x="6528048" y="1269921"/>
            <a:ext cx="4632679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noProof="0" dirty="0">
                <a:latin typeface="Arial" panose="020B0604020202020204" pitchFamily="34" charset="0"/>
                <a:cs typeface="Arial" panose="020B0604020202020204" pitchFamily="34" charset="0"/>
              </a:rPr>
              <a:t>Overall survival vs trastuzumab, all evaluable subjects</a:t>
            </a:r>
          </a:p>
          <a:p>
            <a:pPr algn="ctr"/>
            <a:r>
              <a:rPr lang="en-GB" sz="1400" noProof="0" dirty="0">
                <a:latin typeface="Arial" panose="020B0604020202020204" pitchFamily="34" charset="0"/>
                <a:cs typeface="Arial" panose="020B0604020202020204" pitchFamily="34" charset="0"/>
              </a:rPr>
              <a:t>with number of subjects at risk</a:t>
            </a:r>
          </a:p>
        </p:txBody>
      </p:sp>
      <p:pic>
        <p:nvPicPr>
          <p:cNvPr id="99" name="Graphic 98">
            <a:extLst>
              <a:ext uri="{FF2B5EF4-FFF2-40B4-BE49-F238E27FC236}">
                <a16:creationId xmlns:a16="http://schemas.microsoft.com/office/drawing/2014/main" id="{B0D0A91E-3F89-21C0-71A7-113724283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336" y="188640"/>
            <a:ext cx="16573500" cy="6518910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CB2EB91B-7FF9-F3A1-47B8-7DFBFC7D4EB6}"/>
              </a:ext>
            </a:extLst>
          </p:cNvPr>
          <p:cNvSpPr txBox="1"/>
          <p:nvPr/>
        </p:nvSpPr>
        <p:spPr>
          <a:xfrm rot="16200000">
            <a:off x="-334081" y="2996357"/>
            <a:ext cx="205344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Proportion progression-free</a:t>
            </a:r>
            <a:endParaRPr lang="en-GB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41821AF-C5C9-5E2C-673B-EAB39B302E09}"/>
              </a:ext>
            </a:extLst>
          </p:cNvPr>
          <p:cNvSpPr txBox="1"/>
          <p:nvPr/>
        </p:nvSpPr>
        <p:spPr>
          <a:xfrm>
            <a:off x="1276146" y="4414389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C8B7256-23A3-F5DF-42F8-5B0EADCB3DDE}"/>
              </a:ext>
            </a:extLst>
          </p:cNvPr>
          <p:cNvSpPr txBox="1"/>
          <p:nvPr/>
        </p:nvSpPr>
        <p:spPr>
          <a:xfrm>
            <a:off x="4007768" y="4860826"/>
            <a:ext cx="705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ACF9417-FECC-827E-82EA-8FDE8AB4AC63}"/>
              </a:ext>
            </a:extLst>
          </p:cNvPr>
          <p:cNvSpPr txBox="1"/>
          <p:nvPr/>
        </p:nvSpPr>
        <p:spPr>
          <a:xfrm>
            <a:off x="4511824" y="4860826"/>
            <a:ext cx="705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5583E99-2D70-7290-A7B4-6BA4DC811A38}"/>
              </a:ext>
            </a:extLst>
          </p:cNvPr>
          <p:cNvSpPr txBox="1"/>
          <p:nvPr/>
        </p:nvSpPr>
        <p:spPr>
          <a:xfrm>
            <a:off x="5044734" y="4860826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FC33D6B-233D-9398-F839-DFB85BFD680F}"/>
              </a:ext>
            </a:extLst>
          </p:cNvPr>
          <p:cNvSpPr txBox="1"/>
          <p:nvPr/>
        </p:nvSpPr>
        <p:spPr>
          <a:xfrm>
            <a:off x="737059" y="4736177"/>
            <a:ext cx="111046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noProof="0" dirty="0">
                <a:latin typeface="Arial" panose="020B0604020202020204" pitchFamily="34" charset="0"/>
                <a:cs typeface="Arial" panose="020B0604020202020204" pitchFamily="34" charset="0"/>
              </a:rPr>
              <a:t>Number at risk</a:t>
            </a:r>
          </a:p>
          <a:p>
            <a:pPr>
              <a:lnSpc>
                <a:spcPct val="90000"/>
              </a:lnSpc>
            </a:pPr>
            <a:r>
              <a:rPr lang="en-GB" sz="1000" b="1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>
              <a:lnSpc>
                <a:spcPct val="90000"/>
              </a:lnSpc>
            </a:pPr>
            <a:r>
              <a:rPr lang="en-GB" sz="10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612BB5D5-D05E-99D8-18A3-073807013635}"/>
              </a:ext>
            </a:extLst>
          </p:cNvPr>
          <p:cNvSpPr txBox="1"/>
          <p:nvPr/>
        </p:nvSpPr>
        <p:spPr>
          <a:xfrm>
            <a:off x="2135560" y="4558945"/>
            <a:ext cx="232595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Months since on-treatment date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5F31EBD-7022-2384-7177-D9392F7AD163}"/>
              </a:ext>
            </a:extLst>
          </p:cNvPr>
          <p:cNvSpPr txBox="1"/>
          <p:nvPr/>
        </p:nvSpPr>
        <p:spPr>
          <a:xfrm>
            <a:off x="3431704" y="4860826"/>
            <a:ext cx="705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2B0417F-CDC1-69B5-BA8A-E257B379A1E8}"/>
              </a:ext>
            </a:extLst>
          </p:cNvPr>
          <p:cNvSpPr txBox="1"/>
          <p:nvPr/>
        </p:nvSpPr>
        <p:spPr>
          <a:xfrm>
            <a:off x="2927648" y="4860826"/>
            <a:ext cx="705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848731C-863A-1152-4F09-9DC17E855940}"/>
              </a:ext>
            </a:extLst>
          </p:cNvPr>
          <p:cNvSpPr txBox="1"/>
          <p:nvPr/>
        </p:nvSpPr>
        <p:spPr>
          <a:xfrm>
            <a:off x="1775520" y="4860826"/>
            <a:ext cx="141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4BCF544-EC29-DE07-A291-2E683C362898}"/>
              </a:ext>
            </a:extLst>
          </p:cNvPr>
          <p:cNvSpPr txBox="1"/>
          <p:nvPr/>
        </p:nvSpPr>
        <p:spPr>
          <a:xfrm>
            <a:off x="2351584" y="4860826"/>
            <a:ext cx="705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E2770257-9553-85E0-22EC-B709DA48C015}"/>
              </a:ext>
            </a:extLst>
          </p:cNvPr>
          <p:cNvSpPr txBox="1"/>
          <p:nvPr/>
        </p:nvSpPr>
        <p:spPr>
          <a:xfrm>
            <a:off x="1796449" y="4414389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1171245-CA99-EB01-869F-E1AFB2B70E80}"/>
              </a:ext>
            </a:extLst>
          </p:cNvPr>
          <p:cNvSpPr txBox="1"/>
          <p:nvPr/>
        </p:nvSpPr>
        <p:spPr>
          <a:xfrm>
            <a:off x="2335870" y="4414389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6155E88-76C4-165A-C53D-0D45474247D2}"/>
              </a:ext>
            </a:extLst>
          </p:cNvPr>
          <p:cNvSpPr txBox="1"/>
          <p:nvPr/>
        </p:nvSpPr>
        <p:spPr>
          <a:xfrm>
            <a:off x="2866095" y="4414389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F4CA752-B971-2220-C80C-0CEBDE4A4949}"/>
              </a:ext>
            </a:extLst>
          </p:cNvPr>
          <p:cNvSpPr txBox="1"/>
          <p:nvPr/>
        </p:nvSpPr>
        <p:spPr>
          <a:xfrm>
            <a:off x="3409020" y="4414389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2B9D9EA-ABD9-C4F2-544E-25399FB5E8F2}"/>
              </a:ext>
            </a:extLst>
          </p:cNvPr>
          <p:cNvSpPr txBox="1"/>
          <p:nvPr/>
        </p:nvSpPr>
        <p:spPr>
          <a:xfrm>
            <a:off x="3951945" y="4414389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00598A65-B7B1-E600-8A0C-E4BD84A44312}"/>
              </a:ext>
            </a:extLst>
          </p:cNvPr>
          <p:cNvSpPr txBox="1"/>
          <p:nvPr/>
        </p:nvSpPr>
        <p:spPr>
          <a:xfrm>
            <a:off x="4485345" y="4414389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5CFCCFF-CCE8-E246-8644-0C33CB923FE2}"/>
              </a:ext>
            </a:extLst>
          </p:cNvPr>
          <p:cNvSpPr txBox="1"/>
          <p:nvPr/>
        </p:nvSpPr>
        <p:spPr>
          <a:xfrm>
            <a:off x="5015570" y="4414389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8E3AD8C-FD38-11EE-6815-CB06237EEF85}"/>
              </a:ext>
            </a:extLst>
          </p:cNvPr>
          <p:cNvSpPr txBox="1"/>
          <p:nvPr/>
        </p:nvSpPr>
        <p:spPr>
          <a:xfrm>
            <a:off x="1274416" y="4880193"/>
            <a:ext cx="141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6E9812D-A538-449A-E2F0-C02922769288}"/>
              </a:ext>
            </a:extLst>
          </p:cNvPr>
          <p:cNvSpPr txBox="1"/>
          <p:nvPr/>
        </p:nvSpPr>
        <p:spPr>
          <a:xfrm>
            <a:off x="1027758" y="3712714"/>
            <a:ext cx="17633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7BD2096-EB87-F89B-FF25-A6E79404E781}"/>
              </a:ext>
            </a:extLst>
          </p:cNvPr>
          <p:cNvSpPr txBox="1"/>
          <p:nvPr/>
        </p:nvSpPr>
        <p:spPr>
          <a:xfrm>
            <a:off x="1027758" y="4214364"/>
            <a:ext cx="17633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0.0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8ECBD96-CEF4-BCFA-AA4B-C42033443B5A}"/>
              </a:ext>
            </a:extLst>
          </p:cNvPr>
          <p:cNvSpPr txBox="1"/>
          <p:nvPr/>
        </p:nvSpPr>
        <p:spPr>
          <a:xfrm>
            <a:off x="1027758" y="3195189"/>
            <a:ext cx="17633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D4AAE4C-1EE3-042F-00D1-AC221734ECB7}"/>
              </a:ext>
            </a:extLst>
          </p:cNvPr>
          <p:cNvSpPr txBox="1"/>
          <p:nvPr/>
        </p:nvSpPr>
        <p:spPr>
          <a:xfrm>
            <a:off x="1027758" y="2674489"/>
            <a:ext cx="17633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F1B8F5E7-ADC7-5EAA-EE75-37E0DE6BCE3E}"/>
              </a:ext>
            </a:extLst>
          </p:cNvPr>
          <p:cNvSpPr txBox="1"/>
          <p:nvPr/>
        </p:nvSpPr>
        <p:spPr>
          <a:xfrm>
            <a:off x="1027758" y="2188714"/>
            <a:ext cx="17633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C10DB93E-74AB-3D0A-B6E5-286423FD87DC}"/>
              </a:ext>
            </a:extLst>
          </p:cNvPr>
          <p:cNvSpPr txBox="1"/>
          <p:nvPr/>
        </p:nvSpPr>
        <p:spPr>
          <a:xfrm>
            <a:off x="1027758" y="1677539"/>
            <a:ext cx="17633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5EEAD0CB-3270-C5DA-DF97-F6986FFA96F9}"/>
              </a:ext>
            </a:extLst>
          </p:cNvPr>
          <p:cNvSpPr txBox="1"/>
          <p:nvPr/>
        </p:nvSpPr>
        <p:spPr>
          <a:xfrm rot="16200000">
            <a:off x="5393562" y="2996357"/>
            <a:ext cx="117339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Proportion alive</a:t>
            </a:r>
            <a:endParaRPr lang="en-GB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5AB2936-DDB1-CB82-F47E-CB7AEEF1631C}"/>
              </a:ext>
            </a:extLst>
          </p:cNvPr>
          <p:cNvSpPr txBox="1"/>
          <p:nvPr/>
        </p:nvSpPr>
        <p:spPr>
          <a:xfrm>
            <a:off x="6563763" y="4414389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B4C8848-5649-2748-D712-80CEDA4ABCEE}"/>
              </a:ext>
            </a:extLst>
          </p:cNvPr>
          <p:cNvSpPr txBox="1"/>
          <p:nvPr/>
        </p:nvSpPr>
        <p:spPr>
          <a:xfrm>
            <a:off x="9295385" y="4860826"/>
            <a:ext cx="705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2EFA4F4-F683-2654-0421-549C2A5E9D7B}"/>
              </a:ext>
            </a:extLst>
          </p:cNvPr>
          <p:cNvSpPr txBox="1"/>
          <p:nvPr/>
        </p:nvSpPr>
        <p:spPr>
          <a:xfrm>
            <a:off x="9799441" y="4860826"/>
            <a:ext cx="705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38D94C41-F482-CE86-683F-E1862C86C832}"/>
              </a:ext>
            </a:extLst>
          </p:cNvPr>
          <p:cNvSpPr txBox="1"/>
          <p:nvPr/>
        </p:nvSpPr>
        <p:spPr>
          <a:xfrm>
            <a:off x="10332351" y="4860826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CDA2FA6-1DE1-4D1B-2AC3-9631EC66EDA1}"/>
              </a:ext>
            </a:extLst>
          </p:cNvPr>
          <p:cNvSpPr txBox="1"/>
          <p:nvPr/>
        </p:nvSpPr>
        <p:spPr>
          <a:xfrm>
            <a:off x="6024676" y="4736177"/>
            <a:ext cx="111046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noProof="0" dirty="0">
                <a:latin typeface="Arial" panose="020B0604020202020204" pitchFamily="34" charset="0"/>
                <a:cs typeface="Arial" panose="020B0604020202020204" pitchFamily="34" charset="0"/>
              </a:rPr>
              <a:t>Number at risk</a:t>
            </a:r>
          </a:p>
          <a:p>
            <a:pPr>
              <a:lnSpc>
                <a:spcPct val="90000"/>
              </a:lnSpc>
            </a:pPr>
            <a:r>
              <a:rPr lang="en-GB" sz="1000" b="1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>
              <a:lnSpc>
                <a:spcPct val="90000"/>
              </a:lnSpc>
            </a:pPr>
            <a:r>
              <a:rPr lang="en-GB" sz="10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1BC4192-D46C-0975-483B-1B7B1E3CF0F7}"/>
              </a:ext>
            </a:extLst>
          </p:cNvPr>
          <p:cNvSpPr txBox="1"/>
          <p:nvPr/>
        </p:nvSpPr>
        <p:spPr>
          <a:xfrm>
            <a:off x="7423177" y="4558945"/>
            <a:ext cx="232595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Months since on-treatment date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E5E4C08E-1CDA-9184-4C4A-B137B50A9D2E}"/>
              </a:ext>
            </a:extLst>
          </p:cNvPr>
          <p:cNvSpPr txBox="1"/>
          <p:nvPr/>
        </p:nvSpPr>
        <p:spPr>
          <a:xfrm>
            <a:off x="8719321" y="4860826"/>
            <a:ext cx="705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07A90F5-D16F-BC1C-5529-C08AFFD38D05}"/>
              </a:ext>
            </a:extLst>
          </p:cNvPr>
          <p:cNvSpPr txBox="1"/>
          <p:nvPr/>
        </p:nvSpPr>
        <p:spPr>
          <a:xfrm>
            <a:off x="8179999" y="4860826"/>
            <a:ext cx="141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C7DB0654-2BB7-841D-30FA-12BD737A2188}"/>
              </a:ext>
            </a:extLst>
          </p:cNvPr>
          <p:cNvSpPr txBox="1"/>
          <p:nvPr/>
        </p:nvSpPr>
        <p:spPr>
          <a:xfrm>
            <a:off x="7063137" y="4860826"/>
            <a:ext cx="141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E283B1D2-A9F6-A0EB-79C7-441F3661B51A}"/>
              </a:ext>
            </a:extLst>
          </p:cNvPr>
          <p:cNvSpPr txBox="1"/>
          <p:nvPr/>
        </p:nvSpPr>
        <p:spPr>
          <a:xfrm>
            <a:off x="7603935" y="4860826"/>
            <a:ext cx="141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F44CD28C-77D1-4CE6-5226-E909105E680F}"/>
              </a:ext>
            </a:extLst>
          </p:cNvPr>
          <p:cNvSpPr txBox="1"/>
          <p:nvPr/>
        </p:nvSpPr>
        <p:spPr>
          <a:xfrm>
            <a:off x="7084066" y="4414389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6CDF02DB-17AD-73C7-7D42-63A314C5FC9C}"/>
              </a:ext>
            </a:extLst>
          </p:cNvPr>
          <p:cNvSpPr txBox="1"/>
          <p:nvPr/>
        </p:nvSpPr>
        <p:spPr>
          <a:xfrm>
            <a:off x="7623487" y="4414389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1C05189F-F952-7278-1860-1D8A3199D401}"/>
              </a:ext>
            </a:extLst>
          </p:cNvPr>
          <p:cNvSpPr txBox="1"/>
          <p:nvPr/>
        </p:nvSpPr>
        <p:spPr>
          <a:xfrm>
            <a:off x="8153712" y="4414389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41ED1106-104F-B526-D249-1D313841D5E5}"/>
              </a:ext>
            </a:extLst>
          </p:cNvPr>
          <p:cNvSpPr txBox="1"/>
          <p:nvPr/>
        </p:nvSpPr>
        <p:spPr>
          <a:xfrm>
            <a:off x="8696637" y="4414389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14619192-0196-D474-DF0D-13CB740EE2CF}"/>
              </a:ext>
            </a:extLst>
          </p:cNvPr>
          <p:cNvSpPr txBox="1"/>
          <p:nvPr/>
        </p:nvSpPr>
        <p:spPr>
          <a:xfrm>
            <a:off x="9239562" y="4414389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A54BD2E4-7D96-BCFD-B11D-24C8A8FB3141}"/>
              </a:ext>
            </a:extLst>
          </p:cNvPr>
          <p:cNvSpPr txBox="1"/>
          <p:nvPr/>
        </p:nvSpPr>
        <p:spPr>
          <a:xfrm>
            <a:off x="9772962" y="4414389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BEB2A80-972F-9A50-1A54-70E780B4AE6E}"/>
              </a:ext>
            </a:extLst>
          </p:cNvPr>
          <p:cNvSpPr txBox="1"/>
          <p:nvPr/>
        </p:nvSpPr>
        <p:spPr>
          <a:xfrm>
            <a:off x="10303187" y="4414389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88733A8F-B08D-067E-7BFB-9E2B09E1FE69}"/>
              </a:ext>
            </a:extLst>
          </p:cNvPr>
          <p:cNvSpPr txBox="1"/>
          <p:nvPr/>
        </p:nvSpPr>
        <p:spPr>
          <a:xfrm>
            <a:off x="6562033" y="4880193"/>
            <a:ext cx="141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6786B077-FB30-372A-5324-373A60434337}"/>
              </a:ext>
            </a:extLst>
          </p:cNvPr>
          <p:cNvSpPr txBox="1"/>
          <p:nvPr/>
        </p:nvSpPr>
        <p:spPr>
          <a:xfrm>
            <a:off x="6315375" y="3712714"/>
            <a:ext cx="17633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CD89C71-D72D-9F70-74E0-5094D6C16533}"/>
              </a:ext>
            </a:extLst>
          </p:cNvPr>
          <p:cNvSpPr txBox="1"/>
          <p:nvPr/>
        </p:nvSpPr>
        <p:spPr>
          <a:xfrm>
            <a:off x="6315375" y="4214364"/>
            <a:ext cx="17633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0.0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DD47E2E5-5B37-DF38-EF68-9391242404BF}"/>
              </a:ext>
            </a:extLst>
          </p:cNvPr>
          <p:cNvSpPr txBox="1"/>
          <p:nvPr/>
        </p:nvSpPr>
        <p:spPr>
          <a:xfrm>
            <a:off x="6315375" y="3195189"/>
            <a:ext cx="17633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704F40F-3EBA-667C-2045-5DB6A8048186}"/>
              </a:ext>
            </a:extLst>
          </p:cNvPr>
          <p:cNvSpPr txBox="1"/>
          <p:nvPr/>
        </p:nvSpPr>
        <p:spPr>
          <a:xfrm>
            <a:off x="6315375" y="2674489"/>
            <a:ext cx="17633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5772025-E678-DC65-E6A6-F19A702A1DB2}"/>
              </a:ext>
            </a:extLst>
          </p:cNvPr>
          <p:cNvSpPr txBox="1"/>
          <p:nvPr/>
        </p:nvSpPr>
        <p:spPr>
          <a:xfrm>
            <a:off x="6315375" y="2188714"/>
            <a:ext cx="17633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A14891F-1B60-C3B2-F106-35EEBE177D6C}"/>
              </a:ext>
            </a:extLst>
          </p:cNvPr>
          <p:cNvSpPr txBox="1"/>
          <p:nvPr/>
        </p:nvSpPr>
        <p:spPr>
          <a:xfrm>
            <a:off x="6315375" y="1677539"/>
            <a:ext cx="17633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03CE34D7-E4F8-EB8F-F467-8B09DF8C0969}"/>
              </a:ext>
            </a:extLst>
          </p:cNvPr>
          <p:cNvGrpSpPr/>
          <p:nvPr/>
        </p:nvGrpSpPr>
        <p:grpSpPr>
          <a:xfrm>
            <a:off x="4351176" y="1895737"/>
            <a:ext cx="1114803" cy="553998"/>
            <a:chOff x="6816080" y="3645024"/>
            <a:chExt cx="1114803" cy="553998"/>
          </a:xfrm>
        </p:grpSpPr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3B1D2CDC-FEC3-0BD1-B08D-327C074BC435}"/>
                </a:ext>
              </a:extLst>
            </p:cNvPr>
            <p:cNvSpPr txBox="1"/>
            <p:nvPr/>
          </p:nvSpPr>
          <p:spPr>
            <a:xfrm>
              <a:off x="6820414" y="3645024"/>
              <a:ext cx="111046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1000" b="1" noProof="0" dirty="0">
                  <a:latin typeface="Arial" panose="020B0604020202020204" pitchFamily="34" charset="0"/>
                  <a:cs typeface="Arial" panose="020B0604020202020204" pitchFamily="34" charset="0"/>
                </a:rPr>
                <a:t>Trastuzumab</a:t>
              </a:r>
            </a:p>
            <a:p>
              <a:pPr indent="357188">
                <a:lnSpc>
                  <a:spcPct val="90000"/>
                </a:lnSpc>
              </a:pPr>
              <a:r>
                <a:rPr lang="en-GB" sz="10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</a:p>
            <a:p>
              <a:pPr indent="357188">
                <a:lnSpc>
                  <a:spcPct val="90000"/>
                </a:lnSpc>
              </a:pPr>
              <a:r>
                <a:rPr lang="en-GB" sz="10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</a:p>
            <a:p>
              <a:pPr indent="357188">
                <a:lnSpc>
                  <a:spcPct val="90000"/>
                </a:lnSpc>
              </a:pPr>
              <a:r>
                <a:rPr lang="en-GB" sz="10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Censored</a:t>
              </a:r>
            </a:p>
          </p:txBody>
        </p: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CF191E1-0662-2B33-CBFD-F9D12F302F95}"/>
                </a:ext>
              </a:extLst>
            </p:cNvPr>
            <p:cNvCxnSpPr>
              <a:cxnSpLocks/>
            </p:cNvCxnSpPr>
            <p:nvPr/>
          </p:nvCxnSpPr>
          <p:spPr>
            <a:xfrm>
              <a:off x="6816080" y="3999095"/>
              <a:ext cx="28803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F519FD08-F10E-C4C0-FA3B-96591128F60C}"/>
                </a:ext>
              </a:extLst>
            </p:cNvPr>
            <p:cNvCxnSpPr>
              <a:cxnSpLocks/>
            </p:cNvCxnSpPr>
            <p:nvPr/>
          </p:nvCxnSpPr>
          <p:spPr>
            <a:xfrm>
              <a:off x="6816080" y="3853045"/>
              <a:ext cx="288032" cy="0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5D3BED74-8A2F-654A-B05B-4BB982766AF2}"/>
                </a:ext>
              </a:extLst>
            </p:cNvPr>
            <p:cNvSpPr/>
            <p:nvPr/>
          </p:nvSpPr>
          <p:spPr>
            <a:xfrm>
              <a:off x="6917420" y="4077072"/>
              <a:ext cx="85353" cy="853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8C187162-BA03-083F-2A8B-7C8B094F762C}"/>
              </a:ext>
            </a:extLst>
          </p:cNvPr>
          <p:cNvGrpSpPr/>
          <p:nvPr/>
        </p:nvGrpSpPr>
        <p:grpSpPr>
          <a:xfrm>
            <a:off x="9917089" y="1895737"/>
            <a:ext cx="1114803" cy="553998"/>
            <a:chOff x="6816080" y="3645024"/>
            <a:chExt cx="1114803" cy="553998"/>
          </a:xfrm>
        </p:grpSpPr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65E925D2-6484-621E-D7A3-A42853D50014}"/>
                </a:ext>
              </a:extLst>
            </p:cNvPr>
            <p:cNvSpPr txBox="1"/>
            <p:nvPr/>
          </p:nvSpPr>
          <p:spPr>
            <a:xfrm>
              <a:off x="6820414" y="3645024"/>
              <a:ext cx="111046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1000" b="1" noProof="0" dirty="0">
                  <a:latin typeface="Arial" panose="020B0604020202020204" pitchFamily="34" charset="0"/>
                  <a:cs typeface="Arial" panose="020B0604020202020204" pitchFamily="34" charset="0"/>
                </a:rPr>
                <a:t>Trastuzumab</a:t>
              </a:r>
            </a:p>
            <a:p>
              <a:pPr indent="357188">
                <a:lnSpc>
                  <a:spcPct val="90000"/>
                </a:lnSpc>
              </a:pPr>
              <a:r>
                <a:rPr lang="en-GB" sz="10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</a:p>
            <a:p>
              <a:pPr indent="357188">
                <a:lnSpc>
                  <a:spcPct val="90000"/>
                </a:lnSpc>
              </a:pPr>
              <a:r>
                <a:rPr lang="en-GB" sz="10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</a:p>
            <a:p>
              <a:pPr indent="357188">
                <a:lnSpc>
                  <a:spcPct val="90000"/>
                </a:lnSpc>
              </a:pPr>
              <a:r>
                <a:rPr lang="en-GB" sz="10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Censored</a:t>
              </a:r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C81944CA-5B21-3B30-79BD-A18E55854649}"/>
                </a:ext>
              </a:extLst>
            </p:cNvPr>
            <p:cNvCxnSpPr>
              <a:cxnSpLocks/>
            </p:cNvCxnSpPr>
            <p:nvPr/>
          </p:nvCxnSpPr>
          <p:spPr>
            <a:xfrm>
              <a:off x="6816080" y="3999095"/>
              <a:ext cx="28803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0E851D97-C140-1BCC-5BCF-E21BF1A495C3}"/>
                </a:ext>
              </a:extLst>
            </p:cNvPr>
            <p:cNvCxnSpPr>
              <a:cxnSpLocks/>
            </p:cNvCxnSpPr>
            <p:nvPr/>
          </p:nvCxnSpPr>
          <p:spPr>
            <a:xfrm>
              <a:off x="6816080" y="3853045"/>
              <a:ext cx="288032" cy="0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7E877524-5160-B852-D2EA-0832704D8244}"/>
                </a:ext>
              </a:extLst>
            </p:cNvPr>
            <p:cNvSpPr/>
            <p:nvPr/>
          </p:nvSpPr>
          <p:spPr>
            <a:xfrm>
              <a:off x="6917420" y="4077072"/>
              <a:ext cx="85353" cy="853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180" name="TextBox 179">
            <a:extLst>
              <a:ext uri="{FF2B5EF4-FFF2-40B4-BE49-F238E27FC236}">
                <a16:creationId xmlns:a16="http://schemas.microsoft.com/office/drawing/2014/main" id="{7A09AAF5-57C4-12D9-EB7E-EC1DFE8D1C0E}"/>
              </a:ext>
            </a:extLst>
          </p:cNvPr>
          <p:cNvSpPr txBox="1"/>
          <p:nvPr/>
        </p:nvSpPr>
        <p:spPr>
          <a:xfrm>
            <a:off x="2639616" y="2564904"/>
            <a:ext cx="1208728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Hazard Ratio = 0.462</a:t>
            </a:r>
          </a:p>
          <a:p>
            <a:pPr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90% CI: 0.279-0.765;</a:t>
            </a:r>
            <a:b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1-sided P=0.0050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5BA7F80E-9C6C-8212-82F4-928F86D85872}"/>
              </a:ext>
            </a:extLst>
          </p:cNvPr>
          <p:cNvSpPr txBox="1"/>
          <p:nvPr/>
        </p:nvSpPr>
        <p:spPr>
          <a:xfrm>
            <a:off x="8404312" y="2564904"/>
            <a:ext cx="1208728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Hazard Ratio = 0.581</a:t>
            </a:r>
          </a:p>
          <a:p>
            <a:pPr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90% CI: 0.339-0.994;</a:t>
            </a:r>
            <a:b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1-sided P=0.046</a:t>
            </a:r>
          </a:p>
        </p:txBody>
      </p:sp>
    </p:spTree>
    <p:extLst>
      <p:ext uri="{BB962C8B-B14F-4D97-AF65-F5344CB8AC3E}">
        <p14:creationId xmlns:p14="http://schemas.microsoft.com/office/powerpoint/2010/main" val="747439081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BE6D3-A005-BCFF-13CA-171F4CB54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10E32-7F1E-EC72-8D29-DC922CCF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latin typeface="Arial"/>
                <a:cs typeface="Arial"/>
              </a:rPr>
              <a:t>Conclusions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5FBCD6-C7C3-C7E8-6EC4-3D6ADDBE5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noProof="0" smtClean="0"/>
              <a:pPr/>
              <a:t>29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6304471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28c17512033_0_23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58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 sz="3600" noProof="0" dirty="0">
                <a:latin typeface="Arial"/>
                <a:ea typeface="Arial"/>
                <a:cs typeface="Arial"/>
                <a:sym typeface="Arial"/>
              </a:rPr>
              <a:t>PRECISION ONCOLOGY CONNECT</a:t>
            </a:r>
            <a:br>
              <a:rPr lang="en-GB" sz="3600" noProof="0" dirty="0">
                <a:latin typeface="Arial"/>
                <a:ea typeface="Arial"/>
                <a:cs typeface="Arial"/>
              </a:rPr>
            </a:br>
            <a:r>
              <a:rPr lang="en-GB" sz="3600" noProof="0" dirty="0">
                <a:latin typeface="Arial"/>
                <a:cs typeface="Arial"/>
              </a:rPr>
              <a:t>Animated Video</a:t>
            </a:r>
            <a:endParaRPr lang="en-GB" noProof="0" dirty="0">
              <a:latin typeface="Arial"/>
              <a:cs typeface="Arial"/>
            </a:endParaRPr>
          </a:p>
          <a:p>
            <a:pPr>
              <a:spcBef>
                <a:spcPts val="0"/>
              </a:spcBef>
              <a:buClr>
                <a:schemeClr val="lt1"/>
              </a:buClr>
              <a:buSzPts val="3600"/>
            </a:pPr>
            <a:br>
              <a:rPr lang="en-GB" noProof="0" dirty="0"/>
            </a:br>
            <a:r>
              <a:rPr lang="en-GB" sz="3200" noProof="0" dirty="0">
                <a:latin typeface="Arial"/>
                <a:cs typeface="Arial"/>
              </a:rPr>
              <a:t>Understanding her2 testing in </a:t>
            </a:r>
            <a:br>
              <a:rPr lang="en-GB" sz="3200" noProof="0" dirty="0">
                <a:latin typeface="Arial"/>
                <a:cs typeface="Arial"/>
              </a:rPr>
            </a:br>
            <a:r>
              <a:rPr lang="en-GB" sz="3200" noProof="0" dirty="0">
                <a:latin typeface="Arial"/>
                <a:cs typeface="Arial"/>
              </a:rPr>
              <a:t>gynecological cancerS:</a:t>
            </a:r>
            <a:br>
              <a:rPr lang="en-GB" sz="3200" noProof="0" dirty="0">
                <a:latin typeface="Arial"/>
                <a:cs typeface="Arial"/>
              </a:rPr>
            </a:br>
            <a:r>
              <a:rPr lang="en-GB" sz="3200" noProof="0" dirty="0">
                <a:latin typeface="Arial"/>
                <a:cs typeface="Arial"/>
              </a:rPr>
              <a:t>best practices and treatment implications</a:t>
            </a:r>
            <a:br>
              <a:rPr lang="en-GB" sz="3200" noProof="0" dirty="0">
                <a:latin typeface="Arial"/>
                <a:cs typeface="Arial"/>
              </a:rPr>
            </a:br>
            <a:br>
              <a:rPr lang="en-GB" sz="3200" noProof="0" dirty="0">
                <a:latin typeface="Arial"/>
                <a:cs typeface="Arial"/>
              </a:rPr>
            </a:br>
            <a:r>
              <a:rPr lang="en-GB" sz="3200" cap="none" noProof="0" dirty="0">
                <a:latin typeface="Arial"/>
                <a:cs typeface="Arial"/>
              </a:rPr>
              <a:t>Prof. Fernando A. Soares</a:t>
            </a:r>
            <a:br>
              <a:rPr lang="en-GB" sz="3200" cap="none" noProof="0" dirty="0">
                <a:latin typeface="Arial"/>
                <a:cs typeface="Arial"/>
              </a:rPr>
            </a:br>
            <a:r>
              <a:rPr lang="en-GB" sz="2200" cap="none" noProof="0" dirty="0">
                <a:latin typeface="Arial"/>
                <a:cs typeface="Arial"/>
              </a:rPr>
              <a:t>University of São Paulo, Brazil </a:t>
            </a:r>
            <a:br>
              <a:rPr lang="en-GB" sz="3200" cap="none" noProof="0" dirty="0">
                <a:latin typeface="Arial"/>
                <a:cs typeface="Arial"/>
              </a:rPr>
            </a:br>
            <a:br>
              <a:rPr lang="en-GB" sz="3200" noProof="0" dirty="0">
                <a:latin typeface="Arial"/>
                <a:cs typeface="Arial"/>
              </a:rPr>
            </a:br>
            <a:r>
              <a:rPr lang="en-GB" sz="2400" noProof="0" dirty="0">
                <a:latin typeface="Arial"/>
                <a:cs typeface="Arial"/>
              </a:rPr>
              <a:t>February </a:t>
            </a:r>
            <a:r>
              <a:rPr lang="en-GB" sz="2400" cap="none" noProof="0" dirty="0">
                <a:latin typeface="Arial"/>
                <a:cs typeface="Arial"/>
                <a:sym typeface="Arial"/>
              </a:rPr>
              <a:t>2026</a:t>
            </a:r>
            <a:endParaRPr lang="en-GB" sz="2400" noProof="0" dirty="0"/>
          </a:p>
        </p:txBody>
      </p:sp>
      <p:sp>
        <p:nvSpPr>
          <p:cNvPr id="721" name="Google Shape;721;g28c17512033_0_230"/>
          <p:cNvSpPr txBox="1">
            <a:spLocks noGrp="1"/>
          </p:cNvSpPr>
          <p:nvPr>
            <p:ph type="sldNum" idx="12"/>
          </p:nvPr>
        </p:nvSpPr>
        <p:spPr>
          <a:xfrm>
            <a:off x="10800523" y="6428359"/>
            <a:ext cx="781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fld id="{00000000-1234-1234-1234-123412341234}" type="slidenum">
              <a:rPr lang="en-GB" noProof="0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None/>
              </a:pPr>
              <a:t>3</a:t>
            </a:fld>
            <a:endParaRPr lang="en-GB" sz="1100" b="0" i="0" u="none" strike="noStrike" cap="none" noProof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16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77FDC-F24C-B029-88CA-4B7D69E8E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38620-D0BC-6FEB-FA7A-CE449229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latin typeface="Arial"/>
                <a:cs typeface="Arial"/>
              </a:rPr>
              <a:t>Conclusions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73B94-7390-4F6B-A2A9-38B1C328565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356870" lvl="0" indent="-356870" fontAlgn="base">
              <a:spcAft>
                <a:spcPct val="0"/>
              </a:spcAft>
            </a:pPr>
            <a:r>
              <a:rPr lang="en-US" altLang="en-US" b="1" dirty="0">
                <a:solidFill>
                  <a:schemeClr val="accent1"/>
                </a:solidFill>
                <a:latin typeface="Arial"/>
                <a:cs typeface="Arial"/>
              </a:rPr>
              <a:t>HER2 is now a clinically actionable biomarker in gynecological cancers</a:t>
            </a:r>
            <a:r>
              <a:rPr lang="en-US" altLang="en-US" dirty="0">
                <a:latin typeface="Arial"/>
                <a:cs typeface="Arial"/>
              </a:rPr>
              <a:t>, with treatment implications that vary by tumour type and line of therapy.</a:t>
            </a:r>
          </a:p>
          <a:p>
            <a:pPr marL="356870" lvl="0" indent="-356870" fontAlgn="base">
              <a:spcAft>
                <a:spcPct val="0"/>
              </a:spcAft>
            </a:pPr>
            <a:r>
              <a:rPr lang="en-US" altLang="en-US" b="1" dirty="0">
                <a:solidFill>
                  <a:schemeClr val="accent1"/>
                </a:solidFill>
                <a:latin typeface="Arial"/>
                <a:cs typeface="Arial"/>
              </a:rPr>
              <a:t>Accurate and standardised HER2 testing is essential </a:t>
            </a:r>
            <a:r>
              <a:rPr lang="en-US" altLang="en-US" dirty="0">
                <a:latin typeface="Arial"/>
                <a:cs typeface="Arial"/>
              </a:rPr>
              <a:t>to ensure appropriate access to both first-line and later-line HER2-targeted treatments.</a:t>
            </a:r>
          </a:p>
          <a:p>
            <a:pPr marL="356870" lvl="0" indent="-356870" fontAlgn="base">
              <a:spcAft>
                <a:spcPct val="0"/>
              </a:spcAft>
            </a:pPr>
            <a:r>
              <a:rPr lang="en-US" altLang="en-US" dirty="0">
                <a:latin typeface="Arial"/>
                <a:cs typeface="Arial"/>
              </a:rPr>
              <a:t>Clear, </a:t>
            </a:r>
            <a:r>
              <a:rPr lang="en-US" altLang="en-US" b="1" dirty="0">
                <a:solidFill>
                  <a:schemeClr val="accent1"/>
                </a:solidFill>
                <a:latin typeface="Arial"/>
                <a:cs typeface="Arial"/>
              </a:rPr>
              <a:t>structured pathology reporting aligned with CAP standards is critical</a:t>
            </a:r>
            <a:r>
              <a:rPr lang="en-US" altLang="en-US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US" altLang="en-US" dirty="0">
                <a:latin typeface="Arial"/>
                <a:cs typeface="Arial"/>
              </a:rPr>
              <a:t>to support correct interpretation and multidisciplinary treatment decisions.</a:t>
            </a:r>
          </a:p>
          <a:p>
            <a:pPr marL="356870" lvl="0" indent="-356870" fontAlgn="base">
              <a:spcAft>
                <a:spcPct val="0"/>
              </a:spcAft>
            </a:pPr>
            <a:r>
              <a:rPr lang="en-US" altLang="en-US" b="1" dirty="0">
                <a:solidFill>
                  <a:schemeClr val="accent1"/>
                </a:solidFill>
                <a:latin typeface="Arial"/>
                <a:cs typeface="Arial"/>
              </a:rPr>
              <a:t>Close collaboration between pathologists and oncologists </a:t>
            </a:r>
            <a:r>
              <a:rPr lang="en-US" altLang="en-US" dirty="0">
                <a:latin typeface="Arial"/>
                <a:cs typeface="Arial"/>
              </a:rPr>
              <a:t>is increasingly important as HER2-directed strategies expand across gynecological malignancies</a:t>
            </a:r>
          </a:p>
          <a:p>
            <a:pPr marL="356870" indent="-356870"/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4A1B8-1AA7-36F4-78E2-A15217416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noProof="0" smtClean="0"/>
              <a:pPr/>
              <a:t>30</a:t>
            </a:fld>
            <a:endParaRPr lang="en-GB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E29802-2D4A-69B7-E369-7F0D76C55C9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CAP, College of American Pathologists; HER2, human epidermal growth factor receptor 2.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26908148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25355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18CF7-891F-2F3F-C7E2-8C776F802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5A784-4481-451F-189A-19F118FF8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noProof="0" dirty="0"/>
              <a:t>Educational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284B4-C31B-A841-01B4-E28E9199C9C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GB" b="1" noProof="0" dirty="0">
                <a:solidFill>
                  <a:schemeClr val="accent1"/>
                </a:solidFill>
              </a:rPr>
              <a:t>Provide Expert Opinion on HER2 immunohistochemistry in ovarian, cervical and endometrial cancers</a:t>
            </a:r>
            <a:r>
              <a:rPr lang="en-GB" noProof="0" dirty="0"/>
              <a:t>, focusing on best practices, which guidelines exist and scoring criteria </a:t>
            </a:r>
            <a:br>
              <a:rPr lang="en-GB" noProof="0" dirty="0"/>
            </a:br>
            <a:r>
              <a:rPr lang="en-GB" noProof="0" dirty="0"/>
              <a:t>to follow:</a:t>
            </a:r>
          </a:p>
          <a:p>
            <a:pPr marL="457200" indent="-457200">
              <a:buFont typeface="+mj-lt"/>
              <a:buAutoNum type="arabicPeriod"/>
            </a:pPr>
            <a:r>
              <a:rPr lang="en-GB" noProof="0" dirty="0"/>
              <a:t>Understand </a:t>
            </a:r>
            <a:r>
              <a:rPr lang="en-GB" b="1" noProof="0" dirty="0">
                <a:solidFill>
                  <a:schemeClr val="accent1"/>
                </a:solidFill>
              </a:rPr>
              <a:t>best practices in HER2 immunohistochemistry</a:t>
            </a:r>
          </a:p>
          <a:p>
            <a:pPr marL="457200" indent="-457200">
              <a:buFont typeface="+mj-lt"/>
              <a:buAutoNum type="arabicPeriod"/>
            </a:pPr>
            <a:r>
              <a:rPr lang="en-GB" noProof="0" dirty="0"/>
              <a:t>Be able to implement </a:t>
            </a:r>
            <a:r>
              <a:rPr lang="en-GB" b="1" noProof="0" dirty="0">
                <a:solidFill>
                  <a:schemeClr val="accent1"/>
                </a:solidFill>
              </a:rPr>
              <a:t>optimal immunohistochemistry testing and scoring of staining </a:t>
            </a:r>
            <a:br>
              <a:rPr lang="en-GB" noProof="0" dirty="0"/>
            </a:br>
            <a:r>
              <a:rPr lang="en-GB" noProof="0" dirty="0"/>
              <a:t>for HER2 expression</a:t>
            </a:r>
          </a:p>
          <a:p>
            <a:pPr marL="457200" indent="-457200">
              <a:buFont typeface="+mj-lt"/>
              <a:buAutoNum type="arabicPeriod"/>
            </a:pPr>
            <a:r>
              <a:rPr lang="en-GB" noProof="0" dirty="0"/>
              <a:t>Recognise the </a:t>
            </a:r>
            <a:r>
              <a:rPr lang="en-GB" b="1" noProof="0" dirty="0">
                <a:solidFill>
                  <a:schemeClr val="accent1"/>
                </a:solidFill>
              </a:rPr>
              <a:t>appropriate placement of therapies </a:t>
            </a:r>
            <a:r>
              <a:rPr lang="en-GB" noProof="0" dirty="0"/>
              <a:t>targeting HER2 alterations </a:t>
            </a:r>
            <a:br>
              <a:rPr lang="en-GB" noProof="0" dirty="0"/>
            </a:br>
            <a:r>
              <a:rPr lang="en-GB" noProof="0" dirty="0"/>
              <a:t>(including ADCs) across the patient journey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BF06C9-88F9-90C9-A5A0-0E069498E5A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GB" noProof="0" dirty="0"/>
              <a:t>HER2, human epidermal growth factor receptor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960D4-9792-1C52-9BEF-4B6BA62F9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noProof="0" smtClean="0"/>
              <a:pPr/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9487112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D9434-ECDA-A71D-80E8-958F1A580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latin typeface="Arial"/>
                <a:cs typeface="Arial"/>
              </a:rPr>
              <a:t>Clinical takeaways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6F0E3-FEAF-3F68-94BB-A80B4FDBFB7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356870" indent="-356870"/>
            <a:endParaRPr lang="en-GB" sz="2800" b="1" cap="all" dirty="0"/>
          </a:p>
          <a:p>
            <a:pPr marL="356870" indent="-356870"/>
            <a:endParaRPr lang="en-GB" sz="1900" cap="all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56870" indent="-356870"/>
            <a:endParaRPr lang="en-GB" sz="2800" dirty="0">
              <a:solidFill>
                <a:srgbClr val="000000"/>
              </a:solidFill>
            </a:endParaRPr>
          </a:p>
          <a:p>
            <a:pPr marL="356870" indent="-356870"/>
            <a:endParaRPr lang="en-GB" sz="15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1600" noProof="0" dirty="0">
              <a:solidFill>
                <a:srgbClr val="000000"/>
              </a:solidFill>
            </a:endParaRPr>
          </a:p>
          <a:p>
            <a:pPr marL="356870" indent="-35687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E419C-9264-4575-5760-39918D7D9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noProof="0" smtClean="0"/>
              <a:pPr/>
              <a:t>5</a:t>
            </a:fld>
            <a:endParaRPr lang="en-GB" noProof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538A156-E962-EA71-C064-B92168216A3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CAP, College of American Pathologists; HER2, human epidermal growth factor receptor 2; IHC, immunohistochemistry; ISH, in situ hybridisation; NCCN, National Comprehensive Cancer Network; T-DXd, trastuzumab deruxtecan. 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B08CB3-238C-1819-4575-95DF6756E272}"/>
              </a:ext>
            </a:extLst>
          </p:cNvPr>
          <p:cNvSpPr txBox="1">
            <a:spLocks/>
          </p:cNvSpPr>
          <p:nvPr/>
        </p:nvSpPr>
        <p:spPr>
          <a:xfrm>
            <a:off x="772584" y="1120800"/>
            <a:ext cx="10962216" cy="4982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357188" indent="-357188" algn="l" defTabSz="457200" rtl="0" eaLnBrk="1" latinLnBrk="0" hangingPunct="1">
              <a:spcBef>
                <a:spcPts val="1200"/>
              </a:spcBef>
              <a:buClr>
                <a:schemeClr val="accent2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14375" indent="-25717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6870" indent="-356870"/>
            <a:r>
              <a:rPr lang="en-US" sz="1800" b="1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HER2 IHC testing</a:t>
            </a:r>
            <a:r>
              <a:rPr lang="en-US" sz="18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Arial"/>
                <a:ea typeface="Calibri"/>
                <a:cs typeface="Arial"/>
              </a:rPr>
              <a:t>is recommended in </a:t>
            </a:r>
            <a:r>
              <a:rPr lang="en-US" sz="1800" b="1" dirty="0">
                <a:solidFill>
                  <a:schemeClr val="tx2"/>
                </a:solidFill>
                <a:latin typeface="Arial"/>
                <a:ea typeface="Calibri"/>
                <a:cs typeface="Arial"/>
              </a:rPr>
              <a:t>p</a:t>
            </a:r>
            <a:r>
              <a:rPr lang="en-US" sz="1800" b="1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53-aberrant endometrial cancer (EC)</a:t>
            </a:r>
            <a:r>
              <a:rPr lang="en-US" sz="18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, </a:t>
            </a:r>
            <a:r>
              <a:rPr lang="en-US" sz="1800" b="1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advanced or recurrent cervical cancer</a:t>
            </a:r>
            <a:r>
              <a:rPr lang="en-US" sz="1800" dirty="0">
                <a:solidFill>
                  <a:schemeClr val="tx2"/>
                </a:solidFill>
                <a:latin typeface="Arial"/>
                <a:ea typeface="Calibri"/>
                <a:cs typeface="Arial"/>
              </a:rPr>
              <a:t>, and </a:t>
            </a:r>
            <a:r>
              <a:rPr lang="en-US" sz="1800" b="1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recurrent ovarian cancer</a:t>
            </a:r>
            <a:r>
              <a:rPr lang="en-US" sz="1800" dirty="0">
                <a:solidFill>
                  <a:schemeClr val="tx2"/>
                </a:solidFill>
                <a:latin typeface="Arial"/>
                <a:ea typeface="Calibri"/>
                <a:cs typeface="Arial"/>
              </a:rPr>
              <a:t>, as </a:t>
            </a:r>
            <a:r>
              <a:rPr lang="en-US" sz="1800" b="1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HER2 status guides treatment selection</a:t>
            </a:r>
            <a:r>
              <a:rPr lang="en-US" sz="1800" dirty="0">
                <a:solidFill>
                  <a:schemeClr val="tx2"/>
                </a:solidFill>
                <a:latin typeface="Arial"/>
                <a:ea typeface="Calibri"/>
                <a:cs typeface="Arial"/>
              </a:rPr>
              <a:t>. HER2 assessment and reporting should follow the </a:t>
            </a:r>
            <a:r>
              <a:rPr lang="en-US" sz="1800" b="1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CAP gynecologic reporting template</a:t>
            </a:r>
            <a:r>
              <a:rPr lang="en-US" sz="18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.</a:t>
            </a:r>
            <a:endParaRPr lang="en-US" sz="1800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356870" indent="-356870"/>
            <a:r>
              <a:rPr lang="en-US" sz="1800" dirty="0">
                <a:solidFill>
                  <a:schemeClr val="tx2"/>
                </a:solidFill>
                <a:latin typeface="Arial"/>
                <a:ea typeface="Calibri"/>
                <a:cs typeface="Arial"/>
              </a:rPr>
              <a:t>In EC, patients with </a:t>
            </a:r>
            <a:r>
              <a:rPr lang="en-US" sz="1800" b="1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HER2+ uterine serous carcinoma are eligible for 1st-line carboplatin–paclitaxel + trastuzumab</a:t>
            </a:r>
            <a:r>
              <a:rPr lang="en-US" sz="1800" dirty="0">
                <a:solidFill>
                  <a:schemeClr val="tx2"/>
                </a:solidFill>
                <a:latin typeface="Arial"/>
                <a:ea typeface="Calibri"/>
                <a:cs typeface="Arial"/>
              </a:rPr>
              <a:t>. In this setting, HER2 positivity is defined as </a:t>
            </a:r>
            <a:r>
              <a:rPr lang="en-US" sz="1800" b="1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IHC 3+</a:t>
            </a:r>
            <a:r>
              <a:rPr lang="en-US" sz="1800" dirty="0">
                <a:solidFill>
                  <a:schemeClr val="tx2"/>
                </a:solidFill>
                <a:latin typeface="Arial"/>
                <a:ea typeface="Calibri"/>
                <a:cs typeface="Arial"/>
              </a:rPr>
              <a:t> (strong complete or basolateral/lateral membranous staining in &gt;30% of tumour cells [TC]) or </a:t>
            </a:r>
            <a:r>
              <a:rPr lang="en-US" sz="1800" b="1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IHC 2+</a:t>
            </a:r>
            <a:r>
              <a:rPr lang="en-US" sz="18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Arial"/>
                <a:ea typeface="Calibri"/>
                <a:cs typeface="Arial"/>
              </a:rPr>
              <a:t>(strong staining in ≤30% of TC, or weak-to-moderate staining in ≥10% of TC) </a:t>
            </a:r>
            <a:r>
              <a:rPr lang="en-US" sz="1800" b="1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with ISH+</a:t>
            </a:r>
            <a:r>
              <a:rPr lang="en-US" sz="18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.</a:t>
            </a:r>
            <a:endParaRPr lang="en-US" sz="1800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356870" indent="-356870"/>
            <a:r>
              <a:rPr lang="en-US" sz="1800" dirty="0">
                <a:solidFill>
                  <a:schemeClr val="tx2"/>
                </a:solidFill>
                <a:latin typeface="Arial"/>
                <a:ea typeface="Calibri"/>
                <a:cs typeface="Arial"/>
              </a:rPr>
              <a:t>In the </a:t>
            </a:r>
            <a:r>
              <a:rPr lang="en-US" sz="1800" b="1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recurrent or metastatic setting</a:t>
            </a:r>
            <a:r>
              <a:rPr lang="en-US" sz="18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Arial"/>
                <a:ea typeface="Calibri"/>
                <a:cs typeface="Arial"/>
              </a:rPr>
              <a:t>across endometrial, cervical, and ovarian cancers, patients with </a:t>
            </a:r>
            <a:r>
              <a:rPr lang="en-US" sz="1800" b="1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HER2-positive disease</a:t>
            </a:r>
            <a:r>
              <a:rPr lang="en-US" sz="18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Arial"/>
                <a:ea typeface="Calibri"/>
                <a:cs typeface="Arial"/>
              </a:rPr>
              <a:t>are eligible for </a:t>
            </a:r>
            <a:r>
              <a:rPr lang="en-US" sz="1800" b="1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≥2nd-line treatment with T-DXd </a:t>
            </a:r>
            <a:r>
              <a:rPr lang="en-US" sz="1800" dirty="0">
                <a:solidFill>
                  <a:schemeClr val="tx2"/>
                </a:solidFill>
                <a:latin typeface="Arial"/>
                <a:ea typeface="Calibri"/>
                <a:cs typeface="Arial"/>
              </a:rPr>
              <a:t>in certain circumstances. Here, HER2 positivity is defined as </a:t>
            </a:r>
            <a:r>
              <a:rPr lang="en-US" sz="1800" b="1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IHC 3+</a:t>
            </a:r>
            <a:r>
              <a:rPr lang="en-US" sz="1800" dirty="0">
                <a:solidFill>
                  <a:schemeClr val="tx2"/>
                </a:solidFill>
                <a:latin typeface="Arial"/>
                <a:ea typeface="Calibri"/>
                <a:cs typeface="Arial"/>
              </a:rPr>
              <a:t> (strong complete or basolateral/lateral staining in ≥10% of TC) or </a:t>
            </a:r>
            <a:r>
              <a:rPr lang="en-US" sz="1800" b="1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IHC 2+</a:t>
            </a:r>
            <a:r>
              <a:rPr lang="en-US" sz="18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Arial"/>
                <a:ea typeface="Calibri"/>
                <a:cs typeface="Arial"/>
              </a:rPr>
              <a:t>(weak-to-moderate complete or basolateral/lateral staining in ≥10% of TC).</a:t>
            </a:r>
            <a:endParaRPr lang="en-US" sz="18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356870" indent="-356870"/>
            <a:r>
              <a:rPr lang="en-US" sz="1800" b="1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Standardisation across pre-analytic, analytic, and post-analytic phases</a:t>
            </a:r>
            <a:r>
              <a:rPr lang="en-US" sz="18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Arial"/>
                <a:ea typeface="Calibri"/>
                <a:cs typeface="Arial"/>
              </a:rPr>
              <a:t>is essential for reliable HER2 interpretation. In the absence of gynecological-specific guidance, </a:t>
            </a:r>
            <a:r>
              <a:rPr lang="en-US" sz="1800" b="1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established ASCO/CAP breast cancer standards</a:t>
            </a:r>
            <a:r>
              <a:rPr lang="en-US" sz="1800" dirty="0">
                <a:solidFill>
                  <a:schemeClr val="tx2"/>
                </a:solidFill>
                <a:latin typeface="Arial"/>
                <a:ea typeface="Calibri"/>
                <a:cs typeface="Arial"/>
              </a:rPr>
              <a:t> can be applied.</a:t>
            </a: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2"/>
              </a:solidFill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95359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AEE1E-A85F-6395-C274-E76AD9D65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2F104-4E4C-0A83-8809-5E6175A11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latin typeface="Arial"/>
                <a:cs typeface="Arial"/>
              </a:rPr>
              <a:t>Her2 Expression AND</a:t>
            </a:r>
            <a:br>
              <a:rPr lang="en-GB" noProof="0" dirty="0">
                <a:latin typeface="Arial"/>
                <a:cs typeface="Arial"/>
              </a:rPr>
            </a:br>
            <a:r>
              <a:rPr lang="en-GB" noProof="0" dirty="0">
                <a:latin typeface="Arial"/>
                <a:cs typeface="Arial"/>
              </a:rPr>
              <a:t>TREATMENT IMPLICATIONS  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7D2846-D007-D47F-396C-F899A9E2E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noProof="0" smtClean="0"/>
              <a:pPr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7502624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CEFAE-0995-4FF7-EBBD-E56C09DE3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258763"/>
            <a:ext cx="10963275" cy="865187"/>
          </a:xfrm>
        </p:spPr>
        <p:txBody>
          <a:bodyPr/>
          <a:lstStyle/>
          <a:p>
            <a:r>
              <a:rPr lang="en-GB" noProof="0" dirty="0"/>
              <a:t>HER2 IHC testing can inform clinical decisions for certain patients with gynecologic cancers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66EDB861-DA0C-AD1C-07C5-A67C01A0D70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444369" cy="365125"/>
          </a:xfrm>
        </p:spPr>
        <p:txBody>
          <a:bodyPr anchor="b" anchorCtr="0"/>
          <a:lstStyle/>
          <a:p>
            <a:r>
              <a:rPr lang="en-GB" sz="1000" baseline="30000" noProof="0" dirty="0">
                <a:solidFill>
                  <a:schemeClr val="tx2"/>
                </a:solidFill>
              </a:rPr>
              <a:t>a </a:t>
            </a:r>
            <a:r>
              <a:rPr lang="en-GB" sz="1000" noProof="0" dirty="0">
                <a:solidFill>
                  <a:schemeClr val="tx2"/>
                </a:solidFill>
              </a:rPr>
              <a:t>Varies according to histological subtype;</a:t>
            </a:r>
            <a:r>
              <a:rPr lang="en-GB" sz="1000" baseline="30000" noProof="0" dirty="0">
                <a:solidFill>
                  <a:schemeClr val="tx2"/>
                </a:solidFill>
              </a:rPr>
              <a:t> b </a:t>
            </a:r>
            <a:r>
              <a:rPr lang="en-GB" sz="1000" noProof="0" dirty="0">
                <a:solidFill>
                  <a:schemeClr val="tx2"/>
                </a:solidFill>
              </a:rPr>
              <a:t>Expression rate of 44.1% with IHC alone vs 5.0% according to traditional method (combined ISH/FISH)</a:t>
            </a:r>
            <a:r>
              <a:rPr lang="en-GB" sz="1000" baseline="30000" noProof="0" dirty="0">
                <a:solidFill>
                  <a:schemeClr val="tx2"/>
                </a:solidFill>
              </a:rPr>
              <a:t>6</a:t>
            </a:r>
            <a:r>
              <a:rPr lang="en-GB" sz="1000" noProof="0" dirty="0">
                <a:solidFill>
                  <a:schemeClr val="tx2"/>
                </a:solidFill>
              </a:rPr>
              <a:t>; </a:t>
            </a:r>
            <a:r>
              <a:rPr lang="en-GB" sz="1000" baseline="30000" noProof="0" dirty="0">
                <a:solidFill>
                  <a:schemeClr val="tx2"/>
                </a:solidFill>
              </a:rPr>
              <a:t>c</a:t>
            </a:r>
            <a:r>
              <a:rPr lang="en-GB" sz="1000" noProof="0" dirty="0">
                <a:solidFill>
                  <a:schemeClr val="tx2"/>
                </a:solidFill>
              </a:rPr>
              <a:t> Patients who have not received prior trastuzumab</a:t>
            </a:r>
          </a:p>
          <a:p>
            <a:r>
              <a:rPr lang="en-GB" sz="1000" noProof="0" dirty="0">
                <a:solidFill>
                  <a:schemeClr val="tx2"/>
                </a:solidFill>
              </a:rPr>
              <a:t>1/2L, first/second line; FISH, fluorescent in-situ hybridisation; IHC, immunohistochemistry; N/A, not applicable; NCCN, National Comprehensive Cancer Network; T-DXd, trastuzumab deruxtecan</a:t>
            </a:r>
          </a:p>
          <a:p>
            <a:r>
              <a:rPr lang="en-GB" sz="1000" noProof="0" dirty="0">
                <a:solidFill>
                  <a:schemeClr val="tx2"/>
                </a:solidFill>
              </a:rPr>
              <a:t>1. Vermij L, et al. Cancers. 2021;13(1):44; 2. Uzunparmak B, et al. Ann Oncol. 2023;34:1035-46; 3. Buza N, et al. Mod Pathol. 2013;26:1605-12; 4. Halle MK, et al. Br J Cancer. 2018;118:378-87; 5. Itkin B, et al. PLoS One. 2021;16(9):e0257976; 6. Xu Q, et al. Oncol Lett. 2025;29(5):217; 7. Shi H, et al. Pathol Clin Res. 2021;7:86-95; 8. Chung YW, et al. J Gynecol Oncol. 2019;30:e75; 9. Tuefferd M, et al. PLoS One. 2007;2:e1138; 10. NCCN Guidelines: Uterine Neoplasms. Version 2.2026; Available </a:t>
            </a:r>
            <a:r>
              <a:rPr lang="en-GB" sz="1000" noProof="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sz="1000" noProof="0" dirty="0">
                <a:solidFill>
                  <a:schemeClr val="tx2"/>
                </a:solidFill>
              </a:rPr>
              <a:t> (accessed Jan 20, 2026); 11. NCCN Guidelines: Cervical Cancer. Version 2. 2026. Available </a:t>
            </a:r>
            <a:r>
              <a:rPr lang="en-GB" sz="1000" noProof="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sz="1000" noProof="0" dirty="0">
                <a:solidFill>
                  <a:schemeClr val="tx2"/>
                </a:solidFill>
              </a:rPr>
              <a:t> (accessed Jan 20, 2026); 14. NCCN Guidelines: Ovarian Cancer Including Fallopian Tube Cancer and Primary Peritoneal Cancer. Version 3.2025. Available </a:t>
            </a:r>
            <a:r>
              <a:rPr lang="en-GB" sz="1000" noProof="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sz="1000" noProof="0" dirty="0">
                <a:solidFill>
                  <a:schemeClr val="tx2"/>
                </a:solidFill>
              </a:rPr>
              <a:t> (accessed Jan 20, 2026); 13. Fader AN, et al. Clin Cancer Res. 2020;26(15):3928-35 (including full protocol); 14. Meric-Bernstam F, et al. J Clin Oncol. 2024;42(1):47-58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71CE6-3A4E-1416-757E-8CE42E35A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noProof="0" smtClean="0"/>
              <a:pPr/>
              <a:t>7</a:t>
            </a:fld>
            <a:endParaRPr lang="en-GB" noProof="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53F1678-3D85-648A-6386-76E5A5C846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833962"/>
              </p:ext>
            </p:extLst>
          </p:nvPr>
        </p:nvGraphicFramePr>
        <p:xfrm>
          <a:off x="620183" y="3986835"/>
          <a:ext cx="10949482" cy="1552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041">
                  <a:extLst>
                    <a:ext uri="{9D8B030D-6E8A-4147-A177-3AD203B41FA5}">
                      <a16:colId xmlns:a16="http://schemas.microsoft.com/office/drawing/2014/main" val="2881137850"/>
                    </a:ext>
                  </a:extLst>
                </a:gridCol>
                <a:gridCol w="840514">
                  <a:extLst>
                    <a:ext uri="{9D8B030D-6E8A-4147-A177-3AD203B41FA5}">
                      <a16:colId xmlns:a16="http://schemas.microsoft.com/office/drawing/2014/main" val="2197107583"/>
                    </a:ext>
                  </a:extLst>
                </a:gridCol>
                <a:gridCol w="2784309">
                  <a:extLst>
                    <a:ext uri="{9D8B030D-6E8A-4147-A177-3AD203B41FA5}">
                      <a16:colId xmlns:a16="http://schemas.microsoft.com/office/drawing/2014/main" val="1186136423"/>
                    </a:ext>
                  </a:extLst>
                </a:gridCol>
                <a:gridCol w="2784309">
                  <a:extLst>
                    <a:ext uri="{9D8B030D-6E8A-4147-A177-3AD203B41FA5}">
                      <a16:colId xmlns:a16="http://schemas.microsoft.com/office/drawing/2014/main" val="820226501"/>
                    </a:ext>
                  </a:extLst>
                </a:gridCol>
                <a:gridCol w="2784309">
                  <a:extLst>
                    <a:ext uri="{9D8B030D-6E8A-4147-A177-3AD203B41FA5}">
                      <a16:colId xmlns:a16="http://schemas.microsoft.com/office/drawing/2014/main" val="3582975021"/>
                    </a:ext>
                  </a:extLst>
                </a:gridCol>
              </a:tblGrid>
              <a:tr h="34544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200" noProof="0" dirty="0">
                          <a:latin typeface="Arial"/>
                        </a:rPr>
                        <a:t>1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b="1" kern="1200" noProof="0" dirty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+mn-cs"/>
                        </a:rPr>
                        <a:t>Line of therapy</a:t>
                      </a:r>
                      <a:r>
                        <a:rPr lang="en-GB" sz="1200" noProof="0" dirty="0">
                          <a:latin typeface="Arial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>
                          <a:latin typeface="Arial"/>
                        </a:rPr>
                        <a:t>Endometrial Cancer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>
                          <a:latin typeface="Arial"/>
                        </a:rPr>
                        <a:t>Cervical Cancer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>
                          <a:latin typeface="Arial"/>
                        </a:rPr>
                        <a:t>Ovarian Cancer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4274276"/>
                  </a:ext>
                </a:extLst>
              </a:tr>
              <a:tr h="485270"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200" b="1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HER2-Targeted Treatment Options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Arial"/>
                        </a:rPr>
                        <a:t>1L</a:t>
                      </a:r>
                      <a:r>
                        <a:rPr lang="en-GB" sz="1200" baseline="30000" noProof="0" dirty="0">
                          <a:solidFill>
                            <a:schemeClr val="tx1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Arial"/>
                        </a:rPr>
                        <a:t>Carboplatin-paclitaxel + </a:t>
                      </a: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Arial"/>
                        </a:rPr>
                        <a:t>trastuzumab</a:t>
                      </a:r>
                      <a:r>
                        <a:rPr lang="en-GB" sz="1200" b="1" baseline="30000" noProof="0" dirty="0">
                          <a:solidFill>
                            <a:schemeClr val="tx1"/>
                          </a:solidFill>
                          <a:latin typeface="Arial"/>
                        </a:rPr>
                        <a:t>c</a:t>
                      </a: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en-GB" sz="1200" b="0" noProof="0" dirty="0">
                          <a:solidFill>
                            <a:schemeClr val="tx1"/>
                          </a:solidFill>
                          <a:latin typeface="Arial"/>
                        </a:rPr>
                        <a:t>for patients with HER2+ (IHC 3+ or </a:t>
                      </a:r>
                      <a:r>
                        <a:rPr lang="en-GB" sz="1200" b="0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2+/ISH+) </a:t>
                      </a:r>
                      <a:r>
                        <a:rPr lang="en-GB" sz="1200" b="0" noProof="0" dirty="0">
                          <a:solidFill>
                            <a:schemeClr val="tx1"/>
                          </a:solidFill>
                          <a:latin typeface="Arial"/>
                        </a:rPr>
                        <a:t>uterine serous carcinoma or carcinosarcoma</a:t>
                      </a:r>
                      <a:r>
                        <a:rPr lang="en-GB" sz="1200" b="0" baseline="30000" noProof="0" dirty="0">
                          <a:solidFill>
                            <a:schemeClr val="tx1"/>
                          </a:solidFill>
                          <a:latin typeface="Arial"/>
                        </a:rPr>
                        <a:t>13</a:t>
                      </a:r>
                      <a:endParaRPr lang="en-GB" sz="1200" b="1" baseline="30000" noProof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2792564"/>
                  </a:ext>
                </a:extLst>
              </a:tr>
              <a:tr h="345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Arial"/>
                        </a:rPr>
                        <a:t>2L+</a:t>
                      </a:r>
                      <a:r>
                        <a:rPr lang="en-GB" sz="1200" baseline="30000" noProof="0" dirty="0">
                          <a:solidFill>
                            <a:schemeClr val="tx1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Arial"/>
                        </a:rPr>
                        <a:t>T-DXd</a:t>
                      </a:r>
                      <a:r>
                        <a:rPr lang="en-GB" sz="1200" b="0" noProof="0" dirty="0">
                          <a:solidFill>
                            <a:schemeClr val="tx1"/>
                          </a:solidFill>
                          <a:latin typeface="Arial"/>
                        </a:rPr>
                        <a:t> in patient with IHC 3+/2+</a:t>
                      </a:r>
                      <a:r>
                        <a:rPr lang="en-GB" sz="1200" b="0" baseline="30000" noProof="0" dirty="0">
                          <a:solidFill>
                            <a:schemeClr val="tx1"/>
                          </a:solidFill>
                          <a:latin typeface="Arial"/>
                        </a:rPr>
                        <a:t>14</a:t>
                      </a:r>
                      <a:r>
                        <a:rPr lang="en-GB" sz="1200" b="0" noProof="0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0000"/>
                        </a:lnSpc>
                        <a:buNone/>
                      </a:pPr>
                      <a:r>
                        <a:rPr lang="en-GB" sz="1200" b="1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T-DXd</a:t>
                      </a:r>
                      <a:r>
                        <a:rPr lang="en-GB" sz="12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 in patient with IHC 3+/2+</a:t>
                      </a:r>
                      <a:r>
                        <a:rPr lang="en-GB" sz="1200" b="0" baseline="30000" noProof="0" dirty="0">
                          <a:solidFill>
                            <a:schemeClr val="tx1"/>
                          </a:solidFill>
                          <a:latin typeface="Arial"/>
                        </a:rPr>
                        <a:t>14</a:t>
                      </a:r>
                      <a:endParaRPr lang="en-GB" sz="1200" b="0" noProof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0000"/>
                        </a:lnSpc>
                        <a:buNone/>
                      </a:pPr>
                      <a:r>
                        <a:rPr lang="en-GB" sz="1200" b="1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T-DXd </a:t>
                      </a:r>
                      <a:r>
                        <a:rPr lang="en-GB" sz="12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in patient with IHC 3+/2+</a:t>
                      </a:r>
                      <a:r>
                        <a:rPr lang="en-GB" sz="1200" b="0" baseline="30000" noProof="0" dirty="0">
                          <a:solidFill>
                            <a:schemeClr val="tx1"/>
                          </a:solidFill>
                          <a:latin typeface="Arial"/>
                        </a:rPr>
                        <a:t>14</a:t>
                      </a:r>
                      <a:endParaRPr lang="en-GB" sz="1200" noProof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669029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98D2429-23CF-9F78-5453-A2D3AC019574}"/>
              </a:ext>
            </a:extLst>
          </p:cNvPr>
          <p:cNvSpPr txBox="1"/>
          <p:nvPr/>
        </p:nvSpPr>
        <p:spPr>
          <a:xfrm>
            <a:off x="619125" y="3648281"/>
            <a:ext cx="114681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HER2-Positivity Treatment Implications in Metastatic Settings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4D88BF-D296-55A0-3D01-38804E6ABD54}"/>
              </a:ext>
            </a:extLst>
          </p:cNvPr>
          <p:cNvSpPr txBox="1"/>
          <p:nvPr/>
        </p:nvSpPr>
        <p:spPr>
          <a:xfrm>
            <a:off x="665489" y="1110876"/>
            <a:ext cx="427838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HER2-Positivity Prevalence Varies</a:t>
            </a:r>
            <a:br>
              <a:rPr lang="en-GB" sz="16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Gynecologic Tumour Types</a:t>
            </a:r>
            <a:endParaRPr lang="en-GB" sz="1600" b="1" noProof="0" dirty="0">
              <a:solidFill>
                <a:schemeClr val="accen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3ACAC0-0712-FF36-6791-E30EB67E94E1}"/>
              </a:ext>
            </a:extLst>
          </p:cNvPr>
          <p:cNvSpPr txBox="1"/>
          <p:nvPr/>
        </p:nvSpPr>
        <p:spPr>
          <a:xfrm>
            <a:off x="5977988" y="1157665"/>
            <a:ext cx="477252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NCCN Guidelines: Who to Test? </a:t>
            </a:r>
            <a:endParaRPr lang="en-GB" sz="1600" b="1" noProof="0" dirty="0">
              <a:solidFill>
                <a:schemeClr val="accen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CFC4C0F3-9026-3491-FF86-09E7D3D05A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406824"/>
              </p:ext>
            </p:extLst>
          </p:nvPr>
        </p:nvGraphicFramePr>
        <p:xfrm>
          <a:off x="5159896" y="1556792"/>
          <a:ext cx="6408711" cy="207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195">
                  <a:extLst>
                    <a:ext uri="{9D8B030D-6E8A-4147-A177-3AD203B41FA5}">
                      <a16:colId xmlns:a16="http://schemas.microsoft.com/office/drawing/2014/main" val="758275112"/>
                    </a:ext>
                  </a:extLst>
                </a:gridCol>
                <a:gridCol w="1476045">
                  <a:extLst>
                    <a:ext uri="{9D8B030D-6E8A-4147-A177-3AD203B41FA5}">
                      <a16:colId xmlns:a16="http://schemas.microsoft.com/office/drawing/2014/main" val="2205394893"/>
                    </a:ext>
                  </a:extLst>
                </a:gridCol>
                <a:gridCol w="4248471">
                  <a:extLst>
                    <a:ext uri="{9D8B030D-6E8A-4147-A177-3AD203B41FA5}">
                      <a16:colId xmlns:a16="http://schemas.microsoft.com/office/drawing/2014/main" val="6026194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Tumour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role of HER2 IHC testing according to </a:t>
                      </a:r>
                    </a:p>
                    <a:p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NCCN Guidelines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02738"/>
                  </a:ext>
                </a:extLst>
              </a:tr>
              <a:tr h="160022">
                <a:tc>
                  <a:txBody>
                    <a:bodyPr/>
                    <a:lstStyle/>
                    <a:p>
                      <a:endParaRPr lang="en-GB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Endometrial</a:t>
                      </a:r>
                      <a:r>
                        <a:rPr lang="en-GB" sz="1400" baseline="30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Recommended for all patients with p53 aberrant carcinomas, regardless of histology</a:t>
                      </a:r>
                      <a:endParaRPr lang="en-GB" sz="1400" baseline="30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220822"/>
                  </a:ext>
                </a:extLst>
              </a:tr>
              <a:tr h="160022">
                <a:tc>
                  <a:txBody>
                    <a:bodyPr/>
                    <a:lstStyle/>
                    <a:p>
                      <a:endParaRPr lang="en-GB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Cervical</a:t>
                      </a:r>
                      <a:r>
                        <a:rPr lang="en-GB" sz="1400" baseline="30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Recommended for all patients with advanced metastatic, or recurrent cervical carcinomas</a:t>
                      </a:r>
                      <a:endParaRPr lang="en-GB" sz="1400" baseline="30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176243"/>
                  </a:ext>
                </a:extLst>
              </a:tr>
              <a:tr h="518400">
                <a:tc>
                  <a:txBody>
                    <a:bodyPr/>
                    <a:lstStyle/>
                    <a:p>
                      <a:endParaRPr lang="en-GB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Ovarian</a:t>
                      </a:r>
                      <a:r>
                        <a:rPr lang="en-GB" sz="1400" baseline="30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Recommended for all patients with recurrent </a:t>
                      </a:r>
                    </a:p>
                    <a:p>
                      <a:r>
                        <a:rPr lang="en-GB" sz="14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ovarian cancer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578879"/>
                  </a:ext>
                </a:extLst>
              </a:tr>
            </a:tbl>
          </a:graphicData>
        </a:graphic>
      </p:graphicFrame>
      <p:sp>
        <p:nvSpPr>
          <p:cNvPr id="32" name="Oval 31">
            <a:extLst>
              <a:ext uri="{FF2B5EF4-FFF2-40B4-BE49-F238E27FC236}">
                <a16:creationId xmlns:a16="http://schemas.microsoft.com/office/drawing/2014/main" id="{BAD39D21-1540-2C49-6700-45517CDFB2A5}"/>
              </a:ext>
            </a:extLst>
          </p:cNvPr>
          <p:cNvSpPr/>
          <p:nvPr/>
        </p:nvSpPr>
        <p:spPr>
          <a:xfrm>
            <a:off x="5330850" y="2686644"/>
            <a:ext cx="357539" cy="357539"/>
          </a:xfrm>
          <a:prstGeom prst="ellipse">
            <a:avLst/>
          </a:prstGeom>
          <a:solidFill>
            <a:schemeClr val="bg1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</a:rPr>
              <a:t>✓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3BA3D3E-2084-8F8C-49DC-1585F11B4937}"/>
              </a:ext>
            </a:extLst>
          </p:cNvPr>
          <p:cNvSpPr/>
          <p:nvPr/>
        </p:nvSpPr>
        <p:spPr>
          <a:xfrm>
            <a:off x="5330850" y="2166764"/>
            <a:ext cx="357539" cy="357539"/>
          </a:xfrm>
          <a:prstGeom prst="ellipse">
            <a:avLst/>
          </a:prstGeom>
          <a:solidFill>
            <a:schemeClr val="bg1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</a:rPr>
              <a:t>✓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540F8A7-35C8-5EDF-39F7-C0A423E28909}"/>
              </a:ext>
            </a:extLst>
          </p:cNvPr>
          <p:cNvSpPr/>
          <p:nvPr/>
        </p:nvSpPr>
        <p:spPr>
          <a:xfrm>
            <a:off x="5330850" y="3199151"/>
            <a:ext cx="357539" cy="357539"/>
          </a:xfrm>
          <a:prstGeom prst="ellipse">
            <a:avLst/>
          </a:prstGeom>
          <a:solidFill>
            <a:schemeClr val="bg1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</a:rPr>
              <a:t>✓</a:t>
            </a: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E19BBFBD-A63F-04F8-3AA1-307C8E0A437E}"/>
              </a:ext>
            </a:extLst>
          </p:cNvPr>
          <p:cNvSpPr/>
          <p:nvPr/>
        </p:nvSpPr>
        <p:spPr>
          <a:xfrm>
            <a:off x="1631504" y="1988840"/>
            <a:ext cx="1969403" cy="1537651"/>
          </a:xfrm>
          <a:custGeom>
            <a:avLst/>
            <a:gdLst>
              <a:gd name="connsiteX0" fmla="*/ 276130 w 284756"/>
              <a:gd name="connsiteY0" fmla="*/ 43151 h 222329"/>
              <a:gd name="connsiteX1" fmla="*/ 265085 w 284756"/>
              <a:gd name="connsiteY1" fmla="*/ 64755 h 222329"/>
              <a:gd name="connsiteX2" fmla="*/ 261686 w 284756"/>
              <a:gd name="connsiteY2" fmla="*/ 67233 h 222329"/>
              <a:gd name="connsiteX3" fmla="*/ 260991 w 284756"/>
              <a:gd name="connsiteY3" fmla="*/ 65452 h 222329"/>
              <a:gd name="connsiteX4" fmla="*/ 260064 w 284756"/>
              <a:gd name="connsiteY4" fmla="*/ 63593 h 222329"/>
              <a:gd name="connsiteX5" fmla="*/ 262536 w 284756"/>
              <a:gd name="connsiteY5" fmla="*/ 61658 h 222329"/>
              <a:gd name="connsiteX6" fmla="*/ 272113 w 284756"/>
              <a:gd name="connsiteY6" fmla="*/ 42764 h 222329"/>
              <a:gd name="connsiteX7" fmla="*/ 265702 w 284756"/>
              <a:gd name="connsiteY7" fmla="*/ 22554 h 222329"/>
              <a:gd name="connsiteX8" fmla="*/ 246779 w 284756"/>
              <a:gd name="connsiteY8" fmla="*/ 12875 h 222329"/>
              <a:gd name="connsiteX9" fmla="*/ 226542 w 284756"/>
              <a:gd name="connsiteY9" fmla="*/ 19302 h 222329"/>
              <a:gd name="connsiteX10" fmla="*/ 199430 w 284756"/>
              <a:gd name="connsiteY10" fmla="*/ 42145 h 222329"/>
              <a:gd name="connsiteX11" fmla="*/ 199198 w 284756"/>
              <a:gd name="connsiteY11" fmla="*/ 42377 h 222329"/>
              <a:gd name="connsiteX12" fmla="*/ 196186 w 284756"/>
              <a:gd name="connsiteY12" fmla="*/ 65065 h 222329"/>
              <a:gd name="connsiteX13" fmla="*/ 196804 w 284756"/>
              <a:gd name="connsiteY13" fmla="*/ 81558 h 222329"/>
              <a:gd name="connsiteX14" fmla="*/ 188230 w 284756"/>
              <a:gd name="connsiteY14" fmla="*/ 92940 h 222329"/>
              <a:gd name="connsiteX15" fmla="*/ 174327 w 284756"/>
              <a:gd name="connsiteY15" fmla="*/ 114699 h 222329"/>
              <a:gd name="connsiteX16" fmla="*/ 174327 w 284756"/>
              <a:gd name="connsiteY16" fmla="*/ 114854 h 222329"/>
              <a:gd name="connsiteX17" fmla="*/ 174868 w 284756"/>
              <a:gd name="connsiteY17" fmla="*/ 129721 h 222329"/>
              <a:gd name="connsiteX18" fmla="*/ 174713 w 284756"/>
              <a:gd name="connsiteY18" fmla="*/ 141490 h 222329"/>
              <a:gd name="connsiteX19" fmla="*/ 169770 w 284756"/>
              <a:gd name="connsiteY19" fmla="*/ 147917 h 222329"/>
              <a:gd name="connsiteX20" fmla="*/ 160578 w 284756"/>
              <a:gd name="connsiteY20" fmla="*/ 167508 h 222329"/>
              <a:gd name="connsiteX21" fmla="*/ 160578 w 284756"/>
              <a:gd name="connsiteY21" fmla="*/ 213270 h 222329"/>
              <a:gd name="connsiteX22" fmla="*/ 153704 w 284756"/>
              <a:gd name="connsiteY22" fmla="*/ 213270 h 222329"/>
              <a:gd name="connsiteX23" fmla="*/ 153395 w 284756"/>
              <a:gd name="connsiteY23" fmla="*/ 198713 h 222329"/>
              <a:gd name="connsiteX24" fmla="*/ 155944 w 284756"/>
              <a:gd name="connsiteY24" fmla="*/ 123061 h 222329"/>
              <a:gd name="connsiteX25" fmla="*/ 183905 w 284756"/>
              <a:gd name="connsiteY25" fmla="*/ 68084 h 222329"/>
              <a:gd name="connsiteX26" fmla="*/ 186145 w 284756"/>
              <a:gd name="connsiteY26" fmla="*/ 64058 h 222329"/>
              <a:gd name="connsiteX27" fmla="*/ 183673 w 284756"/>
              <a:gd name="connsiteY27" fmla="*/ 60186 h 222329"/>
              <a:gd name="connsiteX28" fmla="*/ 142658 w 284756"/>
              <a:gd name="connsiteY28" fmla="*/ 52211 h 222329"/>
              <a:gd name="connsiteX29" fmla="*/ 101644 w 284756"/>
              <a:gd name="connsiteY29" fmla="*/ 60186 h 222329"/>
              <a:gd name="connsiteX30" fmla="*/ 99172 w 284756"/>
              <a:gd name="connsiteY30" fmla="*/ 64058 h 222329"/>
              <a:gd name="connsiteX31" fmla="*/ 101412 w 284756"/>
              <a:gd name="connsiteY31" fmla="*/ 68084 h 222329"/>
              <a:gd name="connsiteX32" fmla="*/ 129373 w 284756"/>
              <a:gd name="connsiteY32" fmla="*/ 123061 h 222329"/>
              <a:gd name="connsiteX33" fmla="*/ 131922 w 284756"/>
              <a:gd name="connsiteY33" fmla="*/ 198713 h 222329"/>
              <a:gd name="connsiteX34" fmla="*/ 131613 w 284756"/>
              <a:gd name="connsiteY34" fmla="*/ 213270 h 222329"/>
              <a:gd name="connsiteX35" fmla="*/ 124739 w 284756"/>
              <a:gd name="connsiteY35" fmla="*/ 213270 h 222329"/>
              <a:gd name="connsiteX36" fmla="*/ 124739 w 284756"/>
              <a:gd name="connsiteY36" fmla="*/ 167508 h 222329"/>
              <a:gd name="connsiteX37" fmla="*/ 115547 w 284756"/>
              <a:gd name="connsiteY37" fmla="*/ 147917 h 222329"/>
              <a:gd name="connsiteX38" fmla="*/ 110604 w 284756"/>
              <a:gd name="connsiteY38" fmla="*/ 141490 h 222329"/>
              <a:gd name="connsiteX39" fmla="*/ 110449 w 284756"/>
              <a:gd name="connsiteY39" fmla="*/ 129721 h 222329"/>
              <a:gd name="connsiteX40" fmla="*/ 110990 w 284756"/>
              <a:gd name="connsiteY40" fmla="*/ 114854 h 222329"/>
              <a:gd name="connsiteX41" fmla="*/ 110990 w 284756"/>
              <a:gd name="connsiteY41" fmla="*/ 114699 h 222329"/>
              <a:gd name="connsiteX42" fmla="*/ 97087 w 284756"/>
              <a:gd name="connsiteY42" fmla="*/ 92940 h 222329"/>
              <a:gd name="connsiteX43" fmla="*/ 88513 w 284756"/>
              <a:gd name="connsiteY43" fmla="*/ 81558 h 222329"/>
              <a:gd name="connsiteX44" fmla="*/ 89131 w 284756"/>
              <a:gd name="connsiteY44" fmla="*/ 65142 h 222329"/>
              <a:gd name="connsiteX45" fmla="*/ 86041 w 284756"/>
              <a:gd name="connsiteY45" fmla="*/ 42377 h 222329"/>
              <a:gd name="connsiteX46" fmla="*/ 85810 w 284756"/>
              <a:gd name="connsiteY46" fmla="*/ 42222 h 222329"/>
              <a:gd name="connsiteX47" fmla="*/ 58853 w 284756"/>
              <a:gd name="connsiteY47" fmla="*/ 19302 h 222329"/>
              <a:gd name="connsiteX48" fmla="*/ 19615 w 284756"/>
              <a:gd name="connsiteY48" fmla="*/ 22554 h 222329"/>
              <a:gd name="connsiteX49" fmla="*/ 13281 w 284756"/>
              <a:gd name="connsiteY49" fmla="*/ 42919 h 222329"/>
              <a:gd name="connsiteX50" fmla="*/ 22859 w 284756"/>
              <a:gd name="connsiteY50" fmla="*/ 61658 h 222329"/>
              <a:gd name="connsiteX51" fmla="*/ 25330 w 284756"/>
              <a:gd name="connsiteY51" fmla="*/ 63593 h 222329"/>
              <a:gd name="connsiteX52" fmla="*/ 24403 w 284756"/>
              <a:gd name="connsiteY52" fmla="*/ 65452 h 222329"/>
              <a:gd name="connsiteX53" fmla="*/ 23708 w 284756"/>
              <a:gd name="connsiteY53" fmla="*/ 67233 h 222329"/>
              <a:gd name="connsiteX54" fmla="*/ 20310 w 284756"/>
              <a:gd name="connsiteY54" fmla="*/ 64755 h 222329"/>
              <a:gd name="connsiteX55" fmla="*/ 9264 w 284756"/>
              <a:gd name="connsiteY55" fmla="*/ 43151 h 222329"/>
              <a:gd name="connsiteX56" fmla="*/ 16602 w 284756"/>
              <a:gd name="connsiteY56" fmla="*/ 20076 h 222329"/>
              <a:gd name="connsiteX57" fmla="*/ 61324 w 284756"/>
              <a:gd name="connsiteY57" fmla="*/ 16437 h 222329"/>
              <a:gd name="connsiteX58" fmla="*/ 88358 w 284756"/>
              <a:gd name="connsiteY58" fmla="*/ 39280 h 222329"/>
              <a:gd name="connsiteX59" fmla="*/ 116088 w 284756"/>
              <a:gd name="connsiteY59" fmla="*/ 44080 h 222329"/>
              <a:gd name="connsiteX60" fmla="*/ 142736 w 284756"/>
              <a:gd name="connsiteY60" fmla="*/ 37963 h 222329"/>
              <a:gd name="connsiteX61" fmla="*/ 169461 w 284756"/>
              <a:gd name="connsiteY61" fmla="*/ 44080 h 222329"/>
              <a:gd name="connsiteX62" fmla="*/ 197113 w 284756"/>
              <a:gd name="connsiteY62" fmla="*/ 39280 h 222329"/>
              <a:gd name="connsiteX63" fmla="*/ 224147 w 284756"/>
              <a:gd name="connsiteY63" fmla="*/ 16437 h 222329"/>
              <a:gd name="connsiteX64" fmla="*/ 247319 w 284756"/>
              <a:gd name="connsiteY64" fmla="*/ 9081 h 222329"/>
              <a:gd name="connsiteX65" fmla="*/ 268869 w 284756"/>
              <a:gd name="connsiteY65" fmla="*/ 20154 h 222329"/>
              <a:gd name="connsiteX66" fmla="*/ 276207 w 284756"/>
              <a:gd name="connsiteY66" fmla="*/ 43229 h 222329"/>
              <a:gd name="connsiteX67" fmla="*/ 276207 w 284756"/>
              <a:gd name="connsiteY67" fmla="*/ 43229 h 222329"/>
              <a:gd name="connsiteX68" fmla="*/ 253112 w 284756"/>
              <a:gd name="connsiteY68" fmla="*/ 79777 h 222329"/>
              <a:gd name="connsiteX69" fmla="*/ 245697 w 284756"/>
              <a:gd name="connsiteY69" fmla="*/ 87365 h 222329"/>
              <a:gd name="connsiteX70" fmla="*/ 237973 w 284756"/>
              <a:gd name="connsiteY70" fmla="*/ 90772 h 222329"/>
              <a:gd name="connsiteX71" fmla="*/ 219590 w 284756"/>
              <a:gd name="connsiteY71" fmla="*/ 83571 h 222329"/>
              <a:gd name="connsiteX72" fmla="*/ 219358 w 284756"/>
              <a:gd name="connsiteY72" fmla="*/ 72963 h 222329"/>
              <a:gd name="connsiteX73" fmla="*/ 226696 w 284756"/>
              <a:gd name="connsiteY73" fmla="*/ 65297 h 222329"/>
              <a:gd name="connsiteX74" fmla="*/ 234575 w 284756"/>
              <a:gd name="connsiteY74" fmla="*/ 61890 h 222329"/>
              <a:gd name="connsiteX75" fmla="*/ 240136 w 284756"/>
              <a:gd name="connsiteY75" fmla="*/ 60728 h 222329"/>
              <a:gd name="connsiteX76" fmla="*/ 245234 w 284756"/>
              <a:gd name="connsiteY76" fmla="*/ 61735 h 222329"/>
              <a:gd name="connsiteX77" fmla="*/ 252881 w 284756"/>
              <a:gd name="connsiteY77" fmla="*/ 69091 h 222329"/>
              <a:gd name="connsiteX78" fmla="*/ 253112 w 284756"/>
              <a:gd name="connsiteY78" fmla="*/ 79777 h 222329"/>
              <a:gd name="connsiteX79" fmla="*/ 253112 w 284756"/>
              <a:gd name="connsiteY79" fmla="*/ 79777 h 222329"/>
              <a:gd name="connsiteX80" fmla="*/ 112844 w 284756"/>
              <a:gd name="connsiteY80" fmla="*/ 65219 h 222329"/>
              <a:gd name="connsiteX81" fmla="*/ 142736 w 284756"/>
              <a:gd name="connsiteY81" fmla="*/ 61038 h 222329"/>
              <a:gd name="connsiteX82" fmla="*/ 172628 w 284756"/>
              <a:gd name="connsiteY82" fmla="*/ 65219 h 222329"/>
              <a:gd name="connsiteX83" fmla="*/ 144589 w 284756"/>
              <a:gd name="connsiteY83" fmla="*/ 198945 h 222329"/>
              <a:gd name="connsiteX84" fmla="*/ 144898 w 284756"/>
              <a:gd name="connsiteY84" fmla="*/ 213348 h 222329"/>
              <a:gd name="connsiteX85" fmla="*/ 140573 w 284756"/>
              <a:gd name="connsiteY85" fmla="*/ 213348 h 222329"/>
              <a:gd name="connsiteX86" fmla="*/ 140882 w 284756"/>
              <a:gd name="connsiteY86" fmla="*/ 198945 h 222329"/>
              <a:gd name="connsiteX87" fmla="*/ 112921 w 284756"/>
              <a:gd name="connsiteY87" fmla="*/ 65219 h 222329"/>
              <a:gd name="connsiteX88" fmla="*/ 112921 w 284756"/>
              <a:gd name="connsiteY88" fmla="*/ 65219 h 222329"/>
              <a:gd name="connsiteX89" fmla="*/ 50897 w 284756"/>
              <a:gd name="connsiteY89" fmla="*/ 61890 h 222329"/>
              <a:gd name="connsiteX90" fmla="*/ 58775 w 284756"/>
              <a:gd name="connsiteY90" fmla="*/ 65297 h 222329"/>
              <a:gd name="connsiteX91" fmla="*/ 66113 w 284756"/>
              <a:gd name="connsiteY91" fmla="*/ 72963 h 222329"/>
              <a:gd name="connsiteX92" fmla="*/ 65882 w 284756"/>
              <a:gd name="connsiteY92" fmla="*/ 83571 h 222329"/>
              <a:gd name="connsiteX93" fmla="*/ 47498 w 284756"/>
              <a:gd name="connsiteY93" fmla="*/ 90772 h 222329"/>
              <a:gd name="connsiteX94" fmla="*/ 39620 w 284756"/>
              <a:gd name="connsiteY94" fmla="*/ 87365 h 222329"/>
              <a:gd name="connsiteX95" fmla="*/ 32282 w 284756"/>
              <a:gd name="connsiteY95" fmla="*/ 79699 h 222329"/>
              <a:gd name="connsiteX96" fmla="*/ 32514 w 284756"/>
              <a:gd name="connsiteY96" fmla="*/ 69091 h 222329"/>
              <a:gd name="connsiteX97" fmla="*/ 50897 w 284756"/>
              <a:gd name="connsiteY97" fmla="*/ 61890 h 222329"/>
              <a:gd name="connsiteX98" fmla="*/ 275589 w 284756"/>
              <a:gd name="connsiteY98" fmla="*/ 14346 h 222329"/>
              <a:gd name="connsiteX99" fmla="*/ 247937 w 284756"/>
              <a:gd name="connsiteY99" fmla="*/ 176 h 222329"/>
              <a:gd name="connsiteX100" fmla="*/ 218277 w 284756"/>
              <a:gd name="connsiteY100" fmla="*/ 9623 h 222329"/>
              <a:gd name="connsiteX101" fmla="*/ 191243 w 284756"/>
              <a:gd name="connsiteY101" fmla="*/ 32466 h 222329"/>
              <a:gd name="connsiteX102" fmla="*/ 172551 w 284756"/>
              <a:gd name="connsiteY102" fmla="*/ 35718 h 222329"/>
              <a:gd name="connsiteX103" fmla="*/ 142658 w 284756"/>
              <a:gd name="connsiteY103" fmla="*/ 29059 h 222329"/>
              <a:gd name="connsiteX104" fmla="*/ 112766 w 284756"/>
              <a:gd name="connsiteY104" fmla="*/ 35718 h 222329"/>
              <a:gd name="connsiteX105" fmla="*/ 93997 w 284756"/>
              <a:gd name="connsiteY105" fmla="*/ 32466 h 222329"/>
              <a:gd name="connsiteX106" fmla="*/ 66886 w 284756"/>
              <a:gd name="connsiteY106" fmla="*/ 9623 h 222329"/>
              <a:gd name="connsiteX107" fmla="*/ 9573 w 284756"/>
              <a:gd name="connsiteY107" fmla="*/ 14346 h 222329"/>
              <a:gd name="connsiteX108" fmla="*/ 150 w 284756"/>
              <a:gd name="connsiteY108" fmla="*/ 43926 h 222329"/>
              <a:gd name="connsiteX109" fmla="*/ 14285 w 284756"/>
              <a:gd name="connsiteY109" fmla="*/ 71569 h 222329"/>
              <a:gd name="connsiteX110" fmla="*/ 22318 w 284756"/>
              <a:gd name="connsiteY110" fmla="*/ 76834 h 222329"/>
              <a:gd name="connsiteX111" fmla="*/ 23785 w 284756"/>
              <a:gd name="connsiteY111" fmla="*/ 83029 h 222329"/>
              <a:gd name="connsiteX112" fmla="*/ 35912 w 284756"/>
              <a:gd name="connsiteY112" fmla="*/ 95573 h 222329"/>
              <a:gd name="connsiteX113" fmla="*/ 43714 w 284756"/>
              <a:gd name="connsiteY113" fmla="*/ 98980 h 222329"/>
              <a:gd name="connsiteX114" fmla="*/ 52828 w 284756"/>
              <a:gd name="connsiteY114" fmla="*/ 100916 h 222329"/>
              <a:gd name="connsiteX115" fmla="*/ 73760 w 284756"/>
              <a:gd name="connsiteY115" fmla="*/ 87210 h 222329"/>
              <a:gd name="connsiteX116" fmla="*/ 74069 w 284756"/>
              <a:gd name="connsiteY116" fmla="*/ 69711 h 222329"/>
              <a:gd name="connsiteX117" fmla="*/ 61942 w 284756"/>
              <a:gd name="connsiteY117" fmla="*/ 57166 h 222329"/>
              <a:gd name="connsiteX118" fmla="*/ 54141 w 284756"/>
              <a:gd name="connsiteY118" fmla="*/ 53759 h 222329"/>
              <a:gd name="connsiteX119" fmla="*/ 30737 w 284756"/>
              <a:gd name="connsiteY119" fmla="*/ 56779 h 222329"/>
              <a:gd name="connsiteX120" fmla="*/ 28343 w 284756"/>
              <a:gd name="connsiteY120" fmla="*/ 55076 h 222329"/>
              <a:gd name="connsiteX121" fmla="*/ 28265 w 284756"/>
              <a:gd name="connsiteY121" fmla="*/ 54998 h 222329"/>
              <a:gd name="connsiteX122" fmla="*/ 21777 w 284756"/>
              <a:gd name="connsiteY122" fmla="*/ 42299 h 222329"/>
              <a:gd name="connsiteX123" fmla="*/ 26025 w 284756"/>
              <a:gd name="connsiteY123" fmla="*/ 28516 h 222329"/>
              <a:gd name="connsiteX124" fmla="*/ 52673 w 284756"/>
              <a:gd name="connsiteY124" fmla="*/ 26348 h 222329"/>
              <a:gd name="connsiteX125" fmla="*/ 79553 w 284756"/>
              <a:gd name="connsiteY125" fmla="*/ 49114 h 222329"/>
              <a:gd name="connsiteX126" fmla="*/ 79939 w 284756"/>
              <a:gd name="connsiteY126" fmla="*/ 63748 h 222329"/>
              <a:gd name="connsiteX127" fmla="*/ 79553 w 284756"/>
              <a:gd name="connsiteY127" fmla="*/ 84423 h 222329"/>
              <a:gd name="connsiteX128" fmla="*/ 79553 w 284756"/>
              <a:gd name="connsiteY128" fmla="*/ 84423 h 222329"/>
              <a:gd name="connsiteX129" fmla="*/ 90367 w 284756"/>
              <a:gd name="connsiteY129" fmla="*/ 99445 h 222329"/>
              <a:gd name="connsiteX130" fmla="*/ 101798 w 284756"/>
              <a:gd name="connsiteY130" fmla="*/ 116789 h 222329"/>
              <a:gd name="connsiteX131" fmla="*/ 101258 w 284756"/>
              <a:gd name="connsiteY131" fmla="*/ 128249 h 222329"/>
              <a:gd name="connsiteX132" fmla="*/ 102030 w 284756"/>
              <a:gd name="connsiteY132" fmla="*/ 145285 h 222329"/>
              <a:gd name="connsiteX133" fmla="*/ 102262 w 284756"/>
              <a:gd name="connsiteY133" fmla="*/ 145827 h 222329"/>
              <a:gd name="connsiteX134" fmla="*/ 108364 w 284756"/>
              <a:gd name="connsiteY134" fmla="*/ 153957 h 222329"/>
              <a:gd name="connsiteX135" fmla="*/ 115393 w 284756"/>
              <a:gd name="connsiteY135" fmla="*/ 167662 h 222329"/>
              <a:gd name="connsiteX136" fmla="*/ 115393 w 284756"/>
              <a:gd name="connsiteY136" fmla="*/ 217839 h 222329"/>
              <a:gd name="connsiteX137" fmla="*/ 119873 w 284756"/>
              <a:gd name="connsiteY137" fmla="*/ 222330 h 222329"/>
              <a:gd name="connsiteX138" fmla="*/ 164749 w 284756"/>
              <a:gd name="connsiteY138" fmla="*/ 222330 h 222329"/>
              <a:gd name="connsiteX139" fmla="*/ 169229 w 284756"/>
              <a:gd name="connsiteY139" fmla="*/ 217839 h 222329"/>
              <a:gd name="connsiteX140" fmla="*/ 169229 w 284756"/>
              <a:gd name="connsiteY140" fmla="*/ 167662 h 222329"/>
              <a:gd name="connsiteX141" fmla="*/ 176258 w 284756"/>
              <a:gd name="connsiteY141" fmla="*/ 153957 h 222329"/>
              <a:gd name="connsiteX142" fmla="*/ 182360 w 284756"/>
              <a:gd name="connsiteY142" fmla="*/ 145827 h 222329"/>
              <a:gd name="connsiteX143" fmla="*/ 182669 w 284756"/>
              <a:gd name="connsiteY143" fmla="*/ 145285 h 222329"/>
              <a:gd name="connsiteX144" fmla="*/ 183441 w 284756"/>
              <a:gd name="connsiteY144" fmla="*/ 128327 h 222329"/>
              <a:gd name="connsiteX145" fmla="*/ 182901 w 284756"/>
              <a:gd name="connsiteY145" fmla="*/ 116789 h 222329"/>
              <a:gd name="connsiteX146" fmla="*/ 194332 w 284756"/>
              <a:gd name="connsiteY146" fmla="*/ 99445 h 222329"/>
              <a:gd name="connsiteX147" fmla="*/ 205146 w 284756"/>
              <a:gd name="connsiteY147" fmla="*/ 84423 h 222329"/>
              <a:gd name="connsiteX148" fmla="*/ 205146 w 284756"/>
              <a:gd name="connsiteY148" fmla="*/ 84423 h 222329"/>
              <a:gd name="connsiteX149" fmla="*/ 204760 w 284756"/>
              <a:gd name="connsiteY149" fmla="*/ 63748 h 222329"/>
              <a:gd name="connsiteX150" fmla="*/ 205146 w 284756"/>
              <a:gd name="connsiteY150" fmla="*/ 49114 h 222329"/>
              <a:gd name="connsiteX151" fmla="*/ 232103 w 284756"/>
              <a:gd name="connsiteY151" fmla="*/ 26348 h 222329"/>
              <a:gd name="connsiteX152" fmla="*/ 245852 w 284756"/>
              <a:gd name="connsiteY152" fmla="*/ 22012 h 222329"/>
              <a:gd name="connsiteX153" fmla="*/ 258674 w 284756"/>
              <a:gd name="connsiteY153" fmla="*/ 28516 h 222329"/>
              <a:gd name="connsiteX154" fmla="*/ 262999 w 284756"/>
              <a:gd name="connsiteY154" fmla="*/ 42299 h 222329"/>
              <a:gd name="connsiteX155" fmla="*/ 256511 w 284756"/>
              <a:gd name="connsiteY155" fmla="*/ 55076 h 222329"/>
              <a:gd name="connsiteX156" fmla="*/ 256434 w 284756"/>
              <a:gd name="connsiteY156" fmla="*/ 55076 h 222329"/>
              <a:gd name="connsiteX157" fmla="*/ 253962 w 284756"/>
              <a:gd name="connsiteY157" fmla="*/ 56857 h 222329"/>
              <a:gd name="connsiteX158" fmla="*/ 248092 w 284756"/>
              <a:gd name="connsiteY158" fmla="*/ 53527 h 222329"/>
              <a:gd name="connsiteX159" fmla="*/ 230635 w 284756"/>
              <a:gd name="connsiteY159" fmla="*/ 53837 h 222329"/>
              <a:gd name="connsiteX160" fmla="*/ 222834 w 284756"/>
              <a:gd name="connsiteY160" fmla="*/ 57244 h 222329"/>
              <a:gd name="connsiteX161" fmla="*/ 210707 w 284756"/>
              <a:gd name="connsiteY161" fmla="*/ 69788 h 222329"/>
              <a:gd name="connsiteX162" fmla="*/ 211016 w 284756"/>
              <a:gd name="connsiteY162" fmla="*/ 87288 h 222329"/>
              <a:gd name="connsiteX163" fmla="*/ 231948 w 284756"/>
              <a:gd name="connsiteY163" fmla="*/ 100993 h 222329"/>
              <a:gd name="connsiteX164" fmla="*/ 241140 w 284756"/>
              <a:gd name="connsiteY164" fmla="*/ 99057 h 222329"/>
              <a:gd name="connsiteX165" fmla="*/ 248864 w 284756"/>
              <a:gd name="connsiteY165" fmla="*/ 95650 h 222329"/>
              <a:gd name="connsiteX166" fmla="*/ 260991 w 284756"/>
              <a:gd name="connsiteY166" fmla="*/ 83106 h 222329"/>
              <a:gd name="connsiteX167" fmla="*/ 262458 w 284756"/>
              <a:gd name="connsiteY167" fmla="*/ 76912 h 222329"/>
              <a:gd name="connsiteX168" fmla="*/ 270491 w 284756"/>
              <a:gd name="connsiteY168" fmla="*/ 71569 h 222329"/>
              <a:gd name="connsiteX169" fmla="*/ 284626 w 284756"/>
              <a:gd name="connsiteY169" fmla="*/ 43926 h 222329"/>
              <a:gd name="connsiteX170" fmla="*/ 275203 w 284756"/>
              <a:gd name="connsiteY170" fmla="*/ 14346 h 222329"/>
              <a:gd name="connsiteX171" fmla="*/ 275203 w 284756"/>
              <a:gd name="connsiteY171" fmla="*/ 14346 h 22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284756" h="222329">
                <a:moveTo>
                  <a:pt x="276130" y="43151"/>
                </a:moveTo>
                <a:cubicBezTo>
                  <a:pt x="275435" y="51669"/>
                  <a:pt x="271496" y="59257"/>
                  <a:pt x="265085" y="64755"/>
                </a:cubicBezTo>
                <a:cubicBezTo>
                  <a:pt x="264003" y="65684"/>
                  <a:pt x="262922" y="66536"/>
                  <a:pt x="261686" y="67233"/>
                </a:cubicBezTo>
                <a:cubicBezTo>
                  <a:pt x="261454" y="66613"/>
                  <a:pt x="261223" y="66071"/>
                  <a:pt x="260991" y="65452"/>
                </a:cubicBezTo>
                <a:cubicBezTo>
                  <a:pt x="260682" y="64832"/>
                  <a:pt x="260450" y="64213"/>
                  <a:pt x="260064" y="63593"/>
                </a:cubicBezTo>
                <a:cubicBezTo>
                  <a:pt x="260914" y="62974"/>
                  <a:pt x="261763" y="62354"/>
                  <a:pt x="262536" y="61658"/>
                </a:cubicBezTo>
                <a:cubicBezTo>
                  <a:pt x="268097" y="56934"/>
                  <a:pt x="271496" y="50275"/>
                  <a:pt x="272113" y="42764"/>
                </a:cubicBezTo>
                <a:cubicBezTo>
                  <a:pt x="272731" y="35253"/>
                  <a:pt x="270491" y="28129"/>
                  <a:pt x="265702" y="22554"/>
                </a:cubicBezTo>
                <a:cubicBezTo>
                  <a:pt x="260914" y="16902"/>
                  <a:pt x="254194" y="13495"/>
                  <a:pt x="246779" y="12875"/>
                </a:cubicBezTo>
                <a:cubicBezTo>
                  <a:pt x="239363" y="12256"/>
                  <a:pt x="232180" y="14579"/>
                  <a:pt x="226542" y="19302"/>
                </a:cubicBezTo>
                <a:lnTo>
                  <a:pt x="199430" y="42145"/>
                </a:lnTo>
                <a:cubicBezTo>
                  <a:pt x="199430" y="42145"/>
                  <a:pt x="199276" y="42299"/>
                  <a:pt x="199198" y="42377"/>
                </a:cubicBezTo>
                <a:cubicBezTo>
                  <a:pt x="193174" y="48184"/>
                  <a:pt x="194719" y="56779"/>
                  <a:pt x="196186" y="65065"/>
                </a:cubicBezTo>
                <a:cubicBezTo>
                  <a:pt x="197190" y="70872"/>
                  <a:pt x="198272" y="76757"/>
                  <a:pt x="196804" y="81558"/>
                </a:cubicBezTo>
                <a:cubicBezTo>
                  <a:pt x="195414" y="85816"/>
                  <a:pt x="192015" y="89146"/>
                  <a:pt x="188230" y="92940"/>
                </a:cubicBezTo>
                <a:cubicBezTo>
                  <a:pt x="182824" y="98283"/>
                  <a:pt x="176722" y="104323"/>
                  <a:pt x="174327" y="114699"/>
                </a:cubicBezTo>
                <a:cubicBezTo>
                  <a:pt x="174327" y="114699"/>
                  <a:pt x="174327" y="114776"/>
                  <a:pt x="174327" y="114854"/>
                </a:cubicBezTo>
                <a:cubicBezTo>
                  <a:pt x="173168" y="120971"/>
                  <a:pt x="174095" y="125617"/>
                  <a:pt x="174868" y="129721"/>
                </a:cubicBezTo>
                <a:cubicBezTo>
                  <a:pt x="175640" y="133902"/>
                  <a:pt x="176258" y="137154"/>
                  <a:pt x="174713" y="141490"/>
                </a:cubicBezTo>
                <a:cubicBezTo>
                  <a:pt x="173400" y="143658"/>
                  <a:pt x="171624" y="145749"/>
                  <a:pt x="169770" y="147917"/>
                </a:cubicBezTo>
                <a:cubicBezTo>
                  <a:pt x="165444" y="152873"/>
                  <a:pt x="160578" y="158525"/>
                  <a:pt x="160578" y="167508"/>
                </a:cubicBezTo>
                <a:lnTo>
                  <a:pt x="160578" y="213270"/>
                </a:lnTo>
                <a:lnTo>
                  <a:pt x="153704" y="213270"/>
                </a:lnTo>
                <a:cubicBezTo>
                  <a:pt x="153704" y="208779"/>
                  <a:pt x="153549" y="203823"/>
                  <a:pt x="153395" y="198713"/>
                </a:cubicBezTo>
                <a:cubicBezTo>
                  <a:pt x="152854" y="176180"/>
                  <a:pt x="152159" y="148150"/>
                  <a:pt x="155944" y="123061"/>
                </a:cubicBezTo>
                <a:cubicBezTo>
                  <a:pt x="160269" y="94334"/>
                  <a:pt x="169461" y="76370"/>
                  <a:pt x="183905" y="68084"/>
                </a:cubicBezTo>
                <a:cubicBezTo>
                  <a:pt x="185295" y="67310"/>
                  <a:pt x="186222" y="65762"/>
                  <a:pt x="186145" y="64058"/>
                </a:cubicBezTo>
                <a:cubicBezTo>
                  <a:pt x="186145" y="62432"/>
                  <a:pt x="185141" y="60883"/>
                  <a:pt x="183673" y="60186"/>
                </a:cubicBezTo>
                <a:cubicBezTo>
                  <a:pt x="172705" y="54766"/>
                  <a:pt x="159265" y="52211"/>
                  <a:pt x="142658" y="52211"/>
                </a:cubicBezTo>
                <a:cubicBezTo>
                  <a:pt x="126052" y="52211"/>
                  <a:pt x="112612" y="54844"/>
                  <a:pt x="101644" y="60186"/>
                </a:cubicBezTo>
                <a:cubicBezTo>
                  <a:pt x="100176" y="60961"/>
                  <a:pt x="99249" y="62354"/>
                  <a:pt x="99172" y="64058"/>
                </a:cubicBezTo>
                <a:cubicBezTo>
                  <a:pt x="99172" y="65684"/>
                  <a:pt x="99945" y="67233"/>
                  <a:pt x="101412" y="68084"/>
                </a:cubicBezTo>
                <a:cubicBezTo>
                  <a:pt x="115856" y="76370"/>
                  <a:pt x="125048" y="94411"/>
                  <a:pt x="129373" y="123061"/>
                </a:cubicBezTo>
                <a:cubicBezTo>
                  <a:pt x="133158" y="148150"/>
                  <a:pt x="132463" y="176180"/>
                  <a:pt x="131922" y="198713"/>
                </a:cubicBezTo>
                <a:cubicBezTo>
                  <a:pt x="131768" y="203823"/>
                  <a:pt x="131690" y="208779"/>
                  <a:pt x="131613" y="213270"/>
                </a:cubicBezTo>
                <a:lnTo>
                  <a:pt x="124739" y="213270"/>
                </a:lnTo>
                <a:lnTo>
                  <a:pt x="124739" y="167508"/>
                </a:lnTo>
                <a:cubicBezTo>
                  <a:pt x="124739" y="158603"/>
                  <a:pt x="119873" y="152950"/>
                  <a:pt x="115547" y="147917"/>
                </a:cubicBezTo>
                <a:cubicBezTo>
                  <a:pt x="113693" y="145749"/>
                  <a:pt x="111917" y="143658"/>
                  <a:pt x="110604" y="141490"/>
                </a:cubicBezTo>
                <a:cubicBezTo>
                  <a:pt x="108982" y="137232"/>
                  <a:pt x="109600" y="133902"/>
                  <a:pt x="110449" y="129721"/>
                </a:cubicBezTo>
                <a:cubicBezTo>
                  <a:pt x="111222" y="125617"/>
                  <a:pt x="112149" y="120893"/>
                  <a:pt x="110990" y="114854"/>
                </a:cubicBezTo>
                <a:cubicBezTo>
                  <a:pt x="110990" y="114854"/>
                  <a:pt x="110990" y="114776"/>
                  <a:pt x="110990" y="114699"/>
                </a:cubicBezTo>
                <a:cubicBezTo>
                  <a:pt x="108595" y="104323"/>
                  <a:pt x="102493" y="98283"/>
                  <a:pt x="97087" y="92940"/>
                </a:cubicBezTo>
                <a:cubicBezTo>
                  <a:pt x="93225" y="89146"/>
                  <a:pt x="89903" y="85816"/>
                  <a:pt x="88513" y="81558"/>
                </a:cubicBezTo>
                <a:cubicBezTo>
                  <a:pt x="87045" y="76757"/>
                  <a:pt x="88127" y="70872"/>
                  <a:pt x="89131" y="65142"/>
                </a:cubicBezTo>
                <a:cubicBezTo>
                  <a:pt x="90598" y="56857"/>
                  <a:pt x="92143" y="48262"/>
                  <a:pt x="86041" y="42377"/>
                </a:cubicBezTo>
                <a:cubicBezTo>
                  <a:pt x="86041" y="42377"/>
                  <a:pt x="85887" y="42222"/>
                  <a:pt x="85810" y="42222"/>
                </a:cubicBezTo>
                <a:lnTo>
                  <a:pt x="58853" y="19302"/>
                </a:lnTo>
                <a:cubicBezTo>
                  <a:pt x="47189" y="9391"/>
                  <a:pt x="29579" y="10785"/>
                  <a:pt x="19615" y="22554"/>
                </a:cubicBezTo>
                <a:cubicBezTo>
                  <a:pt x="14903" y="28129"/>
                  <a:pt x="12663" y="35485"/>
                  <a:pt x="13281" y="42919"/>
                </a:cubicBezTo>
                <a:cubicBezTo>
                  <a:pt x="13899" y="50352"/>
                  <a:pt x="17297" y="57012"/>
                  <a:pt x="22859" y="61658"/>
                </a:cubicBezTo>
                <a:cubicBezTo>
                  <a:pt x="23631" y="62354"/>
                  <a:pt x="24403" y="62974"/>
                  <a:pt x="25330" y="63593"/>
                </a:cubicBezTo>
                <a:cubicBezTo>
                  <a:pt x="25021" y="64213"/>
                  <a:pt x="24712" y="64832"/>
                  <a:pt x="24403" y="65452"/>
                </a:cubicBezTo>
                <a:cubicBezTo>
                  <a:pt x="24172" y="66071"/>
                  <a:pt x="23940" y="66613"/>
                  <a:pt x="23708" y="67233"/>
                </a:cubicBezTo>
                <a:cubicBezTo>
                  <a:pt x="22550" y="66458"/>
                  <a:pt x="21391" y="65607"/>
                  <a:pt x="20310" y="64755"/>
                </a:cubicBezTo>
                <a:cubicBezTo>
                  <a:pt x="13899" y="59335"/>
                  <a:pt x="9959" y="51669"/>
                  <a:pt x="9264" y="43151"/>
                </a:cubicBezTo>
                <a:cubicBezTo>
                  <a:pt x="8569" y="34711"/>
                  <a:pt x="11195" y="26503"/>
                  <a:pt x="16602" y="20076"/>
                </a:cubicBezTo>
                <a:cubicBezTo>
                  <a:pt x="27956" y="6681"/>
                  <a:pt x="48039" y="5054"/>
                  <a:pt x="61324" y="16437"/>
                </a:cubicBezTo>
                <a:lnTo>
                  <a:pt x="88358" y="39280"/>
                </a:lnTo>
                <a:cubicBezTo>
                  <a:pt x="96160" y="45939"/>
                  <a:pt x="106510" y="47720"/>
                  <a:pt x="116088" y="44080"/>
                </a:cubicBezTo>
                <a:cubicBezTo>
                  <a:pt x="123812" y="41061"/>
                  <a:pt x="131845" y="37963"/>
                  <a:pt x="142736" y="37963"/>
                </a:cubicBezTo>
                <a:cubicBezTo>
                  <a:pt x="153627" y="37963"/>
                  <a:pt x="161660" y="41061"/>
                  <a:pt x="169461" y="44080"/>
                </a:cubicBezTo>
                <a:cubicBezTo>
                  <a:pt x="178961" y="47720"/>
                  <a:pt x="189312" y="45939"/>
                  <a:pt x="197113" y="39280"/>
                </a:cubicBezTo>
                <a:lnTo>
                  <a:pt x="224147" y="16437"/>
                </a:lnTo>
                <a:cubicBezTo>
                  <a:pt x="230558" y="10939"/>
                  <a:pt x="238823" y="8307"/>
                  <a:pt x="247319" y="9081"/>
                </a:cubicBezTo>
                <a:cubicBezTo>
                  <a:pt x="255816" y="9778"/>
                  <a:pt x="263463" y="13727"/>
                  <a:pt x="268869" y="20154"/>
                </a:cubicBezTo>
                <a:cubicBezTo>
                  <a:pt x="274276" y="26503"/>
                  <a:pt x="276902" y="34711"/>
                  <a:pt x="276207" y="43229"/>
                </a:cubicBezTo>
                <a:lnTo>
                  <a:pt x="276207" y="43229"/>
                </a:lnTo>
                <a:close/>
                <a:moveTo>
                  <a:pt x="253112" y="79777"/>
                </a:moveTo>
                <a:cubicBezTo>
                  <a:pt x="251722" y="83261"/>
                  <a:pt x="249173" y="85894"/>
                  <a:pt x="245697" y="87365"/>
                </a:cubicBezTo>
                <a:lnTo>
                  <a:pt x="237973" y="90772"/>
                </a:lnTo>
                <a:cubicBezTo>
                  <a:pt x="230944" y="93869"/>
                  <a:pt x="222680" y="90617"/>
                  <a:pt x="219590" y="83571"/>
                </a:cubicBezTo>
                <a:cubicBezTo>
                  <a:pt x="218122" y="80164"/>
                  <a:pt x="218045" y="76370"/>
                  <a:pt x="219358" y="72963"/>
                </a:cubicBezTo>
                <a:cubicBezTo>
                  <a:pt x="220749" y="69478"/>
                  <a:pt x="223297" y="66768"/>
                  <a:pt x="226696" y="65297"/>
                </a:cubicBezTo>
                <a:lnTo>
                  <a:pt x="234575" y="61890"/>
                </a:lnTo>
                <a:cubicBezTo>
                  <a:pt x="236351" y="61116"/>
                  <a:pt x="238205" y="60728"/>
                  <a:pt x="240136" y="60728"/>
                </a:cubicBezTo>
                <a:cubicBezTo>
                  <a:pt x="241835" y="60728"/>
                  <a:pt x="243612" y="61038"/>
                  <a:pt x="245234" y="61735"/>
                </a:cubicBezTo>
                <a:cubicBezTo>
                  <a:pt x="248710" y="63129"/>
                  <a:pt x="251413" y="65684"/>
                  <a:pt x="252881" y="69091"/>
                </a:cubicBezTo>
                <a:cubicBezTo>
                  <a:pt x="254348" y="72498"/>
                  <a:pt x="254425" y="76292"/>
                  <a:pt x="253112" y="79777"/>
                </a:cubicBezTo>
                <a:lnTo>
                  <a:pt x="253112" y="79777"/>
                </a:lnTo>
                <a:close/>
                <a:moveTo>
                  <a:pt x="112844" y="65219"/>
                </a:moveTo>
                <a:cubicBezTo>
                  <a:pt x="121186" y="62432"/>
                  <a:pt x="130995" y="61038"/>
                  <a:pt x="142736" y="61038"/>
                </a:cubicBezTo>
                <a:cubicBezTo>
                  <a:pt x="154476" y="61038"/>
                  <a:pt x="164209" y="62432"/>
                  <a:pt x="172628" y="65219"/>
                </a:cubicBezTo>
                <a:cubicBezTo>
                  <a:pt x="141963" y="91237"/>
                  <a:pt x="143508" y="155506"/>
                  <a:pt x="144589" y="198945"/>
                </a:cubicBezTo>
                <a:cubicBezTo>
                  <a:pt x="144744" y="203978"/>
                  <a:pt x="144821" y="208934"/>
                  <a:pt x="144898" y="213348"/>
                </a:cubicBezTo>
                <a:lnTo>
                  <a:pt x="140573" y="213348"/>
                </a:lnTo>
                <a:cubicBezTo>
                  <a:pt x="140573" y="208934"/>
                  <a:pt x="140727" y="204056"/>
                  <a:pt x="140882" y="198945"/>
                </a:cubicBezTo>
                <a:cubicBezTo>
                  <a:pt x="141963" y="155506"/>
                  <a:pt x="143585" y="91237"/>
                  <a:pt x="112921" y="65219"/>
                </a:cubicBezTo>
                <a:lnTo>
                  <a:pt x="112921" y="65219"/>
                </a:lnTo>
                <a:close/>
                <a:moveTo>
                  <a:pt x="50897" y="61890"/>
                </a:moveTo>
                <a:lnTo>
                  <a:pt x="58775" y="65297"/>
                </a:lnTo>
                <a:cubicBezTo>
                  <a:pt x="62174" y="66768"/>
                  <a:pt x="64800" y="69478"/>
                  <a:pt x="66113" y="72963"/>
                </a:cubicBezTo>
                <a:cubicBezTo>
                  <a:pt x="67504" y="76447"/>
                  <a:pt x="67426" y="80241"/>
                  <a:pt x="65882" y="83571"/>
                </a:cubicBezTo>
                <a:cubicBezTo>
                  <a:pt x="62792" y="90617"/>
                  <a:pt x="54527" y="93869"/>
                  <a:pt x="47498" y="90772"/>
                </a:cubicBezTo>
                <a:lnTo>
                  <a:pt x="39620" y="87365"/>
                </a:lnTo>
                <a:cubicBezTo>
                  <a:pt x="36221" y="85894"/>
                  <a:pt x="33595" y="83184"/>
                  <a:pt x="32282" y="79699"/>
                </a:cubicBezTo>
                <a:cubicBezTo>
                  <a:pt x="30892" y="76215"/>
                  <a:pt x="30969" y="72421"/>
                  <a:pt x="32514" y="69091"/>
                </a:cubicBezTo>
                <a:cubicBezTo>
                  <a:pt x="35603" y="62045"/>
                  <a:pt x="43868" y="58793"/>
                  <a:pt x="50897" y="61890"/>
                </a:cubicBezTo>
                <a:close/>
                <a:moveTo>
                  <a:pt x="275589" y="14346"/>
                </a:moveTo>
                <a:cubicBezTo>
                  <a:pt x="268638" y="6139"/>
                  <a:pt x="258828" y="1105"/>
                  <a:pt x="247937" y="176"/>
                </a:cubicBezTo>
                <a:cubicBezTo>
                  <a:pt x="237046" y="-753"/>
                  <a:pt x="226542" y="2654"/>
                  <a:pt x="218277" y="9623"/>
                </a:cubicBezTo>
                <a:lnTo>
                  <a:pt x="191243" y="32466"/>
                </a:lnTo>
                <a:cubicBezTo>
                  <a:pt x="185836" y="37034"/>
                  <a:pt x="179039" y="38196"/>
                  <a:pt x="172551" y="35718"/>
                </a:cubicBezTo>
                <a:cubicBezTo>
                  <a:pt x="164440" y="32620"/>
                  <a:pt x="155249" y="29059"/>
                  <a:pt x="142658" y="29059"/>
                </a:cubicBezTo>
                <a:cubicBezTo>
                  <a:pt x="130068" y="29059"/>
                  <a:pt x="120877" y="32620"/>
                  <a:pt x="112766" y="35718"/>
                </a:cubicBezTo>
                <a:cubicBezTo>
                  <a:pt x="106201" y="38196"/>
                  <a:pt x="99404" y="37034"/>
                  <a:pt x="93997" y="32466"/>
                </a:cubicBezTo>
                <a:lnTo>
                  <a:pt x="66886" y="9623"/>
                </a:lnTo>
                <a:cubicBezTo>
                  <a:pt x="49816" y="-4857"/>
                  <a:pt x="24094" y="-2766"/>
                  <a:pt x="9573" y="14346"/>
                </a:cubicBezTo>
                <a:cubicBezTo>
                  <a:pt x="2622" y="22554"/>
                  <a:pt x="-777" y="33085"/>
                  <a:pt x="150" y="43926"/>
                </a:cubicBezTo>
                <a:cubicBezTo>
                  <a:pt x="1000" y="54766"/>
                  <a:pt x="6097" y="64600"/>
                  <a:pt x="14285" y="71569"/>
                </a:cubicBezTo>
                <a:cubicBezTo>
                  <a:pt x="16757" y="73660"/>
                  <a:pt x="19460" y="75441"/>
                  <a:pt x="22318" y="76834"/>
                </a:cubicBezTo>
                <a:cubicBezTo>
                  <a:pt x="22550" y="78925"/>
                  <a:pt x="23013" y="81016"/>
                  <a:pt x="23785" y="83029"/>
                </a:cubicBezTo>
                <a:cubicBezTo>
                  <a:pt x="26025" y="88759"/>
                  <a:pt x="30351" y="93173"/>
                  <a:pt x="35912" y="95573"/>
                </a:cubicBezTo>
                <a:lnTo>
                  <a:pt x="43714" y="98980"/>
                </a:lnTo>
                <a:cubicBezTo>
                  <a:pt x="46726" y="100296"/>
                  <a:pt x="49816" y="100916"/>
                  <a:pt x="52828" y="100916"/>
                </a:cubicBezTo>
                <a:cubicBezTo>
                  <a:pt x="61633" y="100916"/>
                  <a:pt x="70053" y="95805"/>
                  <a:pt x="73760" y="87210"/>
                </a:cubicBezTo>
                <a:cubicBezTo>
                  <a:pt x="76232" y="81635"/>
                  <a:pt x="76309" y="75441"/>
                  <a:pt x="74069" y="69711"/>
                </a:cubicBezTo>
                <a:cubicBezTo>
                  <a:pt x="71829" y="63981"/>
                  <a:pt x="67504" y="59567"/>
                  <a:pt x="61942" y="57166"/>
                </a:cubicBezTo>
                <a:lnTo>
                  <a:pt x="54141" y="53759"/>
                </a:lnTo>
                <a:cubicBezTo>
                  <a:pt x="46108" y="50275"/>
                  <a:pt x="37225" y="51669"/>
                  <a:pt x="30737" y="56779"/>
                </a:cubicBezTo>
                <a:cubicBezTo>
                  <a:pt x="29810" y="56237"/>
                  <a:pt x="29038" y="55695"/>
                  <a:pt x="28343" y="55076"/>
                </a:cubicBezTo>
                <a:cubicBezTo>
                  <a:pt x="28343" y="55076"/>
                  <a:pt x="28343" y="55076"/>
                  <a:pt x="28265" y="54998"/>
                </a:cubicBezTo>
                <a:cubicBezTo>
                  <a:pt x="24481" y="51824"/>
                  <a:pt x="22241" y="47333"/>
                  <a:pt x="21777" y="42299"/>
                </a:cubicBezTo>
                <a:cubicBezTo>
                  <a:pt x="21314" y="37266"/>
                  <a:pt x="22859" y="32233"/>
                  <a:pt x="26025" y="28516"/>
                </a:cubicBezTo>
                <a:cubicBezTo>
                  <a:pt x="32668" y="20696"/>
                  <a:pt x="44872" y="19689"/>
                  <a:pt x="52673" y="26348"/>
                </a:cubicBezTo>
                <a:lnTo>
                  <a:pt x="79553" y="49114"/>
                </a:lnTo>
                <a:cubicBezTo>
                  <a:pt x="82102" y="51669"/>
                  <a:pt x="81098" y="57321"/>
                  <a:pt x="79939" y="63748"/>
                </a:cubicBezTo>
                <a:cubicBezTo>
                  <a:pt x="78781" y="70253"/>
                  <a:pt x="77468" y="77609"/>
                  <a:pt x="79553" y="84423"/>
                </a:cubicBezTo>
                <a:cubicBezTo>
                  <a:pt x="79553" y="84423"/>
                  <a:pt x="79553" y="84423"/>
                  <a:pt x="79553" y="84423"/>
                </a:cubicBezTo>
                <a:cubicBezTo>
                  <a:pt x="81639" y="90772"/>
                  <a:pt x="86119" y="95186"/>
                  <a:pt x="90367" y="99445"/>
                </a:cubicBezTo>
                <a:cubicBezTo>
                  <a:pt x="95310" y="104323"/>
                  <a:pt x="100022" y="108969"/>
                  <a:pt x="101798" y="116789"/>
                </a:cubicBezTo>
                <a:cubicBezTo>
                  <a:pt x="102648" y="121203"/>
                  <a:pt x="101953" y="124610"/>
                  <a:pt x="101258" y="128249"/>
                </a:cubicBezTo>
                <a:cubicBezTo>
                  <a:pt x="100331" y="133050"/>
                  <a:pt x="99327" y="138393"/>
                  <a:pt x="102030" y="145285"/>
                </a:cubicBezTo>
                <a:cubicBezTo>
                  <a:pt x="102030" y="145439"/>
                  <a:pt x="102185" y="145672"/>
                  <a:pt x="102262" y="145827"/>
                </a:cubicBezTo>
                <a:cubicBezTo>
                  <a:pt x="103961" y="148924"/>
                  <a:pt x="106201" y="151479"/>
                  <a:pt x="108364" y="153957"/>
                </a:cubicBezTo>
                <a:cubicBezTo>
                  <a:pt x="112149" y="158293"/>
                  <a:pt x="115393" y="162087"/>
                  <a:pt x="115393" y="167662"/>
                </a:cubicBezTo>
                <a:lnTo>
                  <a:pt x="115393" y="217839"/>
                </a:lnTo>
                <a:cubicBezTo>
                  <a:pt x="115393" y="220317"/>
                  <a:pt x="117401" y="222330"/>
                  <a:pt x="119873" y="222330"/>
                </a:cubicBezTo>
                <a:lnTo>
                  <a:pt x="164749" y="222330"/>
                </a:lnTo>
                <a:cubicBezTo>
                  <a:pt x="167221" y="222330"/>
                  <a:pt x="169229" y="220317"/>
                  <a:pt x="169229" y="217839"/>
                </a:cubicBezTo>
                <a:lnTo>
                  <a:pt x="169229" y="167662"/>
                </a:lnTo>
                <a:cubicBezTo>
                  <a:pt x="169229" y="162087"/>
                  <a:pt x="172473" y="158293"/>
                  <a:pt x="176258" y="153957"/>
                </a:cubicBezTo>
                <a:cubicBezTo>
                  <a:pt x="178421" y="151479"/>
                  <a:pt x="180584" y="148924"/>
                  <a:pt x="182360" y="145827"/>
                </a:cubicBezTo>
                <a:cubicBezTo>
                  <a:pt x="182437" y="145672"/>
                  <a:pt x="182592" y="145439"/>
                  <a:pt x="182669" y="145285"/>
                </a:cubicBezTo>
                <a:cubicBezTo>
                  <a:pt x="185372" y="138471"/>
                  <a:pt x="184291" y="133128"/>
                  <a:pt x="183441" y="128327"/>
                </a:cubicBezTo>
                <a:cubicBezTo>
                  <a:pt x="182746" y="124688"/>
                  <a:pt x="182128" y="121203"/>
                  <a:pt x="182901" y="116789"/>
                </a:cubicBezTo>
                <a:cubicBezTo>
                  <a:pt x="184677" y="108969"/>
                  <a:pt x="189389" y="104400"/>
                  <a:pt x="194332" y="99445"/>
                </a:cubicBezTo>
                <a:cubicBezTo>
                  <a:pt x="198658" y="95186"/>
                  <a:pt x="203061" y="90850"/>
                  <a:pt x="205146" y="84423"/>
                </a:cubicBezTo>
                <a:cubicBezTo>
                  <a:pt x="205146" y="84423"/>
                  <a:pt x="205146" y="84423"/>
                  <a:pt x="205146" y="84423"/>
                </a:cubicBezTo>
                <a:cubicBezTo>
                  <a:pt x="207231" y="77609"/>
                  <a:pt x="205918" y="70175"/>
                  <a:pt x="204760" y="63748"/>
                </a:cubicBezTo>
                <a:cubicBezTo>
                  <a:pt x="203601" y="57321"/>
                  <a:pt x="202597" y="51746"/>
                  <a:pt x="205146" y="49114"/>
                </a:cubicBezTo>
                <a:lnTo>
                  <a:pt x="232103" y="26348"/>
                </a:lnTo>
                <a:cubicBezTo>
                  <a:pt x="235888" y="23096"/>
                  <a:pt x="240754" y="21548"/>
                  <a:pt x="245852" y="22012"/>
                </a:cubicBezTo>
                <a:cubicBezTo>
                  <a:pt x="250950" y="22399"/>
                  <a:pt x="255507" y="24722"/>
                  <a:pt x="258674" y="28516"/>
                </a:cubicBezTo>
                <a:cubicBezTo>
                  <a:pt x="261840" y="32311"/>
                  <a:pt x="263385" y="37189"/>
                  <a:pt x="262999" y="42299"/>
                </a:cubicBezTo>
                <a:cubicBezTo>
                  <a:pt x="262536" y="47410"/>
                  <a:pt x="260296" y="51901"/>
                  <a:pt x="256511" y="55076"/>
                </a:cubicBezTo>
                <a:cubicBezTo>
                  <a:pt x="256511" y="55076"/>
                  <a:pt x="256511" y="55076"/>
                  <a:pt x="256434" y="55076"/>
                </a:cubicBezTo>
                <a:cubicBezTo>
                  <a:pt x="255738" y="55695"/>
                  <a:pt x="254889" y="56315"/>
                  <a:pt x="253962" y="56857"/>
                </a:cubicBezTo>
                <a:cubicBezTo>
                  <a:pt x="252185" y="55463"/>
                  <a:pt x="250254" y="54379"/>
                  <a:pt x="248092" y="53527"/>
                </a:cubicBezTo>
                <a:cubicBezTo>
                  <a:pt x="242376" y="51282"/>
                  <a:pt x="236197" y="51437"/>
                  <a:pt x="230635" y="53837"/>
                </a:cubicBezTo>
                <a:lnTo>
                  <a:pt x="222834" y="57244"/>
                </a:lnTo>
                <a:cubicBezTo>
                  <a:pt x="217273" y="59644"/>
                  <a:pt x="212947" y="64135"/>
                  <a:pt x="210707" y="69788"/>
                </a:cubicBezTo>
                <a:cubicBezTo>
                  <a:pt x="208467" y="75518"/>
                  <a:pt x="208622" y="81713"/>
                  <a:pt x="211016" y="87288"/>
                </a:cubicBezTo>
                <a:cubicBezTo>
                  <a:pt x="214801" y="95883"/>
                  <a:pt x="223220" y="100993"/>
                  <a:pt x="231948" y="100993"/>
                </a:cubicBezTo>
                <a:cubicBezTo>
                  <a:pt x="235038" y="100993"/>
                  <a:pt x="238128" y="100374"/>
                  <a:pt x="241140" y="99057"/>
                </a:cubicBezTo>
                <a:lnTo>
                  <a:pt x="248864" y="95650"/>
                </a:lnTo>
                <a:cubicBezTo>
                  <a:pt x="254425" y="93250"/>
                  <a:pt x="258751" y="88836"/>
                  <a:pt x="260991" y="83106"/>
                </a:cubicBezTo>
                <a:cubicBezTo>
                  <a:pt x="261763" y="81093"/>
                  <a:pt x="262304" y="79002"/>
                  <a:pt x="262458" y="76912"/>
                </a:cubicBezTo>
                <a:cubicBezTo>
                  <a:pt x="265394" y="75441"/>
                  <a:pt x="268097" y="73660"/>
                  <a:pt x="270491" y="71569"/>
                </a:cubicBezTo>
                <a:cubicBezTo>
                  <a:pt x="278679" y="64600"/>
                  <a:pt x="283700" y="54766"/>
                  <a:pt x="284626" y="43926"/>
                </a:cubicBezTo>
                <a:cubicBezTo>
                  <a:pt x="285476" y="33085"/>
                  <a:pt x="282155" y="22554"/>
                  <a:pt x="275203" y="14346"/>
                </a:cubicBezTo>
                <a:lnTo>
                  <a:pt x="275203" y="14346"/>
                </a:lnTo>
                <a:close/>
              </a:path>
            </a:pathLst>
          </a:custGeom>
          <a:solidFill>
            <a:schemeClr val="accent1"/>
          </a:solidFill>
          <a:ln w="771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D24165-BA89-7E42-CFA5-4D5FF7782CD2}"/>
              </a:ext>
            </a:extLst>
          </p:cNvPr>
          <p:cNvSpPr txBox="1"/>
          <p:nvPr/>
        </p:nvSpPr>
        <p:spPr>
          <a:xfrm>
            <a:off x="524133" y="2132856"/>
            <a:ext cx="827150" cy="5847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400" b="1" noProof="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4%-49%</a:t>
            </a:r>
            <a:br>
              <a:rPr lang="en-GB" sz="1200" noProof="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Endometrial</a:t>
            </a:r>
            <a:b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tumours</a:t>
            </a:r>
            <a:r>
              <a:rPr lang="en-GB" sz="1200" baseline="30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1-4,a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C10BBE-B5F0-C13E-495A-D65BC5C3C897}"/>
              </a:ext>
            </a:extLst>
          </p:cNvPr>
          <p:cNvSpPr txBox="1"/>
          <p:nvPr/>
        </p:nvSpPr>
        <p:spPr>
          <a:xfrm>
            <a:off x="3871054" y="2132856"/>
            <a:ext cx="785471" cy="5847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b="1" noProof="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4%-7%</a:t>
            </a:r>
            <a:br>
              <a:rPr lang="en-GB" sz="1200" noProof="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Ovarian</a:t>
            </a:r>
            <a:b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tumours</a:t>
            </a:r>
            <a:r>
              <a:rPr lang="en-GB" sz="1200" baseline="30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2,8,9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61496CE-841E-1E31-65E9-5FC16DCCD6BA}"/>
              </a:ext>
            </a:extLst>
          </p:cNvPr>
          <p:cNvSpPr txBox="1"/>
          <p:nvPr/>
        </p:nvSpPr>
        <p:spPr>
          <a:xfrm>
            <a:off x="474440" y="2848473"/>
            <a:ext cx="876843" cy="5847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400" b="1" noProof="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5%-44%</a:t>
            </a:r>
            <a:br>
              <a:rPr lang="en-GB" sz="1200" noProof="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Cervical</a:t>
            </a:r>
            <a:b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tumours</a:t>
            </a:r>
            <a:r>
              <a:rPr lang="en-GB" sz="1200" baseline="30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2,5-7,b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F3198EC-8216-6B9F-47FB-5C19B71EC12B}"/>
              </a:ext>
            </a:extLst>
          </p:cNvPr>
          <p:cNvCxnSpPr/>
          <p:nvPr/>
        </p:nvCxnSpPr>
        <p:spPr>
          <a:xfrm>
            <a:off x="1487488" y="2492896"/>
            <a:ext cx="1152128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4D29B0F-C99D-8602-E577-C74495BF5FAA}"/>
              </a:ext>
            </a:extLst>
          </p:cNvPr>
          <p:cNvCxnSpPr>
            <a:cxnSpLocks/>
          </p:cNvCxnSpPr>
          <p:nvPr/>
        </p:nvCxnSpPr>
        <p:spPr>
          <a:xfrm>
            <a:off x="1487488" y="2890461"/>
            <a:ext cx="1136442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F306C93-6927-D292-2A8B-F13D1FF765D7}"/>
              </a:ext>
            </a:extLst>
          </p:cNvPr>
          <p:cNvCxnSpPr>
            <a:cxnSpLocks/>
          </p:cNvCxnSpPr>
          <p:nvPr/>
        </p:nvCxnSpPr>
        <p:spPr>
          <a:xfrm flipH="1">
            <a:off x="3287688" y="2522308"/>
            <a:ext cx="432048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26655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FD350-62A4-CEDB-9CFE-D6A7B866C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0F094-04B2-C40C-E978-E68AE3B7D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latin typeface="Arial"/>
                <a:cs typeface="Arial"/>
              </a:rPr>
              <a:t>HER2 IHC Scoring 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9EB62E-11F8-64F2-6DB0-91CB3FE29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noProof="0" smtClean="0"/>
              <a:pPr/>
              <a:t>8</a:t>
            </a:fld>
            <a:endParaRPr lang="en-GB" noProof="0" dirty="0"/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F44E5ADF-7C40-6D6B-D31A-3D50990E74E5}"/>
              </a:ext>
            </a:extLst>
          </p:cNvPr>
          <p:cNvSpPr txBox="1">
            <a:spLocks/>
          </p:cNvSpPr>
          <p:nvPr/>
        </p:nvSpPr>
        <p:spPr>
          <a:xfrm>
            <a:off x="620712" y="6356350"/>
            <a:ext cx="10587855" cy="365125"/>
          </a:xfrm>
          <a:prstGeom prst="rect">
            <a:avLst/>
          </a:prstGeom>
        </p:spPr>
        <p:txBody>
          <a:bodyPr lIns="0" tIns="45720" rIns="91440" bIns="45720" anchor="b" anchorCtr="0"/>
          <a:lstStyle>
            <a:lvl1pPr marL="357188" indent="-357188" algn="l" defTabSz="457200" rtl="0" eaLnBrk="1" latinLnBrk="0" hangingPunct="1">
              <a:spcBef>
                <a:spcPts val="1200"/>
              </a:spcBef>
              <a:buClr>
                <a:schemeClr val="accent2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14375" indent="-25717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00" noProof="0" dirty="0">
                <a:solidFill>
                  <a:schemeClr val="bg1"/>
                </a:solidFill>
                <a:latin typeface="Arial"/>
                <a:cs typeface="Arial"/>
              </a:rPr>
              <a:t>IHC, immunohistochemistry</a:t>
            </a:r>
          </a:p>
        </p:txBody>
      </p:sp>
    </p:spTree>
    <p:extLst>
      <p:ext uri="{BB962C8B-B14F-4D97-AF65-F5344CB8AC3E}">
        <p14:creationId xmlns:p14="http://schemas.microsoft.com/office/powerpoint/2010/main" val="266572583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BC354881-8C96-8451-8EDB-3950C8DE20AA}"/>
              </a:ext>
            </a:extLst>
          </p:cNvPr>
          <p:cNvSpPr/>
          <p:nvPr/>
        </p:nvSpPr>
        <p:spPr>
          <a:xfrm>
            <a:off x="440770" y="1165917"/>
            <a:ext cx="3681187" cy="427930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noProof="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FF32197-DCD9-7E95-7E60-6DC3CD1BB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/>
          </a:bodyPr>
          <a:lstStyle/>
          <a:p>
            <a:r>
              <a:rPr lang="en-GB" noProof="0" dirty="0"/>
              <a:t>Differences to consider in HER2 IHC scoring criteria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305A3D59-AA42-1720-73B8-7874E3FCCD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712" y="6356350"/>
            <a:ext cx="10443839" cy="365125"/>
          </a:xfrm>
        </p:spPr>
        <p:txBody>
          <a:bodyPr anchor="b" anchorCtr="0"/>
          <a:lstStyle/>
          <a:p>
            <a:r>
              <a:rPr lang="en-GB" noProof="0" dirty="0">
                <a:solidFill>
                  <a:schemeClr val="tx2"/>
                </a:solidFill>
              </a:rPr>
              <a:t>CAP, College of American Pathologists; IHC, immunohistochemistry</a:t>
            </a:r>
          </a:p>
          <a:p>
            <a:r>
              <a:rPr lang="en-GB" noProof="0" dirty="0">
                <a:solidFill>
                  <a:schemeClr val="tx2"/>
                </a:solidFill>
                <a:latin typeface="Arial"/>
                <a:cs typeface="Arial"/>
              </a:rPr>
              <a:t>1. Abrahao-Machado LF and Scapulatempo-Neto C. World J Gastroenterol. 2016;22(19):4619-25; 2. Wolff AC, et al. Arch Pathol Lab Med. 2023;147(9):993-1000; 3. Bartley AN, et al. J Clin Oncol. 2017;35(4):446-64; 4. Hagemann IS, et al. Arch Pathol Lab Med. 2023;147(10):1148-57. 5. CAP. Template for Reporting Results of Biomarker Testing of Specimens From Patients With Carcinoma of Gynecologic Origin. Version 1.3.0.0. Available </a:t>
            </a:r>
            <a:r>
              <a:rPr lang="en-GB" noProof="0" dirty="0">
                <a:solidFill>
                  <a:schemeClr val="tx2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noProof="0" dirty="0">
                <a:solidFill>
                  <a:schemeClr val="tx2"/>
                </a:solidFill>
                <a:latin typeface="Arial"/>
                <a:cs typeface="Arial"/>
              </a:rPr>
              <a:t> (accessed Jan 20, 2024); 6. Valtorta E, et al. Mod Pathol. 2015;28:1481-91.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60C396-741E-AC61-3709-003A2E6F1916}"/>
              </a:ext>
            </a:extLst>
          </p:cNvPr>
          <p:cNvSpPr/>
          <p:nvPr/>
        </p:nvSpPr>
        <p:spPr>
          <a:xfrm>
            <a:off x="8272236" y="1165918"/>
            <a:ext cx="3518711" cy="427930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noProof="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C17DA2-A958-CD96-78E2-30D1C8C736E4}"/>
              </a:ext>
            </a:extLst>
          </p:cNvPr>
          <p:cNvSpPr/>
          <p:nvPr/>
        </p:nvSpPr>
        <p:spPr>
          <a:xfrm>
            <a:off x="4358167" y="1165918"/>
            <a:ext cx="3681187" cy="427930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noProof="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4E85D6-FB3B-3A9B-9391-804EB128D5F9}"/>
              </a:ext>
            </a:extLst>
          </p:cNvPr>
          <p:cNvSpPr txBox="1"/>
          <p:nvPr/>
        </p:nvSpPr>
        <p:spPr>
          <a:xfrm>
            <a:off x="327673" y="1308057"/>
            <a:ext cx="3906272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GB" sz="1600" b="1" noProof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Staining patterns</a:t>
            </a:r>
            <a:r>
              <a:rPr lang="en-GB" sz="1600" baseline="30000" noProof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9BFF0A-78A2-7D35-CCAC-C56EA046C646}"/>
              </a:ext>
            </a:extLst>
          </p:cNvPr>
          <p:cNvSpPr txBox="1"/>
          <p:nvPr/>
        </p:nvSpPr>
        <p:spPr>
          <a:xfrm>
            <a:off x="4282991" y="1265841"/>
            <a:ext cx="37887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GB" sz="1600" b="1" noProof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Percentage of cells stained</a:t>
            </a:r>
            <a:r>
              <a:rPr lang="en-GB" sz="1600" baseline="30000" noProof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4-6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4DCCE8-DD3A-59A3-B657-C1996A179AF5}"/>
              </a:ext>
            </a:extLst>
          </p:cNvPr>
          <p:cNvSpPr txBox="1"/>
          <p:nvPr/>
        </p:nvSpPr>
        <p:spPr>
          <a:xfrm>
            <a:off x="7910505" y="1255315"/>
            <a:ext cx="4086126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GB" sz="1600" b="1" noProof="0" dirty="0">
                <a:solidFill>
                  <a:schemeClr val="bg2">
                    <a:lumMod val="10000"/>
                  </a:schemeClr>
                </a:solidFill>
                <a:latin typeface="Arial"/>
                <a:ea typeface="Calibri"/>
                <a:cs typeface="Arial"/>
              </a:rPr>
              <a:t>3. Intensity of </a:t>
            </a:r>
            <a:r>
              <a:rPr lang="en-GB" sz="1600" b="1" dirty="0">
                <a:solidFill>
                  <a:schemeClr val="bg2">
                    <a:lumMod val="10000"/>
                  </a:schemeClr>
                </a:solidFill>
                <a:latin typeface="Arial"/>
                <a:ea typeface="Calibri"/>
                <a:cs typeface="Arial"/>
              </a:rPr>
              <a:t>staining</a:t>
            </a:r>
            <a:r>
              <a:rPr lang="en-GB" sz="1600" baseline="30000" dirty="0">
                <a:solidFill>
                  <a:schemeClr val="bg2">
                    <a:lumMod val="10000"/>
                  </a:schemeClr>
                </a:solidFill>
                <a:latin typeface="Arial"/>
                <a:ea typeface="Calibri"/>
                <a:cs typeface="Arial"/>
              </a:rPr>
              <a:t>4-5</a:t>
            </a:r>
            <a:endParaRPr lang="en-GB" sz="1600" noProof="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A94AA9E-790A-5D43-DF0A-68C6DABE5857}"/>
              </a:ext>
            </a:extLst>
          </p:cNvPr>
          <p:cNvSpPr txBox="1">
            <a:spLocks/>
          </p:cNvSpPr>
          <p:nvPr/>
        </p:nvSpPr>
        <p:spPr>
          <a:xfrm>
            <a:off x="2541482" y="3294420"/>
            <a:ext cx="1215789" cy="22958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" panose="02000503000000020004" pitchFamily="2" charset="0"/>
                <a:ea typeface="Arial" panose="020B0604020202020204" pitchFamily="34" charset="0"/>
                <a:cs typeface="+mn-cs"/>
              </a:defRPr>
            </a:lvl2pPr>
            <a:lvl3pPr marL="344612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–"/>
              <a:defRPr sz="2000" b="0" i="0" kern="1200">
                <a:solidFill>
                  <a:schemeClr val="tx1"/>
                </a:solidFill>
                <a:latin typeface="Inter" panose="02000503000000020004" pitchFamily="2" charset="0"/>
                <a:ea typeface="Arial" panose="020B0604020202020204" pitchFamily="34" charset="0"/>
                <a:cs typeface="+mn-cs"/>
              </a:defRPr>
            </a:lvl3pPr>
            <a:lvl4pPr marL="6129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–"/>
              <a:defRPr sz="1800" b="0" i="0" kern="1200">
                <a:solidFill>
                  <a:schemeClr val="accent1"/>
                </a:solidFill>
                <a:latin typeface="Inter" panose="02000503000000020004" pitchFamily="2" charset="0"/>
                <a:ea typeface="Arial" panose="020B0604020202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nter" panose="02000503000000020004" pitchFamily="2" charset="0"/>
                <a:ea typeface="Arial" panose="020B0604020202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noProof="0" dirty="0">
                <a:solidFill>
                  <a:schemeClr val="bg2">
                    <a:lumMod val="10000"/>
                  </a:schemeClr>
                </a:solidFill>
                <a:latin typeface="Arial"/>
                <a:ea typeface="Calibri"/>
                <a:cs typeface="Arial"/>
              </a:rPr>
              <a:t>Circumferential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3AF55B0-4BD4-D86E-C61A-5AFD386001FA}"/>
              </a:ext>
            </a:extLst>
          </p:cNvPr>
          <p:cNvSpPr txBox="1">
            <a:spLocks/>
          </p:cNvSpPr>
          <p:nvPr/>
        </p:nvSpPr>
        <p:spPr>
          <a:xfrm>
            <a:off x="1164828" y="4971322"/>
            <a:ext cx="615500" cy="22958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" panose="02000503000000020004" pitchFamily="2" charset="0"/>
                <a:ea typeface="Arial" panose="020B0604020202020204" pitchFamily="34" charset="0"/>
                <a:cs typeface="+mn-cs"/>
              </a:defRPr>
            </a:lvl2pPr>
            <a:lvl3pPr marL="344612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–"/>
              <a:defRPr sz="2000" b="0" i="0" kern="1200">
                <a:solidFill>
                  <a:schemeClr val="tx1"/>
                </a:solidFill>
                <a:latin typeface="Inter" panose="02000503000000020004" pitchFamily="2" charset="0"/>
                <a:ea typeface="Arial" panose="020B0604020202020204" pitchFamily="34" charset="0"/>
                <a:cs typeface="+mn-cs"/>
              </a:defRPr>
            </a:lvl3pPr>
            <a:lvl4pPr marL="6129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–"/>
              <a:defRPr sz="1800" b="0" i="0" kern="1200">
                <a:solidFill>
                  <a:schemeClr val="accent1"/>
                </a:solidFill>
                <a:latin typeface="Inter" panose="02000503000000020004" pitchFamily="2" charset="0"/>
                <a:ea typeface="Arial" panose="020B0604020202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nter" panose="02000503000000020004" pitchFamily="2" charset="0"/>
                <a:ea typeface="Arial" panose="020B0604020202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noProof="0" dirty="0">
                <a:solidFill>
                  <a:schemeClr val="bg2">
                    <a:lumMod val="10000"/>
                  </a:schemeClr>
                </a:solidFill>
                <a:latin typeface="Arial"/>
                <a:ea typeface="Calibri"/>
                <a:cs typeface="Arial"/>
              </a:rPr>
              <a:t>Lateral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BE74E59-E4F0-388F-5B8C-7568E06A8A80}"/>
              </a:ext>
            </a:extLst>
          </p:cNvPr>
          <p:cNvSpPr txBox="1">
            <a:spLocks/>
          </p:cNvSpPr>
          <p:nvPr/>
        </p:nvSpPr>
        <p:spPr>
          <a:xfrm>
            <a:off x="2592883" y="4971322"/>
            <a:ext cx="1121354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>
                <a:ea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latin typeface="Inter" panose="02000503000000020004" pitchFamily="2" charset="0"/>
                <a:ea typeface="Arial" panose="020B0604020202020204" pitchFamily="34" charset="0"/>
              </a:defRPr>
            </a:lvl2pPr>
            <a:lvl3pPr marL="344612" indent="-342900">
              <a:lnSpc>
                <a:spcPct val="100000"/>
              </a:lnSpc>
              <a:spcBef>
                <a:spcPts val="500"/>
              </a:spcBef>
              <a:buFont typeface="System Font Regular"/>
              <a:buChar char="–"/>
              <a:defRPr sz="2000" b="0" i="0">
                <a:latin typeface="Inter" panose="02000503000000020004" pitchFamily="2" charset="0"/>
                <a:ea typeface="Arial" panose="020B0604020202020204" pitchFamily="34" charset="0"/>
              </a:defRPr>
            </a:lvl3pPr>
            <a:lvl4pPr marL="612900" indent="-342900">
              <a:lnSpc>
                <a:spcPct val="100000"/>
              </a:lnSpc>
              <a:spcBef>
                <a:spcPts val="500"/>
              </a:spcBef>
              <a:buFont typeface="System Font Regular"/>
              <a:buChar char="–"/>
              <a:defRPr b="0" i="0">
                <a:solidFill>
                  <a:schemeClr val="accent1"/>
                </a:solidFill>
                <a:latin typeface="Inter" panose="02000503000000020004" pitchFamily="2" charset="0"/>
                <a:ea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Inter" panose="02000503000000020004" pitchFamily="2" charset="0"/>
                <a:ea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GB" noProof="0" dirty="0">
                <a:solidFill>
                  <a:schemeClr val="bg2">
                    <a:lumMod val="10000"/>
                  </a:schemeClr>
                </a:solidFill>
                <a:latin typeface="Arial"/>
                <a:ea typeface="Calibri"/>
                <a:cs typeface="Arial"/>
              </a:rPr>
              <a:t>Basolateral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9F49530E-7111-FCD1-89D1-655CDD0A86B7}"/>
              </a:ext>
            </a:extLst>
          </p:cNvPr>
          <p:cNvSpPr txBox="1">
            <a:spLocks/>
          </p:cNvSpPr>
          <p:nvPr/>
        </p:nvSpPr>
        <p:spPr>
          <a:xfrm>
            <a:off x="5803975" y="2615429"/>
            <a:ext cx="615499" cy="22958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" panose="02000503000000020004" pitchFamily="2" charset="0"/>
                <a:ea typeface="Arial" panose="020B0604020202020204" pitchFamily="34" charset="0"/>
                <a:cs typeface="+mn-cs"/>
              </a:defRPr>
            </a:lvl2pPr>
            <a:lvl3pPr marL="344612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–"/>
              <a:defRPr sz="2000" b="0" i="0" kern="1200">
                <a:solidFill>
                  <a:schemeClr val="tx1"/>
                </a:solidFill>
                <a:latin typeface="Inter" panose="02000503000000020004" pitchFamily="2" charset="0"/>
                <a:ea typeface="Arial" panose="020B0604020202020204" pitchFamily="34" charset="0"/>
                <a:cs typeface="+mn-cs"/>
              </a:defRPr>
            </a:lvl3pPr>
            <a:lvl4pPr marL="6129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–"/>
              <a:defRPr sz="1800" b="0" i="0" kern="1200">
                <a:solidFill>
                  <a:schemeClr val="accent1"/>
                </a:solidFill>
                <a:latin typeface="Inter" panose="02000503000000020004" pitchFamily="2" charset="0"/>
                <a:ea typeface="Arial" panose="020B0604020202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nter" panose="02000503000000020004" pitchFamily="2" charset="0"/>
                <a:ea typeface="Arial" panose="020B0604020202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noProof="0" dirty="0">
                <a:solidFill>
                  <a:schemeClr val="bg2">
                    <a:lumMod val="10000"/>
                  </a:schemeClr>
                </a:solidFill>
                <a:latin typeface="Arial"/>
                <a:ea typeface="Calibri"/>
                <a:cs typeface="Arial"/>
              </a:rPr>
              <a:t>10%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050D7333-7F12-0502-5E76-EEAE46BAF08F}"/>
              </a:ext>
            </a:extLst>
          </p:cNvPr>
          <p:cNvSpPr txBox="1">
            <a:spLocks/>
          </p:cNvSpPr>
          <p:nvPr/>
        </p:nvSpPr>
        <p:spPr>
          <a:xfrm>
            <a:off x="5839390" y="3865335"/>
            <a:ext cx="615500" cy="22958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" panose="02000503000000020004" pitchFamily="2" charset="0"/>
                <a:ea typeface="Arial" panose="020B0604020202020204" pitchFamily="34" charset="0"/>
                <a:cs typeface="+mn-cs"/>
              </a:defRPr>
            </a:lvl2pPr>
            <a:lvl3pPr marL="344612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–"/>
              <a:defRPr sz="2000" b="0" i="0" kern="1200">
                <a:solidFill>
                  <a:schemeClr val="tx1"/>
                </a:solidFill>
                <a:latin typeface="Inter" panose="02000503000000020004" pitchFamily="2" charset="0"/>
                <a:ea typeface="Arial" panose="020B0604020202020204" pitchFamily="34" charset="0"/>
                <a:cs typeface="+mn-cs"/>
              </a:defRPr>
            </a:lvl3pPr>
            <a:lvl4pPr marL="6129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–"/>
              <a:defRPr sz="1800" b="0" i="0" kern="1200">
                <a:solidFill>
                  <a:schemeClr val="accent1"/>
                </a:solidFill>
                <a:latin typeface="Inter" panose="02000503000000020004" pitchFamily="2" charset="0"/>
                <a:ea typeface="Arial" panose="020B0604020202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nter" panose="02000503000000020004" pitchFamily="2" charset="0"/>
                <a:ea typeface="Arial" panose="020B0604020202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noProof="0" dirty="0">
                <a:solidFill>
                  <a:schemeClr val="bg2">
                    <a:lumMod val="10000"/>
                  </a:schemeClr>
                </a:solidFill>
                <a:latin typeface="Arial"/>
                <a:ea typeface="Calibri"/>
                <a:cs typeface="Arial"/>
              </a:rPr>
              <a:t>30%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C24731EC-4D41-3609-3C6E-7F47B3AC0728}"/>
              </a:ext>
            </a:extLst>
          </p:cNvPr>
          <p:cNvSpPr txBox="1">
            <a:spLocks/>
          </p:cNvSpPr>
          <p:nvPr/>
        </p:nvSpPr>
        <p:spPr>
          <a:xfrm>
            <a:off x="5726540" y="5111749"/>
            <a:ext cx="841198" cy="30033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>
                <a:ea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latin typeface="Inter" panose="02000503000000020004" pitchFamily="2" charset="0"/>
                <a:ea typeface="Arial" panose="020B0604020202020204" pitchFamily="34" charset="0"/>
              </a:defRPr>
            </a:lvl2pPr>
            <a:lvl3pPr marL="344612" indent="-342900">
              <a:lnSpc>
                <a:spcPct val="100000"/>
              </a:lnSpc>
              <a:spcBef>
                <a:spcPts val="500"/>
              </a:spcBef>
              <a:buFont typeface="System Font Regular"/>
              <a:buChar char="–"/>
              <a:defRPr sz="2000" b="0" i="0">
                <a:latin typeface="Inter" panose="02000503000000020004" pitchFamily="2" charset="0"/>
                <a:ea typeface="Arial" panose="020B0604020202020204" pitchFamily="34" charset="0"/>
              </a:defRPr>
            </a:lvl3pPr>
            <a:lvl4pPr marL="612900" indent="-342900">
              <a:lnSpc>
                <a:spcPct val="100000"/>
              </a:lnSpc>
              <a:spcBef>
                <a:spcPts val="500"/>
              </a:spcBef>
              <a:buFont typeface="System Font Regular"/>
              <a:buChar char="–"/>
              <a:defRPr b="0" i="0">
                <a:solidFill>
                  <a:schemeClr val="accent1"/>
                </a:solidFill>
                <a:latin typeface="Inter" panose="02000503000000020004" pitchFamily="2" charset="0"/>
                <a:ea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Inter" panose="02000503000000020004" pitchFamily="2" charset="0"/>
                <a:ea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noProof="0" dirty="0">
                <a:solidFill>
                  <a:schemeClr val="bg2">
                    <a:lumMod val="10000"/>
                  </a:schemeClr>
                </a:solidFill>
                <a:latin typeface="Arial"/>
                <a:ea typeface="Calibri"/>
                <a:cs typeface="Arial"/>
              </a:rPr>
              <a:t>50%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A9347CF-A63F-4EE4-86F1-4BBBE1B09C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564" b="1564"/>
          <a:stretch/>
        </p:blipFill>
        <p:spPr>
          <a:xfrm>
            <a:off x="5451034" y="1712420"/>
            <a:ext cx="1321379" cy="8909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2550C02-DF8E-413A-5430-8F14D128E82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564" b="1564"/>
          <a:stretch/>
        </p:blipFill>
        <p:spPr>
          <a:xfrm>
            <a:off x="5486450" y="4173219"/>
            <a:ext cx="1321379" cy="8909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946BFC8-6E6D-837A-90B6-A91CF184CD3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74760" y="2937771"/>
            <a:ext cx="1273925" cy="889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4B22CC19-E770-2E93-FC55-89C4D3BD62C8}"/>
              </a:ext>
            </a:extLst>
          </p:cNvPr>
          <p:cNvSpPr txBox="1">
            <a:spLocks/>
          </p:cNvSpPr>
          <p:nvPr/>
        </p:nvSpPr>
        <p:spPr>
          <a:xfrm>
            <a:off x="9195310" y="3058621"/>
            <a:ext cx="1720800" cy="51167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" panose="02000503000000020004" pitchFamily="2" charset="0"/>
                <a:ea typeface="Arial" panose="020B0604020202020204" pitchFamily="34" charset="0"/>
                <a:cs typeface="+mn-cs"/>
              </a:defRPr>
            </a:lvl2pPr>
            <a:lvl3pPr marL="344612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–"/>
              <a:defRPr sz="2000" b="0" i="0" kern="1200">
                <a:solidFill>
                  <a:schemeClr val="tx1"/>
                </a:solidFill>
                <a:latin typeface="Inter" panose="02000503000000020004" pitchFamily="2" charset="0"/>
                <a:ea typeface="Arial" panose="020B0604020202020204" pitchFamily="34" charset="0"/>
                <a:cs typeface="+mn-cs"/>
              </a:defRPr>
            </a:lvl3pPr>
            <a:lvl4pPr marL="6129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–"/>
              <a:defRPr sz="1800" b="0" i="0" kern="1200">
                <a:solidFill>
                  <a:schemeClr val="accent1"/>
                </a:solidFill>
                <a:latin typeface="Inter" panose="02000503000000020004" pitchFamily="2" charset="0"/>
                <a:ea typeface="Arial" panose="020B0604020202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nter" panose="02000503000000020004" pitchFamily="2" charset="0"/>
                <a:ea typeface="Arial" panose="020B0604020202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GB" noProof="0" dirty="0">
                <a:solidFill>
                  <a:schemeClr val="bg2">
                    <a:lumMod val="10000"/>
                  </a:schemeClr>
                </a:solidFill>
                <a:latin typeface="Arial"/>
                <a:ea typeface="Calibri"/>
                <a:cs typeface="Arial"/>
              </a:rPr>
              <a:t>Weak</a:t>
            </a:r>
            <a:endParaRPr lang="en-GB" baseline="30000" noProof="0" dirty="0">
              <a:solidFill>
                <a:schemeClr val="bg2">
                  <a:lumMod val="10000"/>
                </a:schemeClr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F26294C7-2276-9FB2-2B39-2270E98B5B78}"/>
              </a:ext>
            </a:extLst>
          </p:cNvPr>
          <p:cNvSpPr txBox="1">
            <a:spLocks/>
          </p:cNvSpPr>
          <p:nvPr/>
        </p:nvSpPr>
        <p:spPr>
          <a:xfrm>
            <a:off x="9195993" y="4821474"/>
            <a:ext cx="1814400" cy="51167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" panose="02000503000000020004" pitchFamily="2" charset="0"/>
                <a:ea typeface="Arial" panose="020B0604020202020204" pitchFamily="34" charset="0"/>
                <a:cs typeface="+mn-cs"/>
              </a:defRPr>
            </a:lvl2pPr>
            <a:lvl3pPr marL="344612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–"/>
              <a:defRPr sz="2000" b="0" i="0" kern="1200">
                <a:solidFill>
                  <a:schemeClr val="tx1"/>
                </a:solidFill>
                <a:latin typeface="Inter" panose="02000503000000020004" pitchFamily="2" charset="0"/>
                <a:ea typeface="Arial" panose="020B0604020202020204" pitchFamily="34" charset="0"/>
                <a:cs typeface="+mn-cs"/>
              </a:defRPr>
            </a:lvl3pPr>
            <a:lvl4pPr marL="6129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–"/>
              <a:defRPr sz="1800" b="0" i="0" kern="1200">
                <a:solidFill>
                  <a:schemeClr val="accent1"/>
                </a:solidFill>
                <a:latin typeface="Inter" panose="02000503000000020004" pitchFamily="2" charset="0"/>
                <a:ea typeface="Arial" panose="020B0604020202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nter" panose="02000503000000020004" pitchFamily="2" charset="0"/>
                <a:ea typeface="Arial" panose="020B0604020202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GB" noProof="0" dirty="0">
                <a:solidFill>
                  <a:schemeClr val="bg2">
                    <a:lumMod val="10000"/>
                  </a:schemeClr>
                </a:solidFill>
                <a:latin typeface="Arial"/>
                <a:ea typeface="Calibri"/>
                <a:cs typeface="Arial"/>
              </a:rPr>
              <a:t>Strong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41B3A7-2F66-F04F-DF05-8E694ECA5AB7}"/>
              </a:ext>
            </a:extLst>
          </p:cNvPr>
          <p:cNvSpPr txBox="1"/>
          <p:nvPr/>
        </p:nvSpPr>
        <p:spPr>
          <a:xfrm>
            <a:off x="212272" y="6449275"/>
            <a:ext cx="347565" cy="30777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fld id="{B52C0274-48E4-4B94-B9EC-CD4BA3008842}" type="slidenum">
              <a:rPr lang="en-GB" sz="1400" noProof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GB" sz="1400" noProof="0" dirty="0">
              <a:solidFill>
                <a:schemeClr val="bg1"/>
              </a:solidFill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548998A-F76E-1CCC-C8C5-CB06DC8F5601}"/>
              </a:ext>
            </a:extLst>
          </p:cNvPr>
          <p:cNvSpPr txBox="1">
            <a:spLocks/>
          </p:cNvSpPr>
          <p:nvPr/>
        </p:nvSpPr>
        <p:spPr>
          <a:xfrm>
            <a:off x="812073" y="3294420"/>
            <a:ext cx="1215789" cy="22958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" panose="02000503000000020004" pitchFamily="2" charset="0"/>
                <a:ea typeface="Arial" panose="020B0604020202020204" pitchFamily="34" charset="0"/>
                <a:cs typeface="+mn-cs"/>
              </a:defRPr>
            </a:lvl2pPr>
            <a:lvl3pPr marL="344612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–"/>
              <a:defRPr sz="2000" b="0" i="0" kern="1200">
                <a:solidFill>
                  <a:schemeClr val="tx1"/>
                </a:solidFill>
                <a:latin typeface="Inter" panose="02000503000000020004" pitchFamily="2" charset="0"/>
                <a:ea typeface="Arial" panose="020B0604020202020204" pitchFamily="34" charset="0"/>
                <a:cs typeface="+mn-cs"/>
              </a:defRPr>
            </a:lvl3pPr>
            <a:lvl4pPr marL="6129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–"/>
              <a:defRPr sz="1800" b="0" i="0" kern="1200">
                <a:solidFill>
                  <a:schemeClr val="accent1"/>
                </a:solidFill>
                <a:latin typeface="Inter" panose="02000503000000020004" pitchFamily="2" charset="0"/>
                <a:ea typeface="Arial" panose="020B0604020202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nter" panose="02000503000000020004" pitchFamily="2" charset="0"/>
                <a:ea typeface="Arial" panose="020B0604020202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noProof="0" dirty="0">
                <a:solidFill>
                  <a:schemeClr val="bg2">
                    <a:lumMod val="10000"/>
                  </a:schemeClr>
                </a:solidFill>
                <a:latin typeface="Arial"/>
                <a:ea typeface="Calibri"/>
                <a:cs typeface="Arial"/>
              </a:rPr>
              <a:t>Control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D816475-A41C-18A4-4FC9-A850C217F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noProof="0" smtClean="0"/>
              <a:pPr/>
              <a:t>9</a:t>
            </a:fld>
            <a:endParaRPr lang="en-GB" noProof="0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17C74FF-C27E-FD1B-011D-EB5917BF3B45}"/>
              </a:ext>
            </a:extLst>
          </p:cNvPr>
          <p:cNvGrpSpPr/>
          <p:nvPr/>
        </p:nvGrpSpPr>
        <p:grpSpPr>
          <a:xfrm>
            <a:off x="1117665" y="1958378"/>
            <a:ext cx="703426" cy="1046410"/>
            <a:chOff x="1168481" y="2079566"/>
            <a:chExt cx="717907" cy="982436"/>
          </a:xfrm>
          <a:effectLst/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578BAC9B-9006-D0AC-054A-8E736E5BF4AC}"/>
                </a:ext>
              </a:extLst>
            </p:cNvPr>
            <p:cNvSpPr/>
            <p:nvPr/>
          </p:nvSpPr>
          <p:spPr>
            <a:xfrm>
              <a:off x="1168481" y="2079566"/>
              <a:ext cx="717907" cy="98243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E735F2C6-2FD3-B605-E0DD-7C55814AF53D}"/>
                </a:ext>
              </a:extLst>
            </p:cNvPr>
            <p:cNvSpPr/>
            <p:nvPr/>
          </p:nvSpPr>
          <p:spPr>
            <a:xfrm rot="10320000">
              <a:off x="1480945" y="2286875"/>
              <a:ext cx="293068" cy="3362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noProof="0" dirty="0"/>
            </a:p>
          </p:txBody>
        </p:sp>
      </p:grpSp>
      <p:sp>
        <p:nvSpPr>
          <p:cNvPr id="108" name="Oval 107">
            <a:extLst>
              <a:ext uri="{FF2B5EF4-FFF2-40B4-BE49-F238E27FC236}">
                <a16:creationId xmlns:a16="http://schemas.microsoft.com/office/drawing/2014/main" id="{503A78CE-F93C-19C1-A5B6-C9B51F9D2719}"/>
              </a:ext>
            </a:extLst>
          </p:cNvPr>
          <p:cNvSpPr/>
          <p:nvPr/>
        </p:nvSpPr>
        <p:spPr>
          <a:xfrm>
            <a:off x="1026255" y="3796155"/>
            <a:ext cx="776759" cy="9724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CD3DDE3-F3E7-2A79-8EC9-0EE7D1976008}"/>
              </a:ext>
            </a:extLst>
          </p:cNvPr>
          <p:cNvGrpSpPr/>
          <p:nvPr/>
        </p:nvGrpSpPr>
        <p:grpSpPr>
          <a:xfrm>
            <a:off x="1065113" y="3759685"/>
            <a:ext cx="703426" cy="1046410"/>
            <a:chOff x="1168481" y="2079566"/>
            <a:chExt cx="717907" cy="982436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5C873ADD-5D8E-ACF6-2E1B-601D1D98E007}"/>
                </a:ext>
              </a:extLst>
            </p:cNvPr>
            <p:cNvSpPr/>
            <p:nvPr/>
          </p:nvSpPr>
          <p:spPr>
            <a:xfrm>
              <a:off x="1168481" y="2079566"/>
              <a:ext cx="717907" cy="98243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80F422F3-CDD3-18C1-FB3A-0768009B5A7F}"/>
                </a:ext>
              </a:extLst>
            </p:cNvPr>
            <p:cNvSpPr/>
            <p:nvPr/>
          </p:nvSpPr>
          <p:spPr>
            <a:xfrm rot="10320000">
              <a:off x="1480945" y="2286875"/>
              <a:ext cx="293068" cy="3362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noProof="0" dirty="0"/>
            </a:p>
          </p:txBody>
        </p:sp>
      </p:grpSp>
      <p:sp>
        <p:nvSpPr>
          <p:cNvPr id="117" name="Oval 116">
            <a:extLst>
              <a:ext uri="{FF2B5EF4-FFF2-40B4-BE49-F238E27FC236}">
                <a16:creationId xmlns:a16="http://schemas.microsoft.com/office/drawing/2014/main" id="{6EF903B1-DA19-121B-0307-2BF7F6065A6C}"/>
              </a:ext>
            </a:extLst>
          </p:cNvPr>
          <p:cNvSpPr/>
          <p:nvPr/>
        </p:nvSpPr>
        <p:spPr>
          <a:xfrm>
            <a:off x="2747323" y="1959814"/>
            <a:ext cx="803038" cy="10994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A041D57-4429-F69B-1AA3-E59C6983DC32}"/>
              </a:ext>
            </a:extLst>
          </p:cNvPr>
          <p:cNvGrpSpPr/>
          <p:nvPr/>
        </p:nvGrpSpPr>
        <p:grpSpPr>
          <a:xfrm>
            <a:off x="2799319" y="1975129"/>
            <a:ext cx="703426" cy="1046410"/>
            <a:chOff x="2044496" y="2136408"/>
            <a:chExt cx="717907" cy="982436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2F265934-ED1A-12DC-DBAF-90570FB22050}"/>
                </a:ext>
              </a:extLst>
            </p:cNvPr>
            <p:cNvSpPr/>
            <p:nvPr/>
          </p:nvSpPr>
          <p:spPr>
            <a:xfrm>
              <a:off x="2044496" y="2136408"/>
              <a:ext cx="717907" cy="98243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438EC546-04B5-2B63-C75A-1C76CFA3846E}"/>
                </a:ext>
              </a:extLst>
            </p:cNvPr>
            <p:cNvSpPr/>
            <p:nvPr/>
          </p:nvSpPr>
          <p:spPr>
            <a:xfrm rot="10320000">
              <a:off x="2356959" y="2352660"/>
              <a:ext cx="293068" cy="3362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noProof="0" dirty="0"/>
            </a:p>
          </p:txBody>
        </p:sp>
      </p:grpSp>
      <p:sp>
        <p:nvSpPr>
          <p:cNvPr id="132" name="Oval 131">
            <a:extLst>
              <a:ext uri="{FF2B5EF4-FFF2-40B4-BE49-F238E27FC236}">
                <a16:creationId xmlns:a16="http://schemas.microsoft.com/office/drawing/2014/main" id="{B31A541E-1C6E-2C83-DD67-BDFF4038CEE5}"/>
              </a:ext>
            </a:extLst>
          </p:cNvPr>
          <p:cNvSpPr/>
          <p:nvPr/>
        </p:nvSpPr>
        <p:spPr>
          <a:xfrm>
            <a:off x="2755315" y="3802735"/>
            <a:ext cx="754099" cy="1040391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603062B-2D80-52E3-17DC-6E8DAA8B8691}"/>
              </a:ext>
            </a:extLst>
          </p:cNvPr>
          <p:cNvGrpSpPr/>
          <p:nvPr/>
        </p:nvGrpSpPr>
        <p:grpSpPr>
          <a:xfrm>
            <a:off x="2780270" y="3763420"/>
            <a:ext cx="703426" cy="1046410"/>
            <a:chOff x="1168481" y="2079566"/>
            <a:chExt cx="717907" cy="982436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8B17246F-5567-6E62-493A-67D9D888A1D3}"/>
                </a:ext>
              </a:extLst>
            </p:cNvPr>
            <p:cNvSpPr/>
            <p:nvPr/>
          </p:nvSpPr>
          <p:spPr>
            <a:xfrm>
              <a:off x="1168481" y="2079566"/>
              <a:ext cx="717907" cy="98243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AA63E44E-98A0-316A-3055-54A00F66D27C}"/>
                </a:ext>
              </a:extLst>
            </p:cNvPr>
            <p:cNvSpPr/>
            <p:nvPr/>
          </p:nvSpPr>
          <p:spPr>
            <a:xfrm rot="10320000">
              <a:off x="1503292" y="2278652"/>
              <a:ext cx="293068" cy="3362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noProof="0" dirty="0"/>
            </a:p>
          </p:txBody>
        </p:sp>
      </p:grpSp>
      <p:sp>
        <p:nvSpPr>
          <p:cNvPr id="139" name="Oval 138">
            <a:extLst>
              <a:ext uri="{FF2B5EF4-FFF2-40B4-BE49-F238E27FC236}">
                <a16:creationId xmlns:a16="http://schemas.microsoft.com/office/drawing/2014/main" id="{EFDDBCA6-6374-8E69-B5A6-95BDEE7E5518}"/>
              </a:ext>
            </a:extLst>
          </p:cNvPr>
          <p:cNvSpPr/>
          <p:nvPr/>
        </p:nvSpPr>
        <p:spPr>
          <a:xfrm>
            <a:off x="9671806" y="1847304"/>
            <a:ext cx="803038" cy="1099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433C365-A643-21F1-A03F-7D46849821F7}"/>
              </a:ext>
            </a:extLst>
          </p:cNvPr>
          <p:cNvGrpSpPr/>
          <p:nvPr/>
        </p:nvGrpSpPr>
        <p:grpSpPr>
          <a:xfrm>
            <a:off x="9723802" y="1872144"/>
            <a:ext cx="703426" cy="1046410"/>
            <a:chOff x="2044496" y="2145351"/>
            <a:chExt cx="717907" cy="982436"/>
          </a:xfrm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535E4E59-08D4-5F1E-90E0-59A94547E035}"/>
                </a:ext>
              </a:extLst>
            </p:cNvPr>
            <p:cNvSpPr/>
            <p:nvPr/>
          </p:nvSpPr>
          <p:spPr>
            <a:xfrm>
              <a:off x="2044496" y="2145351"/>
              <a:ext cx="717907" cy="98243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501F2239-2B06-5C45-A3EA-9E7B0FA0FBD6}"/>
                </a:ext>
              </a:extLst>
            </p:cNvPr>
            <p:cNvSpPr/>
            <p:nvPr/>
          </p:nvSpPr>
          <p:spPr>
            <a:xfrm rot="10320000">
              <a:off x="2356959" y="2352660"/>
              <a:ext cx="293068" cy="3362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noProof="0" dirty="0"/>
            </a:p>
          </p:txBody>
        </p:sp>
      </p:grpSp>
      <p:sp>
        <p:nvSpPr>
          <p:cNvPr id="147" name="Oval 146">
            <a:extLst>
              <a:ext uri="{FF2B5EF4-FFF2-40B4-BE49-F238E27FC236}">
                <a16:creationId xmlns:a16="http://schemas.microsoft.com/office/drawing/2014/main" id="{B1661663-E95B-FB3D-9C81-00F1C295A8DC}"/>
              </a:ext>
            </a:extLst>
          </p:cNvPr>
          <p:cNvSpPr/>
          <p:nvPr/>
        </p:nvSpPr>
        <p:spPr>
          <a:xfrm>
            <a:off x="9682034" y="3606551"/>
            <a:ext cx="803038" cy="10994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B8652F7B-637B-F4E6-ABDA-69A00CB4C88C}"/>
              </a:ext>
            </a:extLst>
          </p:cNvPr>
          <p:cNvGrpSpPr/>
          <p:nvPr/>
        </p:nvGrpSpPr>
        <p:grpSpPr>
          <a:xfrm>
            <a:off x="9734030" y="3631391"/>
            <a:ext cx="703426" cy="1046410"/>
            <a:chOff x="2044496" y="2145351"/>
            <a:chExt cx="717907" cy="982436"/>
          </a:xfrm>
          <a:effectLst/>
        </p:grpSpPr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5E45DDB1-01A7-E1E4-38E2-D55D504EE3E4}"/>
                </a:ext>
              </a:extLst>
            </p:cNvPr>
            <p:cNvSpPr/>
            <p:nvPr/>
          </p:nvSpPr>
          <p:spPr>
            <a:xfrm>
              <a:off x="2044496" y="2145351"/>
              <a:ext cx="717907" cy="98243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05AB2071-D5F7-EBD4-E786-D8BD47FC8B0E}"/>
                </a:ext>
              </a:extLst>
            </p:cNvPr>
            <p:cNvSpPr/>
            <p:nvPr/>
          </p:nvSpPr>
          <p:spPr>
            <a:xfrm rot="10320000">
              <a:off x="2356959" y="2352660"/>
              <a:ext cx="293068" cy="3362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5645201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ème Office">
  <a:themeElements>
    <a:clrScheme name="Custom 4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C6573B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C6573B"/>
      </a:hlink>
      <a:folHlink>
        <a:srgbClr val="C6573B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2_Thème Office">
  <a:themeElements>
    <a:clrScheme name="Custom 4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C6573B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C6573B"/>
      </a:hlink>
      <a:folHlink>
        <a:srgbClr val="C6573B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10</TotalTime>
  <Words>6155</Words>
  <Application>Microsoft Macintosh PowerPoint</Application>
  <PresentationFormat>Widescreen</PresentationFormat>
  <Paragraphs>963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Aileron</vt:lpstr>
      <vt:lpstr>Arial</vt:lpstr>
      <vt:lpstr>Arial,Sans-Serif</vt:lpstr>
      <vt:lpstr>Calibri</vt:lpstr>
      <vt:lpstr>Lucida Grande</vt:lpstr>
      <vt:lpstr>PT Sans Narrow</vt:lpstr>
      <vt:lpstr>Thème Office</vt:lpstr>
      <vt:lpstr>2_Thème Office</vt:lpstr>
      <vt:lpstr>PowerPoint Presentation</vt:lpstr>
      <vt:lpstr>Developed by PRECISION ONCOLOGY COnnect</vt:lpstr>
      <vt:lpstr>PRECISION ONCOLOGY CONNECT Animated Video  Understanding her2 testing in  gynecological cancerS: best practices and treatment implications  Prof. Fernando A. Soares University of São Paulo, Brazil   February 2026</vt:lpstr>
      <vt:lpstr>Educational objectives</vt:lpstr>
      <vt:lpstr>Clinical takeaways</vt:lpstr>
      <vt:lpstr>Her2 Expression AND TREATMENT IMPLICATIONS  </vt:lpstr>
      <vt:lpstr>HER2 IHC testing can inform clinical decisions for certain patients with gynecologic cancers</vt:lpstr>
      <vt:lpstr>HER2 IHC Scoring </vt:lpstr>
      <vt:lpstr>Differences to consider in HER2 IHC scoring criteria</vt:lpstr>
      <vt:lpstr>GYNECOLOGIC CANCERS CAP REPORTING TEMPLATE:  </vt:lpstr>
      <vt:lpstr>GYNECOLOGIC CANCERS CAP REPORTING TEMPLATE: </vt:lpstr>
      <vt:lpstr>HER2 Testing:  PROCESS AND considerations</vt:lpstr>
      <vt:lpstr>Evolution of HER2 scoring guidelines</vt:lpstr>
      <vt:lpstr>Best practice in HER2 testing and interpretation</vt:lpstr>
      <vt:lpstr>Best practice in HER2 testing and interpretation. </vt:lpstr>
      <vt:lpstr>Best practice in HER2 testing and interpretation. </vt:lpstr>
      <vt:lpstr>HER2 TESTING: Considerations for accurate assessment </vt:lpstr>
      <vt:lpstr>Making the report accessible for clinicians</vt:lpstr>
      <vt:lpstr>T-DXd in HER2+ Solid Tumours:  DESTINY-Pantumor02 trial </vt:lpstr>
      <vt:lpstr>Destiny-PanTumor02: a phase 2 study of t-dxd for her2‑expressing solid tumours1,2</vt:lpstr>
      <vt:lpstr>Patient disposition</vt:lpstr>
      <vt:lpstr>Baseline characteristics</vt:lpstr>
      <vt:lpstr>Objective response and duration of response1,2</vt:lpstr>
      <vt:lpstr>Efficacy endpoint: PFS by HER2 status per cohort1,2 </vt:lpstr>
      <vt:lpstr>Safety summary1,2</vt:lpstr>
      <vt:lpstr>DESTINY-PanTumor02: Conclusions1,2</vt:lpstr>
      <vt:lpstr>carboplatin-paclitaxeL + Trastuzumab in HER2+ endometrial cancer: NCT01367002 Trial </vt:lpstr>
      <vt:lpstr>Addition of trastuzumab to CP improves mPFS and OS in advanced/Recurrent HER2+ uterine serous carcinoma</vt:lpstr>
      <vt:lpstr>Conclusions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Microsoft Office User</cp:lastModifiedBy>
  <cp:revision>5</cp:revision>
  <cp:lastPrinted>2017-02-15T09:54:46Z</cp:lastPrinted>
  <dcterms:created xsi:type="dcterms:W3CDTF">2016-10-14T09:38:18Z</dcterms:created>
  <dcterms:modified xsi:type="dcterms:W3CDTF">2026-02-26T17:02:48Z</dcterms:modified>
</cp:coreProperties>
</file>