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12537" r:id="rId2"/>
    <p:sldId id="12611" r:id="rId3"/>
    <p:sldId id="12635" r:id="rId4"/>
    <p:sldId id="12587" r:id="rId5"/>
    <p:sldId id="12561" r:id="rId6"/>
    <p:sldId id="12636" r:id="rId7"/>
    <p:sldId id="12627" r:id="rId8"/>
    <p:sldId id="379" r:id="rId9"/>
    <p:sldId id="378" r:id="rId10"/>
    <p:sldId id="366" r:id="rId11"/>
    <p:sldId id="12623" r:id="rId12"/>
    <p:sldId id="12630" r:id="rId13"/>
    <p:sldId id="12659" r:id="rId14"/>
    <p:sldId id="12660" r:id="rId15"/>
    <p:sldId id="12661" r:id="rId16"/>
    <p:sldId id="12632" r:id="rId17"/>
    <p:sldId id="12633" r:id="rId18"/>
    <p:sldId id="12616" r:id="rId19"/>
    <p:sldId id="12656" r:id="rId20"/>
    <p:sldId id="12662" r:id="rId21"/>
    <p:sldId id="12657" r:id="rId22"/>
    <p:sldId id="12658" r:id="rId23"/>
    <p:sldId id="12643" r:id="rId24"/>
    <p:sldId id="12654" r:id="rId25"/>
    <p:sldId id="12646" r:id="rId26"/>
    <p:sldId id="12655" r:id="rId27"/>
    <p:sldId id="12645" r:id="rId28"/>
    <p:sldId id="12539" r:id="rId2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566" userDrawn="1">
          <p15:clr>
            <a:srgbClr val="A4A3A4"/>
          </p15:clr>
        </p15:guide>
        <p15:guide id="5" orient="horz" pos="3702" userDrawn="1">
          <p15:clr>
            <a:srgbClr val="A4A3A4"/>
          </p15:clr>
        </p15:guide>
        <p15:guide id="6" orient="horz" pos="3793" userDrawn="1">
          <p15:clr>
            <a:srgbClr val="A4A3A4"/>
          </p15:clr>
        </p15:guide>
        <p15:guide id="7" orient="horz" pos="4065" userDrawn="1">
          <p15:clr>
            <a:srgbClr val="A4A3A4"/>
          </p15:clr>
        </p15:guide>
        <p15:guide id="8" pos="390" userDrawn="1">
          <p15:clr>
            <a:srgbClr val="A4A3A4"/>
          </p15:clr>
        </p15:guide>
        <p15:guide id="9" pos="7287" userDrawn="1">
          <p15:clr>
            <a:srgbClr val="A4A3A4"/>
          </p15:clr>
        </p15:guide>
        <p15:guide id="10" orient="horz" pos="5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7679B62A-1C92-1318-9C0A-A485E2FEF9AC}" name="Fact check" initials="HD" userId="Fact check" providerId="None"/>
  <p188:author id="{BA203774-26AF-7DC6-696C-D1D6181E9F23}" name="Howard Donohue" initials="HD" userId="4648ce945642090e" providerId="Windows Live"/>
  <p188:author id="{D213FE9D-EF59-FC93-CB86-33805B90D06E}" name="donohue" initials="HD" userId="donohue" providerId="None"/>
  <p188:author id="{FFD76ABB-30A8-FE08-8A54-B54208B01D95}"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DD7EE"/>
    <a:srgbClr val="374068"/>
    <a:srgbClr val="FFFFFF"/>
    <a:srgbClr val="F9F8FA"/>
    <a:srgbClr val="FCF7F6"/>
    <a:srgbClr val="FFFCF8"/>
    <a:srgbClr val="F6FAF9"/>
    <a:srgbClr val="FDF8F7"/>
    <a:srgbClr val="F7F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40" autoAdjust="0"/>
    <p:restoredTop sz="95592"/>
  </p:normalViewPr>
  <p:slideViewPr>
    <p:cSldViewPr snapToObjects="1">
      <p:cViewPr varScale="1">
        <p:scale>
          <a:sx n="96" d="100"/>
          <a:sy n="96" d="100"/>
        </p:scale>
        <p:origin x="102" y="270"/>
      </p:cViewPr>
      <p:guideLst>
        <p:guide orient="horz" pos="2160"/>
        <p:guide pos="3840"/>
        <p:guide pos="1906"/>
        <p:guide orient="horz" pos="3566"/>
        <p:guide orient="horz" pos="3702"/>
        <p:guide orient="horz" pos="3793"/>
        <p:guide orient="horz" pos="4065"/>
        <p:guide pos="390"/>
        <p:guide pos="7287"/>
        <p:guide orient="horz" pos="5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3738671905049"/>
          <c:y val="6.3583830976511784E-3"/>
          <c:w val="0.60472828114001331"/>
          <c:h val="0.73111261396472471"/>
        </c:manualLayout>
      </c:layout>
      <c:barChart>
        <c:barDir val="bar"/>
        <c:grouping val="stacked"/>
        <c:varyColors val="0"/>
        <c:ser>
          <c:idx val="0"/>
          <c:order val="0"/>
          <c:tx>
            <c:strRef>
              <c:f>Sheet1!$B$1</c:f>
              <c:strCache>
                <c:ptCount val="1"/>
                <c:pt idx="0">
                  <c:v>1</c:v>
                </c:pt>
              </c:strCache>
            </c:strRef>
          </c:tx>
          <c:spPr>
            <a:solidFill>
              <a:schemeClr val="accent1">
                <a:lumMod val="60000"/>
                <a:lumOff val="40000"/>
              </a:schemeClr>
            </a:solidFill>
            <a:ln>
              <a:noFill/>
            </a:ln>
            <a:effectLst/>
          </c:spPr>
          <c:invertIfNegative val="0"/>
          <c:val>
            <c:numRef>
              <c:f>Sheet1!$B$2:$B$13</c:f>
              <c:numCache>
                <c:formatCode>General</c:formatCode>
                <c:ptCount val="12"/>
                <c:pt idx="0">
                  <c:v>9.5</c:v>
                </c:pt>
                <c:pt idx="1">
                  <c:v>5.4</c:v>
                </c:pt>
                <c:pt idx="2">
                  <c:v>8.1</c:v>
                </c:pt>
                <c:pt idx="3">
                  <c:v>12.2</c:v>
                </c:pt>
                <c:pt idx="4">
                  <c:v>13.5</c:v>
                </c:pt>
                <c:pt idx="5">
                  <c:v>6.8</c:v>
                </c:pt>
                <c:pt idx="6">
                  <c:v>9.5</c:v>
                </c:pt>
                <c:pt idx="7">
                  <c:v>14.9</c:v>
                </c:pt>
                <c:pt idx="8">
                  <c:v>16.2</c:v>
                </c:pt>
                <c:pt idx="9">
                  <c:v>10.8</c:v>
                </c:pt>
                <c:pt idx="10">
                  <c:v>21.6</c:v>
                </c:pt>
                <c:pt idx="11">
                  <c:v>43.2</c:v>
                </c:pt>
              </c:numCache>
            </c:numRef>
          </c:val>
          <c:extLst>
            <c:ext xmlns:c16="http://schemas.microsoft.com/office/drawing/2014/chart" uri="{C3380CC4-5D6E-409C-BE32-E72D297353CC}">
              <c16:uniqueId val="{00000000-EB50-41F9-B10D-BCED76398B43}"/>
            </c:ext>
          </c:extLst>
        </c:ser>
        <c:ser>
          <c:idx val="1"/>
          <c:order val="1"/>
          <c:tx>
            <c:strRef>
              <c:f>Sheet1!$C$1</c:f>
              <c:strCache>
                <c:ptCount val="1"/>
                <c:pt idx="0">
                  <c:v>2</c:v>
                </c:pt>
              </c:strCache>
            </c:strRef>
          </c:tx>
          <c:spPr>
            <a:solidFill>
              <a:schemeClr val="accent1"/>
            </a:solidFill>
            <a:ln>
              <a:noFill/>
            </a:ln>
            <a:effectLst/>
          </c:spPr>
          <c:invertIfNegative val="0"/>
          <c:val>
            <c:numRef>
              <c:f>Sheet1!$C$2:$C$13</c:f>
              <c:numCache>
                <c:formatCode>General</c:formatCode>
                <c:ptCount val="12"/>
                <c:pt idx="0">
                  <c:v>1.4</c:v>
                </c:pt>
                <c:pt idx="1">
                  <c:v>2.7</c:v>
                </c:pt>
                <c:pt idx="2">
                  <c:v>4.0999999999999996</c:v>
                </c:pt>
                <c:pt idx="3">
                  <c:v>1.4</c:v>
                </c:pt>
                <c:pt idx="5">
                  <c:v>5.4</c:v>
                </c:pt>
                <c:pt idx="6">
                  <c:v>4.0999999999999996</c:v>
                </c:pt>
                <c:pt idx="7">
                  <c:v>2.7</c:v>
                </c:pt>
                <c:pt idx="8">
                  <c:v>1.4</c:v>
                </c:pt>
                <c:pt idx="9">
                  <c:v>2.7</c:v>
                </c:pt>
                <c:pt idx="10">
                  <c:v>2.7</c:v>
                </c:pt>
                <c:pt idx="11">
                  <c:v>9.5</c:v>
                </c:pt>
              </c:numCache>
            </c:numRef>
          </c:val>
          <c:extLst>
            <c:ext xmlns:c16="http://schemas.microsoft.com/office/drawing/2014/chart" uri="{C3380CC4-5D6E-409C-BE32-E72D297353CC}">
              <c16:uniqueId val="{00000001-EB50-41F9-B10D-BCED76398B43}"/>
            </c:ext>
          </c:extLst>
        </c:ser>
        <c:ser>
          <c:idx val="2"/>
          <c:order val="2"/>
          <c:tx>
            <c:strRef>
              <c:f>Sheet1!$D$1</c:f>
              <c:strCache>
                <c:ptCount val="1"/>
                <c:pt idx="0">
                  <c:v>3</c:v>
                </c:pt>
              </c:strCache>
            </c:strRef>
          </c:tx>
          <c:spPr>
            <a:solidFill>
              <a:schemeClr val="accent1">
                <a:lumMod val="50000"/>
              </a:schemeClr>
            </a:solidFill>
            <a:ln>
              <a:noFill/>
            </a:ln>
            <a:effectLst/>
          </c:spPr>
          <c:invertIfNegative val="0"/>
          <c:val>
            <c:numRef>
              <c:f>Sheet1!$D$2:$D$13</c:f>
              <c:numCache>
                <c:formatCode>General</c:formatCode>
                <c:ptCount val="12"/>
                <c:pt idx="1">
                  <c:v>2.7</c:v>
                </c:pt>
                <c:pt idx="5">
                  <c:v>1.4</c:v>
                </c:pt>
                <c:pt idx="6">
                  <c:v>2.7</c:v>
                </c:pt>
                <c:pt idx="9">
                  <c:v>4.0999999999999996</c:v>
                </c:pt>
                <c:pt idx="11">
                  <c:v>2.7</c:v>
                </c:pt>
              </c:numCache>
            </c:numRef>
          </c:val>
          <c:extLst>
            <c:ext xmlns:c16="http://schemas.microsoft.com/office/drawing/2014/chart" uri="{C3380CC4-5D6E-409C-BE32-E72D297353CC}">
              <c16:uniqueId val="{00000002-EB50-41F9-B10D-BCED76398B43}"/>
            </c:ext>
          </c:extLst>
        </c:ser>
        <c:ser>
          <c:idx val="3"/>
          <c:order val="3"/>
          <c:tx>
            <c:strRef>
              <c:f>Sheet1!$E$1</c:f>
              <c:strCache>
                <c:ptCount val="1"/>
                <c:pt idx="0">
                  <c:v>4</c:v>
                </c:pt>
              </c:strCache>
            </c:strRef>
          </c:tx>
          <c:spPr>
            <a:solidFill>
              <a:srgbClr val="005DAA"/>
            </a:solidFill>
            <a:ln>
              <a:noFill/>
            </a:ln>
            <a:effectLst/>
          </c:spPr>
          <c:invertIfNegative val="0"/>
          <c:val>
            <c:numRef>
              <c:f>Sheet1!$E$2:$E$13</c:f>
              <c:numCache>
                <c:formatCode>General</c:formatCode>
                <c:ptCount val="12"/>
              </c:numCache>
            </c:numRef>
          </c:val>
          <c:extLst>
            <c:ext xmlns:c16="http://schemas.microsoft.com/office/drawing/2014/chart" uri="{C3380CC4-5D6E-409C-BE32-E72D297353CC}">
              <c16:uniqueId val="{00000003-EB50-41F9-B10D-BCED76398B43}"/>
            </c:ext>
          </c:extLst>
        </c:ser>
        <c:ser>
          <c:idx val="4"/>
          <c:order val="4"/>
          <c:tx>
            <c:strRef>
              <c:f>Sheet1!$F$1</c:f>
              <c:strCache>
                <c:ptCount val="1"/>
                <c:pt idx="0">
                  <c:v>5</c:v>
                </c:pt>
              </c:strCache>
            </c:strRef>
          </c:tx>
          <c:spPr>
            <a:solidFill>
              <a:schemeClr val="bg1">
                <a:lumMod val="85000"/>
              </a:schemeClr>
            </a:solidFill>
            <a:ln>
              <a:noFill/>
            </a:ln>
            <a:effectLst/>
          </c:spPr>
          <c:invertIfNegative val="0"/>
          <c:val>
            <c:numRef>
              <c:f>Sheet1!$F$2:$F$13</c:f>
              <c:numCache>
                <c:formatCode>General</c:formatCode>
                <c:ptCount val="12"/>
              </c:numCache>
            </c:numRef>
          </c:val>
          <c:extLst>
            <c:ext xmlns:c16="http://schemas.microsoft.com/office/drawing/2014/chart" uri="{C3380CC4-5D6E-409C-BE32-E72D297353CC}">
              <c16:uniqueId val="{00000004-EB50-41F9-B10D-BCED76398B43}"/>
            </c:ext>
          </c:extLst>
        </c:ser>
        <c:dLbls>
          <c:showLegendKey val="0"/>
          <c:showVal val="0"/>
          <c:showCatName val="0"/>
          <c:showSerName val="0"/>
          <c:showPercent val="0"/>
          <c:showBubbleSize val="0"/>
        </c:dLbls>
        <c:gapWidth val="30"/>
        <c:overlap val="100"/>
        <c:axId val="338030800"/>
        <c:axId val="338031760"/>
      </c:barChart>
      <c:catAx>
        <c:axId val="338030800"/>
        <c:scaling>
          <c:orientation val="minMax"/>
        </c:scaling>
        <c:delete val="1"/>
        <c:axPos val="l"/>
        <c:numFmt formatCode="General" sourceLinked="1"/>
        <c:majorTickMark val="none"/>
        <c:minorTickMark val="none"/>
        <c:tickLblPos val="nextTo"/>
        <c:crossAx val="338031760"/>
        <c:crosses val="autoZero"/>
        <c:auto val="1"/>
        <c:lblAlgn val="l"/>
        <c:lblOffset val="100"/>
        <c:noMultiLvlLbl val="0"/>
      </c:catAx>
      <c:valAx>
        <c:axId val="338031760"/>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338030800"/>
        <c:crosses val="autoZero"/>
        <c:crossBetween val="between"/>
        <c:majorUnit val="20"/>
      </c:valAx>
      <c:spPr>
        <a:noFill/>
        <a:ln>
          <a:noFill/>
        </a:ln>
        <a:effectLst/>
      </c:spPr>
    </c:plotArea>
    <c:legend>
      <c:legendPos val="b"/>
      <c:legendEntry>
        <c:idx val="3"/>
        <c:delete val="1"/>
      </c:legendEntry>
      <c:legendEntry>
        <c:idx val="4"/>
        <c:delete val="1"/>
      </c:legendEntry>
      <c:layout>
        <c:manualLayout>
          <c:xMode val="edge"/>
          <c:yMode val="edge"/>
          <c:x val="0.7538664494656232"/>
          <c:y val="0.63950879893836121"/>
          <c:w val="0.20504063659621685"/>
          <c:h val="7.371906025103564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2700">
                <a:noFill/>
              </a:ln>
              <a:effectLst/>
            </c:spPr>
            <c:extLst>
              <c:ext xmlns:c16="http://schemas.microsoft.com/office/drawing/2014/chart" uri="{C3380CC4-5D6E-409C-BE32-E72D297353CC}">
                <c16:uniqueId val="{00000001-D1D9-C147-B05E-A715F68F7210}"/>
              </c:ext>
            </c:extLst>
          </c:dPt>
          <c:dPt>
            <c:idx val="1"/>
            <c:bubble3D val="0"/>
            <c:spPr>
              <a:solidFill>
                <a:schemeClr val="tx2"/>
              </a:solidFill>
              <a:ln w="12700">
                <a:noFill/>
              </a:ln>
              <a:effectLst/>
            </c:spPr>
            <c:extLst>
              <c:ext xmlns:c16="http://schemas.microsoft.com/office/drawing/2014/chart" uri="{C3380CC4-5D6E-409C-BE32-E72D297353CC}">
                <c16:uniqueId val="{00000002-D1D9-C147-B05E-A715F68F7210}"/>
              </c:ext>
            </c:extLst>
          </c:dPt>
          <c:dPt>
            <c:idx val="2"/>
            <c:bubble3D val="0"/>
            <c:spPr>
              <a:solidFill>
                <a:schemeClr val="accent1">
                  <a:lumMod val="40000"/>
                  <a:lumOff val="60000"/>
                </a:schemeClr>
              </a:solidFill>
              <a:ln w="12700">
                <a:noFill/>
              </a:ln>
              <a:effectLst/>
            </c:spPr>
            <c:extLst>
              <c:ext xmlns:c16="http://schemas.microsoft.com/office/drawing/2014/chart" uri="{C3380CC4-5D6E-409C-BE32-E72D297353CC}">
                <c16:uniqueId val="{00000003-D1D9-C147-B05E-A715F68F7210}"/>
              </c:ext>
            </c:extLst>
          </c:dPt>
          <c:dPt>
            <c:idx val="3"/>
            <c:bubble3D val="0"/>
            <c:spPr>
              <a:solidFill>
                <a:schemeClr val="tx2">
                  <a:lumMod val="60000"/>
                  <a:lumOff val="40000"/>
                </a:schemeClr>
              </a:solidFill>
              <a:ln w="19050">
                <a:noFill/>
              </a:ln>
              <a:effectLst/>
            </c:spPr>
            <c:extLst>
              <c:ext xmlns:c16="http://schemas.microsoft.com/office/drawing/2014/chart" uri="{C3380CC4-5D6E-409C-BE32-E72D297353CC}">
                <c16:uniqueId val="{00000004-D1D9-C147-B05E-A715F68F7210}"/>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7E043528-DE36-8445-99A5-618E40DFD86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D9-C147-B05E-A715F68F7210}"/>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C41AA3C1-7C8C-6749-A1AF-892694ACAD4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D9-C147-B05E-A715F68F7210}"/>
                </c:ext>
              </c:extLst>
            </c:dLbl>
            <c:dLbl>
              <c:idx val="2"/>
              <c:delete val="1"/>
              <c:extLst>
                <c:ext xmlns:c15="http://schemas.microsoft.com/office/drawing/2012/chart" uri="{CE6537A1-D6FC-4f65-9D91-7224C49458BB}"/>
                <c:ext xmlns:c16="http://schemas.microsoft.com/office/drawing/2014/chart" uri="{C3380CC4-5D6E-409C-BE32-E72D297353CC}">
                  <c16:uniqueId val="{00000003-D1D9-C147-B05E-A715F68F7210}"/>
                </c:ext>
              </c:extLst>
            </c:dLbl>
            <c:dLbl>
              <c:idx val="3"/>
              <c:delete val="1"/>
              <c:extLst>
                <c:ext xmlns:c15="http://schemas.microsoft.com/office/drawing/2012/chart" uri="{CE6537A1-D6FC-4f65-9D91-7224C49458BB}"/>
                <c:ext xmlns:c16="http://schemas.microsoft.com/office/drawing/2014/chart" uri="{C3380CC4-5D6E-409C-BE32-E72D297353CC}">
                  <c16:uniqueId val="{00000004-D1D9-C147-B05E-A715F68F72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diarrhea</c:v>
                </c:pt>
                <c:pt idx="1">
                  <c:v>Grade 1 or intermittent grade 1 diarrhea</c:v>
                </c:pt>
                <c:pt idx="2">
                  <c:v>Grade 2</c:v>
                </c:pt>
                <c:pt idx="3">
                  <c:v>Grade 3 diarrhea</c:v>
                </c:pt>
              </c:strCache>
            </c:strRef>
          </c:cat>
          <c:val>
            <c:numRef>
              <c:f>Sheet1!$B$2:$B$5</c:f>
              <c:numCache>
                <c:formatCode>General</c:formatCode>
                <c:ptCount val="4"/>
                <c:pt idx="0">
                  <c:v>41.8</c:v>
                </c:pt>
                <c:pt idx="1">
                  <c:v>51.5</c:v>
                </c:pt>
                <c:pt idx="2">
                  <c:v>6</c:v>
                </c:pt>
                <c:pt idx="3">
                  <c:v>0.6</c:v>
                </c:pt>
              </c:numCache>
            </c:numRef>
          </c:val>
          <c:extLst>
            <c:ext xmlns:c16="http://schemas.microsoft.com/office/drawing/2014/chart" uri="{C3380CC4-5D6E-409C-BE32-E72D297353CC}">
              <c16:uniqueId val="{00000000-D1D9-C147-B05E-A715F68F721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2700">
                <a:noFill/>
              </a:ln>
              <a:effectLst/>
            </c:spPr>
            <c:extLst>
              <c:ext xmlns:c16="http://schemas.microsoft.com/office/drawing/2014/chart" uri="{C3380CC4-5D6E-409C-BE32-E72D297353CC}">
                <c16:uniqueId val="{00000001-D1D9-C147-B05E-A715F68F7210}"/>
              </c:ext>
            </c:extLst>
          </c:dPt>
          <c:dPt>
            <c:idx val="1"/>
            <c:bubble3D val="0"/>
            <c:spPr>
              <a:solidFill>
                <a:schemeClr val="tx2"/>
              </a:solidFill>
              <a:ln w="12700">
                <a:noFill/>
              </a:ln>
              <a:effectLst/>
            </c:spPr>
            <c:extLst>
              <c:ext xmlns:c16="http://schemas.microsoft.com/office/drawing/2014/chart" uri="{C3380CC4-5D6E-409C-BE32-E72D297353CC}">
                <c16:uniqueId val="{00000002-D1D9-C147-B05E-A715F68F7210}"/>
              </c:ext>
            </c:extLst>
          </c:dPt>
          <c:dPt>
            <c:idx val="2"/>
            <c:bubble3D val="0"/>
            <c:spPr>
              <a:solidFill>
                <a:schemeClr val="accent1">
                  <a:lumMod val="40000"/>
                  <a:lumOff val="60000"/>
                </a:schemeClr>
              </a:solidFill>
              <a:ln w="12700">
                <a:noFill/>
              </a:ln>
              <a:effectLst/>
            </c:spPr>
            <c:extLst>
              <c:ext xmlns:c16="http://schemas.microsoft.com/office/drawing/2014/chart" uri="{C3380CC4-5D6E-409C-BE32-E72D297353CC}">
                <c16:uniqueId val="{00000003-D1D9-C147-B05E-A715F68F7210}"/>
              </c:ext>
            </c:extLst>
          </c:dPt>
          <c:dPt>
            <c:idx val="3"/>
            <c:bubble3D val="0"/>
            <c:spPr>
              <a:solidFill>
                <a:schemeClr val="tx2">
                  <a:lumMod val="60000"/>
                  <a:lumOff val="40000"/>
                </a:schemeClr>
              </a:solidFill>
              <a:ln w="19050">
                <a:noFill/>
              </a:ln>
              <a:effectLst/>
            </c:spPr>
            <c:extLst>
              <c:ext xmlns:c16="http://schemas.microsoft.com/office/drawing/2014/chart" uri="{C3380CC4-5D6E-409C-BE32-E72D297353CC}">
                <c16:uniqueId val="{00000004-D1D9-C147-B05E-A715F68F7210}"/>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7E043528-DE36-8445-99A5-618E40DFD86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D9-C147-B05E-A715F68F7210}"/>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C41AA3C1-7C8C-6749-A1AF-892694ACAD4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D9-C147-B05E-A715F68F7210}"/>
                </c:ext>
              </c:extLst>
            </c:dLbl>
            <c:dLbl>
              <c:idx val="2"/>
              <c:delete val="1"/>
              <c:extLst>
                <c:ext xmlns:c15="http://schemas.microsoft.com/office/drawing/2012/chart" uri="{CE6537A1-D6FC-4f65-9D91-7224C49458BB}"/>
                <c:ext xmlns:c16="http://schemas.microsoft.com/office/drawing/2014/chart" uri="{C3380CC4-5D6E-409C-BE32-E72D297353CC}">
                  <c16:uniqueId val="{00000003-D1D9-C147-B05E-A715F68F7210}"/>
                </c:ext>
              </c:extLst>
            </c:dLbl>
            <c:dLbl>
              <c:idx val="3"/>
              <c:delete val="1"/>
              <c:extLst>
                <c:ext xmlns:c15="http://schemas.microsoft.com/office/drawing/2012/chart" uri="{CE6537A1-D6FC-4f65-9D91-7224C49458BB}"/>
                <c:ext xmlns:c16="http://schemas.microsoft.com/office/drawing/2014/chart" uri="{C3380CC4-5D6E-409C-BE32-E72D297353CC}">
                  <c16:uniqueId val="{00000004-D1D9-C147-B05E-A715F68F72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diarrhea</c:v>
                </c:pt>
                <c:pt idx="1">
                  <c:v>Grade 1 or intermittent grade 1 diarrhea</c:v>
                </c:pt>
                <c:pt idx="2">
                  <c:v>Grade 2</c:v>
                </c:pt>
                <c:pt idx="3">
                  <c:v>Grade 3 diarrhea</c:v>
                </c:pt>
              </c:strCache>
            </c:strRef>
          </c:cat>
          <c:val>
            <c:numRef>
              <c:f>Sheet1!$B$2:$B$5</c:f>
              <c:numCache>
                <c:formatCode>General</c:formatCode>
                <c:ptCount val="4"/>
                <c:pt idx="0">
                  <c:v>47</c:v>
                </c:pt>
                <c:pt idx="1">
                  <c:v>42</c:v>
                </c:pt>
                <c:pt idx="2">
                  <c:v>11</c:v>
                </c:pt>
                <c:pt idx="3">
                  <c:v>0.1</c:v>
                </c:pt>
              </c:numCache>
            </c:numRef>
          </c:val>
          <c:extLst>
            <c:ext xmlns:c16="http://schemas.microsoft.com/office/drawing/2014/chart" uri="{C3380CC4-5D6E-409C-BE32-E72D297353CC}">
              <c16:uniqueId val="{00000000-D1D9-C147-B05E-A715F68F721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0.5524</cdr:x>
      <cdr:y>0.79443</cdr:y>
    </cdr:from>
    <cdr:to>
      <cdr:x>0.78074</cdr:x>
      <cdr:y>0.85263</cdr:y>
    </cdr:to>
    <cdr:sp macro="" textlink="">
      <cdr:nvSpPr>
        <cdr:cNvPr id="2" name="Rectangle 1">
          <a:extLst xmlns:a="http://schemas.openxmlformats.org/drawingml/2006/main">
            <a:ext uri="{FF2B5EF4-FFF2-40B4-BE49-F238E27FC236}">
              <a16:creationId xmlns:a16="http://schemas.microsoft.com/office/drawing/2014/main" id="{3C4D761C-B972-5F46-AC00-65EA9971CE8B}"/>
            </a:ext>
          </a:extLst>
        </cdr:cNvPr>
        <cdr:cNvSpPr/>
      </cdr:nvSpPr>
      <cdr:spPr>
        <a:xfrm xmlns:a="http://schemas.openxmlformats.org/drawingml/2006/main">
          <a:off x="4533492" y="5491683"/>
          <a:ext cx="1873977" cy="40232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4/2/2026</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4/2/2026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BD8B3-B662-0EC9-E3E9-2E0D07121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5AA76-997A-35F4-8115-BFD6A49AC20C}"/>
              </a:ext>
            </a:extLst>
          </p:cNvPr>
          <p:cNvSpPr>
            <a:spLocks noGrp="1" noRot="1" noChangeAspect="1"/>
          </p:cNvSpPr>
          <p:nvPr>
            <p:ph type="sldImg"/>
          </p:nvPr>
        </p:nvSpPr>
        <p:spPr>
          <a:xfrm>
            <a:off x="-342900" y="2286000"/>
            <a:ext cx="10972800" cy="6172200"/>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D1E89167-C37E-98A8-57AA-C8596E2797AA}"/>
              </a:ext>
            </a:extLst>
          </p:cNvPr>
          <p:cNvSpPr>
            <a:spLocks noGrp="1"/>
          </p:cNvSpPr>
          <p:nvPr>
            <p:ph type="body" idx="1"/>
          </p:nvPr>
        </p:nvSpPr>
        <p:spPr>
          <a:xfrm>
            <a:off x="1028700" y="8801100"/>
            <a:ext cx="8229600" cy="7200900"/>
          </a:xfrm>
          <a:prstGeom prst="rect">
            <a:avLst/>
          </a:prstGeom>
        </p:spPr>
        <p:txBody>
          <a:bodyPr/>
          <a:lstStyle/>
          <a:p>
            <a:endParaRPr lang="en-US" dirty="0"/>
          </a:p>
        </p:txBody>
      </p:sp>
    </p:spTree>
    <p:extLst>
      <p:ext uri="{BB962C8B-B14F-4D97-AF65-F5344CB8AC3E}">
        <p14:creationId xmlns:p14="http://schemas.microsoft.com/office/powerpoint/2010/main" val="151733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a:prstGeom prst="rect">
            <a:avLst/>
          </a:prstGeom>
          <a:noFill/>
          <a:ln w="12700">
            <a:solidFill>
              <a:prstClr val="black"/>
            </a:solidFill>
          </a:ln>
        </p:spPr>
        <p:txBody>
          <a:bodyPr/>
          <a:lstStyle/>
          <a:p>
            <a:endParaRPr lang="en-GB" dirty="0"/>
          </a:p>
        </p:txBody>
      </p:sp>
      <p:sp>
        <p:nvSpPr>
          <p:cNvPr id="3" name="Notes Placeholder 2"/>
          <p:cNvSpPr>
            <a:spLocks noGrp="1"/>
          </p:cNvSpPr>
          <p:nvPr>
            <p:ph type="body" idx="1"/>
          </p:nvPr>
        </p:nvSpPr>
        <p:spPr>
          <a:xfrm>
            <a:off x="1028700" y="8801100"/>
            <a:ext cx="8229600" cy="7200900"/>
          </a:xfrm>
          <a:prstGeom prst="rect">
            <a:avLst/>
          </a:prstGeom>
        </p:spPr>
        <p:txBody>
          <a:bodyPr/>
          <a:lstStyle/>
          <a:p>
            <a:endParaRPr lang="en-US" dirty="0"/>
          </a:p>
        </p:txBody>
      </p:sp>
    </p:spTree>
    <p:extLst>
      <p:ext uri="{BB962C8B-B14F-4D97-AF65-F5344CB8AC3E}">
        <p14:creationId xmlns:p14="http://schemas.microsoft.com/office/powerpoint/2010/main" val="350399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a:prstGeom prst="rect">
            <a:avLst/>
          </a:prstGeom>
          <a:noFill/>
          <a:ln w="12700">
            <a:solidFill>
              <a:prstClr val="black"/>
            </a:solidFill>
          </a:ln>
        </p:spPr>
        <p:txBody>
          <a:bodyPr/>
          <a:lstStyle/>
          <a:p>
            <a:endParaRPr lang="en-GB" dirty="0"/>
          </a:p>
        </p:txBody>
      </p:sp>
      <p:sp>
        <p:nvSpPr>
          <p:cNvPr id="3" name="Notes Placeholder 2"/>
          <p:cNvSpPr>
            <a:spLocks noGrp="1"/>
          </p:cNvSpPr>
          <p:nvPr>
            <p:ph type="body" idx="1"/>
          </p:nvPr>
        </p:nvSpPr>
        <p:spPr>
          <a:xfrm>
            <a:off x="1028700" y="8801100"/>
            <a:ext cx="8229600" cy="7200900"/>
          </a:xfrm>
          <a:prstGeom prst="rect">
            <a:avLst/>
          </a:prstGeom>
        </p:spPr>
        <p:txBody>
          <a:bodyPr/>
          <a:lstStyle/>
          <a:p>
            <a:endParaRPr lang="en-US" dirty="0"/>
          </a:p>
        </p:txBody>
      </p:sp>
    </p:spTree>
    <p:extLst>
      <p:ext uri="{BB962C8B-B14F-4D97-AF65-F5344CB8AC3E}">
        <p14:creationId xmlns:p14="http://schemas.microsoft.com/office/powerpoint/2010/main" val="111705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D8EC9-0CB1-F58F-40B3-5544D4A80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E7F83-6CC9-651C-7D68-934F4F37C13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94215F3-CEAE-5F5B-9EFE-13D338AE9D97}"/>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556EC188-C7F6-BC4C-8AC7-C62BBD75061E}"/>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FE31F5B2-4EB8-12B6-262B-0D0D9255C17E}"/>
              </a:ext>
            </a:extLst>
          </p:cNvPr>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48205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9F950-7E82-62AB-DED4-D59BB8B87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0CD5F-F409-FE81-E6C8-5BC8092D6BB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8640306-73AD-0581-0D57-1F130E7EFD3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C9CD1ABB-F316-E956-8076-44AA59A668A3}"/>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D5ABDE0A-A323-2477-8459-30F5865AA2A7}"/>
              </a:ext>
            </a:extLst>
          </p:cNvPr>
          <p:cNvSpPr>
            <a:spLocks noGrp="1"/>
          </p:cNvSpPr>
          <p:nvPr>
            <p:ph type="sldNum" sz="quarter" idx="5"/>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274538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80351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28</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9.svg"/><Relationship Id="rId18" Type="http://schemas.openxmlformats.org/officeDocument/2006/relationships/hyperlink" Target="https://twitter.com/lung_connect" TargetMode="External"/><Relationship Id="rId3" Type="http://schemas.openxmlformats.org/officeDocument/2006/relationships/image" Target="../media/image4.svg"/><Relationship Id="rId7" Type="http://schemas.openxmlformats.org/officeDocument/2006/relationships/hyperlink" Target="https://www.linkedin.com/company/99553499/admin/feed/posts/" TargetMode="External"/><Relationship Id="rId12" Type="http://schemas.openxmlformats.org/officeDocument/2006/relationships/hyperlink" Target="mailto:info@cor2ed.com" TargetMode="External"/><Relationship Id="rId17" Type="http://schemas.openxmlformats.org/officeDocument/2006/relationships/hyperlink" Target="https://twitter.com/BreastCaConnect" TargetMode="External"/><Relationship Id="rId2" Type="http://schemas.openxmlformats.org/officeDocument/2006/relationships/image" Target="../media/image3.svg"/><Relationship Id="rId16" Type="http://schemas.openxmlformats.org/officeDocument/2006/relationships/image" Target="../media/image12.sv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1.svg"/><Relationship Id="rId10" Type="http://schemas.openxmlformats.org/officeDocument/2006/relationships/image" Target="../media/image7.svg"/><Relationship Id="rId19"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hyperlink" Target="https://cor2ed.com/" TargetMode="External"/><Relationship Id="rId1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5"/>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6"/>
          <a:srcRect r="65695"/>
          <a:stretch/>
        </p:blipFill>
        <p:spPr>
          <a:xfrm>
            <a:off x="300854" y="1562275"/>
            <a:ext cx="3012116" cy="3756787"/>
          </a:xfrm>
          <a:prstGeom prst="rect">
            <a:avLst/>
          </a:prstGeom>
        </p:spPr>
      </p:pic>
      <p:sp>
        <p:nvSpPr>
          <p:cNvPr id="24" name="TextBox 23">
            <a:hlinkClick r:id="rId7"/>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9"/>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7989" y="6070903"/>
            <a:ext cx="306593" cy="306593"/>
          </a:xfrm>
          <a:prstGeom prst="rect">
            <a:avLst/>
          </a:prstGeom>
        </p:spPr>
      </p:pic>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2"/>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2"/>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24401" y="1987144"/>
            <a:ext cx="313184" cy="313184"/>
          </a:xfrm>
          <a:prstGeom prst="rect">
            <a:avLst/>
          </a:prstGeom>
        </p:spPr>
      </p:pic>
      <p:sp>
        <p:nvSpPr>
          <p:cNvPr id="103" name="Rectangle 102">
            <a:hlinkClick r:id="rId8"/>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a:extLst>
              <a:ext uri="{96DAC541-7B7A-43D3-8B79-37D633B846F1}">
                <asvg:svgBlip xmlns:asvg="http://schemas.microsoft.com/office/drawing/2016/SVG/main" r:embed="rId16"/>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2" name="TextBox 1">
            <a:extLst>
              <a:ext uri="{FF2B5EF4-FFF2-40B4-BE49-F238E27FC236}">
                <a16:creationId xmlns:a16="http://schemas.microsoft.com/office/drawing/2014/main" id="{DD823B25-0725-D7B5-40A2-A6C6C2366BA1}"/>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7"/>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4" name="Rectangle 3">
            <a:hlinkClick r:id="rId18"/>
            <a:extLst>
              <a:ext uri="{FF2B5EF4-FFF2-40B4-BE49-F238E27FC236}">
                <a16:creationId xmlns:a16="http://schemas.microsoft.com/office/drawing/2014/main" id="{2DBBAE75-8671-C9A9-E579-BBFF792C93E2}"/>
              </a:ext>
            </a:extLst>
          </p:cNvPr>
          <p:cNvSpPr/>
          <p:nvPr userDrawn="1"/>
        </p:nvSpPr>
        <p:spPr>
          <a:xfrm>
            <a:off x="2661899" y="6013518"/>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869C2298-A984-0273-0E84-B7391E8ABA8F}"/>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2722162" y="6035310"/>
            <a:ext cx="373380" cy="373380"/>
          </a:xfrm>
          <a:prstGeom prst="rect">
            <a:avLst/>
          </a:prstGeom>
        </p:spPr>
      </p:pic>
      <p:pic>
        <p:nvPicPr>
          <p:cNvPr id="8" name="Picture 7">
            <a:extLst>
              <a:ext uri="{FF2B5EF4-FFF2-40B4-BE49-F238E27FC236}">
                <a16:creationId xmlns:a16="http://schemas.microsoft.com/office/drawing/2014/main" id="{22488C44-666E-A82B-C0A2-8A70F47FB969}"/>
              </a:ext>
            </a:extLst>
          </p:cNvPr>
          <p:cNvPicPr>
            <a:picLocks noChangeAspect="1"/>
          </p:cNvPicPr>
          <p:nvPr userDrawn="1"/>
        </p:nvPicPr>
        <p:blipFill>
          <a:blip r:embed="rId20"/>
          <a:srcRect/>
          <a:stretch/>
        </p:blipFill>
        <p:spPr>
          <a:xfrm>
            <a:off x="2780877" y="6091252"/>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5D132-13B9-1C8A-784C-E32F937CB7B0}"/>
            </a:ext>
          </a:extLst>
        </p:cNvPr>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984087BA-DB8D-1FCC-F47D-0E48ABDBCC99}"/>
              </a:ext>
            </a:extLst>
          </p:cNvPr>
          <p:cNvCxnSpPr>
            <a:cxnSpLocks/>
          </p:cNvCxnSpPr>
          <p:nvPr/>
        </p:nvCxnSpPr>
        <p:spPr>
          <a:xfrm>
            <a:off x="4416028" y="2986288"/>
            <a:ext cx="295015" cy="0"/>
          </a:xfrm>
          <a:prstGeom prst="straightConnector1">
            <a:avLst/>
          </a:prstGeom>
          <a:solidFill>
            <a:srgbClr val="8D2244"/>
          </a:solidFill>
          <a:ln w="28575">
            <a:noFill/>
            <a:tailEnd type="triangle" w="med" len="sm"/>
          </a:ln>
        </p:spPr>
        <p:style>
          <a:lnRef idx="1">
            <a:schemeClr val="accent4"/>
          </a:lnRef>
          <a:fillRef idx="0">
            <a:schemeClr val="accent4"/>
          </a:fillRef>
          <a:effectRef idx="0">
            <a:schemeClr val="accent4"/>
          </a:effectRef>
          <a:fontRef idx="minor">
            <a:schemeClr val="tx1"/>
          </a:fontRef>
        </p:style>
      </p:cxnSp>
      <p:sp>
        <p:nvSpPr>
          <p:cNvPr id="27" name="TextBox 26">
            <a:extLst>
              <a:ext uri="{FF2B5EF4-FFF2-40B4-BE49-F238E27FC236}">
                <a16:creationId xmlns:a16="http://schemas.microsoft.com/office/drawing/2014/main" id="{EADC8434-1F8F-0D8C-748C-04210D1E5C2B}"/>
              </a:ext>
            </a:extLst>
          </p:cNvPr>
          <p:cNvSpPr txBox="1"/>
          <p:nvPr/>
        </p:nvSpPr>
        <p:spPr>
          <a:xfrm>
            <a:off x="9822785" y="4759234"/>
            <a:ext cx="857112" cy="297454"/>
          </a:xfrm>
          <a:prstGeom prst="rect">
            <a:avLst/>
          </a:prstGeom>
          <a:noFill/>
        </p:spPr>
        <p:txBody>
          <a:bodyPr wrap="square" rtlCol="0">
            <a:spAutoFit/>
          </a:bodyPr>
          <a:lstStyle/>
          <a:p>
            <a:pPr algn="ctr" defTabSz="609630"/>
            <a:r>
              <a:rPr lang="en-GB" sz="1333" noProof="0" dirty="0">
                <a:latin typeface="Arial" panose="020B0604020202020204" pitchFamily="34" charset="0"/>
                <a:cs typeface="Arial" panose="020B0604020202020204" pitchFamily="34" charset="0"/>
              </a:rPr>
              <a:t>Grade:</a:t>
            </a:r>
          </a:p>
        </p:txBody>
      </p:sp>
      <p:graphicFrame>
        <p:nvGraphicFramePr>
          <p:cNvPr id="28" name="Table 27">
            <a:extLst>
              <a:ext uri="{FF2B5EF4-FFF2-40B4-BE49-F238E27FC236}">
                <a16:creationId xmlns:a16="http://schemas.microsoft.com/office/drawing/2014/main" id="{E7F7BAC3-57F2-DE80-5A25-F5E160184B71}"/>
              </a:ext>
            </a:extLst>
          </p:cNvPr>
          <p:cNvGraphicFramePr>
            <a:graphicFrameLocks noGrp="1" noChangeAspect="1"/>
          </p:cNvGraphicFramePr>
          <p:nvPr>
            <p:extLst>
              <p:ext uri="{D42A27DB-BD31-4B8C-83A1-F6EECF244321}">
                <p14:modId xmlns:p14="http://schemas.microsoft.com/office/powerpoint/2010/main" val="916002471"/>
              </p:ext>
            </p:extLst>
          </p:nvPr>
        </p:nvGraphicFramePr>
        <p:xfrm>
          <a:off x="5139586" y="1227688"/>
          <a:ext cx="3410454" cy="3961837"/>
        </p:xfrm>
        <a:graphic>
          <a:graphicData uri="http://schemas.openxmlformats.org/drawingml/2006/table">
            <a:tbl>
              <a:tblPr firstRow="1" bandRow="1"/>
              <a:tblGrid>
                <a:gridCol w="1659520">
                  <a:extLst>
                    <a:ext uri="{9D8B030D-6E8A-4147-A177-3AD203B41FA5}">
                      <a16:colId xmlns:a16="http://schemas.microsoft.com/office/drawing/2014/main" val="858547493"/>
                    </a:ext>
                  </a:extLst>
                </a:gridCol>
                <a:gridCol w="875467">
                  <a:extLst>
                    <a:ext uri="{9D8B030D-6E8A-4147-A177-3AD203B41FA5}">
                      <a16:colId xmlns:a16="http://schemas.microsoft.com/office/drawing/2014/main" val="2763672879"/>
                    </a:ext>
                  </a:extLst>
                </a:gridCol>
                <a:gridCol w="875467">
                  <a:extLst>
                    <a:ext uri="{9D8B030D-6E8A-4147-A177-3AD203B41FA5}">
                      <a16:colId xmlns:a16="http://schemas.microsoft.com/office/drawing/2014/main" val="1602894352"/>
                    </a:ext>
                  </a:extLst>
                </a:gridCol>
              </a:tblGrid>
              <a:tr h="298421">
                <a:tc>
                  <a:txBody>
                    <a:bodyPr/>
                    <a:lstStyle/>
                    <a:p>
                      <a:pPr marL="36000" marR="0" lvl="0" indent="106680" algn="r" defTabSz="914400" rtl="0" eaLnBrk="1" fontAlgn="auto" latinLnBrk="0" hangingPunct="1">
                        <a:lnSpc>
                          <a:spcPct val="80000"/>
                        </a:lnSpc>
                        <a:spcBef>
                          <a:spcPts val="0"/>
                        </a:spcBef>
                        <a:spcAft>
                          <a:spcPts val="0"/>
                        </a:spcAft>
                        <a:buClr>
                          <a:srgbClr val="000000"/>
                        </a:buClr>
                        <a:buSzTx/>
                        <a:buFont typeface="Arial"/>
                        <a:buNone/>
                        <a:tabLst/>
                        <a:defRPr/>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TRAEs,</a:t>
                      </a:r>
                      <a:r>
                        <a:rPr lang="en-GB" sz="1300" b="1" baseline="300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lang="en-GB" sz="1300" b="1" baseline="300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All</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Grade 3</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392110"/>
                  </a:ext>
                </a:extLst>
              </a:tr>
              <a:tr h="298421">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Diarrhea</a:t>
                      </a:r>
                      <a:endParaRPr lang="en-GB" sz="1300" b="1" baseline="300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41 (55)</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 (3)</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9133163"/>
                  </a:ext>
                </a:extLst>
              </a:tr>
              <a:tr h="362205">
                <a:tc>
                  <a:txBody>
                    <a:bodyPr/>
                    <a:lstStyle/>
                    <a:p>
                      <a:pPr marL="36000" marR="0" lvl="0" indent="106680" algn="r" defTabSz="914400" rtl="0" eaLnBrk="1" fontAlgn="auto" latinLnBrk="0" hangingPunct="1">
                        <a:lnSpc>
                          <a:spcPct val="80000"/>
                        </a:lnSpc>
                        <a:spcBef>
                          <a:spcPts val="0"/>
                        </a:spcBef>
                        <a:spcAft>
                          <a:spcPts val="0"/>
                        </a:spcAft>
                        <a:buClrTx/>
                        <a:buSzTx/>
                        <a:buFontTx/>
                        <a:buNone/>
                        <a:tabLst/>
                        <a:defRPr/>
                      </a:pPr>
                      <a:r>
                        <a:rPr lang="en-GB" sz="1300" b="1" noProof="0" dirty="0">
                          <a:solidFill>
                            <a:schemeClr val="tx1"/>
                          </a:solidFill>
                          <a:effectLst/>
                          <a:latin typeface="Arial" panose="020B0604020202020204" pitchFamily="34" charset="0"/>
                          <a:cs typeface="Arial" panose="020B0604020202020204" pitchFamily="34" charset="0"/>
                        </a:rPr>
                        <a:t>Rash</a:t>
                      </a:r>
                      <a:r>
                        <a:rPr lang="en-GB" sz="1300" b="1" baseline="30000" noProof="0" dirty="0">
                          <a:solidFill>
                            <a:schemeClr val="tx1"/>
                          </a:solidFill>
                          <a:effectLst/>
                          <a:latin typeface="Arial" panose="020B0604020202020204" pitchFamily="34" charset="0"/>
                          <a:cs typeface="Arial" panose="020B0604020202020204" pitchFamily="34" charset="0"/>
                        </a:rPr>
                        <a:t>b</a:t>
                      </a:r>
                      <a:endParaRPr lang="en-GB" sz="1300" b="1" baseline="300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18 (24)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997072"/>
                  </a:ext>
                </a:extLst>
              </a:tr>
              <a:tr h="298421">
                <a:tc>
                  <a:txBody>
                    <a:bodyPr/>
                    <a:lstStyle/>
                    <a:p>
                      <a:pPr marL="36000" marR="0" lvl="0" indent="106680" algn="r" defTabSz="914400" rtl="0" eaLnBrk="1" fontAlgn="auto" latinLnBrk="0" hangingPunct="1">
                        <a:lnSpc>
                          <a:spcPct val="80000"/>
                        </a:lnSpc>
                        <a:spcBef>
                          <a:spcPts val="0"/>
                        </a:spcBef>
                        <a:spcAft>
                          <a:spcPts val="0"/>
                        </a:spcAft>
                        <a:buClrTx/>
                        <a:buSzTx/>
                        <a:buFontTx/>
                        <a:buNone/>
                        <a:tabLst/>
                        <a:defRPr/>
                      </a:pPr>
                      <a:r>
                        <a:rPr lang="en-GB" sz="1300" b="1" noProof="0" dirty="0">
                          <a:solidFill>
                            <a:schemeClr val="tx1"/>
                          </a:solidFill>
                          <a:effectLst/>
                          <a:latin typeface="Arial" panose="020B0604020202020204" pitchFamily="34" charset="0"/>
                          <a:cs typeface="Arial" panose="020B0604020202020204" pitchFamily="34" charset="0"/>
                        </a:rPr>
                        <a:t>Increased ALT</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(18)</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 (4)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409906"/>
                  </a:ext>
                </a:extLst>
              </a:tr>
              <a:tr h="298421">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Dysgeusia</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(18)</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5182856"/>
                  </a:ext>
                </a:extLst>
              </a:tr>
              <a:tr h="298421">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Nausea</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(18)</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55377"/>
                  </a:ext>
                </a:extLst>
              </a:tr>
              <a:tr h="298421">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Increased AST</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12 (16)</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 (3)</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626544"/>
                  </a:ext>
                </a:extLst>
              </a:tr>
              <a:tr h="298421">
                <a:tc>
                  <a:txBody>
                    <a:bodyPr/>
                    <a:lstStyle/>
                    <a:p>
                      <a:pPr marL="36000" marR="0" indent="106680" algn="r">
                        <a:lnSpc>
                          <a:spcPct val="80000"/>
                        </a:lnSpc>
                        <a:spcAft>
                          <a:spcPts val="80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Paronychia</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(14)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 (1)</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290123"/>
                  </a:ext>
                </a:extLst>
              </a:tr>
              <a:tr h="302137">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Dry skin</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(14)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635927"/>
                  </a:ext>
                </a:extLst>
              </a:tr>
              <a:tr h="302137">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Pruritus</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(14)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9725829"/>
                  </a:ext>
                </a:extLst>
              </a:tr>
              <a:tr h="302137">
                <a:tc>
                  <a:txBody>
                    <a:bodyPr/>
                    <a:lstStyle/>
                    <a:p>
                      <a:pPr algn="r"/>
                      <a:r>
                        <a:rPr lang="en-GB" sz="1300" b="1" noProof="0" dirty="0">
                          <a:solidFill>
                            <a:schemeClr val="tx1"/>
                          </a:solidFill>
                          <a:latin typeface="Arial" panose="020B0604020202020204" pitchFamily="34" charset="0"/>
                          <a:cs typeface="Arial" panose="020B0604020202020204" pitchFamily="34" charset="0"/>
                        </a:rPr>
                        <a:t>Fatigue</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9 (12)</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3803909"/>
                  </a:ext>
                </a:extLst>
              </a:tr>
              <a:tr h="302137">
                <a:tc>
                  <a:txBody>
                    <a:bodyPr/>
                    <a:lstStyle/>
                    <a:p>
                      <a:pPr algn="r"/>
                      <a:r>
                        <a:rPr lang="en-GB" sz="1300" b="1" noProof="0" dirty="0">
                          <a:solidFill>
                            <a:schemeClr val="tx1"/>
                          </a:solidFill>
                          <a:latin typeface="Arial" panose="020B0604020202020204" pitchFamily="34" charset="0"/>
                          <a:cs typeface="Arial" panose="020B0604020202020204" pitchFamily="34" charset="0"/>
                        </a:rPr>
                        <a:t>Anemia</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8 (11)</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 (3)</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1851736"/>
                  </a:ext>
                </a:extLst>
              </a:tr>
              <a:tr h="302137">
                <a:tc>
                  <a:txBody>
                    <a:bodyPr/>
                    <a:lstStyle/>
                    <a:p>
                      <a:pPr marL="36000" marR="0" indent="0" algn="r">
                        <a:lnSpc>
                          <a:spcPct val="80000"/>
                        </a:lnSpc>
                        <a:spcAft>
                          <a:spcPts val="80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Stomatitis</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8 (11)</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366639"/>
                  </a:ext>
                </a:extLst>
              </a:tr>
            </a:tbl>
          </a:graphicData>
        </a:graphic>
      </p:graphicFrame>
      <p:sp>
        <p:nvSpPr>
          <p:cNvPr id="4" name="Content Placeholder 3">
            <a:extLst>
              <a:ext uri="{FF2B5EF4-FFF2-40B4-BE49-F238E27FC236}">
                <a16:creationId xmlns:a16="http://schemas.microsoft.com/office/drawing/2014/main" id="{89A5D707-007B-370C-9CD5-3EC4ACCE042A}"/>
              </a:ext>
            </a:extLst>
          </p:cNvPr>
          <p:cNvSpPr>
            <a:spLocks noGrp="1"/>
          </p:cNvSpPr>
          <p:nvPr>
            <p:ph sz="quarter" idx="12"/>
          </p:nvPr>
        </p:nvSpPr>
        <p:spPr>
          <a:xfrm>
            <a:off x="620713" y="1425575"/>
            <a:ext cx="4683199" cy="4525963"/>
          </a:xfrm>
        </p:spPr>
        <p:txBody>
          <a:bodyPr/>
          <a:lstStyle/>
          <a:p>
            <a:r>
              <a:rPr lang="en-GB" sz="1800" noProof="0" dirty="0"/>
              <a:t>Zongertinib had a manageable safety profile in treatment-naïve patients </a:t>
            </a:r>
            <a:br>
              <a:rPr lang="en-GB" sz="1800" noProof="0" dirty="0"/>
            </a:br>
            <a:r>
              <a:rPr lang="en-GB" sz="1800" noProof="0" dirty="0"/>
              <a:t>(Cohort 2): </a:t>
            </a:r>
            <a:br>
              <a:rPr lang="en-GB" sz="1800" noProof="0" dirty="0"/>
            </a:br>
            <a:r>
              <a:rPr lang="en-GB" sz="1800" noProof="0" dirty="0"/>
              <a:t>TRAEs were reported in 67 (91%) patients, with grade ≥3 TRAEs in </a:t>
            </a:r>
            <a:br>
              <a:rPr lang="en-GB" sz="1800" noProof="0" dirty="0"/>
            </a:br>
            <a:r>
              <a:rPr lang="en-GB" sz="1800" noProof="0" dirty="0"/>
              <a:t>14 (19%) patients </a:t>
            </a:r>
          </a:p>
          <a:p>
            <a:pPr lvl="1"/>
            <a:r>
              <a:rPr lang="en-GB" sz="1600" noProof="0" dirty="0"/>
              <a:t>Most common grade ≥3 TRAE was </a:t>
            </a:r>
            <a:br>
              <a:rPr lang="en-GB" sz="1600" noProof="0" dirty="0"/>
            </a:br>
            <a:r>
              <a:rPr lang="en-GB" sz="1600" noProof="0" dirty="0"/>
              <a:t>increased ALT</a:t>
            </a:r>
          </a:p>
          <a:p>
            <a:pPr lvl="1"/>
            <a:r>
              <a:rPr lang="en-GB" sz="1600" noProof="0" dirty="0"/>
              <a:t>Low rates of grade ≥3 diarrhea and rash</a:t>
            </a:r>
          </a:p>
          <a:p>
            <a:pPr lvl="1"/>
            <a:r>
              <a:rPr lang="en-GB" sz="1600" noProof="0" dirty="0"/>
              <a:t>AEs leading to dose reduction occurred in </a:t>
            </a:r>
            <a:br>
              <a:rPr lang="en-GB" sz="1600" noProof="0" dirty="0"/>
            </a:br>
            <a:r>
              <a:rPr lang="en-GB" sz="1600" noProof="0" dirty="0"/>
              <a:t>12 (16%) patients</a:t>
            </a:r>
          </a:p>
          <a:p>
            <a:pPr lvl="1"/>
            <a:r>
              <a:rPr lang="en-GB" sz="1600" noProof="0" dirty="0"/>
              <a:t>AEs leading to discontinuation occurred in </a:t>
            </a:r>
            <a:br>
              <a:rPr lang="en-GB" sz="1600" noProof="0" dirty="0"/>
            </a:br>
            <a:r>
              <a:rPr lang="en-GB" sz="1600" noProof="0" dirty="0"/>
              <a:t>7 (9%) patients</a:t>
            </a:r>
          </a:p>
          <a:p>
            <a:endParaRPr lang="en-GB" noProof="0" dirty="0"/>
          </a:p>
        </p:txBody>
      </p:sp>
      <p:sp>
        <p:nvSpPr>
          <p:cNvPr id="11" name="Title 10">
            <a:extLst>
              <a:ext uri="{FF2B5EF4-FFF2-40B4-BE49-F238E27FC236}">
                <a16:creationId xmlns:a16="http://schemas.microsoft.com/office/drawing/2014/main" id="{941EF467-73A2-73ED-C94C-B4B2166586A6}"/>
              </a:ext>
            </a:extLst>
          </p:cNvPr>
          <p:cNvSpPr>
            <a:spLocks noGrp="1"/>
          </p:cNvSpPr>
          <p:nvPr>
            <p:ph type="title"/>
          </p:nvPr>
        </p:nvSpPr>
        <p:spPr>
          <a:xfrm>
            <a:off x="619201" y="259200"/>
            <a:ext cx="10963199" cy="864000"/>
          </a:xfrm>
        </p:spPr>
        <p:txBody>
          <a:bodyPr>
            <a:normAutofit/>
          </a:bodyPr>
          <a:lstStyle/>
          <a:p>
            <a:r>
              <a:rPr lang="en-GB" noProof="0" dirty="0"/>
              <a:t>Beamion-Lung-1: Zongertinib in 1L Treatment-Naïve Patients: Safety Profile</a:t>
            </a:r>
          </a:p>
        </p:txBody>
      </p:sp>
      <p:graphicFrame>
        <p:nvGraphicFramePr>
          <p:cNvPr id="25" name="Chart 24">
            <a:extLst>
              <a:ext uri="{FF2B5EF4-FFF2-40B4-BE49-F238E27FC236}">
                <a16:creationId xmlns:a16="http://schemas.microsoft.com/office/drawing/2014/main" id="{1989EDAE-FB27-68E5-F8FC-6C390F175F99}"/>
              </a:ext>
            </a:extLst>
          </p:cNvPr>
          <p:cNvGraphicFramePr/>
          <p:nvPr>
            <p:extLst>
              <p:ext uri="{D42A27DB-BD31-4B8C-83A1-F6EECF244321}">
                <p14:modId xmlns:p14="http://schemas.microsoft.com/office/powerpoint/2010/main" val="1214327856"/>
              </p:ext>
            </p:extLst>
          </p:nvPr>
        </p:nvGraphicFramePr>
        <p:xfrm>
          <a:off x="6748379" y="1528519"/>
          <a:ext cx="4972663" cy="4996825"/>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BEEFB5EE-F073-DE88-7482-563D983A011E}"/>
              </a:ext>
            </a:extLst>
          </p:cNvPr>
          <p:cNvSpPr txBox="1">
            <a:spLocks noChangeAspect="1"/>
          </p:cNvSpPr>
          <p:nvPr/>
        </p:nvSpPr>
        <p:spPr>
          <a:xfrm>
            <a:off x="9480376" y="5461257"/>
            <a:ext cx="1109441" cy="276999"/>
          </a:xfrm>
          <a:prstGeom prst="rect">
            <a:avLst/>
          </a:prstGeom>
          <a:noFill/>
        </p:spPr>
        <p:txBody>
          <a:bodyPr wrap="square" rtlCol="0">
            <a:spAutoFit/>
          </a:bodyPr>
          <a:lstStyle/>
          <a:p>
            <a:pPr algn="ctr" defTabSz="609630"/>
            <a:r>
              <a:rPr lang="en-GB" sz="1200" b="1" noProof="0" dirty="0">
                <a:latin typeface="Arial" panose="020B0604020202020204" pitchFamily="34" charset="0"/>
                <a:cs typeface="Arial" panose="020B0604020202020204" pitchFamily="34" charset="0"/>
              </a:rPr>
              <a:t>Patients (%)</a:t>
            </a:r>
          </a:p>
        </p:txBody>
      </p:sp>
      <p:sp>
        <p:nvSpPr>
          <p:cNvPr id="6" name="Content Placeholder 5">
            <a:extLst>
              <a:ext uri="{FF2B5EF4-FFF2-40B4-BE49-F238E27FC236}">
                <a16:creationId xmlns:a16="http://schemas.microsoft.com/office/drawing/2014/main" id="{87D1AA9A-BCEA-A1FA-C42B-F022FA5F3824}"/>
              </a:ext>
            </a:extLst>
          </p:cNvPr>
          <p:cNvSpPr>
            <a:spLocks noGrp="1"/>
          </p:cNvSpPr>
          <p:nvPr>
            <p:ph sz="quarter" idx="15"/>
          </p:nvPr>
        </p:nvSpPr>
        <p:spPr>
          <a:xfrm>
            <a:off x="620183" y="6356351"/>
            <a:ext cx="10660393" cy="365125"/>
          </a:xfrm>
        </p:spPr>
        <p:txBody>
          <a:bodyPr anchor="b" anchorCtr="0"/>
          <a:lstStyle/>
          <a:p>
            <a:r>
              <a:rPr lang="en-GB" baseline="30000" noProof="0" dirty="0">
                <a:solidFill>
                  <a:schemeClr val="tx2"/>
                </a:solidFill>
              </a:rPr>
              <a:t>a </a:t>
            </a:r>
            <a:r>
              <a:rPr lang="en-GB" noProof="0" dirty="0">
                <a:solidFill>
                  <a:schemeClr val="tx2"/>
                </a:solidFill>
              </a:rPr>
              <a:t>TRAEs as assessed by the investigator that occurred in ≥10% of patients are shown; </a:t>
            </a:r>
            <a:r>
              <a:rPr lang="en-GB" baseline="30000" noProof="0" dirty="0">
                <a:solidFill>
                  <a:schemeClr val="tx2"/>
                </a:solidFill>
              </a:rPr>
              <a:t>b </a:t>
            </a:r>
            <a:r>
              <a:rPr lang="en-GB" noProof="0" dirty="0">
                <a:solidFill>
                  <a:schemeClr val="tx2"/>
                </a:solidFill>
              </a:rPr>
              <a:t>grouped term</a:t>
            </a:r>
          </a:p>
          <a:p>
            <a:r>
              <a:rPr lang="en-GB" noProof="0" dirty="0">
                <a:solidFill>
                  <a:schemeClr val="tx2"/>
                </a:solidFill>
              </a:rPr>
              <a:t>Median duration of treatment: 14.0 months (range, 0–21.0); two cases (3%) of ILD/pneumonitis were reported (both grade 2); there was one grade 4 TRAE (decreased neutrophil count) and no grade 5 TRAEs</a:t>
            </a:r>
          </a:p>
          <a:p>
            <a:r>
              <a:rPr lang="en-GB" noProof="0" dirty="0">
                <a:solidFill>
                  <a:schemeClr val="tx2"/>
                </a:solidFill>
              </a:rPr>
              <a:t>1L, first-line; AE, adverse event; ALT, alanine aminotransferase; AST, aspartate aminotransferase; ILD, interstitial lung disease; TRAE, treatment-related adverse event</a:t>
            </a:r>
          </a:p>
          <a:p>
            <a:r>
              <a:rPr lang="en-GB" noProof="0" dirty="0">
                <a:solidFill>
                  <a:schemeClr val="tx2"/>
                </a:solidFill>
              </a:rPr>
              <a:t>Heymach J, et al. Abstract 6MO, ELCC 2026 (oral presentation)</a:t>
            </a:r>
          </a:p>
        </p:txBody>
      </p:sp>
      <p:cxnSp>
        <p:nvCxnSpPr>
          <p:cNvPr id="19" name="Straight Connector 18">
            <a:extLst>
              <a:ext uri="{FF2B5EF4-FFF2-40B4-BE49-F238E27FC236}">
                <a16:creationId xmlns:a16="http://schemas.microsoft.com/office/drawing/2014/main" id="{BB676C4C-4684-2A8D-6A86-3058F343F458}"/>
              </a:ext>
            </a:extLst>
          </p:cNvPr>
          <p:cNvCxnSpPr>
            <a:cxnSpLocks/>
          </p:cNvCxnSpPr>
          <p:nvPr/>
        </p:nvCxnSpPr>
        <p:spPr>
          <a:xfrm>
            <a:off x="8513787" y="1544394"/>
            <a:ext cx="0" cy="36721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20">
            <a:extLst>
              <a:ext uri="{FF2B5EF4-FFF2-40B4-BE49-F238E27FC236}">
                <a16:creationId xmlns:a16="http://schemas.microsoft.com/office/drawing/2014/main" id="{E69BBE95-DE11-F251-F12D-3015792C2556}"/>
              </a:ext>
            </a:extLst>
          </p:cNvPr>
          <p:cNvSpPr>
            <a:spLocks noGrp="1"/>
          </p:cNvSpPr>
          <p:nvPr>
            <p:ph type="sldNum" sz="quarter" idx="4"/>
          </p:nvPr>
        </p:nvSpPr>
        <p:spPr/>
        <p:txBody>
          <a:bodyPr/>
          <a:lstStyle/>
          <a:p>
            <a:fld id="{FCE43C0F-8A7B-3A4B-9DB5-B3472E36E833}" type="slidenum">
              <a:rPr lang="en-GB" noProof="0" smtClean="0"/>
              <a:pPr/>
              <a:t>10</a:t>
            </a:fld>
            <a:endParaRPr lang="en-GB" noProof="0" dirty="0"/>
          </a:p>
        </p:txBody>
      </p:sp>
    </p:spTree>
    <p:extLst>
      <p:ext uri="{BB962C8B-B14F-4D97-AF65-F5344CB8AC3E}">
        <p14:creationId xmlns:p14="http://schemas.microsoft.com/office/powerpoint/2010/main" val="7091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184" y="1425600"/>
            <a:ext cx="10963200" cy="4525200"/>
          </a:xfrm>
        </p:spPr>
        <p:txBody>
          <a:bodyPr>
            <a:noAutofit/>
          </a:bodyPr>
          <a:lstStyle/>
          <a:p>
            <a:r>
              <a:rPr lang="en-GB" noProof="0" dirty="0"/>
              <a:t>In the Beamion-LUNG-1 study, zongertinib demonstrated clinically meaningful benefit in patients with advanced </a:t>
            </a:r>
            <a:r>
              <a:rPr lang="en-GB" i="1" noProof="0" dirty="0"/>
              <a:t>HER2</a:t>
            </a:r>
            <a:r>
              <a:rPr lang="en-GB" noProof="0" dirty="0"/>
              <a:t>-mutant NSCLC, including in patients with active brain metastases, with a manageable safety profile and notably few grade ≥3 TRAEs</a:t>
            </a:r>
          </a:p>
          <a:p>
            <a:pPr lvl="1"/>
            <a:r>
              <a:rPr lang="en-GB" noProof="0" dirty="0"/>
              <a:t>Given as 1L therapy, the confirmed ORR by BICR was 76%; median PFS and DoR were </a:t>
            </a:r>
            <a:br>
              <a:rPr lang="en-GB" noProof="0" dirty="0"/>
            </a:br>
            <a:r>
              <a:rPr lang="en-GB" noProof="0" dirty="0"/>
              <a:t>14.4 months and 15.2 </a:t>
            </a:r>
            <a:r>
              <a:rPr lang="en-GB" noProof="0" dirty="0">
                <a:solidFill>
                  <a:schemeClr val="tx2"/>
                </a:solidFill>
              </a:rPr>
              <a:t>months, respectively</a:t>
            </a:r>
          </a:p>
          <a:p>
            <a:pPr lvl="1"/>
            <a:r>
              <a:rPr lang="en-GB" noProof="0" dirty="0"/>
              <a:t>Zongertinib also showed intracranial responses in patients with active brain metastases (47% ORR; RANO-BM), including in those with no prior brain radiotherapy (59% ORR; RANO-BM)</a:t>
            </a:r>
          </a:p>
          <a:p>
            <a:endParaRPr lang="en-GB" noProof="0" dirty="0"/>
          </a:p>
          <a:p>
            <a:endParaRPr lang="en-GB" noProof="0" dirty="0"/>
          </a:p>
          <a:p>
            <a:endParaRPr lang="en-GB" noProof="0" dirty="0"/>
          </a:p>
          <a:p>
            <a:endParaRPr lang="en-GB" noProof="0" dirty="0"/>
          </a:p>
          <a:p>
            <a:endParaRPr lang="en-GB"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Beamion-Lung-1 :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noProof="0" dirty="0"/>
              <a:t>1L, first-line; BICR, blinded independent central review; CNS, central nervous system; DoR, duration of response; NSCLC, non-small cell lung cancer; </a:t>
            </a:r>
            <a:br>
              <a:rPr lang="en-GB" noProof="0" dirty="0">
                <a:highlight>
                  <a:srgbClr val="FFFF00"/>
                </a:highlight>
              </a:rPr>
            </a:br>
            <a:r>
              <a:rPr lang="en-GB" noProof="0" dirty="0"/>
              <a:t>ORR, overall response rate; PFS, progression-free survival; RANO-BM, Response Assessment in Neuro-Oncology Brain Metastases; TRAE, treatment related adverse events</a:t>
            </a:r>
          </a:p>
          <a:p>
            <a:r>
              <a:rPr lang="en-GB" noProof="0" dirty="0"/>
              <a:t>Heymach J, et al. Abstract 6MO, ELCC 2026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11</a:t>
            </a:fld>
            <a:endParaRPr lang="en-GB" noProof="0" dirty="0"/>
          </a:p>
        </p:txBody>
      </p:sp>
      <p:sp>
        <p:nvSpPr>
          <p:cNvPr id="4" name="TextBox 3">
            <a:extLst>
              <a:ext uri="{FF2B5EF4-FFF2-40B4-BE49-F238E27FC236}">
                <a16:creationId xmlns:a16="http://schemas.microsoft.com/office/drawing/2014/main" id="{99CD21E0-7C45-93D4-D5AE-40F1D507681B}"/>
              </a:ext>
            </a:extLst>
          </p:cNvPr>
          <p:cNvSpPr txBox="1"/>
          <p:nvPr/>
        </p:nvSpPr>
        <p:spPr>
          <a:xfrm>
            <a:off x="946799" y="3789040"/>
            <a:ext cx="10624487" cy="1756992"/>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endParaRPr lang="en-GB" b="1" noProof="0" dirty="0"/>
          </a:p>
          <a:p>
            <a:pPr>
              <a:spcBef>
                <a:spcPts val="1200"/>
              </a:spcBef>
            </a:pPr>
            <a:r>
              <a:rPr lang="en-GB" noProof="0" dirty="0">
                <a:latin typeface="Arial" panose="020B0604020202020204" pitchFamily="34" charset="0"/>
                <a:cs typeface="Arial" panose="020B0604020202020204" pitchFamily="34" charset="0"/>
              </a:rPr>
              <a:t>In the near term, zongertinib is likely to be considered a frontline option, particularly for patients with brain metastases, pending phase 3 confirmation, with the potential to delay CNS radiotherapy and reshape the HER2 treatment pathway. This could move antibody-drug conjugates such as trastuzumab deruxtecan to later lines of treatment</a:t>
            </a:r>
          </a:p>
        </p:txBody>
      </p:sp>
    </p:spTree>
    <p:extLst>
      <p:ext uri="{BB962C8B-B14F-4D97-AF65-F5344CB8AC3E}">
        <p14:creationId xmlns:p14="http://schemas.microsoft.com/office/powerpoint/2010/main" val="37121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r>
              <a:rPr lang="en-GB" noProof="0" dirty="0"/>
              <a:t>SOHO-01: Characterisation </a:t>
            </a:r>
            <a:br>
              <a:rPr lang="en-GB" noProof="0" dirty="0"/>
            </a:br>
            <a:r>
              <a:rPr lang="en-GB" noProof="0" dirty="0"/>
              <a:t>and management of </a:t>
            </a:r>
            <a:br>
              <a:rPr lang="en-GB" noProof="0" dirty="0"/>
            </a:br>
            <a:r>
              <a:rPr lang="en-GB" noProof="0" dirty="0"/>
              <a:t>sevabertinib-induced diarrhea</a:t>
            </a:r>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normAutofit/>
          </a:bodyPr>
          <a:lstStyle/>
          <a:p>
            <a:r>
              <a:rPr lang="en-GB" b="1" kern="100" noProof="0" dirty="0">
                <a:ea typeface="Calibri" panose="020F0502020204030204" pitchFamily="34" charset="0"/>
              </a:rPr>
              <a:t>Girard N</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18P ELCC 2026 </a:t>
            </a:r>
            <a:endParaRPr lang="en-GB" b="1" kern="100" noProof="0" dirty="0">
              <a:effectLst/>
              <a:ea typeface="Calibri" panose="020F0502020204030204" pitchFamily="34" charset="0"/>
            </a:endParaRPr>
          </a:p>
          <a:p>
            <a:endParaRPr lang="en-GB"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spTree>
    <p:extLst>
      <p:ext uri="{BB962C8B-B14F-4D97-AF65-F5344CB8AC3E}">
        <p14:creationId xmlns:p14="http://schemas.microsoft.com/office/powerpoint/2010/main" val="37210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8D29306D-67FC-CBA7-B0D8-3D0989A269FE}"/>
              </a:ext>
            </a:extLst>
          </p:cNvPr>
          <p:cNvCxnSpPr>
            <a:cxnSpLocks/>
          </p:cNvCxnSpPr>
          <p:nvPr/>
        </p:nvCxnSpPr>
        <p:spPr>
          <a:xfrm>
            <a:off x="6456040" y="4689114"/>
            <a:ext cx="756884"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2A4ABF93-C65C-1A7C-15A3-D555C6C14CD1}"/>
              </a:ext>
            </a:extLst>
          </p:cNvPr>
          <p:cNvSpPr>
            <a:spLocks noGrp="1"/>
          </p:cNvSpPr>
          <p:nvPr>
            <p:ph sz="quarter" idx="12"/>
          </p:nvPr>
        </p:nvSpPr>
        <p:spPr>
          <a:xfrm>
            <a:off x="620184" y="935137"/>
            <a:ext cx="10963200" cy="4525200"/>
          </a:xfrm>
        </p:spPr>
        <p:txBody>
          <a:bodyPr>
            <a:normAutofit/>
          </a:bodyPr>
          <a:lstStyle/>
          <a:p>
            <a:pPr>
              <a:spcBef>
                <a:spcPts val="900"/>
              </a:spcBef>
            </a:pPr>
            <a:r>
              <a:rPr lang="en-GB" sz="1600" i="1" noProof="0" dirty="0">
                <a:solidFill>
                  <a:schemeClr val="tx2"/>
                </a:solidFill>
              </a:rPr>
              <a:t>HER2</a:t>
            </a:r>
            <a:r>
              <a:rPr lang="en-GB" sz="1600" noProof="0" dirty="0">
                <a:solidFill>
                  <a:schemeClr val="tx2"/>
                </a:solidFill>
              </a:rPr>
              <a:t>-activating mutations have been reported in approximately 2-4% of patients with NSCLC and are associated </a:t>
            </a:r>
            <a:br>
              <a:rPr lang="en-GB" sz="1600" noProof="0" dirty="0">
                <a:solidFill>
                  <a:schemeClr val="tx2"/>
                </a:solidFill>
              </a:rPr>
            </a:br>
            <a:r>
              <a:rPr lang="en-GB" sz="1600" noProof="0" dirty="0">
                <a:solidFill>
                  <a:schemeClr val="tx2"/>
                </a:solidFill>
              </a:rPr>
              <a:t>with poor prognosis</a:t>
            </a:r>
            <a:r>
              <a:rPr lang="en-GB" sz="1600" baseline="30000" noProof="0" dirty="0">
                <a:solidFill>
                  <a:schemeClr val="tx2"/>
                </a:solidFill>
              </a:rPr>
              <a:t>1-5</a:t>
            </a:r>
          </a:p>
          <a:p>
            <a:pPr>
              <a:spcBef>
                <a:spcPts val="900"/>
              </a:spcBef>
            </a:pPr>
            <a:r>
              <a:rPr lang="en-GB" sz="1600" b="1" noProof="0" dirty="0">
                <a:solidFill>
                  <a:schemeClr val="accent1"/>
                </a:solidFill>
              </a:rPr>
              <a:t>Sevabertinib</a:t>
            </a:r>
            <a:r>
              <a:rPr lang="en-GB" sz="1600" noProof="0" dirty="0">
                <a:solidFill>
                  <a:schemeClr val="tx2"/>
                </a:solidFill>
              </a:rPr>
              <a:t> is an oral, </a:t>
            </a:r>
            <a:r>
              <a:rPr lang="en-GB" sz="1600" b="1" noProof="0" dirty="0">
                <a:solidFill>
                  <a:schemeClr val="accent1"/>
                </a:solidFill>
              </a:rPr>
              <a:t>reversible tyrosine kinase inhibitor that potently inhibits HER2 and EGFR </a:t>
            </a:r>
            <a:br>
              <a:rPr lang="en-GB" sz="1600" b="1" noProof="0" dirty="0">
                <a:solidFill>
                  <a:schemeClr val="accent1"/>
                </a:solidFill>
              </a:rPr>
            </a:br>
            <a:r>
              <a:rPr lang="en-GB" sz="1600" noProof="0" dirty="0">
                <a:solidFill>
                  <a:schemeClr val="tx2"/>
                </a:solidFill>
              </a:rPr>
              <a:t>in preclinical models</a:t>
            </a:r>
            <a:r>
              <a:rPr lang="en-GB" sz="1600" baseline="30000" noProof="0" dirty="0">
                <a:solidFill>
                  <a:schemeClr val="tx2"/>
                </a:solidFill>
              </a:rPr>
              <a:t>3,6</a:t>
            </a:r>
            <a:r>
              <a:rPr lang="en-GB" sz="1600" noProof="0" dirty="0">
                <a:solidFill>
                  <a:schemeClr val="tx2"/>
                </a:solidFill>
              </a:rPr>
              <a:t> </a:t>
            </a:r>
          </a:p>
          <a:p>
            <a:pPr>
              <a:spcBef>
                <a:spcPts val="900"/>
              </a:spcBef>
            </a:pPr>
            <a:r>
              <a:rPr lang="en-GB" sz="1600" noProof="0" dirty="0">
                <a:solidFill>
                  <a:schemeClr val="tx2"/>
                </a:solidFill>
              </a:rPr>
              <a:t>Encouraging anti-tumour activity and manageable safety were observed in patients with NSCLC harbouring a </a:t>
            </a:r>
            <a:br>
              <a:rPr lang="en-GB" sz="1600" noProof="0" dirty="0">
                <a:solidFill>
                  <a:schemeClr val="tx2"/>
                </a:solidFill>
              </a:rPr>
            </a:br>
            <a:r>
              <a:rPr lang="en-GB" sz="1600" i="1" noProof="0" dirty="0">
                <a:solidFill>
                  <a:schemeClr val="tx2"/>
                </a:solidFill>
              </a:rPr>
              <a:t>HER2-</a:t>
            </a:r>
            <a:r>
              <a:rPr lang="en-GB" sz="1600" noProof="0" dirty="0">
                <a:solidFill>
                  <a:schemeClr val="tx2"/>
                </a:solidFill>
              </a:rPr>
              <a:t>activating mutation treated with sevabertinib</a:t>
            </a:r>
            <a:r>
              <a:rPr lang="en-GB" sz="1600" baseline="30000" noProof="0" dirty="0">
                <a:solidFill>
                  <a:schemeClr val="tx2"/>
                </a:solidFill>
              </a:rPr>
              <a:t>3,6</a:t>
            </a:r>
          </a:p>
          <a:p>
            <a:pPr>
              <a:spcBef>
                <a:spcPts val="900"/>
              </a:spcBef>
            </a:pPr>
            <a:r>
              <a:rPr lang="en-GB" sz="1600" b="1" noProof="0" dirty="0">
                <a:solidFill>
                  <a:schemeClr val="accent1"/>
                </a:solidFill>
              </a:rPr>
              <a:t>Diarrhea is the most common adverse event </a:t>
            </a:r>
            <a:r>
              <a:rPr lang="en-GB" sz="1600" noProof="0" dirty="0"/>
              <a:t>associated with HER2 TKI treatment in NSCLC. At ELCC, we saw a report of an exploratory analysis of the phase 1/2 </a:t>
            </a:r>
            <a:r>
              <a:rPr lang="en-GB" sz="1600" b="1" noProof="0" dirty="0">
                <a:solidFill>
                  <a:schemeClr val="accent1"/>
                </a:solidFill>
              </a:rPr>
              <a:t>SOHO-01 trial </a:t>
            </a:r>
            <a:r>
              <a:rPr lang="en-GB" sz="1600" noProof="0" dirty="0"/>
              <a:t>(NCT05099172) which aimed to characterise diarrhea in sevabertinib-treated patients, with a focus on </a:t>
            </a:r>
            <a:r>
              <a:rPr lang="en-GB" sz="1600" b="1" noProof="0" dirty="0">
                <a:solidFill>
                  <a:schemeClr val="accent1"/>
                </a:solidFill>
              </a:rPr>
              <a:t>cohorts D and F</a:t>
            </a:r>
            <a:r>
              <a:rPr lang="en-GB" sz="1600" b="1" baseline="30000" noProof="0" dirty="0">
                <a:solidFill>
                  <a:schemeClr val="accent1"/>
                </a:solidFill>
              </a:rPr>
              <a:t>7</a:t>
            </a:r>
          </a:p>
          <a:p>
            <a:pPr>
              <a:spcBef>
                <a:spcPts val="900"/>
              </a:spcBef>
            </a:pPr>
            <a:endParaRPr lang="en-GB" sz="1600" noProof="0" dirty="0"/>
          </a:p>
          <a:p>
            <a:pPr>
              <a:spcBef>
                <a:spcPts val="900"/>
              </a:spcBef>
            </a:pPr>
            <a:endParaRPr lang="en-GB" sz="1600" noProof="0" dirty="0"/>
          </a:p>
        </p:txBody>
      </p:sp>
      <p:sp>
        <p:nvSpPr>
          <p:cNvPr id="6" name="Title 5">
            <a:extLst>
              <a:ext uri="{FF2B5EF4-FFF2-40B4-BE49-F238E27FC236}">
                <a16:creationId xmlns:a16="http://schemas.microsoft.com/office/drawing/2014/main" id="{B0202626-C84A-558E-EEC9-A7191C8F4DE1}"/>
              </a:ext>
            </a:extLst>
          </p:cNvPr>
          <p:cNvSpPr>
            <a:spLocks noGrp="1"/>
          </p:cNvSpPr>
          <p:nvPr>
            <p:ph type="title"/>
          </p:nvPr>
        </p:nvSpPr>
        <p:spPr/>
        <p:txBody>
          <a:bodyPr/>
          <a:lstStyle/>
          <a:p>
            <a:r>
              <a:rPr lang="en-GB" noProof="0" dirty="0">
                <a:solidFill>
                  <a:schemeClr val="tx2"/>
                </a:solidFill>
              </a:rPr>
              <a:t>Soho-01: background and study design</a:t>
            </a:r>
            <a:endParaRPr lang="en-GB" noProof="0" dirty="0"/>
          </a:p>
        </p:txBody>
      </p:sp>
      <p:sp>
        <p:nvSpPr>
          <p:cNvPr id="8" name="Content Placeholder 7">
            <a:extLst>
              <a:ext uri="{FF2B5EF4-FFF2-40B4-BE49-F238E27FC236}">
                <a16:creationId xmlns:a16="http://schemas.microsoft.com/office/drawing/2014/main" id="{8FB4BF2C-621F-7946-6AA9-E96D7B7C620A}"/>
              </a:ext>
            </a:extLst>
          </p:cNvPr>
          <p:cNvSpPr>
            <a:spLocks noGrp="1"/>
          </p:cNvSpPr>
          <p:nvPr>
            <p:ph sz="quarter" idx="15"/>
          </p:nvPr>
        </p:nvSpPr>
        <p:spPr>
          <a:xfrm>
            <a:off x="558081" y="6357632"/>
            <a:ext cx="10660393" cy="365125"/>
          </a:xfrm>
        </p:spPr>
        <p:txBody>
          <a:bodyPr anchor="b" anchorCtr="0"/>
          <a:lstStyle/>
          <a:p>
            <a:endParaRPr lang="en-GB" sz="1000" dirty="0">
              <a:solidFill>
                <a:schemeClr val="tx2"/>
              </a:solidFill>
            </a:endParaRPr>
          </a:p>
          <a:p>
            <a:endParaRPr lang="en-GB" sz="1000" dirty="0">
              <a:solidFill>
                <a:schemeClr val="tx2"/>
              </a:solidFill>
            </a:endParaRPr>
          </a:p>
          <a:p>
            <a:r>
              <a:rPr lang="en-US" sz="1000" dirty="0">
                <a:solidFill>
                  <a:schemeClr val="tx2"/>
                </a:solidFill>
              </a:rPr>
              <a:t> </a:t>
            </a:r>
            <a:r>
              <a:rPr lang="en-US" sz="1000" baseline="30000" dirty="0" err="1">
                <a:solidFill>
                  <a:schemeClr val="tx2"/>
                </a:solidFill>
              </a:rPr>
              <a:t>a</a:t>
            </a:r>
            <a:r>
              <a:rPr lang="en-US" sz="1000" dirty="0" err="1">
                <a:solidFill>
                  <a:schemeClr val="tx2"/>
                </a:solidFill>
              </a:rPr>
              <a:t>Cohorts</a:t>
            </a:r>
            <a:r>
              <a:rPr lang="en-US" sz="1000" dirty="0">
                <a:solidFill>
                  <a:schemeClr val="tx2"/>
                </a:solidFill>
              </a:rPr>
              <a:t> not included in this analysis are not shown; </a:t>
            </a:r>
            <a:r>
              <a:rPr lang="en-US" sz="1000" baseline="30000" dirty="0" err="1">
                <a:solidFill>
                  <a:schemeClr val="tx2"/>
                </a:solidFill>
              </a:rPr>
              <a:t>b</a:t>
            </a:r>
            <a:r>
              <a:rPr lang="en-US" sz="1000" dirty="0" err="1">
                <a:solidFill>
                  <a:schemeClr val="tx2"/>
                </a:solidFill>
              </a:rPr>
              <a:t>Cohort</a:t>
            </a:r>
            <a:r>
              <a:rPr lang="en-US" sz="1000" dirty="0">
                <a:solidFill>
                  <a:schemeClr val="tx2"/>
                </a:solidFill>
              </a:rPr>
              <a:t> D1 was not included in the extension phase and investigated </a:t>
            </a:r>
            <a:r>
              <a:rPr lang="en-US" sz="1000" dirty="0" err="1">
                <a:solidFill>
                  <a:schemeClr val="tx2"/>
                </a:solidFill>
              </a:rPr>
              <a:t>sevabertinib</a:t>
            </a:r>
            <a:r>
              <a:rPr lang="en-US" sz="1000" dirty="0">
                <a:solidFill>
                  <a:schemeClr val="tx2"/>
                </a:solidFill>
              </a:rPr>
              <a:t> at 10 mg BID</a:t>
            </a:r>
            <a:endParaRPr lang="en-GB" sz="1000" noProof="0" dirty="0">
              <a:solidFill>
                <a:schemeClr val="tx2"/>
              </a:solidFill>
            </a:endParaRPr>
          </a:p>
          <a:p>
            <a:r>
              <a:rPr lang="en-GB" sz="1000" noProof="0" dirty="0">
                <a:solidFill>
                  <a:schemeClr val="tx2"/>
                </a:solidFill>
              </a:rPr>
              <a:t>AE, adverse event; BICR, blinded independent central review; BID, twice daily; ELCC, European Lung Cancer Congress; MAD, maximum administered dose; MTD, maximum tolerated dose; NSCLC, non-small cell lung cancer; ORR, objective response rate; PK, pharmacokinetics; RDE, recommended dose for expansion; RECIST, Response Evaluation Criteria in Solid Tumours; SAE, serious adverse event; TKI, tyrosine kinase inhibitor</a:t>
            </a:r>
          </a:p>
          <a:p>
            <a:r>
              <a:rPr lang="en-GB" sz="1000" noProof="0" dirty="0">
                <a:solidFill>
                  <a:schemeClr val="tx2"/>
                </a:solidFill>
              </a:rPr>
              <a:t>1. Riudavets M, et al. ESMO Open 2021; 6:100260; 2. Remon J, et al. Cancer Treat Rev. 2020;90:102105;  3. Girard N, et al. J Clin Oncol. 2024;42(suppl 17). Abstr LBA8598; </a:t>
            </a:r>
            <a:r>
              <a:rPr lang="en-GB" sz="1000" dirty="0">
                <a:solidFill>
                  <a:schemeClr val="tx2"/>
                </a:solidFill>
              </a:rPr>
              <a:t>4. </a:t>
            </a:r>
            <a:r>
              <a:rPr lang="da-DK" sz="1000" dirty="0">
                <a:solidFill>
                  <a:schemeClr val="tx2"/>
                </a:solidFill>
              </a:rPr>
              <a:t>Le X, et al. N Engl J Med. 2025;393:1819-1832; </a:t>
            </a:r>
            <a:r>
              <a:rPr lang="en-GB" sz="1000" dirty="0">
                <a:solidFill>
                  <a:schemeClr val="tx2"/>
                </a:solidFill>
              </a:rPr>
              <a:t> 5. </a:t>
            </a:r>
            <a:r>
              <a:rPr lang="nl-NL" sz="1000" dirty="0">
                <a:solidFill>
                  <a:schemeClr val="tx2"/>
                </a:solidFill>
              </a:rPr>
              <a:t>Ren S, et al. ESMO Open. 2022;7:100395; </a:t>
            </a:r>
            <a:r>
              <a:rPr lang="en-GB" sz="1000" dirty="0">
                <a:solidFill>
                  <a:schemeClr val="tx2"/>
                </a:solidFill>
              </a:rPr>
              <a:t>6.</a:t>
            </a:r>
            <a:r>
              <a:rPr lang="en-GB" sz="1000" noProof="0" dirty="0">
                <a:solidFill>
                  <a:schemeClr val="tx2"/>
                </a:solidFill>
              </a:rPr>
              <a:t> Loong HHF, et al. Ann Oncol. 2023;34(Supplement 2):S761-S762; 7. Girard N, et al. Abstract 18P, ELCC 2026 (poster presentation); </a:t>
            </a:r>
            <a:endParaRPr lang="en-GB" sz="1000" dirty="0">
              <a:solidFill>
                <a:schemeClr val="tx2"/>
              </a:solidFill>
            </a:endParaRPr>
          </a:p>
        </p:txBody>
      </p:sp>
      <p:sp>
        <p:nvSpPr>
          <p:cNvPr id="5" name="Slide Number Placeholder 4">
            <a:extLst>
              <a:ext uri="{FF2B5EF4-FFF2-40B4-BE49-F238E27FC236}">
                <a16:creationId xmlns:a16="http://schemas.microsoft.com/office/drawing/2014/main" id="{FEF975E0-ED94-CDE7-E638-53CFBDE43529}"/>
              </a:ext>
            </a:extLst>
          </p:cNvPr>
          <p:cNvSpPr>
            <a:spLocks noGrp="1"/>
          </p:cNvSpPr>
          <p:nvPr>
            <p:ph type="sldNum" sz="quarter" idx="4"/>
          </p:nvPr>
        </p:nvSpPr>
        <p:spPr/>
        <p:txBody>
          <a:bodyPr/>
          <a:lstStyle/>
          <a:p>
            <a:fld id="{FCE43C0F-8A7B-3A4B-9DB5-B3472E36E833}" type="slidenum">
              <a:rPr lang="en-GB" noProof="0" smtClean="0"/>
              <a:pPr/>
              <a:t>13</a:t>
            </a:fld>
            <a:endParaRPr lang="en-GB" noProof="0" dirty="0"/>
          </a:p>
        </p:txBody>
      </p:sp>
      <p:sp>
        <p:nvSpPr>
          <p:cNvPr id="4" name="Rounded Rectangle 3">
            <a:extLst>
              <a:ext uri="{FF2B5EF4-FFF2-40B4-BE49-F238E27FC236}">
                <a16:creationId xmlns:a16="http://schemas.microsoft.com/office/drawing/2014/main" id="{52A42197-10D3-D476-79A3-44D83E9835B3}"/>
              </a:ext>
            </a:extLst>
          </p:cNvPr>
          <p:cNvSpPr/>
          <p:nvPr/>
        </p:nvSpPr>
        <p:spPr>
          <a:xfrm>
            <a:off x="629536" y="4221192"/>
            <a:ext cx="972000" cy="936000"/>
          </a:xfrm>
          <a:prstGeom prst="roundRect">
            <a:avLst>
              <a:gd name="adj" fmla="val 6673"/>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300"/>
              </a:spcAft>
              <a:buClr>
                <a:srgbClr val="C6573B"/>
              </a:buClr>
              <a:buSzTx/>
              <a:buFontTx/>
              <a:buNone/>
              <a:tabLst/>
              <a:defRPr/>
            </a:pPr>
            <a:r>
              <a:rPr kumimoji="0" lang="en-GB" sz="9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Patients with advanced </a:t>
            </a:r>
            <a:r>
              <a:rPr kumimoji="0" lang="en-GB" sz="9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HER2</a:t>
            </a:r>
            <a:r>
              <a:rPr kumimoji="0" lang="en-GB" sz="9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-mutant NSCLC</a:t>
            </a:r>
            <a:endParaRPr kumimoji="0" lang="en-GB"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83C1AFEF-15D4-2D21-7FF6-A047073398A4}"/>
              </a:ext>
            </a:extLst>
          </p:cNvPr>
          <p:cNvCxnSpPr>
            <a:cxnSpLocks/>
          </p:cNvCxnSpPr>
          <p:nvPr/>
        </p:nvCxnSpPr>
        <p:spPr>
          <a:xfrm>
            <a:off x="1605202" y="4689114"/>
            <a:ext cx="612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ECF6456-C57A-FA52-35BB-BFF345AAE557}"/>
              </a:ext>
            </a:extLst>
          </p:cNvPr>
          <p:cNvSpPr txBox="1"/>
          <p:nvPr/>
        </p:nvSpPr>
        <p:spPr>
          <a:xfrm>
            <a:off x="1650898" y="4484365"/>
            <a:ext cx="519373"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Screening</a:t>
            </a:r>
          </a:p>
        </p:txBody>
      </p:sp>
      <p:cxnSp>
        <p:nvCxnSpPr>
          <p:cNvPr id="13" name="Straight Connector 12">
            <a:extLst>
              <a:ext uri="{FF2B5EF4-FFF2-40B4-BE49-F238E27FC236}">
                <a16:creationId xmlns:a16="http://schemas.microsoft.com/office/drawing/2014/main" id="{3892E12B-CFBE-36E4-50F7-4341B9A38032}"/>
              </a:ext>
            </a:extLst>
          </p:cNvPr>
          <p:cNvCxnSpPr>
            <a:cxnSpLocks/>
          </p:cNvCxnSpPr>
          <p:nvPr/>
        </p:nvCxnSpPr>
        <p:spPr>
          <a:xfrm>
            <a:off x="3121316" y="4689114"/>
            <a:ext cx="756884"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EDD87CC-DE9E-ABAB-C396-9E501A7E5331}"/>
              </a:ext>
            </a:extLst>
          </p:cNvPr>
          <p:cNvSpPr txBox="1"/>
          <p:nvPr/>
        </p:nvSpPr>
        <p:spPr>
          <a:xfrm>
            <a:off x="3212468" y="4259248"/>
            <a:ext cx="621965" cy="37394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RDE:</a:t>
            </a:r>
            <a:b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sevabertinib</a:t>
            </a:r>
            <a:b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 mg BID</a:t>
            </a:r>
          </a:p>
        </p:txBody>
      </p:sp>
      <p:sp>
        <p:nvSpPr>
          <p:cNvPr id="15" name="Rounded Rectangle 14">
            <a:extLst>
              <a:ext uri="{FF2B5EF4-FFF2-40B4-BE49-F238E27FC236}">
                <a16:creationId xmlns:a16="http://schemas.microsoft.com/office/drawing/2014/main" id="{501AFD97-2A52-A261-CC3E-AEF746054644}"/>
              </a:ext>
            </a:extLst>
          </p:cNvPr>
          <p:cNvSpPr/>
          <p:nvPr/>
        </p:nvSpPr>
        <p:spPr>
          <a:xfrm>
            <a:off x="3878201" y="3609256"/>
            <a:ext cx="3081896" cy="2124000"/>
          </a:xfrm>
          <a:prstGeom prst="roundRect">
            <a:avLst>
              <a:gd name="adj" fmla="val 3289"/>
            </a:avLst>
          </a:prstGeom>
          <a:solidFill>
            <a:schemeClr val="tx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lgn="ctr">
              <a:lnSpc>
                <a:spcPct val="90000"/>
              </a:lnSpc>
              <a:defRPr/>
            </a:pPr>
            <a:r>
              <a:rPr lang="en-GB" sz="1000" b="1" noProof="0" dirty="0">
                <a:solidFill>
                  <a:schemeClr val="tx1"/>
                </a:solidFill>
                <a:latin typeface="Arial" panose="020B0604020202020204" pitchFamily="34" charset="0"/>
                <a:ea typeface="Aileron" charset="0"/>
                <a:cs typeface="Arial" panose="020B0604020202020204" pitchFamily="34" charset="0"/>
              </a:rPr>
              <a:t>Patients with advanced </a:t>
            </a:r>
            <a:r>
              <a:rPr lang="en-GB" sz="1000" b="1" i="1" noProof="0" dirty="0">
                <a:solidFill>
                  <a:schemeClr val="tx1"/>
                </a:solidFill>
                <a:latin typeface="Arial" panose="020B0604020202020204" pitchFamily="34" charset="0"/>
                <a:ea typeface="Aileron" charset="0"/>
                <a:cs typeface="Arial" panose="020B0604020202020204" pitchFamily="34" charset="0"/>
              </a:rPr>
              <a:t>HER2</a:t>
            </a:r>
            <a:r>
              <a:rPr lang="en-GB" sz="1000" b="1" noProof="0" dirty="0">
                <a:solidFill>
                  <a:schemeClr val="tx1"/>
                </a:solidFill>
                <a:latin typeface="Arial" panose="020B0604020202020204" pitchFamily="34" charset="0"/>
                <a:ea typeface="Aileron" charset="0"/>
                <a:cs typeface="Arial" panose="020B0604020202020204" pitchFamily="34" charset="0"/>
              </a:rPr>
              <a:t>-mutant NSCLC</a:t>
            </a:r>
            <a:r>
              <a:rPr lang="en-GB" sz="1000" b="1" baseline="30000" noProof="0" dirty="0">
                <a:solidFill>
                  <a:schemeClr val="tx1"/>
                </a:solidFill>
                <a:latin typeface="Arial" panose="020B0604020202020204" pitchFamily="34" charset="0"/>
                <a:ea typeface="Aileron" charset="0"/>
                <a:cs typeface="Arial" panose="020B0604020202020204" pitchFamily="34" charset="0"/>
              </a:rPr>
              <a:t>a</a:t>
            </a:r>
          </a:p>
        </p:txBody>
      </p:sp>
      <p:sp>
        <p:nvSpPr>
          <p:cNvPr id="16" name="TextBox 15">
            <a:extLst>
              <a:ext uri="{FF2B5EF4-FFF2-40B4-BE49-F238E27FC236}">
                <a16:creationId xmlns:a16="http://schemas.microsoft.com/office/drawing/2014/main" id="{35212C4A-60C3-C606-329B-C7E6F8C95BA1}"/>
              </a:ext>
            </a:extLst>
          </p:cNvPr>
          <p:cNvSpPr txBox="1"/>
          <p:nvPr/>
        </p:nvSpPr>
        <p:spPr>
          <a:xfrm>
            <a:off x="4604824" y="3852304"/>
            <a:ext cx="1628651"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Expansion/extension cohorts</a:t>
            </a:r>
          </a:p>
        </p:txBody>
      </p:sp>
      <p:sp>
        <p:nvSpPr>
          <p:cNvPr id="23" name="Rounded Rectangle 22">
            <a:extLst>
              <a:ext uri="{FF2B5EF4-FFF2-40B4-BE49-F238E27FC236}">
                <a16:creationId xmlns:a16="http://schemas.microsoft.com/office/drawing/2014/main" id="{81FF6CC7-0EA1-2286-17D8-2B7E53AA834C}"/>
              </a:ext>
            </a:extLst>
          </p:cNvPr>
          <p:cNvSpPr/>
          <p:nvPr/>
        </p:nvSpPr>
        <p:spPr>
          <a:xfrm>
            <a:off x="3979149" y="4041304"/>
            <a:ext cx="2880000" cy="360000"/>
          </a:xfrm>
          <a:prstGeom prst="roundRect">
            <a:avLst>
              <a:gd name="adj" fmla="val 16894"/>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D: Previously treated, naïve to </a:t>
            </a:r>
            <a:b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HER2-targeted therapies (n=81)</a:t>
            </a:r>
          </a:p>
        </p:txBody>
      </p:sp>
      <p:sp>
        <p:nvSpPr>
          <p:cNvPr id="24" name="Rounded Rectangle 23">
            <a:extLst>
              <a:ext uri="{FF2B5EF4-FFF2-40B4-BE49-F238E27FC236}">
                <a16:creationId xmlns:a16="http://schemas.microsoft.com/office/drawing/2014/main" id="{2080B4AD-DF87-885A-1F6B-B3288497D68E}"/>
              </a:ext>
            </a:extLst>
          </p:cNvPr>
          <p:cNvSpPr/>
          <p:nvPr/>
        </p:nvSpPr>
        <p:spPr>
          <a:xfrm>
            <a:off x="3979149" y="4454315"/>
            <a:ext cx="2880000" cy="360000"/>
          </a:xfrm>
          <a:prstGeom prst="roundRect">
            <a:avLst>
              <a:gd name="adj" fmla="val 16894"/>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E: Previously treated, with HER2-targeted antibody-drug conjugates (n=55)</a:t>
            </a:r>
          </a:p>
        </p:txBody>
      </p:sp>
      <p:sp>
        <p:nvSpPr>
          <p:cNvPr id="25" name="Rounded Rectangle 24">
            <a:extLst>
              <a:ext uri="{FF2B5EF4-FFF2-40B4-BE49-F238E27FC236}">
                <a16:creationId xmlns:a16="http://schemas.microsoft.com/office/drawing/2014/main" id="{3D392311-8901-7E57-C52F-5FE9032A9032}"/>
              </a:ext>
            </a:extLst>
          </p:cNvPr>
          <p:cNvSpPr/>
          <p:nvPr/>
        </p:nvSpPr>
        <p:spPr>
          <a:xfrm>
            <a:off x="3979149" y="4867326"/>
            <a:ext cx="2880000" cy="360000"/>
          </a:xfrm>
          <a:prstGeom prst="roundRect">
            <a:avLst>
              <a:gd name="adj" fmla="val 16894"/>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90000"/>
              </a:lnSpc>
              <a:buClr>
                <a:srgbClr val="C6573B"/>
              </a:buClr>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F</a:t>
            </a:r>
            <a:r>
              <a:rPr lang="en-GB" sz="900" b="1" noProof="0" dirty="0">
                <a:solidFill>
                  <a:srgbClr val="000000"/>
                </a:solidFill>
                <a:latin typeface="Arial" panose="020B0604020202020204" pitchFamily="34" charset="0"/>
                <a:cs typeface="Arial" panose="020B0604020202020204" pitchFamily="34" charset="0"/>
              </a:rPr>
              <a:t>: Naïve to systemic therapy for advanced disease (n=73)</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Rounded Rectangle 25">
            <a:extLst>
              <a:ext uri="{FF2B5EF4-FFF2-40B4-BE49-F238E27FC236}">
                <a16:creationId xmlns:a16="http://schemas.microsoft.com/office/drawing/2014/main" id="{BECBF441-4213-1276-A442-503AC507913B}"/>
              </a:ext>
            </a:extLst>
          </p:cNvPr>
          <p:cNvSpPr/>
          <p:nvPr/>
        </p:nvSpPr>
        <p:spPr>
          <a:xfrm>
            <a:off x="3979149" y="5280337"/>
            <a:ext cx="2880000" cy="360000"/>
          </a:xfrm>
          <a:prstGeom prst="roundRect">
            <a:avLst>
              <a:gd name="adj" fmla="val 16894"/>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90000"/>
              </a:lnSpc>
              <a:buClr>
                <a:srgbClr val="C6573B"/>
              </a:buClr>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D1</a:t>
            </a:r>
            <a:r>
              <a:rPr lang="en-GB" sz="900" b="1" noProof="0" dirty="0">
                <a:solidFill>
                  <a:srgbClr val="000000"/>
                </a:solidFill>
                <a:latin typeface="Arial" panose="020B0604020202020204" pitchFamily="34" charset="0"/>
                <a:cs typeface="Arial" panose="020B0604020202020204" pitchFamily="34" charset="0"/>
              </a:rPr>
              <a:t>: Previously treated, naïve to </a:t>
            </a:r>
            <a:br>
              <a:rPr lang="en-GB" sz="900" b="1" noProof="0" dirty="0">
                <a:solidFill>
                  <a:srgbClr val="000000"/>
                </a:solidFill>
                <a:latin typeface="Arial" panose="020B0604020202020204" pitchFamily="34" charset="0"/>
                <a:cs typeface="Arial" panose="020B0604020202020204" pitchFamily="34" charset="0"/>
              </a:rPr>
            </a:br>
            <a:r>
              <a:rPr lang="en-GB" sz="900" b="1" noProof="0" dirty="0">
                <a:solidFill>
                  <a:srgbClr val="000000"/>
                </a:solidFill>
                <a:latin typeface="Arial" panose="020B0604020202020204" pitchFamily="34" charset="0"/>
                <a:cs typeface="Arial" panose="020B0604020202020204" pitchFamily="34" charset="0"/>
              </a:rPr>
              <a:t>HER2-targeted therapies (n=36)</a:t>
            </a:r>
            <a:r>
              <a:rPr lang="en-GB" sz="900" b="1" baseline="30000" noProof="0" dirty="0">
                <a:solidFill>
                  <a:srgbClr val="000000"/>
                </a:solidFill>
                <a:latin typeface="Arial" panose="020B0604020202020204" pitchFamily="34" charset="0"/>
                <a:cs typeface="Arial" panose="020B0604020202020204" pitchFamily="34" charset="0"/>
              </a:rPr>
              <a:t>b</a:t>
            </a:r>
            <a:endParaRPr kumimoji="0" lang="en-GB" sz="9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ounded Rectangle 10">
            <a:extLst>
              <a:ext uri="{FF2B5EF4-FFF2-40B4-BE49-F238E27FC236}">
                <a16:creationId xmlns:a16="http://schemas.microsoft.com/office/drawing/2014/main" id="{D9AF4AEE-358B-773F-1AEA-C7497F47F26A}"/>
              </a:ext>
            </a:extLst>
          </p:cNvPr>
          <p:cNvSpPr/>
          <p:nvPr/>
        </p:nvSpPr>
        <p:spPr>
          <a:xfrm>
            <a:off x="2215968" y="4221192"/>
            <a:ext cx="952732" cy="936000"/>
          </a:xfrm>
          <a:prstGeom prst="roundRect">
            <a:avLst>
              <a:gd name="adj" fmla="val 6673"/>
            </a:avLst>
          </a:prstGeom>
          <a:solidFill>
            <a:schemeClr val="tx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300"/>
              </a:spcAft>
              <a:buClr>
                <a:srgbClr val="C6573B"/>
              </a:buClr>
              <a:buSzTx/>
              <a:buFontTx/>
              <a:buNone/>
              <a:tabLst/>
              <a:defRPr/>
            </a:pPr>
            <a: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Dose </a:t>
            </a:r>
            <a:b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escalation and backfill</a:t>
            </a: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Rectangle: Rounded Corners 7">
            <a:extLst>
              <a:ext uri="{FF2B5EF4-FFF2-40B4-BE49-F238E27FC236}">
                <a16:creationId xmlns:a16="http://schemas.microsoft.com/office/drawing/2014/main" id="{CD74D780-8F9E-64B7-7531-5FF04DE88FCB}"/>
              </a:ext>
            </a:extLst>
          </p:cNvPr>
          <p:cNvSpPr/>
          <p:nvPr/>
        </p:nvSpPr>
        <p:spPr>
          <a:xfrm>
            <a:off x="9346849" y="3609256"/>
            <a:ext cx="2273663" cy="2124000"/>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600"/>
              </a:spcAft>
              <a:buClr>
                <a:srgbClr val="C6573B"/>
              </a:buClr>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Post hoc exploratory endpoints</a:t>
            </a:r>
            <a:endParaRPr kumimoji="0" lang="en-GB" sz="1000" b="1" i="0" u="none" strike="noStrike" kern="1200" cap="none"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endParaRP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Diarrhea incidence, median time to onset, duration and management</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lang="en-GB" sz="1000" noProof="0" dirty="0">
                <a:solidFill>
                  <a:srgbClr val="000000"/>
                </a:solidFill>
                <a:latin typeface="Arial" panose="020B0604020202020204" pitchFamily="34" charset="0"/>
                <a:cs typeface="Arial" panose="020B0604020202020204" pitchFamily="34" charset="0"/>
              </a:rPr>
              <a:t>Longitudinal analysis or diarrhea</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Relationship between diarrhea and efficacy</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lang="en-GB" sz="1000" noProof="0" dirty="0">
                <a:solidFill>
                  <a:srgbClr val="000000"/>
                </a:solidFill>
                <a:latin typeface="Arial" panose="020B0604020202020204" pitchFamily="34" charset="0"/>
                <a:cs typeface="Arial" panose="020B0604020202020204" pitchFamily="34" charset="0"/>
              </a:rPr>
              <a:t>Potential risk factors for severe diarrhea</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31B3AF5D-EBC9-1E58-619D-D86ADB08FFA9}"/>
              </a:ext>
            </a:extLst>
          </p:cNvPr>
          <p:cNvCxnSpPr>
            <a:cxnSpLocks/>
          </p:cNvCxnSpPr>
          <p:nvPr/>
        </p:nvCxnSpPr>
        <p:spPr>
          <a:xfrm>
            <a:off x="8589640" y="4689114"/>
            <a:ext cx="756884"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 name="Rectangle: Rounded Corners 7">
            <a:extLst>
              <a:ext uri="{FF2B5EF4-FFF2-40B4-BE49-F238E27FC236}">
                <a16:creationId xmlns:a16="http://schemas.microsoft.com/office/drawing/2014/main" id="{C5222F42-4F54-7202-69C1-7F5B7C9B3C6A}"/>
              </a:ext>
            </a:extLst>
          </p:cNvPr>
          <p:cNvSpPr/>
          <p:nvPr/>
        </p:nvSpPr>
        <p:spPr>
          <a:xfrm>
            <a:off x="7209694" y="3609256"/>
            <a:ext cx="1875855" cy="2124000"/>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600"/>
              </a:spcAft>
              <a:buClr>
                <a:srgbClr val="C6573B"/>
              </a:buClr>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Primary endpoints</a:t>
            </a:r>
            <a:r>
              <a:rPr kumimoji="0" lang="en-GB" sz="1000" b="1" i="0" u="none" strike="noStrike" kern="1200" cap="none"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rPr>
              <a:t>6</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AEs, SAEs, MTD, MAD, PK (for dose-escalation, backfill, and dose-expansion phases)</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lang="en-GB" sz="1000" noProof="0" dirty="0">
                <a:solidFill>
                  <a:srgbClr val="000000"/>
                </a:solidFill>
                <a:latin typeface="Arial" panose="020B0604020202020204" pitchFamily="34" charset="0"/>
                <a:cs typeface="Arial" panose="020B0604020202020204" pitchFamily="34" charset="0"/>
              </a:rPr>
              <a:t>ORR per RECIST v1.1 by BICR (for extension phase)</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225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4E6A-1D85-6C51-62A8-FD2D80BE1E2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4EFBB44-A4E4-7D39-0A09-6F7EE821BF49}"/>
              </a:ext>
            </a:extLst>
          </p:cNvPr>
          <p:cNvSpPr>
            <a:spLocks noGrp="1"/>
          </p:cNvSpPr>
          <p:nvPr>
            <p:ph type="body" idx="1"/>
          </p:nvPr>
        </p:nvSpPr>
        <p:spPr>
          <a:xfrm>
            <a:off x="609600" y="1071141"/>
            <a:ext cx="10972800" cy="701675"/>
          </a:xfrm>
        </p:spPr>
        <p:txBody>
          <a:bodyPr/>
          <a:lstStyle/>
          <a:p>
            <a:r>
              <a:rPr lang="en-GB" noProof="0" dirty="0"/>
              <a:t>MOST COMMON TEAE</a:t>
            </a:r>
            <a:r>
              <a:rPr lang="en-GB" cap="none" noProof="0" dirty="0"/>
              <a:t>s</a:t>
            </a:r>
            <a:r>
              <a:rPr lang="en-GB" noProof="0" dirty="0"/>
              <a:t> OCCURRING IN &gt;25% OF PATIENTS IN COHORTS D AND F</a:t>
            </a:r>
          </a:p>
          <a:p>
            <a:endParaRPr lang="en-GB" noProof="0" dirty="0"/>
          </a:p>
        </p:txBody>
      </p:sp>
      <p:sp>
        <p:nvSpPr>
          <p:cNvPr id="6" name="Title 5">
            <a:extLst>
              <a:ext uri="{FF2B5EF4-FFF2-40B4-BE49-F238E27FC236}">
                <a16:creationId xmlns:a16="http://schemas.microsoft.com/office/drawing/2014/main" id="{46714195-A5A9-6638-7632-C0AFD2B4F9A0}"/>
              </a:ext>
            </a:extLst>
          </p:cNvPr>
          <p:cNvSpPr>
            <a:spLocks noGrp="1"/>
          </p:cNvSpPr>
          <p:nvPr>
            <p:ph type="title"/>
          </p:nvPr>
        </p:nvSpPr>
        <p:spPr>
          <a:xfrm>
            <a:off x="619201" y="259200"/>
            <a:ext cx="10963199" cy="864000"/>
          </a:xfrm>
        </p:spPr>
        <p:txBody>
          <a:bodyPr/>
          <a:lstStyle/>
          <a:p>
            <a:r>
              <a:rPr lang="en-GB" noProof="0" dirty="0"/>
              <a:t>Soho-01: exploratory analysis results</a:t>
            </a:r>
          </a:p>
        </p:txBody>
      </p:sp>
      <p:graphicFrame>
        <p:nvGraphicFramePr>
          <p:cNvPr id="16" name="Content Placeholder 15">
            <a:extLst>
              <a:ext uri="{FF2B5EF4-FFF2-40B4-BE49-F238E27FC236}">
                <a16:creationId xmlns:a16="http://schemas.microsoft.com/office/drawing/2014/main" id="{06BB3259-F40E-2DE3-C46C-02BFA62210E0}"/>
              </a:ext>
            </a:extLst>
          </p:cNvPr>
          <p:cNvGraphicFramePr>
            <a:graphicFrameLocks noGrp="1"/>
          </p:cNvGraphicFramePr>
          <p:nvPr>
            <p:ph sz="quarter" idx="14"/>
            <p:extLst>
              <p:ext uri="{D42A27DB-BD31-4B8C-83A1-F6EECF244321}">
                <p14:modId xmlns:p14="http://schemas.microsoft.com/office/powerpoint/2010/main" val="1091212370"/>
              </p:ext>
            </p:extLst>
          </p:nvPr>
        </p:nvGraphicFramePr>
        <p:xfrm>
          <a:off x="1188773" y="1906336"/>
          <a:ext cx="9011683" cy="2746800"/>
        </p:xfrm>
        <a:graphic>
          <a:graphicData uri="http://schemas.openxmlformats.org/drawingml/2006/table">
            <a:tbl>
              <a:tblPr firstRow="1" bandRow="1">
                <a:tableStyleId>{5C22544A-7EE6-4342-B048-85BDC9FD1C3A}</a:tableStyleId>
              </a:tblPr>
              <a:tblGrid>
                <a:gridCol w="1732459">
                  <a:extLst>
                    <a:ext uri="{9D8B030D-6E8A-4147-A177-3AD203B41FA5}">
                      <a16:colId xmlns:a16="http://schemas.microsoft.com/office/drawing/2014/main" val="2649372546"/>
                    </a:ext>
                  </a:extLst>
                </a:gridCol>
                <a:gridCol w="1213204">
                  <a:extLst>
                    <a:ext uri="{9D8B030D-6E8A-4147-A177-3AD203B41FA5}">
                      <a16:colId xmlns:a16="http://schemas.microsoft.com/office/drawing/2014/main" val="378176562"/>
                    </a:ext>
                  </a:extLst>
                </a:gridCol>
                <a:gridCol w="1213204">
                  <a:extLst>
                    <a:ext uri="{9D8B030D-6E8A-4147-A177-3AD203B41FA5}">
                      <a16:colId xmlns:a16="http://schemas.microsoft.com/office/drawing/2014/main" val="4186563233"/>
                    </a:ext>
                  </a:extLst>
                </a:gridCol>
                <a:gridCol w="1213204">
                  <a:extLst>
                    <a:ext uri="{9D8B030D-6E8A-4147-A177-3AD203B41FA5}">
                      <a16:colId xmlns:a16="http://schemas.microsoft.com/office/drawing/2014/main" val="2498347888"/>
                    </a:ext>
                  </a:extLst>
                </a:gridCol>
                <a:gridCol w="1213204">
                  <a:extLst>
                    <a:ext uri="{9D8B030D-6E8A-4147-A177-3AD203B41FA5}">
                      <a16:colId xmlns:a16="http://schemas.microsoft.com/office/drawing/2014/main" val="317869535"/>
                    </a:ext>
                  </a:extLst>
                </a:gridCol>
                <a:gridCol w="1213204">
                  <a:extLst>
                    <a:ext uri="{9D8B030D-6E8A-4147-A177-3AD203B41FA5}">
                      <a16:colId xmlns:a16="http://schemas.microsoft.com/office/drawing/2014/main" val="698920378"/>
                    </a:ext>
                  </a:extLst>
                </a:gridCol>
                <a:gridCol w="1213204">
                  <a:extLst>
                    <a:ext uri="{9D8B030D-6E8A-4147-A177-3AD203B41FA5}">
                      <a16:colId xmlns:a16="http://schemas.microsoft.com/office/drawing/2014/main" val="3688576000"/>
                    </a:ext>
                  </a:extLst>
                </a:gridCol>
              </a:tblGrid>
              <a:tr h="177616">
                <a:tc rowSpan="2">
                  <a:txBody>
                    <a:bodyPr/>
                    <a:lstStyle/>
                    <a:p>
                      <a:r>
                        <a:rPr lang="en-GB" sz="1200" noProof="0" dirty="0">
                          <a:solidFill>
                            <a:schemeClr val="bg1"/>
                          </a:solidFill>
                          <a:latin typeface="Arial" panose="020B0604020202020204" pitchFamily="34" charset="0"/>
                          <a:cs typeface="Arial" panose="020B0604020202020204" pitchFamily="34" charset="0"/>
                        </a:rPr>
                        <a:t>n (%)</a:t>
                      </a:r>
                    </a:p>
                  </a:txBody>
                  <a:tcPr anchor="ctr">
                    <a:solidFill>
                      <a:schemeClr val="accent1"/>
                    </a:solidFill>
                  </a:tcPr>
                </a:tc>
                <a:tc gridSpan="3">
                  <a:txBody>
                    <a:bodyPr/>
                    <a:lstStyle/>
                    <a:p>
                      <a:pPr algn="ctr"/>
                      <a:r>
                        <a:rPr lang="en-GB" sz="1200" noProof="0" dirty="0">
                          <a:solidFill>
                            <a:schemeClr val="bg1"/>
                          </a:solidFill>
                          <a:latin typeface="Arial" panose="020B0604020202020204" pitchFamily="34" charset="0"/>
                          <a:cs typeface="Arial" panose="020B0604020202020204" pitchFamily="34" charset="0"/>
                        </a:rPr>
                        <a:t>Cohort D</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(N=81)</a:t>
                      </a:r>
                    </a:p>
                  </a:txBody>
                  <a:tcPr>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3">
                  <a:txBody>
                    <a:bodyPr/>
                    <a:lstStyle/>
                    <a:p>
                      <a:pPr algn="ctr"/>
                      <a:r>
                        <a:rPr lang="en-GB" sz="1200" noProof="0" dirty="0">
                          <a:solidFill>
                            <a:schemeClr val="bg1"/>
                          </a:solidFill>
                          <a:latin typeface="Arial" panose="020B0604020202020204" pitchFamily="34" charset="0"/>
                          <a:cs typeface="Arial" panose="020B0604020202020204" pitchFamily="34" charset="0"/>
                        </a:rPr>
                        <a:t>Cohort F</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(N=73)</a:t>
                      </a:r>
                    </a:p>
                  </a:txBody>
                  <a:tcPr>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2020443727"/>
                  </a:ext>
                </a:extLst>
              </a:tr>
              <a:tr h="0">
                <a:tc vMerge="1">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marT="28800" marB="28800">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marT="28800" marB="288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1 or 2</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1 or 2</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539109378"/>
                  </a:ext>
                </a:extLst>
              </a:tr>
              <a:tr h="0">
                <a:tc>
                  <a:txBody>
                    <a:bodyPr/>
                    <a:lstStyle/>
                    <a:p>
                      <a:r>
                        <a:rPr lang="en-GB" sz="1200" noProof="0" dirty="0">
                          <a:latin typeface="Arial" panose="020B0604020202020204" pitchFamily="34" charset="0"/>
                          <a:cs typeface="Arial" panose="020B0604020202020204" pitchFamily="34" charset="0"/>
                        </a:rPr>
                        <a:t>Diarrhea</a:t>
                      </a:r>
                    </a:p>
                  </a:txBody>
                  <a:tcPr marT="21600" marB="21600"/>
                </a:tc>
                <a:tc>
                  <a:txBody>
                    <a:bodyPr/>
                    <a:lstStyle/>
                    <a:p>
                      <a:pPr algn="ctr"/>
                      <a:r>
                        <a:rPr lang="en-GB" sz="1200" noProof="0" dirty="0">
                          <a:latin typeface="Arial" panose="020B0604020202020204" pitchFamily="34" charset="0"/>
                          <a:cs typeface="Arial" panose="020B0604020202020204" pitchFamily="34" charset="0"/>
                        </a:rPr>
                        <a:t>70 (86)</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51 (63)</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19 (23)</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64 (88)</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60 (82)</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4 (5)</a:t>
                      </a:r>
                    </a:p>
                  </a:txBody>
                  <a:tcPr marT="21600" marB="216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05916065"/>
                  </a:ext>
                </a:extLst>
              </a:tr>
              <a:tr h="0">
                <a:tc>
                  <a:txBody>
                    <a:bodyPr/>
                    <a:lstStyle/>
                    <a:p>
                      <a:r>
                        <a:rPr lang="en-GB" sz="1200" noProof="0" dirty="0">
                          <a:latin typeface="Arial" panose="020B0604020202020204" pitchFamily="34" charset="0"/>
                          <a:cs typeface="Arial" panose="020B0604020202020204" pitchFamily="34" charset="0"/>
                        </a:rPr>
                        <a:t>Rash</a:t>
                      </a:r>
                    </a:p>
                  </a:txBody>
                  <a:tcPr marT="21600" marB="21600"/>
                </a:tc>
                <a:tc>
                  <a:txBody>
                    <a:bodyPr/>
                    <a:lstStyle/>
                    <a:p>
                      <a:pPr algn="ctr"/>
                      <a:r>
                        <a:rPr lang="en-GB" sz="1200" noProof="0" dirty="0">
                          <a:latin typeface="Arial" panose="020B0604020202020204" pitchFamily="34" charset="0"/>
                          <a:cs typeface="Arial" panose="020B0604020202020204" pitchFamily="34" charset="0"/>
                        </a:rPr>
                        <a:t>43 (53)</a:t>
                      </a:r>
                    </a:p>
                  </a:txBody>
                  <a:tcPr marT="21600" marB="21600"/>
                </a:tc>
                <a:tc>
                  <a:txBody>
                    <a:bodyPr/>
                    <a:lstStyle/>
                    <a:p>
                      <a:pPr algn="ctr"/>
                      <a:r>
                        <a:rPr lang="en-GB" sz="1200" noProof="0" dirty="0">
                          <a:latin typeface="Arial" panose="020B0604020202020204" pitchFamily="34" charset="0"/>
                          <a:cs typeface="Arial" panose="020B0604020202020204" pitchFamily="34" charset="0"/>
                        </a:rPr>
                        <a:t>42 (52)</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 (1)</a:t>
                      </a:r>
                    </a:p>
                  </a:txBody>
                  <a:tcPr marT="21600" marB="21600"/>
                </a:tc>
                <a:tc>
                  <a:txBody>
                    <a:bodyPr/>
                    <a:lstStyle/>
                    <a:p>
                      <a:pPr algn="ctr"/>
                      <a:r>
                        <a:rPr lang="en-GB" sz="1200" noProof="0" dirty="0">
                          <a:latin typeface="Arial" panose="020B0604020202020204" pitchFamily="34" charset="0"/>
                          <a:cs typeface="Arial" panose="020B0604020202020204" pitchFamily="34" charset="0"/>
                        </a:rPr>
                        <a:t>43 (59)</a:t>
                      </a:r>
                    </a:p>
                  </a:txBody>
                  <a:tcPr marT="21600" marB="21600"/>
                </a:tc>
                <a:tc>
                  <a:txBody>
                    <a:bodyPr/>
                    <a:lstStyle/>
                    <a:p>
                      <a:pPr algn="ctr"/>
                      <a:r>
                        <a:rPr lang="en-GB" sz="1200" noProof="0" dirty="0">
                          <a:latin typeface="Arial" panose="020B0604020202020204" pitchFamily="34" charset="0"/>
                          <a:cs typeface="Arial" panose="020B0604020202020204" pitchFamily="34" charset="0"/>
                        </a:rPr>
                        <a:t>43 (59)</a:t>
                      </a:r>
                    </a:p>
                  </a:txBody>
                  <a:tcPr marT="21600" marB="21600"/>
                </a:tc>
                <a:tc>
                  <a:txBody>
                    <a:bodyPr/>
                    <a:lstStyle/>
                    <a:p>
                      <a:pPr algn="ctr"/>
                      <a:r>
                        <a:rPr lang="en-GB" sz="1200" noProof="0" dirty="0">
                          <a:latin typeface="Arial" panose="020B0604020202020204" pitchFamily="34" charset="0"/>
                          <a:cs typeface="Arial" panose="020B0604020202020204" pitchFamily="34" charset="0"/>
                        </a:rPr>
                        <a:t>0</a:t>
                      </a:r>
                    </a:p>
                  </a:txBody>
                  <a:tcPr marT="21600" marB="21600"/>
                </a:tc>
                <a:extLst>
                  <a:ext uri="{0D108BD9-81ED-4DB2-BD59-A6C34878D82A}">
                    <a16:rowId xmlns:a16="http://schemas.microsoft.com/office/drawing/2014/main" val="99995319"/>
                  </a:ext>
                </a:extLst>
              </a:tr>
              <a:tr h="0">
                <a:tc>
                  <a:txBody>
                    <a:bodyPr/>
                    <a:lstStyle/>
                    <a:p>
                      <a:r>
                        <a:rPr lang="en-GB" sz="1200" noProof="0" dirty="0">
                          <a:latin typeface="Arial" panose="020B0604020202020204" pitchFamily="34" charset="0"/>
                          <a:cs typeface="Arial" panose="020B0604020202020204" pitchFamily="34" charset="0"/>
                        </a:rPr>
                        <a:t>Paronychia</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24 (30)</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24 (30)</a:t>
                      </a:r>
                    </a:p>
                  </a:txBody>
                  <a:tcPr marT="21600" marB="21600"/>
                </a:tc>
                <a:tc>
                  <a:txBody>
                    <a:bodyPr/>
                    <a:lstStyle/>
                    <a:p>
                      <a:pPr algn="ctr"/>
                      <a:r>
                        <a:rPr lang="en-GB" sz="1200" noProof="0" dirty="0">
                          <a:latin typeface="Arial" panose="020B0604020202020204" pitchFamily="34" charset="0"/>
                          <a:cs typeface="Arial" panose="020B0604020202020204" pitchFamily="34" charset="0"/>
                        </a:rPr>
                        <a:t>0</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19 (26)</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19 (26)</a:t>
                      </a:r>
                    </a:p>
                  </a:txBody>
                  <a:tcPr marT="21600" marB="21600"/>
                </a:tc>
                <a:tc>
                  <a:txBody>
                    <a:bodyPr/>
                    <a:lstStyle/>
                    <a:p>
                      <a:pPr algn="ctr"/>
                      <a:r>
                        <a:rPr lang="en-GB" sz="1200" noProof="0" dirty="0">
                          <a:latin typeface="Arial" panose="020B0604020202020204" pitchFamily="34" charset="0"/>
                          <a:cs typeface="Arial" panose="020B0604020202020204" pitchFamily="34" charset="0"/>
                        </a:rPr>
                        <a:t>0</a:t>
                      </a:r>
                    </a:p>
                  </a:txBody>
                  <a:tcPr marT="21600" marB="21600"/>
                </a:tc>
                <a:extLst>
                  <a:ext uri="{0D108BD9-81ED-4DB2-BD59-A6C34878D82A}">
                    <a16:rowId xmlns:a16="http://schemas.microsoft.com/office/drawing/2014/main" val="4054394701"/>
                  </a:ext>
                </a:extLst>
              </a:tr>
              <a:tr h="0">
                <a:tc>
                  <a:txBody>
                    <a:bodyPr/>
                    <a:lstStyle/>
                    <a:p>
                      <a:r>
                        <a:rPr lang="en-GB" sz="1200" noProof="0" dirty="0">
                          <a:latin typeface="Arial" panose="020B0604020202020204" pitchFamily="34" charset="0"/>
                          <a:cs typeface="Arial" panose="020B0604020202020204" pitchFamily="34" charset="0"/>
                        </a:rPr>
                        <a:t>Stomatitis</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15 (19)</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14 (17)</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 (1)</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20 (27)</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20 (27)</a:t>
                      </a:r>
                    </a:p>
                  </a:txBody>
                  <a:tcPr marT="21600" marB="21600"/>
                </a:tc>
                <a:tc>
                  <a:txBody>
                    <a:bodyPr/>
                    <a:lstStyle/>
                    <a:p>
                      <a:pPr algn="ctr"/>
                      <a:r>
                        <a:rPr lang="en-GB" sz="1200" noProof="0" dirty="0">
                          <a:latin typeface="Arial" panose="020B0604020202020204" pitchFamily="34" charset="0"/>
                          <a:cs typeface="Arial" panose="020B0604020202020204" pitchFamily="34" charset="0"/>
                        </a:rPr>
                        <a:t>0</a:t>
                      </a:r>
                    </a:p>
                  </a:txBody>
                  <a:tcPr marT="21600" marB="21600"/>
                </a:tc>
                <a:extLst>
                  <a:ext uri="{0D108BD9-81ED-4DB2-BD59-A6C34878D82A}">
                    <a16:rowId xmlns:a16="http://schemas.microsoft.com/office/drawing/2014/main" val="2825227232"/>
                  </a:ext>
                </a:extLst>
              </a:tr>
              <a:tr h="0">
                <a:tc>
                  <a:txBody>
                    <a:bodyPr/>
                    <a:lstStyle/>
                    <a:p>
                      <a:r>
                        <a:rPr lang="en-GB" sz="1200" noProof="0" dirty="0">
                          <a:latin typeface="Arial" panose="020B0604020202020204" pitchFamily="34" charset="0"/>
                          <a:cs typeface="Arial" panose="020B0604020202020204" pitchFamily="34" charset="0"/>
                        </a:rPr>
                        <a:t>Anemia</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23 (28)</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21 (26)</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 (2)</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24 (33)</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21 (29)</a:t>
                      </a:r>
                    </a:p>
                  </a:txBody>
                  <a:tcPr marT="21600" marB="21600"/>
                </a:tc>
                <a:tc>
                  <a:txBody>
                    <a:bodyPr/>
                    <a:lstStyle/>
                    <a:p>
                      <a:pPr algn="ctr"/>
                      <a:r>
                        <a:rPr lang="en-GB" sz="1200" noProof="0" dirty="0">
                          <a:latin typeface="Arial" panose="020B0604020202020204" pitchFamily="34" charset="0"/>
                          <a:cs typeface="Arial" panose="020B0604020202020204" pitchFamily="34" charset="0"/>
                        </a:rPr>
                        <a:t>3 (4)</a:t>
                      </a:r>
                    </a:p>
                  </a:txBody>
                  <a:tcPr marT="21600" marB="21600"/>
                </a:tc>
                <a:extLst>
                  <a:ext uri="{0D108BD9-81ED-4DB2-BD59-A6C34878D82A}">
                    <a16:rowId xmlns:a16="http://schemas.microsoft.com/office/drawing/2014/main" val="3077674648"/>
                  </a:ext>
                </a:extLst>
              </a:tr>
              <a:tr h="0">
                <a:tc>
                  <a:txBody>
                    <a:bodyPr/>
                    <a:lstStyle/>
                    <a:p>
                      <a:r>
                        <a:rPr lang="en-GB" sz="1200" noProof="0" dirty="0">
                          <a:latin typeface="Arial" panose="020B0604020202020204" pitchFamily="34" charset="0"/>
                          <a:cs typeface="Arial" panose="020B0604020202020204" pitchFamily="34" charset="0"/>
                        </a:rPr>
                        <a:t>Hypokalemia</a:t>
                      </a:r>
                      <a:r>
                        <a:rPr lang="en-GB" sz="1200" baseline="30000" noProof="0" dirty="0">
                          <a:latin typeface="Arial" panose="020B0604020202020204" pitchFamily="34" charset="0"/>
                          <a:cs typeface="Arial" panose="020B0604020202020204" pitchFamily="34" charset="0"/>
                        </a:rPr>
                        <a:t>a</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22 (27)</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12 (15)</a:t>
                      </a:r>
                    </a:p>
                  </a:txBody>
                  <a:tcPr marT="21600" marB="21600"/>
                </a:tc>
                <a:tc>
                  <a:txBody>
                    <a:bodyPr/>
                    <a:lstStyle/>
                    <a:p>
                      <a:pPr algn="ctr"/>
                      <a:r>
                        <a:rPr lang="en-GB" sz="1200" noProof="0" dirty="0">
                          <a:latin typeface="Arial" panose="020B0604020202020204" pitchFamily="34" charset="0"/>
                          <a:cs typeface="Arial" panose="020B0604020202020204" pitchFamily="34" charset="0"/>
                        </a:rPr>
                        <a:t>9 (11)</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19 (26)</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13 (18)</a:t>
                      </a:r>
                    </a:p>
                  </a:txBody>
                  <a:tcPr marT="21600" marB="21600"/>
                </a:tc>
                <a:tc>
                  <a:txBody>
                    <a:bodyPr/>
                    <a:lstStyle/>
                    <a:p>
                      <a:pPr algn="ctr"/>
                      <a:r>
                        <a:rPr lang="en-GB" sz="1200" noProof="0" dirty="0">
                          <a:latin typeface="Arial" panose="020B0604020202020204" pitchFamily="34" charset="0"/>
                          <a:cs typeface="Arial" panose="020B0604020202020204" pitchFamily="34" charset="0"/>
                        </a:rPr>
                        <a:t>6 (8)</a:t>
                      </a:r>
                    </a:p>
                  </a:txBody>
                  <a:tcPr marT="21600" marB="21600"/>
                </a:tc>
                <a:extLst>
                  <a:ext uri="{0D108BD9-81ED-4DB2-BD59-A6C34878D82A}">
                    <a16:rowId xmlns:a16="http://schemas.microsoft.com/office/drawing/2014/main" val="798933021"/>
                  </a:ext>
                </a:extLst>
              </a:tr>
              <a:tr h="0">
                <a:tc>
                  <a:txBody>
                    <a:bodyPr/>
                    <a:lstStyle/>
                    <a:p>
                      <a:r>
                        <a:rPr lang="en-GB" sz="1200" noProof="0" dirty="0">
                          <a:latin typeface="Arial" panose="020B0604020202020204" pitchFamily="34" charset="0"/>
                          <a:cs typeface="Arial" panose="020B0604020202020204" pitchFamily="34" charset="0"/>
                        </a:rPr>
                        <a:t>Nausea</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20 (25)</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18 (22)</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 (2)</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11 (15)</a:t>
                      </a:r>
                    </a:p>
                  </a:txBody>
                  <a:tcPr marT="21600" marB="21600"/>
                </a:tc>
                <a:tc>
                  <a:txBody>
                    <a:bodyPr/>
                    <a:lstStyle/>
                    <a:p>
                      <a:pPr algn="ctr"/>
                      <a:r>
                        <a:rPr lang="en-GB" sz="1200" noProof="0" dirty="0">
                          <a:latin typeface="Arial" panose="020B0604020202020204" pitchFamily="34" charset="0"/>
                          <a:cs typeface="Arial" panose="020B0604020202020204" pitchFamily="34" charset="0"/>
                        </a:rPr>
                        <a:t>9 (12)</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 (3)</a:t>
                      </a:r>
                    </a:p>
                  </a:txBody>
                  <a:tcPr marT="21600" marB="21600"/>
                </a:tc>
                <a:extLst>
                  <a:ext uri="{0D108BD9-81ED-4DB2-BD59-A6C34878D82A}">
                    <a16:rowId xmlns:a16="http://schemas.microsoft.com/office/drawing/2014/main" val="1691182680"/>
                  </a:ext>
                </a:extLst>
              </a:tr>
              <a:tr h="0">
                <a:tc>
                  <a:txBody>
                    <a:bodyPr/>
                    <a:lstStyle/>
                    <a:p>
                      <a:r>
                        <a:rPr lang="en-GB" sz="1200" noProof="0" dirty="0">
                          <a:latin typeface="Arial" panose="020B0604020202020204" pitchFamily="34" charset="0"/>
                          <a:cs typeface="Arial" panose="020B0604020202020204" pitchFamily="34" charset="0"/>
                        </a:rPr>
                        <a:t>Decreased weight</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21 (26)</a:t>
                      </a:r>
                    </a:p>
                  </a:txBody>
                  <a:tcPr marT="21600" marB="21600"/>
                </a:tc>
                <a:tc>
                  <a:txBody>
                    <a:bodyPr/>
                    <a:lstStyle/>
                    <a:p>
                      <a:pPr algn="ctr"/>
                      <a:r>
                        <a:rPr lang="en-GB" sz="1200" noProof="0" dirty="0">
                          <a:latin typeface="Arial" panose="020B0604020202020204" pitchFamily="34" charset="0"/>
                          <a:cs typeface="Arial" panose="020B0604020202020204" pitchFamily="34" charset="0"/>
                        </a:rPr>
                        <a:t>20 (25)</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 (1)</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13 (18)</a:t>
                      </a:r>
                    </a:p>
                  </a:txBody>
                  <a:tcPr marT="21600" marB="21600"/>
                </a:tc>
                <a:tc>
                  <a:txBody>
                    <a:bodyPr/>
                    <a:lstStyle/>
                    <a:p>
                      <a:pPr algn="ctr"/>
                      <a:r>
                        <a:rPr lang="en-GB" sz="1200" noProof="0" dirty="0">
                          <a:latin typeface="Arial" panose="020B0604020202020204" pitchFamily="34" charset="0"/>
                          <a:cs typeface="Arial" panose="020B0604020202020204" pitchFamily="34" charset="0"/>
                        </a:rPr>
                        <a:t>13 (18)</a:t>
                      </a:r>
                    </a:p>
                  </a:txBody>
                  <a:tcPr marT="21600" marB="21600"/>
                </a:tc>
                <a:tc>
                  <a:txBody>
                    <a:bodyPr/>
                    <a:lstStyle/>
                    <a:p>
                      <a:pPr algn="ctr"/>
                      <a:r>
                        <a:rPr lang="en-GB" sz="1200" noProof="0" dirty="0">
                          <a:latin typeface="Arial" panose="020B0604020202020204" pitchFamily="34" charset="0"/>
                          <a:cs typeface="Arial" panose="020B0604020202020204" pitchFamily="34" charset="0"/>
                        </a:rPr>
                        <a:t>0</a:t>
                      </a:r>
                    </a:p>
                  </a:txBody>
                  <a:tcPr marT="21600" marB="21600"/>
                </a:tc>
                <a:extLst>
                  <a:ext uri="{0D108BD9-81ED-4DB2-BD59-A6C34878D82A}">
                    <a16:rowId xmlns:a16="http://schemas.microsoft.com/office/drawing/2014/main" val="2454536092"/>
                  </a:ext>
                </a:extLst>
              </a:tr>
              <a:tr h="0">
                <a:tc gridSpan="7">
                  <a:txBody>
                    <a:bodyPr/>
                    <a:lstStyle/>
                    <a:p>
                      <a:r>
                        <a:rPr lang="en-GB" sz="1200" baseline="30000" noProof="0" dirty="0">
                          <a:solidFill>
                            <a:schemeClr val="tx1"/>
                          </a:solidFill>
                          <a:latin typeface="Arial" panose="020B0604020202020204" pitchFamily="34" charset="0"/>
                          <a:cs typeface="Arial" panose="020B0604020202020204" pitchFamily="34" charset="0"/>
                        </a:rPr>
                        <a:t>a </a:t>
                      </a:r>
                      <a:r>
                        <a:rPr lang="en-GB" sz="1200" baseline="0" noProof="0" dirty="0">
                          <a:solidFill>
                            <a:schemeClr val="tx1"/>
                          </a:solidFill>
                          <a:latin typeface="Arial" panose="020B0604020202020204" pitchFamily="34" charset="0"/>
                          <a:cs typeface="Arial" panose="020B0604020202020204" pitchFamily="34" charset="0"/>
                        </a:rPr>
                        <a:t>One</a:t>
                      </a:r>
                      <a:r>
                        <a:rPr lang="en-GB" sz="1200" noProof="0" dirty="0">
                          <a:solidFill>
                            <a:schemeClr val="tx1"/>
                          </a:solidFill>
                          <a:latin typeface="Arial" panose="020B0604020202020204" pitchFamily="34" charset="0"/>
                          <a:cs typeface="Arial" panose="020B0604020202020204" pitchFamily="34" charset="0"/>
                        </a:rPr>
                        <a:t> grade </a:t>
                      </a:r>
                      <a:r>
                        <a:rPr lang="en-GB" sz="1200" noProof="0" dirty="0">
                          <a:latin typeface="Arial" panose="020B0604020202020204" pitchFamily="34" charset="0"/>
                          <a:cs typeface="Arial" panose="020B0604020202020204" pitchFamily="34" charset="0"/>
                        </a:rPr>
                        <a:t>4 TEAE was reported in Cohort D</a:t>
                      </a:r>
                    </a:p>
                  </a:txBody>
                  <a:tcPr marT="28800" marB="28800">
                    <a:noFill/>
                  </a:tcPr>
                </a:tc>
                <a:tc hMerge="1">
                  <a:txBody>
                    <a:bodyPr/>
                    <a:lstStyle/>
                    <a:p>
                      <a:pPr algn="ctr"/>
                      <a:endParaRPr lang="en-GB" sz="1200" noProof="0" dirty="0">
                        <a:latin typeface="Arial" panose="020B0604020202020204" pitchFamily="34" charset="0"/>
                        <a:cs typeface="Arial" panose="020B0604020202020204" pitchFamily="34" charset="0"/>
                      </a:endParaRPr>
                    </a:p>
                  </a:txBody>
                  <a:tcPr marT="28800" marB="28800">
                    <a:noFill/>
                  </a:tcPr>
                </a:tc>
                <a:tc hMerge="1">
                  <a:txBody>
                    <a:bodyPr/>
                    <a:lstStyle/>
                    <a:p>
                      <a:pPr algn="ctr"/>
                      <a:endParaRPr lang="en-GB" sz="1200" noProof="0" dirty="0">
                        <a:latin typeface="Arial" panose="020B0604020202020204" pitchFamily="34" charset="0"/>
                        <a:cs typeface="Arial" panose="020B0604020202020204" pitchFamily="34" charset="0"/>
                      </a:endParaRPr>
                    </a:p>
                  </a:txBody>
                  <a:tcPr marT="28800" marB="28800">
                    <a:noFill/>
                  </a:tcPr>
                </a:tc>
                <a:tc hMerge="1">
                  <a:txBody>
                    <a:bodyPr/>
                    <a:lstStyle/>
                    <a:p>
                      <a:pPr algn="ctr"/>
                      <a:endParaRPr lang="en-GB" sz="1200" noProof="0" dirty="0">
                        <a:latin typeface="Arial" panose="020B0604020202020204" pitchFamily="34" charset="0"/>
                        <a:cs typeface="Arial" panose="020B0604020202020204" pitchFamily="34" charset="0"/>
                      </a:endParaRPr>
                    </a:p>
                  </a:txBody>
                  <a:tcPr marT="28800" marB="28800">
                    <a:noFill/>
                  </a:tcPr>
                </a:tc>
                <a:tc hMerge="1">
                  <a:txBody>
                    <a:bodyPr/>
                    <a:lstStyle/>
                    <a:p>
                      <a:pPr algn="ctr"/>
                      <a:endParaRPr lang="en-GB" sz="1200" noProof="0" dirty="0">
                        <a:latin typeface="Arial" panose="020B0604020202020204" pitchFamily="34" charset="0"/>
                        <a:cs typeface="Arial" panose="020B0604020202020204" pitchFamily="34" charset="0"/>
                      </a:endParaRPr>
                    </a:p>
                  </a:txBody>
                  <a:tcPr marT="28800" marB="28800">
                    <a:noFill/>
                  </a:tcPr>
                </a:tc>
                <a:tc hMerge="1">
                  <a:txBody>
                    <a:bodyPr/>
                    <a:lstStyle/>
                    <a:p>
                      <a:pPr algn="ctr"/>
                      <a:endParaRPr lang="en-GB" sz="1200" noProof="0" dirty="0">
                        <a:latin typeface="Arial" panose="020B0604020202020204" pitchFamily="34" charset="0"/>
                        <a:cs typeface="Arial" panose="020B0604020202020204" pitchFamily="34" charset="0"/>
                      </a:endParaRPr>
                    </a:p>
                  </a:txBody>
                  <a:tcPr marT="28800" marB="28800">
                    <a:noFill/>
                  </a:tcPr>
                </a:tc>
                <a:tc hMerge="1">
                  <a:txBody>
                    <a:bodyPr/>
                    <a:lstStyle/>
                    <a:p>
                      <a:pPr algn="ctr"/>
                      <a:endParaRPr lang="en-GB" sz="1200" noProof="0" dirty="0">
                        <a:latin typeface="Arial" panose="020B0604020202020204" pitchFamily="34" charset="0"/>
                        <a:cs typeface="Arial" panose="020B0604020202020204" pitchFamily="34" charset="0"/>
                      </a:endParaRPr>
                    </a:p>
                  </a:txBody>
                  <a:tcPr marT="28800" marB="28800">
                    <a:noFill/>
                  </a:tcPr>
                </a:tc>
                <a:extLst>
                  <a:ext uri="{0D108BD9-81ED-4DB2-BD59-A6C34878D82A}">
                    <a16:rowId xmlns:a16="http://schemas.microsoft.com/office/drawing/2014/main" val="1670130880"/>
                  </a:ext>
                </a:extLst>
              </a:tr>
            </a:tbl>
          </a:graphicData>
        </a:graphic>
      </p:graphicFrame>
      <p:sp>
        <p:nvSpPr>
          <p:cNvPr id="9" name="Content Placeholder 8">
            <a:extLst>
              <a:ext uri="{FF2B5EF4-FFF2-40B4-BE49-F238E27FC236}">
                <a16:creationId xmlns:a16="http://schemas.microsoft.com/office/drawing/2014/main" id="{2ED48103-9E9D-269D-9934-29B878E6B146}"/>
              </a:ext>
            </a:extLst>
          </p:cNvPr>
          <p:cNvSpPr>
            <a:spLocks noGrp="1"/>
          </p:cNvSpPr>
          <p:nvPr>
            <p:ph sz="quarter" idx="15"/>
          </p:nvPr>
        </p:nvSpPr>
        <p:spPr>
          <a:xfrm>
            <a:off x="620183" y="6356351"/>
            <a:ext cx="10180339" cy="365125"/>
          </a:xfrm>
        </p:spPr>
        <p:txBody>
          <a:bodyPr anchor="b" anchorCtr="0"/>
          <a:lstStyle/>
          <a:p>
            <a:endParaRPr lang="en-GB" noProof="0" dirty="0"/>
          </a:p>
          <a:p>
            <a:endParaRPr lang="en-GB" noProof="0" dirty="0"/>
          </a:p>
          <a:p>
            <a:r>
              <a:rPr lang="en-GB" noProof="0" dirty="0"/>
              <a:t>TEAE, treatment-emergent adverse event  	</a:t>
            </a:r>
          </a:p>
          <a:p>
            <a:r>
              <a:rPr lang="en-GB" noProof="0" dirty="0"/>
              <a:t>Girard N, et al. Abstract 18P, ELCC 2026 (poster presentation)</a:t>
            </a:r>
          </a:p>
        </p:txBody>
      </p:sp>
      <p:sp>
        <p:nvSpPr>
          <p:cNvPr id="2" name="Slide Number Placeholder 1">
            <a:extLst>
              <a:ext uri="{FF2B5EF4-FFF2-40B4-BE49-F238E27FC236}">
                <a16:creationId xmlns:a16="http://schemas.microsoft.com/office/drawing/2014/main" id="{807FF48F-5D6A-61F7-4289-06A12CFC0C1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14</a:t>
            </a:fld>
            <a:endParaRPr lang="en-GB" noProof="0" dirty="0"/>
          </a:p>
        </p:txBody>
      </p:sp>
      <p:sp>
        <p:nvSpPr>
          <p:cNvPr id="12" name="Rectangle 11">
            <a:extLst>
              <a:ext uri="{FF2B5EF4-FFF2-40B4-BE49-F238E27FC236}">
                <a16:creationId xmlns:a16="http://schemas.microsoft.com/office/drawing/2014/main" id="{E6E52A09-68F3-D5FA-B725-69453F1B8D4E}"/>
              </a:ext>
            </a:extLst>
          </p:cNvPr>
          <p:cNvSpPr/>
          <p:nvPr/>
        </p:nvSpPr>
        <p:spPr>
          <a:xfrm>
            <a:off x="1179249" y="2604568"/>
            <a:ext cx="9011684" cy="23149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TextBox 23">
            <a:extLst>
              <a:ext uri="{FF2B5EF4-FFF2-40B4-BE49-F238E27FC236}">
                <a16:creationId xmlns:a16="http://schemas.microsoft.com/office/drawing/2014/main" id="{344C233B-9D47-BAA8-7BA0-55B515F74215}"/>
              </a:ext>
            </a:extLst>
          </p:cNvPr>
          <p:cNvSpPr txBox="1"/>
          <p:nvPr/>
        </p:nvSpPr>
        <p:spPr>
          <a:xfrm>
            <a:off x="1127448" y="4987814"/>
            <a:ext cx="9865096" cy="369332"/>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GB" noProof="0" dirty="0">
                <a:solidFill>
                  <a:schemeClr val="tx2"/>
                </a:solidFill>
                <a:latin typeface="Arial" panose="020B0604020202020204" pitchFamily="34" charset="0"/>
                <a:cs typeface="Arial" panose="020B0604020202020204" pitchFamily="34" charset="0"/>
              </a:rPr>
              <a:t>There were no reports of grade 4 diarrhea or discontinuations due to diarrhea </a:t>
            </a:r>
          </a:p>
        </p:txBody>
      </p:sp>
    </p:spTree>
    <p:extLst>
      <p:ext uri="{BB962C8B-B14F-4D97-AF65-F5344CB8AC3E}">
        <p14:creationId xmlns:p14="http://schemas.microsoft.com/office/powerpoint/2010/main" val="44148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343F-71C5-1BAE-C6CE-838BC30EB2B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E41944E-31A8-7D27-DF08-D28B69D971CB}"/>
              </a:ext>
            </a:extLst>
          </p:cNvPr>
          <p:cNvSpPr>
            <a:spLocks noGrp="1"/>
          </p:cNvSpPr>
          <p:nvPr>
            <p:ph type="body" idx="1"/>
          </p:nvPr>
        </p:nvSpPr>
        <p:spPr>
          <a:xfrm>
            <a:off x="609600" y="907200"/>
            <a:ext cx="10972800" cy="701675"/>
          </a:xfrm>
        </p:spPr>
        <p:txBody>
          <a:bodyPr/>
          <a:lstStyle/>
          <a:p>
            <a:r>
              <a:rPr lang="en-GB" noProof="0" dirty="0"/>
              <a:t>CHARACTERISATION AND MANAGEMENT OF TREATMENT-EMERGENT DIARRHEA</a:t>
            </a:r>
          </a:p>
          <a:p>
            <a:endParaRPr lang="en-GB" noProof="0" dirty="0"/>
          </a:p>
        </p:txBody>
      </p:sp>
      <p:sp>
        <p:nvSpPr>
          <p:cNvPr id="6" name="Title 5">
            <a:extLst>
              <a:ext uri="{FF2B5EF4-FFF2-40B4-BE49-F238E27FC236}">
                <a16:creationId xmlns:a16="http://schemas.microsoft.com/office/drawing/2014/main" id="{CFE217D6-F81C-92A9-75FE-CFA9D37D31B2}"/>
              </a:ext>
            </a:extLst>
          </p:cNvPr>
          <p:cNvSpPr>
            <a:spLocks noGrp="1"/>
          </p:cNvSpPr>
          <p:nvPr>
            <p:ph type="title"/>
          </p:nvPr>
        </p:nvSpPr>
        <p:spPr>
          <a:xfrm>
            <a:off x="619201" y="259200"/>
            <a:ext cx="10963199" cy="864000"/>
          </a:xfrm>
        </p:spPr>
        <p:txBody>
          <a:bodyPr/>
          <a:lstStyle/>
          <a:p>
            <a:r>
              <a:rPr lang="en-GB" noProof="0" dirty="0"/>
              <a:t>Soho-01: exploratory analysis results</a:t>
            </a:r>
          </a:p>
        </p:txBody>
      </p:sp>
      <p:graphicFrame>
        <p:nvGraphicFramePr>
          <p:cNvPr id="17" name="Content Placeholder 16">
            <a:extLst>
              <a:ext uri="{FF2B5EF4-FFF2-40B4-BE49-F238E27FC236}">
                <a16:creationId xmlns:a16="http://schemas.microsoft.com/office/drawing/2014/main" id="{945ED6A1-651F-23CD-68DF-539D59F7D78E}"/>
              </a:ext>
            </a:extLst>
          </p:cNvPr>
          <p:cNvGraphicFramePr>
            <a:graphicFrameLocks noGrp="1"/>
          </p:cNvGraphicFramePr>
          <p:nvPr>
            <p:ph sz="quarter" idx="14"/>
            <p:extLst>
              <p:ext uri="{D42A27DB-BD31-4B8C-83A1-F6EECF244321}">
                <p14:modId xmlns:p14="http://schemas.microsoft.com/office/powerpoint/2010/main" val="4134695657"/>
              </p:ext>
            </p:extLst>
          </p:nvPr>
        </p:nvGraphicFramePr>
        <p:xfrm>
          <a:off x="619125" y="1256400"/>
          <a:ext cx="8645227" cy="4688760"/>
        </p:xfrm>
        <a:graphic>
          <a:graphicData uri="http://schemas.openxmlformats.org/drawingml/2006/table">
            <a:tbl>
              <a:tblPr firstRow="1" bandRow="1">
                <a:tableStyleId>{5C22544A-7EE6-4342-B048-85BDC9FD1C3A}</a:tableStyleId>
              </a:tblPr>
              <a:tblGrid>
                <a:gridCol w="5044827">
                  <a:extLst>
                    <a:ext uri="{9D8B030D-6E8A-4147-A177-3AD203B41FA5}">
                      <a16:colId xmlns:a16="http://schemas.microsoft.com/office/drawing/2014/main" val="3433805731"/>
                    </a:ext>
                  </a:extLst>
                </a:gridCol>
                <a:gridCol w="1800200">
                  <a:extLst>
                    <a:ext uri="{9D8B030D-6E8A-4147-A177-3AD203B41FA5}">
                      <a16:colId xmlns:a16="http://schemas.microsoft.com/office/drawing/2014/main" val="2169112347"/>
                    </a:ext>
                  </a:extLst>
                </a:gridCol>
                <a:gridCol w="1800200">
                  <a:extLst>
                    <a:ext uri="{9D8B030D-6E8A-4147-A177-3AD203B41FA5}">
                      <a16:colId xmlns:a16="http://schemas.microsoft.com/office/drawing/2014/main" val="752195943"/>
                    </a:ext>
                  </a:extLst>
                </a:gridCol>
              </a:tblGrid>
              <a:tr h="204525">
                <a:tc>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Cohort D</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(N=81)</a:t>
                      </a: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Cohort F</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(N=73)</a:t>
                      </a:r>
                    </a:p>
                  </a:txBody>
                  <a:tcPr/>
                </a:tc>
                <a:extLst>
                  <a:ext uri="{0D108BD9-81ED-4DB2-BD59-A6C34878D82A}">
                    <a16:rowId xmlns:a16="http://schemas.microsoft.com/office/drawing/2014/main" val="1418353564"/>
                  </a:ext>
                </a:extLst>
              </a:tr>
              <a:tr h="122715">
                <a:tc>
                  <a:txBody>
                    <a:bodyPr/>
                    <a:lstStyle/>
                    <a:p>
                      <a:pPr>
                        <a:lnSpc>
                          <a:spcPct val="96000"/>
                        </a:lnSpc>
                      </a:pPr>
                      <a:r>
                        <a:rPr lang="en-GB" sz="1200" noProof="0" dirty="0">
                          <a:latin typeface="Arial" panose="020B0604020202020204" pitchFamily="34" charset="0"/>
                          <a:cs typeface="Arial" panose="020B0604020202020204" pitchFamily="34" charset="0"/>
                        </a:rPr>
                        <a:t>No diarrhea,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11 (14)</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9 (12)</a:t>
                      </a:r>
                    </a:p>
                  </a:txBody>
                  <a:tcPr marT="18000" marB="18000" anchor="ctr"/>
                </a:tc>
                <a:extLst>
                  <a:ext uri="{0D108BD9-81ED-4DB2-BD59-A6C34878D82A}">
                    <a16:rowId xmlns:a16="http://schemas.microsoft.com/office/drawing/2014/main" val="3170400117"/>
                  </a:ext>
                </a:extLst>
              </a:tr>
              <a:tr h="122715">
                <a:tc>
                  <a:txBody>
                    <a:bodyPr/>
                    <a:lstStyle/>
                    <a:p>
                      <a:pPr>
                        <a:lnSpc>
                          <a:spcPct val="96000"/>
                        </a:lnSpc>
                      </a:pPr>
                      <a:r>
                        <a:rPr lang="en-GB" sz="1200" noProof="0" dirty="0">
                          <a:solidFill>
                            <a:schemeClr val="tx1"/>
                          </a:solidFill>
                          <a:latin typeface="Arial" panose="020B0604020202020204" pitchFamily="34" charset="0"/>
                          <a:cs typeface="Arial" panose="020B0604020202020204" pitchFamily="34" charset="0"/>
                        </a:rPr>
                        <a:t>Treatment-emergent diarrhea (worst toxicity grade),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70 (86)</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64 (88)</a:t>
                      </a:r>
                    </a:p>
                  </a:txBody>
                  <a:tcPr marT="18000" marB="18000" anchor="ctr"/>
                </a:tc>
                <a:extLst>
                  <a:ext uri="{0D108BD9-81ED-4DB2-BD59-A6C34878D82A}">
                    <a16:rowId xmlns:a16="http://schemas.microsoft.com/office/drawing/2014/main" val="118693423"/>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Grade 1</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21 (26)</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36 (49)</a:t>
                      </a:r>
                    </a:p>
                  </a:txBody>
                  <a:tcPr marT="18000" marB="18000" anchor="ctr"/>
                </a:tc>
                <a:extLst>
                  <a:ext uri="{0D108BD9-81ED-4DB2-BD59-A6C34878D82A}">
                    <a16:rowId xmlns:a16="http://schemas.microsoft.com/office/drawing/2014/main" val="60780277"/>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Grade 2</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30 (37)</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24 (33)</a:t>
                      </a:r>
                    </a:p>
                  </a:txBody>
                  <a:tcPr marT="18000" marB="18000" anchor="ctr"/>
                </a:tc>
                <a:extLst>
                  <a:ext uri="{0D108BD9-81ED-4DB2-BD59-A6C34878D82A}">
                    <a16:rowId xmlns:a16="http://schemas.microsoft.com/office/drawing/2014/main" val="696084695"/>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Grade 3</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19 (23)</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4 (5)</a:t>
                      </a:r>
                    </a:p>
                  </a:txBody>
                  <a:tcPr marT="18000" marB="18000" anchor="ctr"/>
                </a:tc>
                <a:extLst>
                  <a:ext uri="{0D108BD9-81ED-4DB2-BD59-A6C34878D82A}">
                    <a16:rowId xmlns:a16="http://schemas.microsoft.com/office/drawing/2014/main" val="3004213269"/>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Grade 4</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extLst>
                  <a:ext uri="{0D108BD9-81ED-4DB2-BD59-A6C34878D82A}">
                    <a16:rowId xmlns:a16="http://schemas.microsoft.com/office/drawing/2014/main" val="106642652"/>
                  </a:ext>
                </a:extLst>
              </a:tr>
              <a:tr h="122715">
                <a:tc>
                  <a:txBody>
                    <a:bodyPr/>
                    <a:lstStyle/>
                    <a:p>
                      <a:pPr marL="0" indent="9525">
                        <a:lnSpc>
                          <a:spcPct val="96000"/>
                        </a:lnSpc>
                        <a:tabLst/>
                      </a:pPr>
                      <a:r>
                        <a:rPr lang="en-GB" sz="1200" noProof="0" dirty="0">
                          <a:solidFill>
                            <a:schemeClr val="tx1"/>
                          </a:solidFill>
                          <a:latin typeface="Arial" panose="020B0604020202020204" pitchFamily="34" charset="0"/>
                          <a:cs typeface="Arial" panose="020B0604020202020204" pitchFamily="34" charset="0"/>
                        </a:rPr>
                        <a:t>Onset at grade 3,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 (2)</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extLst>
                  <a:ext uri="{0D108BD9-81ED-4DB2-BD59-A6C34878D82A}">
                    <a16:rowId xmlns:a16="http://schemas.microsoft.com/office/drawing/2014/main" val="2074636027"/>
                  </a:ext>
                </a:extLst>
              </a:tr>
              <a:tr h="122715">
                <a:tc>
                  <a:txBody>
                    <a:bodyPr/>
                    <a:lstStyle/>
                    <a:p>
                      <a:pPr marL="0" indent="9525">
                        <a:lnSpc>
                          <a:spcPct val="96000"/>
                        </a:lnSpc>
                        <a:tabLst/>
                      </a:pPr>
                      <a:r>
                        <a:rPr lang="en-GB" sz="1200" noProof="0" dirty="0">
                          <a:solidFill>
                            <a:schemeClr val="tx1"/>
                          </a:solidFill>
                          <a:latin typeface="Arial" panose="020B0604020202020204" pitchFamily="34" charset="0"/>
                          <a:cs typeface="Arial" panose="020B0604020202020204" pitchFamily="34" charset="0"/>
                        </a:rPr>
                        <a:t>Action taken due to diarrhea,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70 (86)</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64 (88)</a:t>
                      </a:r>
                    </a:p>
                  </a:txBody>
                  <a:tcPr marT="18000" marB="18000" anchor="ctr"/>
                </a:tc>
                <a:extLst>
                  <a:ext uri="{0D108BD9-81ED-4DB2-BD59-A6C34878D82A}">
                    <a16:rowId xmlns:a16="http://schemas.microsoft.com/office/drawing/2014/main" val="1785856231"/>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Dose not changed</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69 (85)</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60 (82)</a:t>
                      </a:r>
                    </a:p>
                  </a:txBody>
                  <a:tcPr marT="18000" marB="18000" anchor="ctr"/>
                </a:tc>
                <a:extLst>
                  <a:ext uri="{0D108BD9-81ED-4DB2-BD59-A6C34878D82A}">
                    <a16:rowId xmlns:a16="http://schemas.microsoft.com/office/drawing/2014/main" val="1867638023"/>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Dose interruptions or delays</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12 (15)</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 (4)</a:t>
                      </a:r>
                    </a:p>
                  </a:txBody>
                  <a:tcPr marT="18000" marB="18000" anchor="ctr"/>
                </a:tc>
                <a:extLst>
                  <a:ext uri="{0D108BD9-81ED-4DB2-BD59-A6C34878D82A}">
                    <a16:rowId xmlns:a16="http://schemas.microsoft.com/office/drawing/2014/main" val="2519756749"/>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Dose reductions</a:t>
                      </a:r>
                      <a:r>
                        <a:rPr lang="en-GB" sz="1200" baseline="30000" noProof="0" dirty="0">
                          <a:solidFill>
                            <a:schemeClr val="tx1"/>
                          </a:solidFill>
                          <a:latin typeface="Arial" panose="020B0604020202020204" pitchFamily="34" charset="0"/>
                          <a:cs typeface="Arial" panose="020B0604020202020204" pitchFamily="34" charset="0"/>
                        </a:rPr>
                        <a:t>a</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10 (12)</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 (8)</a:t>
                      </a:r>
                    </a:p>
                  </a:txBody>
                  <a:tcPr marT="18000" marB="18000" anchor="ctr"/>
                </a:tc>
                <a:extLst>
                  <a:ext uri="{0D108BD9-81ED-4DB2-BD59-A6C34878D82A}">
                    <a16:rowId xmlns:a16="http://schemas.microsoft.com/office/drawing/2014/main" val="1512438056"/>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Discontinuation</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extLst>
                  <a:ext uri="{0D108BD9-81ED-4DB2-BD59-A6C34878D82A}">
                    <a16:rowId xmlns:a16="http://schemas.microsoft.com/office/drawing/2014/main" val="2608945509"/>
                  </a:ext>
                </a:extLst>
              </a:tr>
              <a:tr h="122715">
                <a:tc>
                  <a:txBody>
                    <a:bodyPr/>
                    <a:lstStyle/>
                    <a:p>
                      <a:pPr marL="0" indent="9525">
                        <a:lnSpc>
                          <a:spcPct val="96000"/>
                        </a:lnSpc>
                        <a:tabLst/>
                      </a:pPr>
                      <a:r>
                        <a:rPr lang="en-GB" sz="1200" noProof="0" dirty="0">
                          <a:solidFill>
                            <a:schemeClr val="tx1"/>
                          </a:solidFill>
                          <a:latin typeface="Arial" panose="020B0604020202020204" pitchFamily="34" charset="0"/>
                          <a:cs typeface="Arial" panose="020B0604020202020204" pitchFamily="34" charset="0"/>
                        </a:rPr>
                        <a:t>Loperamide use,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56 (69)</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39 (53)</a:t>
                      </a:r>
                    </a:p>
                  </a:txBody>
                  <a:tcPr marT="18000" marB="18000" anchor="ctr"/>
                </a:tc>
                <a:extLst>
                  <a:ext uri="{0D108BD9-81ED-4DB2-BD59-A6C34878D82A}">
                    <a16:rowId xmlns:a16="http://schemas.microsoft.com/office/drawing/2014/main" val="1148997599"/>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Loperamide started ≤24 hours after first diarrhea event of any grade</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30 (37)</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13 (18)</a:t>
                      </a:r>
                    </a:p>
                  </a:txBody>
                  <a:tcPr marT="18000" marB="18000" anchor="ctr"/>
                </a:tc>
                <a:extLst>
                  <a:ext uri="{0D108BD9-81ED-4DB2-BD59-A6C34878D82A}">
                    <a16:rowId xmlns:a16="http://schemas.microsoft.com/office/drawing/2014/main" val="2570768678"/>
                  </a:ext>
                </a:extLst>
              </a:tr>
              <a:tr h="122715">
                <a:tc>
                  <a:txBody>
                    <a:bodyPr/>
                    <a:lstStyle/>
                    <a:p>
                      <a:pPr marL="0" indent="9525">
                        <a:lnSpc>
                          <a:spcPct val="96000"/>
                        </a:lnSpc>
                        <a:tabLst/>
                      </a:pPr>
                      <a:r>
                        <a:rPr lang="en-GB" sz="1200" noProof="0" dirty="0">
                          <a:solidFill>
                            <a:schemeClr val="tx1"/>
                          </a:solidFill>
                          <a:latin typeface="Arial" panose="020B0604020202020204" pitchFamily="34" charset="0"/>
                          <a:cs typeface="Arial" panose="020B0604020202020204" pitchFamily="34" charset="0"/>
                        </a:rPr>
                        <a:t>Characteristics of grade 3 diarrhea events</a:t>
                      </a:r>
                    </a:p>
                  </a:txBody>
                  <a:tcPr marT="18000" marB="18000" anchor="ctr"/>
                </a:tc>
                <a:tc>
                  <a:txBody>
                    <a:bodyPr/>
                    <a:lstStyle/>
                    <a:p>
                      <a:pPr algn="ctr">
                        <a:lnSpc>
                          <a:spcPct val="96000"/>
                        </a:lnSpc>
                      </a:pPr>
                      <a:endParaRPr lang="en-GB" sz="1200" noProof="0" dirty="0">
                        <a:latin typeface="Arial" panose="020B0604020202020204" pitchFamily="34" charset="0"/>
                        <a:cs typeface="Arial" panose="020B0604020202020204" pitchFamily="34" charset="0"/>
                      </a:endParaRPr>
                    </a:p>
                  </a:txBody>
                  <a:tcPr marT="18000" marB="18000" anchor="ctr"/>
                </a:tc>
                <a:tc>
                  <a:txBody>
                    <a:bodyPr/>
                    <a:lstStyle/>
                    <a:p>
                      <a:pPr algn="ctr">
                        <a:lnSpc>
                          <a:spcPct val="96000"/>
                        </a:lnSpc>
                      </a:pPr>
                      <a:endParaRPr lang="en-GB" sz="1200" noProof="0" dirty="0">
                        <a:latin typeface="Arial" panose="020B0604020202020204" pitchFamily="34" charset="0"/>
                        <a:cs typeface="Arial" panose="020B0604020202020204" pitchFamily="34" charset="0"/>
                      </a:endParaRPr>
                    </a:p>
                  </a:txBody>
                  <a:tcPr marT="18000" marB="18000" anchor="ctr"/>
                </a:tc>
                <a:extLst>
                  <a:ext uri="{0D108BD9-81ED-4DB2-BD59-A6C34878D82A}">
                    <a16:rowId xmlns:a16="http://schemas.microsoft.com/office/drawing/2014/main" val="4076809210"/>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Patients with &gt;1 episode,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 (4)</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extLst>
                  <a:ext uri="{0D108BD9-81ED-4DB2-BD59-A6C34878D82A}">
                    <a16:rowId xmlns:a16="http://schemas.microsoft.com/office/drawing/2014/main" val="3279483824"/>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Median episodes per patient (IQR)</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 (1-1)</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 (1-1)</a:t>
                      </a:r>
                    </a:p>
                  </a:txBody>
                  <a:tcPr marT="18000" marB="18000" anchor="ctr"/>
                </a:tc>
                <a:extLst>
                  <a:ext uri="{0D108BD9-81ED-4DB2-BD59-A6C34878D82A}">
                    <a16:rowId xmlns:a16="http://schemas.microsoft.com/office/drawing/2014/main" val="2159919489"/>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Median duration of episodes (IQR), days</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4 (2-11)</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 (2-2)</a:t>
                      </a:r>
                    </a:p>
                  </a:txBody>
                  <a:tcPr marT="18000" marB="18000" anchor="ctr"/>
                </a:tc>
                <a:extLst>
                  <a:ext uri="{0D108BD9-81ED-4DB2-BD59-A6C34878D82A}">
                    <a16:rowId xmlns:a16="http://schemas.microsoft.com/office/drawing/2014/main" val="1275941563"/>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Median time to first episode (IQR), days</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39 (15-123)</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29 (14-50)</a:t>
                      </a:r>
                    </a:p>
                  </a:txBody>
                  <a:tcPr marT="18000" marB="18000" anchor="ctr"/>
                </a:tc>
                <a:extLst>
                  <a:ext uri="{0D108BD9-81ED-4DB2-BD59-A6C34878D82A}">
                    <a16:rowId xmlns:a16="http://schemas.microsoft.com/office/drawing/2014/main" val="2250332990"/>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Median cumulative duration (IQR), days</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 (3-14)</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 (2-2)</a:t>
                      </a:r>
                    </a:p>
                  </a:txBody>
                  <a:tcPr marT="18000" marB="18000" anchor="ctr"/>
                </a:tc>
                <a:extLst>
                  <a:ext uri="{0D108BD9-81ED-4DB2-BD59-A6C34878D82A}">
                    <a16:rowId xmlns:a16="http://schemas.microsoft.com/office/drawing/2014/main" val="1365536311"/>
                  </a:ext>
                </a:extLst>
              </a:tr>
            </a:tbl>
          </a:graphicData>
        </a:graphic>
      </p:graphicFrame>
      <p:sp>
        <p:nvSpPr>
          <p:cNvPr id="9" name="Content Placeholder 8">
            <a:extLst>
              <a:ext uri="{FF2B5EF4-FFF2-40B4-BE49-F238E27FC236}">
                <a16:creationId xmlns:a16="http://schemas.microsoft.com/office/drawing/2014/main" id="{4666EB25-9DFA-8918-8548-13692FEA324F}"/>
              </a:ext>
            </a:extLst>
          </p:cNvPr>
          <p:cNvSpPr>
            <a:spLocks noGrp="1"/>
          </p:cNvSpPr>
          <p:nvPr>
            <p:ph sz="quarter" idx="15"/>
          </p:nvPr>
        </p:nvSpPr>
        <p:spPr>
          <a:xfrm>
            <a:off x="620183" y="6356351"/>
            <a:ext cx="10180339" cy="365125"/>
          </a:xfrm>
        </p:spPr>
        <p:txBody>
          <a:bodyPr anchor="b" anchorCtr="0"/>
          <a:lstStyle/>
          <a:p>
            <a:r>
              <a:rPr lang="en-GB" baseline="30000" noProof="0" dirty="0"/>
              <a:t>a </a:t>
            </a:r>
            <a:r>
              <a:rPr lang="en-GB" noProof="0" dirty="0"/>
              <a:t>Dose was not re-escalated after reduction for toxicity </a:t>
            </a:r>
          </a:p>
          <a:p>
            <a:r>
              <a:rPr lang="en-GB" noProof="0" dirty="0"/>
              <a:t>IQR, interquartile range 	</a:t>
            </a:r>
          </a:p>
          <a:p>
            <a:r>
              <a:rPr lang="en-GB" noProof="0" dirty="0"/>
              <a:t>Girard N, et al. Abstract 18P, ELCC 2026 (poster presentation)</a:t>
            </a:r>
          </a:p>
        </p:txBody>
      </p:sp>
      <p:sp>
        <p:nvSpPr>
          <p:cNvPr id="2" name="Slide Number Placeholder 1">
            <a:extLst>
              <a:ext uri="{FF2B5EF4-FFF2-40B4-BE49-F238E27FC236}">
                <a16:creationId xmlns:a16="http://schemas.microsoft.com/office/drawing/2014/main" id="{0873EF47-8A22-87C7-197F-2BD05AE5700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15</a:t>
            </a:fld>
            <a:endParaRPr lang="en-GB" noProof="0" dirty="0"/>
          </a:p>
        </p:txBody>
      </p:sp>
      <p:sp>
        <p:nvSpPr>
          <p:cNvPr id="10" name="TextBox 9">
            <a:extLst>
              <a:ext uri="{FF2B5EF4-FFF2-40B4-BE49-F238E27FC236}">
                <a16:creationId xmlns:a16="http://schemas.microsoft.com/office/drawing/2014/main" id="{724B1D41-FD74-D59E-CF77-E3961562245E}"/>
              </a:ext>
            </a:extLst>
          </p:cNvPr>
          <p:cNvSpPr txBox="1"/>
          <p:nvPr/>
        </p:nvSpPr>
        <p:spPr>
          <a:xfrm>
            <a:off x="9421381" y="1183804"/>
            <a:ext cx="2435259" cy="3693319"/>
          </a:xfrm>
          <a:prstGeom prst="rect">
            <a:avLst/>
          </a:prstGeom>
          <a:solidFill>
            <a:schemeClr val="bg1"/>
          </a:solidFill>
        </p:spPr>
        <p:txBody>
          <a:bodyPr wrap="square">
            <a:spAutoFit/>
          </a:bodyPr>
          <a:lstStyle/>
          <a:p>
            <a:pPr marL="285750" indent="-285750">
              <a:buClr>
                <a:schemeClr val="accent1"/>
              </a:buClr>
              <a:buFont typeface="Arial" panose="020B0604020202020204" pitchFamily="34" charset="0"/>
              <a:buChar char="•"/>
            </a:pPr>
            <a:r>
              <a:rPr lang="en-GB" sz="1800" b="0" i="0" u="none" strike="noStrike" baseline="0" noProof="0" dirty="0">
                <a:latin typeface="HelveticaNeueLT Pro 55 Roman"/>
              </a:rPr>
              <a:t>Patients with grade 3 diarrhea had a median of 1 episode with a median duration of 2-4 days</a:t>
            </a:r>
          </a:p>
          <a:p>
            <a:pPr marL="285750" indent="-285750">
              <a:buClr>
                <a:schemeClr val="accent1"/>
              </a:buClr>
              <a:buFont typeface="Arial" panose="020B0604020202020204" pitchFamily="34" charset="0"/>
              <a:buChar char="•"/>
            </a:pPr>
            <a:endParaRPr lang="en-GB" sz="1800" b="0" i="0" u="none" strike="noStrike" baseline="0" noProof="0" dirty="0">
              <a:latin typeface="HelveticaNeueLT Pro 55 Roman"/>
            </a:endParaRPr>
          </a:p>
          <a:p>
            <a:pPr marL="285750" indent="-285750">
              <a:buClr>
                <a:schemeClr val="accent1"/>
              </a:buClr>
              <a:buFont typeface="Arial" panose="020B0604020202020204" pitchFamily="34" charset="0"/>
              <a:buChar char="•"/>
            </a:pPr>
            <a:r>
              <a:rPr lang="en-GB" sz="1800" b="0" i="0" u="none" strike="noStrike" baseline="0" noProof="0" dirty="0">
                <a:latin typeface="HelveticaNeueLT Pro 55 Roman"/>
              </a:rPr>
              <a:t>Loperamide use was not mandated and was reported in 69% (Cohort D) and 53% (Cohort F) of patients</a:t>
            </a:r>
            <a:endParaRPr lang="en-GB" noProof="0" dirty="0"/>
          </a:p>
        </p:txBody>
      </p:sp>
    </p:spTree>
    <p:extLst>
      <p:ext uri="{BB962C8B-B14F-4D97-AF65-F5344CB8AC3E}">
        <p14:creationId xmlns:p14="http://schemas.microsoft.com/office/powerpoint/2010/main" val="375917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4D3FB62-07F9-2087-E9BF-3409D1C2B2A3}"/>
              </a:ext>
            </a:extLst>
          </p:cNvPr>
          <p:cNvSpPr>
            <a:spLocks noGrp="1"/>
          </p:cNvSpPr>
          <p:nvPr>
            <p:ph type="body" idx="1"/>
          </p:nvPr>
        </p:nvSpPr>
        <p:spPr>
          <a:xfrm>
            <a:off x="609600" y="907200"/>
            <a:ext cx="10972800" cy="701675"/>
          </a:xfrm>
        </p:spPr>
        <p:txBody>
          <a:bodyPr/>
          <a:lstStyle/>
          <a:p>
            <a:r>
              <a:rPr lang="en-GB" noProof="0" dirty="0"/>
              <a:t>Response per BICR (RECIST v1.1) by presence of grade ≥2 diarrhea 	</a:t>
            </a:r>
          </a:p>
          <a:p>
            <a:endParaRPr lang="en-GB"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exploratory analysis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4"/>
          </p:nvPr>
        </p:nvSpPr>
        <p:spPr>
          <a:xfrm>
            <a:off x="619125" y="1258037"/>
            <a:ext cx="11309523" cy="3959225"/>
          </a:xfrm>
        </p:spPr>
        <p:txBody>
          <a:bodyPr anchor="t" anchorCtr="0">
            <a:normAutofit/>
          </a:bodyPr>
          <a:lstStyle/>
          <a:p>
            <a:pPr marL="231775" indent="-231775"/>
            <a:r>
              <a:rPr lang="en-GB" sz="1700" noProof="0" dirty="0"/>
              <a:t>In Cohorts D and F, efficacy was generally similar among patients who did or did not experience grade ≥2 diarrhea </a:t>
            </a:r>
          </a:p>
        </p:txBody>
      </p:sp>
      <p:sp>
        <p:nvSpPr>
          <p:cNvPr id="9" name="Content Placeholder 8">
            <a:extLst>
              <a:ext uri="{FF2B5EF4-FFF2-40B4-BE49-F238E27FC236}">
                <a16:creationId xmlns:a16="http://schemas.microsoft.com/office/drawing/2014/main" id="{763B1717-06D2-CCB9-F521-1DBE5C425545}"/>
              </a:ext>
            </a:extLst>
          </p:cNvPr>
          <p:cNvSpPr>
            <a:spLocks noGrp="1"/>
          </p:cNvSpPr>
          <p:nvPr>
            <p:ph sz="quarter" idx="15"/>
          </p:nvPr>
        </p:nvSpPr>
        <p:spPr>
          <a:xfrm>
            <a:off x="620183" y="6356351"/>
            <a:ext cx="10804409" cy="365125"/>
          </a:xfrm>
        </p:spPr>
        <p:txBody>
          <a:bodyPr anchor="b" anchorCtr="0"/>
          <a:lstStyle/>
          <a:p>
            <a:endParaRPr lang="en-GB" noProof="0" dirty="0">
              <a:solidFill>
                <a:schemeClr val="tx2"/>
              </a:solidFill>
            </a:endParaRPr>
          </a:p>
          <a:p>
            <a:endParaRPr lang="en-GB" noProof="0" dirty="0">
              <a:solidFill>
                <a:schemeClr val="tx2"/>
              </a:solidFill>
            </a:endParaRPr>
          </a:p>
          <a:p>
            <a:r>
              <a:rPr lang="en-GB" baseline="30000" noProof="0" dirty="0">
                <a:solidFill>
                  <a:schemeClr val="tx2"/>
                </a:solidFill>
              </a:rPr>
              <a:t>a </a:t>
            </a:r>
            <a:r>
              <a:rPr lang="en-GB" noProof="0" dirty="0">
                <a:solidFill>
                  <a:schemeClr val="tx2"/>
                </a:solidFill>
              </a:rPr>
              <a:t>Based on patients with an objective response; </a:t>
            </a:r>
            <a:r>
              <a:rPr lang="en-GB" baseline="30000" noProof="0" dirty="0">
                <a:solidFill>
                  <a:schemeClr val="tx2"/>
                </a:solidFill>
              </a:rPr>
              <a:t>b</a:t>
            </a:r>
            <a:r>
              <a:rPr lang="en-GB" noProof="0" dirty="0">
                <a:solidFill>
                  <a:schemeClr val="tx2"/>
                </a:solidFill>
              </a:rPr>
              <a:t> in cohorts D, E, F and D1 </a:t>
            </a:r>
          </a:p>
          <a:p>
            <a:r>
              <a:rPr lang="en-GB" noProof="0" dirty="0">
                <a:solidFill>
                  <a:schemeClr val="tx2"/>
                </a:solidFill>
              </a:rPr>
              <a:t>Ab, antibody; BICR, blinded independent central review; ChT, chemotherapy; DoR, duration of response; max, maximum; min, minimum; ORR, objective response rate; PD-(L)1: programmed cell death-1/programmed death-ligand 1; PFS, progression-free survival; RECIST, Response Evaluation Criteria in Solid Tumours</a:t>
            </a:r>
          </a:p>
          <a:p>
            <a:r>
              <a:rPr lang="en-GB" noProof="0" dirty="0">
                <a:solidFill>
                  <a:schemeClr val="tx2"/>
                </a:solidFill>
              </a:rPr>
              <a:t>Girard N, et al. Abstract 18P, ELCC 2026 (poster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16</a:t>
            </a:fld>
            <a:endParaRPr lang="en-GB" noProof="0" dirty="0"/>
          </a:p>
        </p:txBody>
      </p:sp>
      <p:sp>
        <p:nvSpPr>
          <p:cNvPr id="12" name="TextBox 11">
            <a:extLst>
              <a:ext uri="{FF2B5EF4-FFF2-40B4-BE49-F238E27FC236}">
                <a16:creationId xmlns:a16="http://schemas.microsoft.com/office/drawing/2014/main" id="{02E95D4B-F441-71B8-9851-5419BD0B5EA5}"/>
              </a:ext>
            </a:extLst>
          </p:cNvPr>
          <p:cNvSpPr txBox="1"/>
          <p:nvPr/>
        </p:nvSpPr>
        <p:spPr>
          <a:xfrm>
            <a:off x="619125" y="3291840"/>
            <a:ext cx="5262979" cy="338554"/>
          </a:xfrm>
          <a:prstGeom prst="rect">
            <a:avLst/>
          </a:prstGeom>
          <a:noFill/>
        </p:spPr>
        <p:txBody>
          <a:bodyPr wrap="none" lIns="0" rtlCol="0">
            <a:spAutoFit/>
          </a:bodyPr>
          <a:lstStyle/>
          <a:p>
            <a:r>
              <a:rPr lang="en-GB" sz="1600" b="1" cap="all" noProof="0" dirty="0">
                <a:solidFill>
                  <a:schemeClr val="accent1"/>
                </a:solidFill>
                <a:latin typeface="Arial" panose="020B0604020202020204" pitchFamily="34" charset="0"/>
                <a:cs typeface="Arial" panose="020B0604020202020204" pitchFamily="34" charset="0"/>
              </a:rPr>
              <a:t>proportion of patient-days with diarrhea</a:t>
            </a:r>
            <a:r>
              <a:rPr lang="en-GB" sz="1600" cap="all" noProof="0" dirty="0">
                <a:solidFill>
                  <a:schemeClr val="accent1"/>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90417946-AEB7-7686-122F-57014FCFD169}"/>
              </a:ext>
            </a:extLst>
          </p:cNvPr>
          <p:cNvSpPr txBox="1"/>
          <p:nvPr/>
        </p:nvSpPr>
        <p:spPr>
          <a:xfrm>
            <a:off x="6073119" y="3291840"/>
            <a:ext cx="5865054" cy="338554"/>
          </a:xfrm>
          <a:prstGeom prst="rect">
            <a:avLst/>
          </a:prstGeom>
          <a:noFill/>
        </p:spPr>
        <p:txBody>
          <a:bodyPr wrap="square" lIns="0" rtlCol="0">
            <a:spAutoFit/>
          </a:bodyPr>
          <a:lstStyle/>
          <a:p>
            <a:r>
              <a:rPr lang="en-GB" sz="1600" b="1" cap="all" noProof="0" dirty="0">
                <a:solidFill>
                  <a:schemeClr val="accent1"/>
                </a:solidFill>
                <a:latin typeface="Arial" panose="020B0604020202020204" pitchFamily="34" charset="0"/>
                <a:cs typeface="Arial" panose="020B0604020202020204" pitchFamily="34" charset="0"/>
              </a:rPr>
              <a:t>diarrhea frequency by timing of prior therapy</a:t>
            </a:r>
            <a:r>
              <a:rPr lang="en-GB" sz="1600" b="1" baseline="30000" dirty="0">
                <a:solidFill>
                  <a:schemeClr val="accent1"/>
                </a:solidFill>
                <a:latin typeface="Arial" panose="020B0604020202020204" pitchFamily="34" charset="0"/>
                <a:cs typeface="Arial" panose="020B0604020202020204" pitchFamily="34" charset="0"/>
              </a:rPr>
              <a:t>b</a:t>
            </a:r>
            <a:endParaRPr lang="en-GB" sz="1600" baseline="30000" noProof="0" dirty="0">
              <a:solidFill>
                <a:schemeClr val="accent1"/>
              </a:solidFill>
              <a:latin typeface="Arial" panose="020B0604020202020204" pitchFamily="34" charset="0"/>
              <a:cs typeface="Arial" panose="020B0604020202020204" pitchFamily="34" charset="0"/>
            </a:endParaRPr>
          </a:p>
        </p:txBody>
      </p:sp>
      <p:graphicFrame>
        <p:nvGraphicFramePr>
          <p:cNvPr id="17" name="Content Placeholder 15">
            <a:extLst>
              <a:ext uri="{FF2B5EF4-FFF2-40B4-BE49-F238E27FC236}">
                <a16:creationId xmlns:a16="http://schemas.microsoft.com/office/drawing/2014/main" id="{92F3150E-3641-ABF6-1D3E-FE3CAC8EE3D0}"/>
              </a:ext>
            </a:extLst>
          </p:cNvPr>
          <p:cNvGraphicFramePr>
            <a:graphicFrameLocks/>
          </p:cNvGraphicFramePr>
          <p:nvPr>
            <p:extLst>
              <p:ext uri="{D42A27DB-BD31-4B8C-83A1-F6EECF244321}">
                <p14:modId xmlns:p14="http://schemas.microsoft.com/office/powerpoint/2010/main" val="3881187729"/>
              </p:ext>
            </p:extLst>
          </p:nvPr>
        </p:nvGraphicFramePr>
        <p:xfrm>
          <a:off x="619125" y="1608875"/>
          <a:ext cx="10963275" cy="1558800"/>
        </p:xfrm>
        <a:graphic>
          <a:graphicData uri="http://schemas.openxmlformats.org/drawingml/2006/table">
            <a:tbl>
              <a:tblPr firstRow="1" bandRow="1">
                <a:tableStyleId>{5C22544A-7EE6-4342-B048-85BDC9FD1C3A}</a:tableStyleId>
              </a:tblPr>
              <a:tblGrid>
                <a:gridCol w="2986823">
                  <a:extLst>
                    <a:ext uri="{9D8B030D-6E8A-4147-A177-3AD203B41FA5}">
                      <a16:colId xmlns:a16="http://schemas.microsoft.com/office/drawing/2014/main" val="2649372546"/>
                    </a:ext>
                  </a:extLst>
                </a:gridCol>
                <a:gridCol w="1917166">
                  <a:extLst>
                    <a:ext uri="{9D8B030D-6E8A-4147-A177-3AD203B41FA5}">
                      <a16:colId xmlns:a16="http://schemas.microsoft.com/office/drawing/2014/main" val="378176562"/>
                    </a:ext>
                  </a:extLst>
                </a:gridCol>
                <a:gridCol w="2019762">
                  <a:extLst>
                    <a:ext uri="{9D8B030D-6E8A-4147-A177-3AD203B41FA5}">
                      <a16:colId xmlns:a16="http://schemas.microsoft.com/office/drawing/2014/main" val="4186563233"/>
                    </a:ext>
                  </a:extLst>
                </a:gridCol>
                <a:gridCol w="2019762">
                  <a:extLst>
                    <a:ext uri="{9D8B030D-6E8A-4147-A177-3AD203B41FA5}">
                      <a16:colId xmlns:a16="http://schemas.microsoft.com/office/drawing/2014/main" val="317869535"/>
                    </a:ext>
                  </a:extLst>
                </a:gridCol>
                <a:gridCol w="2019762">
                  <a:extLst>
                    <a:ext uri="{9D8B030D-6E8A-4147-A177-3AD203B41FA5}">
                      <a16:colId xmlns:a16="http://schemas.microsoft.com/office/drawing/2014/main" val="3688576000"/>
                    </a:ext>
                  </a:extLst>
                </a:gridCol>
              </a:tblGrid>
              <a:tr h="177616">
                <a:tc rowSpan="2">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Cohort D</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(N=81)</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Cohort F</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(N=73)</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2020443727"/>
                  </a:ext>
                </a:extLst>
              </a:tr>
              <a:tr h="0">
                <a:tc vMerge="1">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marT="28800" marB="28800">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≥2 diarrhea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(N=49)</a:t>
                      </a:r>
                    </a:p>
                  </a:txBody>
                  <a:tcPr marL="19440" marR="19440" marT="28800" marB="288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No grade ≥2 diarrhea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(N=32)</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≥2 diarrhea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(N=28)</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No grade ≥2 diarrhea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(N=45)</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539109378"/>
                  </a:ext>
                </a:extLst>
              </a:tr>
              <a:tr h="0">
                <a:tc>
                  <a:txBody>
                    <a:bodyPr/>
                    <a:lstStyle/>
                    <a:p>
                      <a:r>
                        <a:rPr lang="en-GB" sz="1200" noProof="0" dirty="0">
                          <a:latin typeface="Arial" panose="020B0604020202020204" pitchFamily="34" charset="0"/>
                          <a:cs typeface="Arial" panose="020B0604020202020204" pitchFamily="34" charset="0"/>
                        </a:rPr>
                        <a:t>ORR, n (%)</a:t>
                      </a:r>
                    </a:p>
                  </a:txBody>
                  <a:tcPr marT="21600" marB="21600"/>
                </a:tc>
                <a:tc>
                  <a:txBody>
                    <a:bodyPr/>
                    <a:lstStyle/>
                    <a:p>
                      <a:pPr algn="ctr"/>
                      <a:r>
                        <a:rPr lang="en-GB" sz="1200" noProof="0" dirty="0">
                          <a:latin typeface="Arial" panose="020B0604020202020204" pitchFamily="34" charset="0"/>
                          <a:cs typeface="Arial" panose="020B0604020202020204" pitchFamily="34" charset="0"/>
                        </a:rPr>
                        <a:t>34 (69)</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20 (63)</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20 (71)</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33 (73)</a:t>
                      </a:r>
                    </a:p>
                  </a:txBody>
                  <a:tcPr marT="21600" marB="216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05916065"/>
                  </a:ext>
                </a:extLst>
              </a:tr>
              <a:tr h="0">
                <a:tc>
                  <a:txBody>
                    <a:bodyPr/>
                    <a:lstStyle/>
                    <a:p>
                      <a:r>
                        <a:rPr lang="en-GB" sz="1200" noProof="0" dirty="0">
                          <a:solidFill>
                            <a:schemeClr val="tx1"/>
                          </a:solidFill>
                          <a:latin typeface="Arial" panose="020B0604020202020204" pitchFamily="34" charset="0"/>
                          <a:cs typeface="Arial" panose="020B0604020202020204" pitchFamily="34" charset="0"/>
                        </a:rPr>
                        <a:t>Median DoR (min, max), months</a:t>
                      </a:r>
                      <a:r>
                        <a:rPr lang="en-GB" sz="1200" baseline="30000" noProof="0" dirty="0">
                          <a:solidFill>
                            <a:schemeClr val="tx1"/>
                          </a:solidFill>
                          <a:latin typeface="Arial" panose="020B0604020202020204" pitchFamily="34" charset="0"/>
                          <a:cs typeface="Arial" panose="020B0604020202020204" pitchFamily="34" charset="0"/>
                        </a:rPr>
                        <a:t>a</a:t>
                      </a:r>
                    </a:p>
                  </a:txBody>
                  <a:tcPr marT="21600" marB="21600"/>
                </a:tc>
                <a:tc>
                  <a:txBody>
                    <a:bodyPr/>
                    <a:lstStyle/>
                    <a:p>
                      <a:pPr algn="ctr"/>
                      <a:r>
                        <a:rPr lang="en-GB" sz="1200" noProof="0" dirty="0">
                          <a:latin typeface="Arial" panose="020B0604020202020204" pitchFamily="34" charset="0"/>
                          <a:cs typeface="Arial" panose="020B0604020202020204" pitchFamily="34" charset="0"/>
                        </a:rPr>
                        <a:t>7 (2, 30)</a:t>
                      </a:r>
                    </a:p>
                  </a:txBody>
                  <a:tcPr marT="21600" marB="21600"/>
                </a:tc>
                <a:tc>
                  <a:txBody>
                    <a:bodyPr/>
                    <a:lstStyle/>
                    <a:p>
                      <a:pPr algn="ctr"/>
                      <a:r>
                        <a:rPr lang="en-GB" sz="1200" noProof="0" dirty="0">
                          <a:latin typeface="Arial" panose="020B0604020202020204" pitchFamily="34" charset="0"/>
                          <a:cs typeface="Arial" panose="020B0604020202020204" pitchFamily="34" charset="0"/>
                        </a:rPr>
                        <a:t>6 (1, 15)</a:t>
                      </a:r>
                    </a:p>
                  </a:txBody>
                  <a:tcPr marT="21600" marB="21600"/>
                </a:tc>
                <a:tc>
                  <a:txBody>
                    <a:bodyPr/>
                    <a:lstStyle/>
                    <a:p>
                      <a:pPr algn="ctr"/>
                      <a:r>
                        <a:rPr lang="en-GB" sz="1200" noProof="0" dirty="0">
                          <a:latin typeface="Arial" panose="020B0604020202020204" pitchFamily="34" charset="0"/>
                          <a:cs typeface="Arial" panose="020B0604020202020204" pitchFamily="34" charset="0"/>
                        </a:rPr>
                        <a:t>9 (2, 13)</a:t>
                      </a:r>
                    </a:p>
                  </a:txBody>
                  <a:tcPr marT="21600" marB="21600"/>
                </a:tc>
                <a:tc>
                  <a:txBody>
                    <a:bodyPr/>
                    <a:lstStyle/>
                    <a:p>
                      <a:pPr algn="ctr"/>
                      <a:r>
                        <a:rPr lang="en-GB" sz="1200" noProof="0" dirty="0">
                          <a:latin typeface="Arial" panose="020B0604020202020204" pitchFamily="34" charset="0"/>
                          <a:cs typeface="Arial" panose="020B0604020202020204" pitchFamily="34" charset="0"/>
                        </a:rPr>
                        <a:t>7 (1, 13)</a:t>
                      </a:r>
                    </a:p>
                  </a:txBody>
                  <a:tcPr marT="21600" marB="21600"/>
                </a:tc>
                <a:extLst>
                  <a:ext uri="{0D108BD9-81ED-4DB2-BD59-A6C34878D82A}">
                    <a16:rowId xmlns:a16="http://schemas.microsoft.com/office/drawing/2014/main" val="99995319"/>
                  </a:ext>
                </a:extLst>
              </a:tr>
              <a:tr h="0">
                <a:tc>
                  <a:txBody>
                    <a:bodyPr/>
                    <a:lstStyle/>
                    <a:p>
                      <a:r>
                        <a:rPr lang="en-GB" sz="1200" noProof="0" dirty="0">
                          <a:solidFill>
                            <a:schemeClr val="tx1"/>
                          </a:solidFill>
                          <a:latin typeface="Arial" panose="020B0604020202020204" pitchFamily="34" charset="0"/>
                          <a:cs typeface="Arial" panose="020B0604020202020204" pitchFamily="34" charset="0"/>
                        </a:rPr>
                        <a:t>Median PFS (min, max), months</a:t>
                      </a:r>
                    </a:p>
                  </a:txBody>
                  <a:tcPr marT="21600" marB="21600"/>
                </a:tc>
                <a:tc>
                  <a:txBody>
                    <a:bodyPr/>
                    <a:lstStyle/>
                    <a:p>
                      <a:pPr algn="ctr"/>
                      <a:r>
                        <a:rPr lang="en-GB" sz="1200" noProof="0" dirty="0">
                          <a:latin typeface="Arial" panose="020B0604020202020204" pitchFamily="34" charset="0"/>
                          <a:cs typeface="Arial" panose="020B0604020202020204" pitchFamily="34" charset="0"/>
                        </a:rPr>
                        <a:t>8 (1, 31)</a:t>
                      </a:r>
                    </a:p>
                  </a:txBody>
                  <a:tcPr marT="21600" marB="21600"/>
                </a:tc>
                <a:tc>
                  <a:txBody>
                    <a:bodyPr/>
                    <a:lstStyle/>
                    <a:p>
                      <a:pPr algn="ctr"/>
                      <a:r>
                        <a:rPr lang="en-GB" sz="1200" noProof="0" dirty="0">
                          <a:latin typeface="Arial" panose="020B0604020202020204" pitchFamily="34" charset="0"/>
                          <a:cs typeface="Arial" panose="020B0604020202020204" pitchFamily="34" charset="0"/>
                        </a:rPr>
                        <a:t>5 (0, 16)</a:t>
                      </a:r>
                    </a:p>
                  </a:txBody>
                  <a:tcPr marT="21600" marB="21600"/>
                </a:tc>
                <a:tc>
                  <a:txBody>
                    <a:bodyPr/>
                    <a:lstStyle/>
                    <a:p>
                      <a:pPr algn="ctr"/>
                      <a:r>
                        <a:rPr lang="en-GB" sz="1200" noProof="0" dirty="0">
                          <a:latin typeface="Arial" panose="020B0604020202020204" pitchFamily="34" charset="0"/>
                          <a:cs typeface="Arial" panose="020B0604020202020204" pitchFamily="34" charset="0"/>
                        </a:rPr>
                        <a:t>9 (0, 15)</a:t>
                      </a:r>
                    </a:p>
                  </a:txBody>
                  <a:tcPr marT="21600" marB="21600"/>
                </a:tc>
                <a:tc>
                  <a:txBody>
                    <a:bodyPr/>
                    <a:lstStyle/>
                    <a:p>
                      <a:pPr algn="ctr"/>
                      <a:r>
                        <a:rPr lang="en-GB" sz="1200" noProof="0" dirty="0">
                          <a:latin typeface="Arial" panose="020B0604020202020204" pitchFamily="34" charset="0"/>
                          <a:cs typeface="Arial" panose="020B0604020202020204" pitchFamily="34" charset="0"/>
                        </a:rPr>
                        <a:t>8 (0, 15)</a:t>
                      </a:r>
                    </a:p>
                  </a:txBody>
                  <a:tcPr marT="21600" marB="21600"/>
                </a:tc>
                <a:extLst>
                  <a:ext uri="{0D108BD9-81ED-4DB2-BD59-A6C34878D82A}">
                    <a16:rowId xmlns:a16="http://schemas.microsoft.com/office/drawing/2014/main" val="4054394701"/>
                  </a:ext>
                </a:extLst>
              </a:tr>
            </a:tbl>
          </a:graphicData>
        </a:graphic>
      </p:graphicFrame>
      <p:graphicFrame>
        <p:nvGraphicFramePr>
          <p:cNvPr id="18" name="Chart 17">
            <a:extLst>
              <a:ext uri="{FF2B5EF4-FFF2-40B4-BE49-F238E27FC236}">
                <a16:creationId xmlns:a16="http://schemas.microsoft.com/office/drawing/2014/main" id="{DD0AB91B-78C1-74FB-4F58-77A3A9A72EB1}"/>
              </a:ext>
            </a:extLst>
          </p:cNvPr>
          <p:cNvGraphicFramePr/>
          <p:nvPr>
            <p:extLst>
              <p:ext uri="{D42A27DB-BD31-4B8C-83A1-F6EECF244321}">
                <p14:modId xmlns:p14="http://schemas.microsoft.com/office/powerpoint/2010/main" val="2312892203"/>
              </p:ext>
            </p:extLst>
          </p:nvPr>
        </p:nvGraphicFramePr>
        <p:xfrm>
          <a:off x="341040" y="3818960"/>
          <a:ext cx="2376264" cy="1584176"/>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3020A769-6A47-B847-B6CB-661C2EF5189B}"/>
              </a:ext>
            </a:extLst>
          </p:cNvPr>
          <p:cNvSpPr txBox="1"/>
          <p:nvPr/>
        </p:nvSpPr>
        <p:spPr>
          <a:xfrm>
            <a:off x="1421160" y="3818960"/>
            <a:ext cx="262892"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0.6%</a:t>
            </a:r>
          </a:p>
        </p:txBody>
      </p:sp>
      <p:sp>
        <p:nvSpPr>
          <p:cNvPr id="24" name="TextBox 23">
            <a:extLst>
              <a:ext uri="{FF2B5EF4-FFF2-40B4-BE49-F238E27FC236}">
                <a16:creationId xmlns:a16="http://schemas.microsoft.com/office/drawing/2014/main" id="{8720FEAF-F7B2-55E5-A0FC-97C5285E650C}"/>
              </a:ext>
            </a:extLst>
          </p:cNvPr>
          <p:cNvSpPr txBox="1"/>
          <p:nvPr/>
        </p:nvSpPr>
        <p:spPr>
          <a:xfrm>
            <a:off x="1337804" y="4018339"/>
            <a:ext cx="166712"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6%</a:t>
            </a:r>
          </a:p>
        </p:txBody>
      </p:sp>
      <p:sp>
        <p:nvSpPr>
          <p:cNvPr id="28" name="TextBox 27">
            <a:extLst>
              <a:ext uri="{FF2B5EF4-FFF2-40B4-BE49-F238E27FC236}">
                <a16:creationId xmlns:a16="http://schemas.microsoft.com/office/drawing/2014/main" id="{E8FF1F99-1030-9329-FBC4-0C2A1CDB0776}"/>
              </a:ext>
            </a:extLst>
          </p:cNvPr>
          <p:cNvSpPr txBox="1"/>
          <p:nvPr/>
        </p:nvSpPr>
        <p:spPr>
          <a:xfrm>
            <a:off x="1315419" y="3602689"/>
            <a:ext cx="549831" cy="153888"/>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Cohort D</a:t>
            </a:r>
          </a:p>
        </p:txBody>
      </p:sp>
      <p:sp>
        <p:nvSpPr>
          <p:cNvPr id="31" name="TextBox 30">
            <a:extLst>
              <a:ext uri="{FF2B5EF4-FFF2-40B4-BE49-F238E27FC236}">
                <a16:creationId xmlns:a16="http://schemas.microsoft.com/office/drawing/2014/main" id="{7AD3437A-F1B3-1409-F403-8733EDA4DE29}"/>
              </a:ext>
            </a:extLst>
          </p:cNvPr>
          <p:cNvSpPr txBox="1"/>
          <p:nvPr/>
        </p:nvSpPr>
        <p:spPr>
          <a:xfrm>
            <a:off x="1142566" y="5534521"/>
            <a:ext cx="3225242"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Grade 2 or intermittent grade 2 diarrhea        Grade 3 diarrhea</a:t>
            </a:r>
          </a:p>
        </p:txBody>
      </p:sp>
      <p:sp>
        <p:nvSpPr>
          <p:cNvPr id="32" name="Rectangle 31">
            <a:extLst>
              <a:ext uri="{FF2B5EF4-FFF2-40B4-BE49-F238E27FC236}">
                <a16:creationId xmlns:a16="http://schemas.microsoft.com/office/drawing/2014/main" id="{4D79E768-C7FE-C59E-AE4D-5168AE50DAA4}"/>
              </a:ext>
            </a:extLst>
          </p:cNvPr>
          <p:cNvSpPr/>
          <p:nvPr/>
        </p:nvSpPr>
        <p:spPr>
          <a:xfrm>
            <a:off x="981168" y="5555528"/>
            <a:ext cx="95861" cy="9586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4" name="Rectangle 33">
            <a:extLst>
              <a:ext uri="{FF2B5EF4-FFF2-40B4-BE49-F238E27FC236}">
                <a16:creationId xmlns:a16="http://schemas.microsoft.com/office/drawing/2014/main" id="{AF483767-B833-CD6D-6C58-2C0E0EFFB1DF}"/>
              </a:ext>
            </a:extLst>
          </p:cNvPr>
          <p:cNvSpPr/>
          <p:nvPr/>
        </p:nvSpPr>
        <p:spPr>
          <a:xfrm>
            <a:off x="3249951" y="5555528"/>
            <a:ext cx="95861" cy="95861"/>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5" name="TextBox 34">
            <a:extLst>
              <a:ext uri="{FF2B5EF4-FFF2-40B4-BE49-F238E27FC236}">
                <a16:creationId xmlns:a16="http://schemas.microsoft.com/office/drawing/2014/main" id="{F890C55F-F2FF-1630-D250-E941D60ED6BD}"/>
              </a:ext>
            </a:extLst>
          </p:cNvPr>
          <p:cNvSpPr txBox="1"/>
          <p:nvPr/>
        </p:nvSpPr>
        <p:spPr>
          <a:xfrm>
            <a:off x="1286582" y="5361726"/>
            <a:ext cx="2923877"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No diarrhea        Grade 1 or intermittent grade 1 diarrhea</a:t>
            </a:r>
          </a:p>
        </p:txBody>
      </p:sp>
      <p:sp>
        <p:nvSpPr>
          <p:cNvPr id="36" name="Rectangle 35">
            <a:extLst>
              <a:ext uri="{FF2B5EF4-FFF2-40B4-BE49-F238E27FC236}">
                <a16:creationId xmlns:a16="http://schemas.microsoft.com/office/drawing/2014/main" id="{64C4514F-48E1-15D0-DFFD-588FC8448C03}"/>
              </a:ext>
            </a:extLst>
          </p:cNvPr>
          <p:cNvSpPr/>
          <p:nvPr/>
        </p:nvSpPr>
        <p:spPr>
          <a:xfrm>
            <a:off x="1125184" y="5382733"/>
            <a:ext cx="95861" cy="958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7" name="Rectangle 36">
            <a:extLst>
              <a:ext uri="{FF2B5EF4-FFF2-40B4-BE49-F238E27FC236}">
                <a16:creationId xmlns:a16="http://schemas.microsoft.com/office/drawing/2014/main" id="{F21137B8-4DFB-FE60-3203-F0E0943C46B0}"/>
              </a:ext>
            </a:extLst>
          </p:cNvPr>
          <p:cNvSpPr/>
          <p:nvPr/>
        </p:nvSpPr>
        <p:spPr>
          <a:xfrm>
            <a:off x="1986021" y="5382733"/>
            <a:ext cx="95861" cy="958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aphicFrame>
        <p:nvGraphicFramePr>
          <p:cNvPr id="38" name="Chart 37">
            <a:extLst>
              <a:ext uri="{FF2B5EF4-FFF2-40B4-BE49-F238E27FC236}">
                <a16:creationId xmlns:a16="http://schemas.microsoft.com/office/drawing/2014/main" id="{6499B75A-6F87-7D98-FF4C-5955930ACEC3}"/>
              </a:ext>
            </a:extLst>
          </p:cNvPr>
          <p:cNvGraphicFramePr/>
          <p:nvPr>
            <p:extLst>
              <p:ext uri="{D42A27DB-BD31-4B8C-83A1-F6EECF244321}">
                <p14:modId xmlns:p14="http://schemas.microsoft.com/office/powerpoint/2010/main" val="3528875075"/>
              </p:ext>
            </p:extLst>
          </p:nvPr>
        </p:nvGraphicFramePr>
        <p:xfrm>
          <a:off x="2535600" y="3818960"/>
          <a:ext cx="2376264" cy="1584176"/>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99576BE0-7756-3A7F-A3E2-96B7B222B557}"/>
              </a:ext>
            </a:extLst>
          </p:cNvPr>
          <p:cNvSpPr txBox="1"/>
          <p:nvPr/>
        </p:nvSpPr>
        <p:spPr>
          <a:xfrm>
            <a:off x="3558622" y="3802827"/>
            <a:ext cx="330219"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&lt;0.1%</a:t>
            </a:r>
          </a:p>
        </p:txBody>
      </p:sp>
      <p:sp>
        <p:nvSpPr>
          <p:cNvPr id="40" name="TextBox 39">
            <a:extLst>
              <a:ext uri="{FF2B5EF4-FFF2-40B4-BE49-F238E27FC236}">
                <a16:creationId xmlns:a16="http://schemas.microsoft.com/office/drawing/2014/main" id="{6427DF97-108C-41E4-F992-A41D15F2FAFC}"/>
              </a:ext>
            </a:extLst>
          </p:cNvPr>
          <p:cNvSpPr txBox="1"/>
          <p:nvPr/>
        </p:nvSpPr>
        <p:spPr>
          <a:xfrm>
            <a:off x="3374525" y="4073777"/>
            <a:ext cx="327013"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11.0%</a:t>
            </a:r>
          </a:p>
        </p:txBody>
      </p:sp>
      <p:sp>
        <p:nvSpPr>
          <p:cNvPr id="41" name="TextBox 40">
            <a:extLst>
              <a:ext uri="{FF2B5EF4-FFF2-40B4-BE49-F238E27FC236}">
                <a16:creationId xmlns:a16="http://schemas.microsoft.com/office/drawing/2014/main" id="{E3D563D7-0B33-B249-A7FE-63FE74E09343}"/>
              </a:ext>
            </a:extLst>
          </p:cNvPr>
          <p:cNvSpPr txBox="1"/>
          <p:nvPr/>
        </p:nvSpPr>
        <p:spPr>
          <a:xfrm>
            <a:off x="3517193" y="3602689"/>
            <a:ext cx="535403" cy="153888"/>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Cohort F</a:t>
            </a:r>
          </a:p>
        </p:txBody>
      </p:sp>
      <p:sp>
        <p:nvSpPr>
          <p:cNvPr id="42" name="TextBox 41">
            <a:extLst>
              <a:ext uri="{FF2B5EF4-FFF2-40B4-BE49-F238E27FC236}">
                <a16:creationId xmlns:a16="http://schemas.microsoft.com/office/drawing/2014/main" id="{7198352A-A93D-C8EC-58BC-AE58393F2FAB}"/>
              </a:ext>
            </a:extLst>
          </p:cNvPr>
          <p:cNvSpPr txBox="1"/>
          <p:nvPr/>
        </p:nvSpPr>
        <p:spPr>
          <a:xfrm rot="16200000">
            <a:off x="5594244" y="4464812"/>
            <a:ext cx="1227900" cy="276999"/>
          </a:xfrm>
          <a:prstGeom prst="rect">
            <a:avLst/>
          </a:prstGeom>
          <a:noFill/>
        </p:spPr>
        <p:txBody>
          <a:bodyPr wrap="non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Patients with</a:t>
            </a:r>
            <a:br>
              <a:rPr lang="en-GB" sz="1000" b="1" noProof="0" dirty="0">
                <a:latin typeface="Arial" panose="020B0604020202020204" pitchFamily="34" charset="0"/>
                <a:ea typeface="Aileron" charset="0"/>
                <a:cs typeface="Arial" panose="020B0604020202020204" pitchFamily="34" charset="0"/>
              </a:rPr>
            </a:br>
            <a:r>
              <a:rPr lang="en-GB" sz="1000" b="1" noProof="0" dirty="0">
                <a:latin typeface="Arial" panose="020B0604020202020204" pitchFamily="34" charset="0"/>
                <a:ea typeface="Aileron" charset="0"/>
                <a:cs typeface="Arial" panose="020B0604020202020204" pitchFamily="34" charset="0"/>
              </a:rPr>
              <a:t>grade 3 diarrhea (%)</a:t>
            </a:r>
          </a:p>
        </p:txBody>
      </p:sp>
      <p:sp>
        <p:nvSpPr>
          <p:cNvPr id="44" name="TextBox 43">
            <a:extLst>
              <a:ext uri="{FF2B5EF4-FFF2-40B4-BE49-F238E27FC236}">
                <a16:creationId xmlns:a16="http://schemas.microsoft.com/office/drawing/2014/main" id="{D46A00F1-ED18-30A3-691A-13C9F6C81083}"/>
              </a:ext>
            </a:extLst>
          </p:cNvPr>
          <p:cNvSpPr txBox="1"/>
          <p:nvPr/>
        </p:nvSpPr>
        <p:spPr>
          <a:xfrm>
            <a:off x="6755110" y="5356512"/>
            <a:ext cx="538609" cy="124650"/>
          </a:xfrm>
          <a:prstGeom prst="rect">
            <a:avLst/>
          </a:prstGeom>
          <a:noFill/>
        </p:spPr>
        <p:txBody>
          <a:bodyPr wrap="none" lIns="0" tIns="0" rIns="0" bIns="0" rtlCol="0">
            <a:spAutoFit/>
          </a:bodyPr>
          <a:lstStyle/>
          <a:p>
            <a:pPr algn="ctr">
              <a:lnSpc>
                <a:spcPct val="90000"/>
              </a:lnSpc>
            </a:pPr>
            <a:r>
              <a:rPr lang="en-GB" sz="900" noProof="0" dirty="0">
                <a:latin typeface="Arial" panose="020B0604020202020204" pitchFamily="34" charset="0"/>
                <a:ea typeface="Aileron" charset="0"/>
                <a:cs typeface="Arial" panose="020B0604020202020204" pitchFamily="34" charset="0"/>
              </a:rPr>
              <a:t>≤3 months</a:t>
            </a:r>
          </a:p>
        </p:txBody>
      </p:sp>
      <p:sp>
        <p:nvSpPr>
          <p:cNvPr id="45" name="TextBox 44">
            <a:extLst>
              <a:ext uri="{FF2B5EF4-FFF2-40B4-BE49-F238E27FC236}">
                <a16:creationId xmlns:a16="http://schemas.microsoft.com/office/drawing/2014/main" id="{11080DDC-AEBC-E71F-A3A0-B968F7FD0034}"/>
              </a:ext>
            </a:extLst>
          </p:cNvPr>
          <p:cNvSpPr txBox="1"/>
          <p:nvPr/>
        </p:nvSpPr>
        <p:spPr>
          <a:xfrm>
            <a:off x="6425156" y="3833208"/>
            <a:ext cx="128240" cy="1538563"/>
          </a:xfrm>
          <a:prstGeom prst="rect">
            <a:avLst/>
          </a:prstGeom>
          <a:noFill/>
        </p:spPr>
        <p:txBody>
          <a:bodyPr wrap="none" lIns="0" tIns="0" rIns="0" bIns="0" rtlCol="0">
            <a:spAutoFit/>
          </a:bodyPr>
          <a:lstStyle/>
          <a:p>
            <a:pPr algn="r">
              <a:lnSpc>
                <a:spcPct val="112000"/>
              </a:lnSpc>
            </a:pPr>
            <a:r>
              <a:rPr lang="en-GB" sz="900" noProof="0" dirty="0">
                <a:latin typeface="Arial" panose="020B0604020202020204" pitchFamily="34" charset="0"/>
                <a:ea typeface="Aileron" charset="0"/>
                <a:cs typeface="Arial" panose="020B0604020202020204" pitchFamily="34" charset="0"/>
              </a:rPr>
              <a:t>45</a:t>
            </a:r>
          </a:p>
          <a:p>
            <a:pPr algn="r">
              <a:lnSpc>
                <a:spcPct val="112000"/>
              </a:lnSpc>
            </a:pPr>
            <a:r>
              <a:rPr lang="en-GB" sz="900" noProof="0" dirty="0">
                <a:latin typeface="Arial" panose="020B0604020202020204" pitchFamily="34" charset="0"/>
                <a:ea typeface="Aileron" charset="0"/>
                <a:cs typeface="Arial" panose="020B0604020202020204" pitchFamily="34" charset="0"/>
              </a:rPr>
              <a:t>40</a:t>
            </a:r>
          </a:p>
          <a:p>
            <a:pPr algn="r">
              <a:lnSpc>
                <a:spcPct val="112000"/>
              </a:lnSpc>
            </a:pPr>
            <a:r>
              <a:rPr lang="en-GB" sz="900" noProof="0" dirty="0">
                <a:latin typeface="Arial" panose="020B0604020202020204" pitchFamily="34" charset="0"/>
                <a:ea typeface="Aileron" charset="0"/>
                <a:cs typeface="Arial" panose="020B0604020202020204" pitchFamily="34" charset="0"/>
              </a:rPr>
              <a:t>35</a:t>
            </a:r>
          </a:p>
          <a:p>
            <a:pPr algn="r">
              <a:lnSpc>
                <a:spcPct val="112000"/>
              </a:lnSpc>
            </a:pPr>
            <a:r>
              <a:rPr lang="en-GB" sz="900" noProof="0" dirty="0">
                <a:latin typeface="Arial" panose="020B0604020202020204" pitchFamily="34" charset="0"/>
                <a:ea typeface="Aileron" charset="0"/>
                <a:cs typeface="Arial" panose="020B0604020202020204" pitchFamily="34" charset="0"/>
              </a:rPr>
              <a:t>30</a:t>
            </a:r>
          </a:p>
          <a:p>
            <a:pPr algn="r">
              <a:lnSpc>
                <a:spcPct val="112000"/>
              </a:lnSpc>
            </a:pPr>
            <a:r>
              <a:rPr lang="en-GB" sz="900" noProof="0" dirty="0">
                <a:latin typeface="Arial" panose="020B0604020202020204" pitchFamily="34" charset="0"/>
                <a:ea typeface="Aileron" charset="0"/>
                <a:cs typeface="Arial" panose="020B0604020202020204" pitchFamily="34" charset="0"/>
              </a:rPr>
              <a:t>25</a:t>
            </a:r>
          </a:p>
          <a:p>
            <a:pPr algn="r">
              <a:lnSpc>
                <a:spcPct val="112000"/>
              </a:lnSpc>
            </a:pPr>
            <a:r>
              <a:rPr lang="en-GB" sz="900" noProof="0" dirty="0">
                <a:latin typeface="Arial" panose="020B0604020202020204" pitchFamily="34" charset="0"/>
                <a:ea typeface="Aileron" charset="0"/>
                <a:cs typeface="Arial" panose="020B0604020202020204" pitchFamily="34" charset="0"/>
              </a:rPr>
              <a:t>20</a:t>
            </a:r>
          </a:p>
          <a:p>
            <a:pPr algn="r">
              <a:lnSpc>
                <a:spcPct val="112000"/>
              </a:lnSpc>
            </a:pPr>
            <a:r>
              <a:rPr lang="en-GB" sz="900" noProof="0" dirty="0">
                <a:latin typeface="Arial" panose="020B0604020202020204" pitchFamily="34" charset="0"/>
                <a:ea typeface="Aileron" charset="0"/>
                <a:cs typeface="Arial" panose="020B0604020202020204" pitchFamily="34" charset="0"/>
              </a:rPr>
              <a:t>15</a:t>
            </a:r>
          </a:p>
          <a:p>
            <a:pPr algn="r">
              <a:lnSpc>
                <a:spcPct val="112000"/>
              </a:lnSpc>
            </a:pPr>
            <a:r>
              <a:rPr lang="en-GB" sz="900" noProof="0" dirty="0">
                <a:latin typeface="Arial" panose="020B0604020202020204" pitchFamily="34" charset="0"/>
                <a:ea typeface="Aileron" charset="0"/>
                <a:cs typeface="Arial" panose="020B0604020202020204" pitchFamily="34" charset="0"/>
              </a:rPr>
              <a:t>10</a:t>
            </a:r>
          </a:p>
          <a:p>
            <a:pPr algn="r">
              <a:lnSpc>
                <a:spcPct val="112000"/>
              </a:lnSpc>
            </a:pPr>
            <a:r>
              <a:rPr lang="en-GB" sz="900" noProof="0" dirty="0">
                <a:latin typeface="Arial" panose="020B0604020202020204" pitchFamily="34" charset="0"/>
                <a:ea typeface="Aileron" charset="0"/>
                <a:cs typeface="Arial" panose="020B0604020202020204" pitchFamily="34" charset="0"/>
              </a:rPr>
              <a:t>5</a:t>
            </a:r>
          </a:p>
          <a:p>
            <a:pPr algn="r">
              <a:lnSpc>
                <a:spcPct val="112000"/>
              </a:lnSpc>
            </a:pPr>
            <a:r>
              <a:rPr lang="en-GB" sz="900" noProof="0" dirty="0">
                <a:latin typeface="Arial" panose="020B0604020202020204" pitchFamily="34" charset="0"/>
                <a:ea typeface="Aileron" charset="0"/>
                <a:cs typeface="Arial" panose="020B0604020202020204" pitchFamily="34" charset="0"/>
              </a:rPr>
              <a:t>0</a:t>
            </a:r>
          </a:p>
        </p:txBody>
      </p:sp>
      <p:sp>
        <p:nvSpPr>
          <p:cNvPr id="46" name="TextBox 45">
            <a:extLst>
              <a:ext uri="{FF2B5EF4-FFF2-40B4-BE49-F238E27FC236}">
                <a16:creationId xmlns:a16="http://schemas.microsoft.com/office/drawing/2014/main" id="{D607981A-C783-B03C-2406-AF5DCE60AE89}"/>
              </a:ext>
            </a:extLst>
          </p:cNvPr>
          <p:cNvSpPr txBox="1"/>
          <p:nvPr/>
        </p:nvSpPr>
        <p:spPr>
          <a:xfrm>
            <a:off x="7409379" y="5356512"/>
            <a:ext cx="541815" cy="124650"/>
          </a:xfrm>
          <a:prstGeom prst="rect">
            <a:avLst/>
          </a:prstGeom>
          <a:noFill/>
        </p:spPr>
        <p:txBody>
          <a:bodyPr wrap="none" lIns="0" tIns="0" rIns="0" bIns="0" rtlCol="0">
            <a:spAutoFit/>
          </a:bodyPr>
          <a:lstStyle/>
          <a:p>
            <a:pPr algn="ctr">
              <a:lnSpc>
                <a:spcPct val="90000"/>
              </a:lnSpc>
            </a:pPr>
            <a:r>
              <a:rPr lang="en-GB" sz="900" noProof="0" dirty="0">
                <a:latin typeface="Arial" panose="020B0604020202020204" pitchFamily="34" charset="0"/>
                <a:ea typeface="Aileron" charset="0"/>
                <a:cs typeface="Arial" panose="020B0604020202020204" pitchFamily="34" charset="0"/>
              </a:rPr>
              <a:t>&gt;3 months</a:t>
            </a:r>
          </a:p>
        </p:txBody>
      </p:sp>
      <p:sp>
        <p:nvSpPr>
          <p:cNvPr id="47" name="TextBox 46">
            <a:extLst>
              <a:ext uri="{FF2B5EF4-FFF2-40B4-BE49-F238E27FC236}">
                <a16:creationId xmlns:a16="http://schemas.microsoft.com/office/drawing/2014/main" id="{46DD04A7-42F3-35B9-E794-1DBAE98C838C}"/>
              </a:ext>
            </a:extLst>
          </p:cNvPr>
          <p:cNvSpPr txBox="1"/>
          <p:nvPr/>
        </p:nvSpPr>
        <p:spPr>
          <a:xfrm>
            <a:off x="8055721" y="5356512"/>
            <a:ext cx="615553" cy="249299"/>
          </a:xfrm>
          <a:prstGeom prst="rect">
            <a:avLst/>
          </a:prstGeom>
          <a:noFill/>
        </p:spPr>
        <p:txBody>
          <a:bodyPr wrap="none" lIns="0" tIns="0" rIns="0" bIns="0" rtlCol="0">
            <a:spAutoFit/>
          </a:bodyPr>
          <a:lstStyle/>
          <a:p>
            <a:pPr algn="ctr">
              <a:lnSpc>
                <a:spcPct val="90000"/>
              </a:lnSpc>
            </a:pPr>
            <a:r>
              <a:rPr lang="en-GB" sz="900" noProof="0" dirty="0">
                <a:latin typeface="Arial" panose="020B0604020202020204" pitchFamily="34" charset="0"/>
                <a:ea typeface="Aileron" charset="0"/>
                <a:cs typeface="Arial" panose="020B0604020202020204" pitchFamily="34" charset="0"/>
              </a:rPr>
              <a:t>No previous</a:t>
            </a:r>
            <a:br>
              <a:rPr lang="en-GB" sz="900" noProof="0" dirty="0">
                <a:latin typeface="Arial" panose="020B0604020202020204" pitchFamily="34" charset="0"/>
                <a:ea typeface="Aileron" charset="0"/>
                <a:cs typeface="Arial" panose="020B0604020202020204" pitchFamily="34" charset="0"/>
              </a:rPr>
            </a:br>
            <a:r>
              <a:rPr lang="en-GB" sz="900" noProof="0" dirty="0">
                <a:latin typeface="Arial" panose="020B0604020202020204" pitchFamily="34" charset="0"/>
                <a:ea typeface="Aileron" charset="0"/>
                <a:cs typeface="Arial" panose="020B0604020202020204" pitchFamily="34" charset="0"/>
              </a:rPr>
              <a:t>exposure</a:t>
            </a:r>
          </a:p>
        </p:txBody>
      </p:sp>
      <p:sp>
        <p:nvSpPr>
          <p:cNvPr id="48" name="TextBox 47">
            <a:extLst>
              <a:ext uri="{FF2B5EF4-FFF2-40B4-BE49-F238E27FC236}">
                <a16:creationId xmlns:a16="http://schemas.microsoft.com/office/drawing/2014/main" id="{0721BA96-CE0A-CC9C-2E8A-9FDF885F96ED}"/>
              </a:ext>
            </a:extLst>
          </p:cNvPr>
          <p:cNvSpPr txBox="1"/>
          <p:nvPr/>
        </p:nvSpPr>
        <p:spPr>
          <a:xfrm>
            <a:off x="6774085" y="5652128"/>
            <a:ext cx="1830630" cy="276999"/>
          </a:xfrm>
          <a:prstGeom prst="rect">
            <a:avLst/>
          </a:prstGeom>
          <a:noFill/>
        </p:spPr>
        <p:txBody>
          <a:bodyPr wrap="non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Time interval between therapy</a:t>
            </a:r>
          </a:p>
          <a:p>
            <a:pPr algn="ctr">
              <a:lnSpc>
                <a:spcPct val="90000"/>
              </a:lnSpc>
            </a:pPr>
            <a:r>
              <a:rPr lang="en-GB" sz="1000" b="1" noProof="0" dirty="0">
                <a:latin typeface="Arial" panose="020B0604020202020204" pitchFamily="34" charset="0"/>
                <a:ea typeface="Aileron" charset="0"/>
                <a:cs typeface="Arial" panose="020B0604020202020204" pitchFamily="34" charset="0"/>
              </a:rPr>
              <a:t>and sevabertinib</a:t>
            </a:r>
          </a:p>
        </p:txBody>
      </p:sp>
      <p:cxnSp>
        <p:nvCxnSpPr>
          <p:cNvPr id="51" name="Straight Connector 50">
            <a:extLst>
              <a:ext uri="{FF2B5EF4-FFF2-40B4-BE49-F238E27FC236}">
                <a16:creationId xmlns:a16="http://schemas.microsoft.com/office/drawing/2014/main" id="{9C7F14AA-4EDE-F891-4284-930F896AA99C}"/>
              </a:ext>
            </a:extLst>
          </p:cNvPr>
          <p:cNvCxnSpPr>
            <a:cxnSpLocks/>
          </p:cNvCxnSpPr>
          <p:nvPr/>
        </p:nvCxnSpPr>
        <p:spPr>
          <a:xfrm>
            <a:off x="6655050" y="3892550"/>
            <a:ext cx="0" cy="13968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D78EFB6-6EDB-56B6-8311-05A9D8EE8F62}"/>
              </a:ext>
            </a:extLst>
          </p:cNvPr>
          <p:cNvCxnSpPr/>
          <p:nvPr/>
        </p:nvCxnSpPr>
        <p:spPr>
          <a:xfrm>
            <a:off x="6595593" y="390331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AE6035F-E900-5D30-EE98-AF777BC7FB90}"/>
              </a:ext>
            </a:extLst>
          </p:cNvPr>
          <p:cNvCxnSpPr/>
          <p:nvPr/>
        </p:nvCxnSpPr>
        <p:spPr>
          <a:xfrm>
            <a:off x="6595593" y="4058885"/>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D39051C-297A-12E9-1EC3-393A2DE5015E}"/>
              </a:ext>
            </a:extLst>
          </p:cNvPr>
          <p:cNvCxnSpPr/>
          <p:nvPr/>
        </p:nvCxnSpPr>
        <p:spPr>
          <a:xfrm>
            <a:off x="6595593" y="421446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1E81D6E-C176-4C01-603E-22EDFE6F1C5C}"/>
              </a:ext>
            </a:extLst>
          </p:cNvPr>
          <p:cNvCxnSpPr/>
          <p:nvPr/>
        </p:nvCxnSpPr>
        <p:spPr>
          <a:xfrm>
            <a:off x="6595593" y="436686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679F731-1C65-550E-3752-1E180BCAE720}"/>
              </a:ext>
            </a:extLst>
          </p:cNvPr>
          <p:cNvCxnSpPr/>
          <p:nvPr/>
        </p:nvCxnSpPr>
        <p:spPr>
          <a:xfrm>
            <a:off x="6595593" y="451926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1ABA474-4962-DE5F-B173-9731E213F0F1}"/>
              </a:ext>
            </a:extLst>
          </p:cNvPr>
          <p:cNvCxnSpPr/>
          <p:nvPr/>
        </p:nvCxnSpPr>
        <p:spPr>
          <a:xfrm>
            <a:off x="6595593" y="4674835"/>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145A961-4D2A-BE64-1B63-25AF8A38CC81}"/>
              </a:ext>
            </a:extLst>
          </p:cNvPr>
          <p:cNvCxnSpPr/>
          <p:nvPr/>
        </p:nvCxnSpPr>
        <p:spPr>
          <a:xfrm>
            <a:off x="6595593" y="4833585"/>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500391A-BAA4-5229-7B64-CB1AFA4280F1}"/>
              </a:ext>
            </a:extLst>
          </p:cNvPr>
          <p:cNvCxnSpPr/>
          <p:nvPr/>
        </p:nvCxnSpPr>
        <p:spPr>
          <a:xfrm>
            <a:off x="6595593" y="4985985"/>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AEC731-088F-4FE7-CC77-CAB74980E47A}"/>
              </a:ext>
            </a:extLst>
          </p:cNvPr>
          <p:cNvCxnSpPr/>
          <p:nvPr/>
        </p:nvCxnSpPr>
        <p:spPr>
          <a:xfrm>
            <a:off x="6595593" y="513521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45C8EB1-AA00-7040-6744-1AF341B9B530}"/>
              </a:ext>
            </a:extLst>
          </p:cNvPr>
          <p:cNvCxnSpPr>
            <a:cxnSpLocks/>
          </p:cNvCxnSpPr>
          <p:nvPr/>
        </p:nvCxnSpPr>
        <p:spPr>
          <a:xfrm rot="16200000">
            <a:off x="6991871" y="5314802"/>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B13A2B8-7C9E-47BB-62D3-058C1458F84A}"/>
              </a:ext>
            </a:extLst>
          </p:cNvPr>
          <p:cNvCxnSpPr>
            <a:cxnSpLocks/>
          </p:cNvCxnSpPr>
          <p:nvPr/>
        </p:nvCxnSpPr>
        <p:spPr>
          <a:xfrm rot="16200000">
            <a:off x="7664972" y="5314803"/>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F7CC02F-6C69-A559-6B14-8F61BEFA7F72}"/>
              </a:ext>
            </a:extLst>
          </p:cNvPr>
          <p:cNvCxnSpPr>
            <a:cxnSpLocks/>
          </p:cNvCxnSpPr>
          <p:nvPr/>
        </p:nvCxnSpPr>
        <p:spPr>
          <a:xfrm rot="16200000">
            <a:off x="8325370" y="5314803"/>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7245F2E7-2E80-246A-9338-A20B6ACC158F}"/>
              </a:ext>
            </a:extLst>
          </p:cNvPr>
          <p:cNvSpPr/>
          <p:nvPr/>
        </p:nvSpPr>
        <p:spPr>
          <a:xfrm>
            <a:off x="6853562" y="3933056"/>
            <a:ext cx="336550" cy="135966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8ABBEFF1-CB27-B1A8-2677-5BD6A4960034}"/>
              </a:ext>
            </a:extLst>
          </p:cNvPr>
          <p:cNvSpPr/>
          <p:nvPr/>
        </p:nvSpPr>
        <p:spPr>
          <a:xfrm>
            <a:off x="7523487" y="5114925"/>
            <a:ext cx="336550" cy="1778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4" name="Rectangle 73">
            <a:extLst>
              <a:ext uri="{FF2B5EF4-FFF2-40B4-BE49-F238E27FC236}">
                <a16:creationId xmlns:a16="http://schemas.microsoft.com/office/drawing/2014/main" id="{A61AF9B9-F37F-1F0D-12B5-FB4AAE48B9E7}"/>
              </a:ext>
            </a:extLst>
          </p:cNvPr>
          <p:cNvSpPr/>
          <p:nvPr/>
        </p:nvSpPr>
        <p:spPr>
          <a:xfrm>
            <a:off x="8187062" y="4911725"/>
            <a:ext cx="336550" cy="381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65" name="Straight Connector 64">
            <a:extLst>
              <a:ext uri="{FF2B5EF4-FFF2-40B4-BE49-F238E27FC236}">
                <a16:creationId xmlns:a16="http://schemas.microsoft.com/office/drawing/2014/main" id="{5E799A91-023B-2D7F-FCA5-4D3EBC907F87}"/>
              </a:ext>
            </a:extLst>
          </p:cNvPr>
          <p:cNvCxnSpPr>
            <a:cxnSpLocks/>
          </p:cNvCxnSpPr>
          <p:nvPr/>
        </p:nvCxnSpPr>
        <p:spPr>
          <a:xfrm>
            <a:off x="6595593" y="5287610"/>
            <a:ext cx="214391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907C9F10-1D75-2BC0-D038-0CEC4F798481}"/>
              </a:ext>
            </a:extLst>
          </p:cNvPr>
          <p:cNvSpPr txBox="1"/>
          <p:nvPr/>
        </p:nvSpPr>
        <p:spPr>
          <a:xfrm rot="16200000">
            <a:off x="8357763" y="4464813"/>
            <a:ext cx="1227900" cy="276999"/>
          </a:xfrm>
          <a:prstGeom prst="rect">
            <a:avLst/>
          </a:prstGeom>
          <a:noFill/>
        </p:spPr>
        <p:txBody>
          <a:bodyPr wrap="non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Patients with</a:t>
            </a:r>
            <a:br>
              <a:rPr lang="en-GB" sz="1000" b="1" noProof="0" dirty="0">
                <a:latin typeface="Arial" panose="020B0604020202020204" pitchFamily="34" charset="0"/>
                <a:ea typeface="Aileron" charset="0"/>
                <a:cs typeface="Arial" panose="020B0604020202020204" pitchFamily="34" charset="0"/>
              </a:rPr>
            </a:br>
            <a:r>
              <a:rPr lang="en-GB" sz="1000" b="1" noProof="0" dirty="0">
                <a:latin typeface="Arial" panose="020B0604020202020204" pitchFamily="34" charset="0"/>
                <a:ea typeface="Aileron" charset="0"/>
                <a:cs typeface="Arial" panose="020B0604020202020204" pitchFamily="34" charset="0"/>
              </a:rPr>
              <a:t>grade 3 diarrhea (%)</a:t>
            </a:r>
          </a:p>
        </p:txBody>
      </p:sp>
      <p:sp>
        <p:nvSpPr>
          <p:cNvPr id="76" name="TextBox 75">
            <a:extLst>
              <a:ext uri="{FF2B5EF4-FFF2-40B4-BE49-F238E27FC236}">
                <a16:creationId xmlns:a16="http://schemas.microsoft.com/office/drawing/2014/main" id="{06735E29-DB00-6267-0D35-17FD166EF77C}"/>
              </a:ext>
            </a:extLst>
          </p:cNvPr>
          <p:cNvSpPr txBox="1"/>
          <p:nvPr/>
        </p:nvSpPr>
        <p:spPr>
          <a:xfrm>
            <a:off x="9518629" y="5356513"/>
            <a:ext cx="538609" cy="124650"/>
          </a:xfrm>
          <a:prstGeom prst="rect">
            <a:avLst/>
          </a:prstGeom>
          <a:noFill/>
        </p:spPr>
        <p:txBody>
          <a:bodyPr wrap="none" lIns="0" tIns="0" rIns="0" bIns="0" rtlCol="0">
            <a:spAutoFit/>
          </a:bodyPr>
          <a:lstStyle/>
          <a:p>
            <a:pPr algn="ctr">
              <a:lnSpc>
                <a:spcPct val="90000"/>
              </a:lnSpc>
            </a:pPr>
            <a:r>
              <a:rPr lang="en-GB" sz="900" noProof="0" dirty="0">
                <a:latin typeface="Arial" panose="020B0604020202020204" pitchFamily="34" charset="0"/>
                <a:ea typeface="Aileron" charset="0"/>
                <a:cs typeface="Arial" panose="020B0604020202020204" pitchFamily="34" charset="0"/>
              </a:rPr>
              <a:t>≤3 months</a:t>
            </a:r>
          </a:p>
        </p:txBody>
      </p:sp>
      <p:sp>
        <p:nvSpPr>
          <p:cNvPr id="77" name="TextBox 76">
            <a:extLst>
              <a:ext uri="{FF2B5EF4-FFF2-40B4-BE49-F238E27FC236}">
                <a16:creationId xmlns:a16="http://schemas.microsoft.com/office/drawing/2014/main" id="{1ADABCE5-CC0D-8D3C-F58D-17DCE22AC1E8}"/>
              </a:ext>
            </a:extLst>
          </p:cNvPr>
          <p:cNvSpPr txBox="1"/>
          <p:nvPr/>
        </p:nvSpPr>
        <p:spPr>
          <a:xfrm>
            <a:off x="9188675" y="3833209"/>
            <a:ext cx="128240" cy="1538563"/>
          </a:xfrm>
          <a:prstGeom prst="rect">
            <a:avLst/>
          </a:prstGeom>
          <a:noFill/>
        </p:spPr>
        <p:txBody>
          <a:bodyPr wrap="none" lIns="0" tIns="0" rIns="0" bIns="0" rtlCol="0">
            <a:spAutoFit/>
          </a:bodyPr>
          <a:lstStyle/>
          <a:p>
            <a:pPr algn="r">
              <a:lnSpc>
                <a:spcPct val="112000"/>
              </a:lnSpc>
            </a:pPr>
            <a:r>
              <a:rPr lang="en-GB" sz="900" noProof="0" dirty="0">
                <a:latin typeface="Arial" panose="020B0604020202020204" pitchFamily="34" charset="0"/>
                <a:ea typeface="Aileron" charset="0"/>
                <a:cs typeface="Arial" panose="020B0604020202020204" pitchFamily="34" charset="0"/>
              </a:rPr>
              <a:t>45</a:t>
            </a:r>
          </a:p>
          <a:p>
            <a:pPr algn="r">
              <a:lnSpc>
                <a:spcPct val="112000"/>
              </a:lnSpc>
            </a:pPr>
            <a:r>
              <a:rPr lang="en-GB" sz="900" noProof="0" dirty="0">
                <a:latin typeface="Arial" panose="020B0604020202020204" pitchFamily="34" charset="0"/>
                <a:ea typeface="Aileron" charset="0"/>
                <a:cs typeface="Arial" panose="020B0604020202020204" pitchFamily="34" charset="0"/>
              </a:rPr>
              <a:t>40</a:t>
            </a:r>
          </a:p>
          <a:p>
            <a:pPr algn="r">
              <a:lnSpc>
                <a:spcPct val="112000"/>
              </a:lnSpc>
            </a:pPr>
            <a:r>
              <a:rPr lang="en-GB" sz="900" noProof="0" dirty="0">
                <a:latin typeface="Arial" panose="020B0604020202020204" pitchFamily="34" charset="0"/>
                <a:ea typeface="Aileron" charset="0"/>
                <a:cs typeface="Arial" panose="020B0604020202020204" pitchFamily="34" charset="0"/>
              </a:rPr>
              <a:t>35</a:t>
            </a:r>
          </a:p>
          <a:p>
            <a:pPr algn="r">
              <a:lnSpc>
                <a:spcPct val="112000"/>
              </a:lnSpc>
            </a:pPr>
            <a:r>
              <a:rPr lang="en-GB" sz="900" noProof="0" dirty="0">
                <a:latin typeface="Arial" panose="020B0604020202020204" pitchFamily="34" charset="0"/>
                <a:ea typeface="Aileron" charset="0"/>
                <a:cs typeface="Arial" panose="020B0604020202020204" pitchFamily="34" charset="0"/>
              </a:rPr>
              <a:t>30</a:t>
            </a:r>
          </a:p>
          <a:p>
            <a:pPr algn="r">
              <a:lnSpc>
                <a:spcPct val="112000"/>
              </a:lnSpc>
            </a:pPr>
            <a:r>
              <a:rPr lang="en-GB" sz="900" noProof="0" dirty="0">
                <a:latin typeface="Arial" panose="020B0604020202020204" pitchFamily="34" charset="0"/>
                <a:ea typeface="Aileron" charset="0"/>
                <a:cs typeface="Arial" panose="020B0604020202020204" pitchFamily="34" charset="0"/>
              </a:rPr>
              <a:t>25</a:t>
            </a:r>
          </a:p>
          <a:p>
            <a:pPr algn="r">
              <a:lnSpc>
                <a:spcPct val="112000"/>
              </a:lnSpc>
            </a:pPr>
            <a:r>
              <a:rPr lang="en-GB" sz="900" noProof="0" dirty="0">
                <a:latin typeface="Arial" panose="020B0604020202020204" pitchFamily="34" charset="0"/>
                <a:ea typeface="Aileron" charset="0"/>
                <a:cs typeface="Arial" panose="020B0604020202020204" pitchFamily="34" charset="0"/>
              </a:rPr>
              <a:t>20</a:t>
            </a:r>
          </a:p>
          <a:p>
            <a:pPr algn="r">
              <a:lnSpc>
                <a:spcPct val="112000"/>
              </a:lnSpc>
            </a:pPr>
            <a:r>
              <a:rPr lang="en-GB" sz="900" noProof="0" dirty="0">
                <a:latin typeface="Arial" panose="020B0604020202020204" pitchFamily="34" charset="0"/>
                <a:ea typeface="Aileron" charset="0"/>
                <a:cs typeface="Arial" panose="020B0604020202020204" pitchFamily="34" charset="0"/>
              </a:rPr>
              <a:t>15</a:t>
            </a:r>
          </a:p>
          <a:p>
            <a:pPr algn="r">
              <a:lnSpc>
                <a:spcPct val="112000"/>
              </a:lnSpc>
            </a:pPr>
            <a:r>
              <a:rPr lang="en-GB" sz="900" noProof="0" dirty="0">
                <a:latin typeface="Arial" panose="020B0604020202020204" pitchFamily="34" charset="0"/>
                <a:ea typeface="Aileron" charset="0"/>
                <a:cs typeface="Arial" panose="020B0604020202020204" pitchFamily="34" charset="0"/>
              </a:rPr>
              <a:t>10</a:t>
            </a:r>
          </a:p>
          <a:p>
            <a:pPr algn="r">
              <a:lnSpc>
                <a:spcPct val="112000"/>
              </a:lnSpc>
            </a:pPr>
            <a:r>
              <a:rPr lang="en-GB" sz="900" noProof="0" dirty="0">
                <a:latin typeface="Arial" panose="020B0604020202020204" pitchFamily="34" charset="0"/>
                <a:ea typeface="Aileron" charset="0"/>
                <a:cs typeface="Arial" panose="020B0604020202020204" pitchFamily="34" charset="0"/>
              </a:rPr>
              <a:t>5</a:t>
            </a:r>
          </a:p>
          <a:p>
            <a:pPr algn="r">
              <a:lnSpc>
                <a:spcPct val="112000"/>
              </a:lnSpc>
            </a:pPr>
            <a:r>
              <a:rPr lang="en-GB" sz="900" noProof="0" dirty="0">
                <a:latin typeface="Arial" panose="020B0604020202020204" pitchFamily="34" charset="0"/>
                <a:ea typeface="Aileron" charset="0"/>
                <a:cs typeface="Arial" panose="020B0604020202020204" pitchFamily="34" charset="0"/>
              </a:rPr>
              <a:t>0</a:t>
            </a:r>
          </a:p>
        </p:txBody>
      </p:sp>
      <p:sp>
        <p:nvSpPr>
          <p:cNvPr id="78" name="TextBox 77">
            <a:extLst>
              <a:ext uri="{FF2B5EF4-FFF2-40B4-BE49-F238E27FC236}">
                <a16:creationId xmlns:a16="http://schemas.microsoft.com/office/drawing/2014/main" id="{ABAC5955-969A-45C3-D438-C0B1319C9614}"/>
              </a:ext>
            </a:extLst>
          </p:cNvPr>
          <p:cNvSpPr txBox="1"/>
          <p:nvPr/>
        </p:nvSpPr>
        <p:spPr>
          <a:xfrm>
            <a:off x="10172898" y="5356513"/>
            <a:ext cx="541815" cy="124650"/>
          </a:xfrm>
          <a:prstGeom prst="rect">
            <a:avLst/>
          </a:prstGeom>
          <a:noFill/>
        </p:spPr>
        <p:txBody>
          <a:bodyPr wrap="none" lIns="0" tIns="0" rIns="0" bIns="0" rtlCol="0">
            <a:spAutoFit/>
          </a:bodyPr>
          <a:lstStyle/>
          <a:p>
            <a:pPr algn="ctr">
              <a:lnSpc>
                <a:spcPct val="90000"/>
              </a:lnSpc>
            </a:pPr>
            <a:r>
              <a:rPr lang="en-GB" sz="900" noProof="0" dirty="0">
                <a:latin typeface="Arial" panose="020B0604020202020204" pitchFamily="34" charset="0"/>
                <a:ea typeface="Aileron" charset="0"/>
                <a:cs typeface="Arial" panose="020B0604020202020204" pitchFamily="34" charset="0"/>
              </a:rPr>
              <a:t>&gt;3 months</a:t>
            </a:r>
          </a:p>
        </p:txBody>
      </p:sp>
      <p:sp>
        <p:nvSpPr>
          <p:cNvPr id="79" name="TextBox 78">
            <a:extLst>
              <a:ext uri="{FF2B5EF4-FFF2-40B4-BE49-F238E27FC236}">
                <a16:creationId xmlns:a16="http://schemas.microsoft.com/office/drawing/2014/main" id="{EA5DFCF4-5F7F-C7CE-CC38-8951E6BDF2BF}"/>
              </a:ext>
            </a:extLst>
          </p:cNvPr>
          <p:cNvSpPr txBox="1"/>
          <p:nvPr/>
        </p:nvSpPr>
        <p:spPr>
          <a:xfrm>
            <a:off x="10819240" y="5356513"/>
            <a:ext cx="615553" cy="249299"/>
          </a:xfrm>
          <a:prstGeom prst="rect">
            <a:avLst/>
          </a:prstGeom>
          <a:noFill/>
        </p:spPr>
        <p:txBody>
          <a:bodyPr wrap="none" lIns="0" tIns="0" rIns="0" bIns="0" rtlCol="0">
            <a:spAutoFit/>
          </a:bodyPr>
          <a:lstStyle/>
          <a:p>
            <a:pPr algn="ctr">
              <a:lnSpc>
                <a:spcPct val="90000"/>
              </a:lnSpc>
            </a:pPr>
            <a:r>
              <a:rPr lang="en-GB" sz="900" noProof="0" dirty="0">
                <a:latin typeface="Arial" panose="020B0604020202020204" pitchFamily="34" charset="0"/>
                <a:ea typeface="Aileron" charset="0"/>
                <a:cs typeface="Arial" panose="020B0604020202020204" pitchFamily="34" charset="0"/>
              </a:rPr>
              <a:t>No previous</a:t>
            </a:r>
            <a:br>
              <a:rPr lang="en-GB" sz="900" noProof="0" dirty="0">
                <a:latin typeface="Arial" panose="020B0604020202020204" pitchFamily="34" charset="0"/>
                <a:ea typeface="Aileron" charset="0"/>
                <a:cs typeface="Arial" panose="020B0604020202020204" pitchFamily="34" charset="0"/>
              </a:rPr>
            </a:br>
            <a:r>
              <a:rPr lang="en-GB" sz="900" noProof="0" dirty="0">
                <a:latin typeface="Arial" panose="020B0604020202020204" pitchFamily="34" charset="0"/>
                <a:ea typeface="Aileron" charset="0"/>
                <a:cs typeface="Arial" panose="020B0604020202020204" pitchFamily="34" charset="0"/>
              </a:rPr>
              <a:t>exposure</a:t>
            </a:r>
          </a:p>
        </p:txBody>
      </p:sp>
      <p:sp>
        <p:nvSpPr>
          <p:cNvPr id="80" name="TextBox 79">
            <a:extLst>
              <a:ext uri="{FF2B5EF4-FFF2-40B4-BE49-F238E27FC236}">
                <a16:creationId xmlns:a16="http://schemas.microsoft.com/office/drawing/2014/main" id="{FCED349E-04F7-0E0F-0F48-772CCB0BE541}"/>
              </a:ext>
            </a:extLst>
          </p:cNvPr>
          <p:cNvSpPr txBox="1"/>
          <p:nvPr/>
        </p:nvSpPr>
        <p:spPr>
          <a:xfrm>
            <a:off x="9486633" y="5652128"/>
            <a:ext cx="1937959" cy="2769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Time interval between therapy and sevabertinib</a:t>
            </a:r>
          </a:p>
        </p:txBody>
      </p:sp>
      <p:cxnSp>
        <p:nvCxnSpPr>
          <p:cNvPr id="81" name="Straight Connector 80">
            <a:extLst>
              <a:ext uri="{FF2B5EF4-FFF2-40B4-BE49-F238E27FC236}">
                <a16:creationId xmlns:a16="http://schemas.microsoft.com/office/drawing/2014/main" id="{BDB78CA8-1D7C-3284-6DC9-C2A15E0F34AB}"/>
              </a:ext>
            </a:extLst>
          </p:cNvPr>
          <p:cNvCxnSpPr>
            <a:cxnSpLocks/>
          </p:cNvCxnSpPr>
          <p:nvPr/>
        </p:nvCxnSpPr>
        <p:spPr>
          <a:xfrm>
            <a:off x="9418569" y="3892551"/>
            <a:ext cx="0" cy="13968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9B97C1D-9A8A-C8B6-18C1-4977431A9D80}"/>
              </a:ext>
            </a:extLst>
          </p:cNvPr>
          <p:cNvCxnSpPr/>
          <p:nvPr/>
        </p:nvCxnSpPr>
        <p:spPr>
          <a:xfrm>
            <a:off x="9359112" y="390331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8504B1C-8D55-7C40-9499-3839864BCBA0}"/>
              </a:ext>
            </a:extLst>
          </p:cNvPr>
          <p:cNvCxnSpPr/>
          <p:nvPr/>
        </p:nvCxnSpPr>
        <p:spPr>
          <a:xfrm>
            <a:off x="9359112" y="405888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737D7A34-CA0B-AA1B-2A81-8328B654FC50}"/>
              </a:ext>
            </a:extLst>
          </p:cNvPr>
          <p:cNvCxnSpPr/>
          <p:nvPr/>
        </p:nvCxnSpPr>
        <p:spPr>
          <a:xfrm>
            <a:off x="9359112" y="421446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F74CDD1-EB28-2559-25D4-830B51E6898D}"/>
              </a:ext>
            </a:extLst>
          </p:cNvPr>
          <p:cNvCxnSpPr/>
          <p:nvPr/>
        </p:nvCxnSpPr>
        <p:spPr>
          <a:xfrm>
            <a:off x="9359112" y="436686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FF480927-2061-5AEB-661D-44C00B3C7062}"/>
              </a:ext>
            </a:extLst>
          </p:cNvPr>
          <p:cNvCxnSpPr/>
          <p:nvPr/>
        </p:nvCxnSpPr>
        <p:spPr>
          <a:xfrm>
            <a:off x="9359112" y="451926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CE25B5A-2746-71A0-EBB3-D795A72853C6}"/>
              </a:ext>
            </a:extLst>
          </p:cNvPr>
          <p:cNvCxnSpPr/>
          <p:nvPr/>
        </p:nvCxnSpPr>
        <p:spPr>
          <a:xfrm>
            <a:off x="9359112" y="467483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B47ED4C-1236-99D4-5BAF-741EF08BDC72}"/>
              </a:ext>
            </a:extLst>
          </p:cNvPr>
          <p:cNvCxnSpPr/>
          <p:nvPr/>
        </p:nvCxnSpPr>
        <p:spPr>
          <a:xfrm>
            <a:off x="9359112" y="483358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85D91EB-0EC8-D913-98C5-52D21C04041F}"/>
              </a:ext>
            </a:extLst>
          </p:cNvPr>
          <p:cNvCxnSpPr/>
          <p:nvPr/>
        </p:nvCxnSpPr>
        <p:spPr>
          <a:xfrm>
            <a:off x="9359112" y="498598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58971526-53C4-8BAE-87D4-E92A8C16CBD2}"/>
              </a:ext>
            </a:extLst>
          </p:cNvPr>
          <p:cNvCxnSpPr/>
          <p:nvPr/>
        </p:nvCxnSpPr>
        <p:spPr>
          <a:xfrm>
            <a:off x="9359112" y="513521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951EC78-C70F-41A7-A16E-12565DFB321C}"/>
              </a:ext>
            </a:extLst>
          </p:cNvPr>
          <p:cNvCxnSpPr>
            <a:cxnSpLocks/>
          </p:cNvCxnSpPr>
          <p:nvPr/>
        </p:nvCxnSpPr>
        <p:spPr>
          <a:xfrm rot="16200000">
            <a:off x="9755390" y="5314803"/>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A5AAB7F-9912-4980-A48F-A72E79E5779F}"/>
              </a:ext>
            </a:extLst>
          </p:cNvPr>
          <p:cNvCxnSpPr>
            <a:cxnSpLocks/>
          </p:cNvCxnSpPr>
          <p:nvPr/>
        </p:nvCxnSpPr>
        <p:spPr>
          <a:xfrm rot="16200000">
            <a:off x="10428491" y="5314804"/>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221ABE27-71AA-F54B-2DCB-97B3DA5589B6}"/>
              </a:ext>
            </a:extLst>
          </p:cNvPr>
          <p:cNvCxnSpPr>
            <a:cxnSpLocks/>
          </p:cNvCxnSpPr>
          <p:nvPr/>
        </p:nvCxnSpPr>
        <p:spPr>
          <a:xfrm rot="16200000">
            <a:off x="11088889" y="5314804"/>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2039A534-4FB5-48AE-169F-CEF45F43F603}"/>
              </a:ext>
            </a:extLst>
          </p:cNvPr>
          <p:cNvSpPr/>
          <p:nvPr/>
        </p:nvSpPr>
        <p:spPr>
          <a:xfrm>
            <a:off x="9617081" y="4380047"/>
            <a:ext cx="336550" cy="912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5" name="Rectangle 94">
            <a:extLst>
              <a:ext uri="{FF2B5EF4-FFF2-40B4-BE49-F238E27FC236}">
                <a16:creationId xmlns:a16="http://schemas.microsoft.com/office/drawing/2014/main" id="{81E978E0-239B-15EC-EF66-A4F118C705B3}"/>
              </a:ext>
            </a:extLst>
          </p:cNvPr>
          <p:cNvSpPr/>
          <p:nvPr/>
        </p:nvSpPr>
        <p:spPr>
          <a:xfrm>
            <a:off x="10287006" y="4624351"/>
            <a:ext cx="336550" cy="668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6E4B2F81-A0AA-6555-2780-C062A0069F5E}"/>
              </a:ext>
            </a:extLst>
          </p:cNvPr>
          <p:cNvSpPr/>
          <p:nvPr/>
        </p:nvSpPr>
        <p:spPr>
          <a:xfrm>
            <a:off x="10950581" y="5119942"/>
            <a:ext cx="336550" cy="1727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97" name="Straight Connector 96">
            <a:extLst>
              <a:ext uri="{FF2B5EF4-FFF2-40B4-BE49-F238E27FC236}">
                <a16:creationId xmlns:a16="http://schemas.microsoft.com/office/drawing/2014/main" id="{37439B46-E2D8-69B0-3504-4BF16EC111CA}"/>
              </a:ext>
            </a:extLst>
          </p:cNvPr>
          <p:cNvCxnSpPr>
            <a:cxnSpLocks/>
          </p:cNvCxnSpPr>
          <p:nvPr/>
        </p:nvCxnSpPr>
        <p:spPr>
          <a:xfrm>
            <a:off x="9359112" y="5287611"/>
            <a:ext cx="214391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7918411-346E-8B6E-BAE4-EA732D9D758F}"/>
              </a:ext>
            </a:extLst>
          </p:cNvPr>
          <p:cNvSpPr txBox="1"/>
          <p:nvPr/>
        </p:nvSpPr>
        <p:spPr>
          <a:xfrm>
            <a:off x="6935188" y="3650541"/>
            <a:ext cx="1508426" cy="138499"/>
          </a:xfrm>
          <a:prstGeom prst="rect">
            <a:avLst/>
          </a:prstGeom>
          <a:noFill/>
        </p:spPr>
        <p:txBody>
          <a:bodyPr wrap="non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Previous anti-PD-(L)1 Ab</a:t>
            </a:r>
          </a:p>
        </p:txBody>
      </p:sp>
      <p:sp>
        <p:nvSpPr>
          <p:cNvPr id="4" name="TextBox 3">
            <a:extLst>
              <a:ext uri="{FF2B5EF4-FFF2-40B4-BE49-F238E27FC236}">
                <a16:creationId xmlns:a16="http://schemas.microsoft.com/office/drawing/2014/main" id="{7D35BEB0-DFED-2604-0C6D-9F7EC8C8E3BB}"/>
              </a:ext>
            </a:extLst>
          </p:cNvPr>
          <p:cNvSpPr txBox="1"/>
          <p:nvPr/>
        </p:nvSpPr>
        <p:spPr>
          <a:xfrm>
            <a:off x="9486633" y="3650541"/>
            <a:ext cx="1937959"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Previous platinum-based ChT</a:t>
            </a:r>
          </a:p>
        </p:txBody>
      </p:sp>
    </p:spTree>
    <p:extLst>
      <p:ext uri="{BB962C8B-B14F-4D97-AF65-F5344CB8AC3E}">
        <p14:creationId xmlns:p14="http://schemas.microsoft.com/office/powerpoint/2010/main" val="116526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184" y="1425600"/>
            <a:ext cx="10963200" cy="4525200"/>
          </a:xfrm>
        </p:spPr>
        <p:txBody>
          <a:bodyPr>
            <a:normAutofit/>
          </a:bodyPr>
          <a:lstStyle/>
          <a:p>
            <a:r>
              <a:rPr lang="en-GB" noProof="0" dirty="0"/>
              <a:t>This exploratory analysis indicates that despite the high incidence of any grade and </a:t>
            </a:r>
            <a:br>
              <a:rPr lang="en-GB" noProof="0" dirty="0"/>
            </a:br>
            <a:r>
              <a:rPr lang="en-GB" noProof="0" dirty="0"/>
              <a:t>grade 3 diarrhea, events were short and effectively managed without compromising sevabertinib efficacy:</a:t>
            </a:r>
          </a:p>
          <a:p>
            <a:pPr lvl="1"/>
            <a:r>
              <a:rPr lang="en-GB" noProof="0" dirty="0"/>
              <a:t>In cases of severe diarrhea, episodes were generally not sustained or recurrent and were effectively managed with loperamide use and dose interruptions, delays, and/or reductions </a:t>
            </a:r>
          </a:p>
          <a:p>
            <a:pPr lvl="1"/>
            <a:r>
              <a:rPr lang="en-GB" noProof="0" dirty="0"/>
              <a:t>Higher sevabertinib exposure was associated with a higher risk of severe diarrhea </a:t>
            </a:r>
          </a:p>
          <a:p>
            <a:pPr lvl="1"/>
            <a:r>
              <a:rPr lang="en-GB" noProof="0" dirty="0"/>
              <a:t>Overall response rates were similar across cohorts irrespective of diarrhea occurrence</a:t>
            </a:r>
          </a:p>
          <a:p>
            <a:pPr lvl="1"/>
            <a:r>
              <a:rPr lang="en-GB" noProof="0" dirty="0"/>
              <a:t>Timing of previous PD-(L)1 therapy and platinum-based chemotherapy may affect the risk of diarrhea </a:t>
            </a:r>
          </a:p>
          <a:p>
            <a:endParaRPr lang="en-GB"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PD-(L)1: programmed cell death-1/programmed death-ligand 1; TKI, tyrosine kinase inhibitor</a:t>
            </a:r>
          </a:p>
          <a:p>
            <a:r>
              <a:rPr lang="en-GB" noProof="0" dirty="0">
                <a:solidFill>
                  <a:schemeClr val="tx2"/>
                </a:solidFill>
              </a:rPr>
              <a:t>Girard N, et al. Abstract 18P, ELCC 2026 (poster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17</a:t>
            </a:fld>
            <a:endParaRPr lang="en-GB" noProof="0" dirty="0"/>
          </a:p>
        </p:txBody>
      </p:sp>
      <p:sp>
        <p:nvSpPr>
          <p:cNvPr id="3" name="TextBox 2">
            <a:extLst>
              <a:ext uri="{FF2B5EF4-FFF2-40B4-BE49-F238E27FC236}">
                <a16:creationId xmlns:a16="http://schemas.microsoft.com/office/drawing/2014/main" id="{EDBA9AC5-FC0C-7BD6-E76E-854FE36FF245}"/>
              </a:ext>
            </a:extLst>
          </p:cNvPr>
          <p:cNvSpPr txBox="1"/>
          <p:nvPr/>
        </p:nvSpPr>
        <p:spPr>
          <a:xfrm>
            <a:off x="946799" y="4181490"/>
            <a:ext cx="10624487" cy="1479993"/>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endParaRPr lang="en-GB" b="1" noProof="0" dirty="0"/>
          </a:p>
          <a:p>
            <a:pPr marL="365125" indent="-365125">
              <a:spcBef>
                <a:spcPts val="1200"/>
              </a:spcBef>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This exploratory analysis provides reassurance that the diarrhea experienced during treatment with sevabertinib </a:t>
            </a:r>
            <a:r>
              <a:rPr lang="en-GB" b="1" noProof="0" dirty="0">
                <a:latin typeface="Arial" panose="020B0604020202020204" pitchFamily="34" charset="0"/>
                <a:cs typeface="Arial" panose="020B0604020202020204" pitchFamily="34" charset="0"/>
              </a:rPr>
              <a:t>can be effectively managed with timely supportive measures</a:t>
            </a:r>
            <a:r>
              <a:rPr lang="en-GB" noProof="0" dirty="0">
                <a:latin typeface="Arial" panose="020B0604020202020204" pitchFamily="34" charset="0"/>
                <a:cs typeface="Arial" panose="020B0604020202020204" pitchFamily="34" charset="0"/>
              </a:rPr>
              <a:t>, supporting the </a:t>
            </a:r>
            <a:r>
              <a:rPr lang="en-GB" b="1" noProof="0" dirty="0">
                <a:latin typeface="Arial" panose="020B0604020202020204" pitchFamily="34" charset="0"/>
                <a:cs typeface="Arial" panose="020B0604020202020204" pitchFamily="34" charset="0"/>
              </a:rPr>
              <a:t>sustained use of emerging HER2-targeted TKIs</a:t>
            </a:r>
            <a:r>
              <a:rPr lang="en-GB" noProof="0" dirty="0">
                <a:latin typeface="Arial" panose="020B0604020202020204" pitchFamily="34" charset="0"/>
                <a:cs typeface="Arial" panose="020B0604020202020204" pitchFamily="34" charset="0"/>
              </a:rPr>
              <a:t> in routine care</a:t>
            </a:r>
          </a:p>
        </p:txBody>
      </p:sp>
    </p:spTree>
    <p:extLst>
      <p:ext uri="{BB962C8B-B14F-4D97-AF65-F5344CB8AC3E}">
        <p14:creationId xmlns:p14="http://schemas.microsoft.com/office/powerpoint/2010/main" val="302042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Autofit/>
          </a:bodyPr>
          <a:lstStyle/>
          <a:p>
            <a:r>
              <a:rPr lang="en-GB" noProof="0" dirty="0"/>
              <a:t>IELCART: Clinical outcomes in patients with early-stage </a:t>
            </a:r>
            <a:r>
              <a:rPr lang="en-GB" i="1" noProof="0" dirty="0"/>
              <a:t>HER2</a:t>
            </a:r>
            <a:r>
              <a:rPr lang="en-GB" noProof="0" dirty="0"/>
              <a:t>-mutated NSCLC: A prospective cohort study</a:t>
            </a:r>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pPr marL="9525" lvl="1" indent="0" algn="ctr" fontAlgn="base">
              <a:buNone/>
            </a:pPr>
            <a:r>
              <a:rPr lang="en-GB" sz="3200" b="1" noProof="0" dirty="0">
                <a:solidFill>
                  <a:schemeClr val="bg1"/>
                </a:solidFill>
                <a:ea typeface="Verdana" panose="020B0604030504040204" pitchFamily="34" charset="0"/>
              </a:rPr>
              <a:t>Gros L, et al. Abstract 239P, ELCC 2026</a:t>
            </a: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18</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10088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B3D46-4BF3-3FB3-9C5D-DE9A2D5C0827}"/>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362076A-353B-2D8C-2F07-913489E3B4DD}"/>
              </a:ext>
            </a:extLst>
          </p:cNvPr>
          <p:cNvSpPr>
            <a:spLocks noGrp="1"/>
          </p:cNvSpPr>
          <p:nvPr>
            <p:ph sz="quarter" idx="12"/>
          </p:nvPr>
        </p:nvSpPr>
        <p:spPr>
          <a:xfrm>
            <a:off x="620713" y="1288283"/>
            <a:ext cx="5516415" cy="4525963"/>
          </a:xfrm>
        </p:spPr>
        <p:txBody>
          <a:bodyPr/>
          <a:lstStyle/>
          <a:p>
            <a:r>
              <a:rPr lang="en-GB" noProof="0" dirty="0">
                <a:solidFill>
                  <a:schemeClr val="tx2"/>
                </a:solidFill>
              </a:rPr>
              <a:t>HER2-directed therapies have shown promising activity in advanced stage NSCLC</a:t>
            </a:r>
            <a:r>
              <a:rPr lang="en-GB" baseline="30000" noProof="0" dirty="0">
                <a:solidFill>
                  <a:schemeClr val="tx2"/>
                </a:solidFill>
              </a:rPr>
              <a:t>1,2</a:t>
            </a:r>
            <a:r>
              <a:rPr lang="en-GB" noProof="0" dirty="0">
                <a:solidFill>
                  <a:schemeClr val="tx2"/>
                </a:solidFill>
              </a:rPr>
              <a:t>, but the clinical and prognostic significance of </a:t>
            </a:r>
            <a:r>
              <a:rPr lang="en-GB" i="1" noProof="0" dirty="0">
                <a:solidFill>
                  <a:schemeClr val="tx2"/>
                </a:solidFill>
              </a:rPr>
              <a:t>HER2</a:t>
            </a:r>
            <a:r>
              <a:rPr lang="en-GB" noProof="0" dirty="0">
                <a:solidFill>
                  <a:schemeClr val="tx2"/>
                </a:solidFill>
              </a:rPr>
              <a:t> mutations in early-stage resected NSCLC remains poorly defined</a:t>
            </a:r>
            <a:r>
              <a:rPr lang="en-GB" baseline="30000" noProof="0" dirty="0">
                <a:solidFill>
                  <a:schemeClr val="tx2"/>
                </a:solidFill>
              </a:rPr>
              <a:t>3</a:t>
            </a:r>
          </a:p>
          <a:p>
            <a:r>
              <a:rPr lang="en-GB" noProof="0" dirty="0">
                <a:solidFill>
                  <a:schemeClr val="tx2"/>
                </a:solidFill>
              </a:rPr>
              <a:t>This study aimed to characterise the clinicopathologic features and postoperative outcomes of patients with early stage </a:t>
            </a:r>
            <a:r>
              <a:rPr lang="en-GB" i="1" noProof="0" dirty="0">
                <a:solidFill>
                  <a:schemeClr val="tx2"/>
                </a:solidFill>
              </a:rPr>
              <a:t>HER2</a:t>
            </a:r>
            <a:r>
              <a:rPr lang="en-GB" noProof="0" dirty="0">
                <a:solidFill>
                  <a:schemeClr val="tx2"/>
                </a:solidFill>
              </a:rPr>
              <a:t>‑mutated NSCLC</a:t>
            </a:r>
            <a:r>
              <a:rPr lang="en-GB" baseline="30000" noProof="0" dirty="0">
                <a:solidFill>
                  <a:schemeClr val="tx2"/>
                </a:solidFill>
              </a:rPr>
              <a:t>3</a:t>
            </a:r>
          </a:p>
          <a:p>
            <a:r>
              <a:rPr lang="en-GB" noProof="0" dirty="0">
                <a:solidFill>
                  <a:schemeClr val="tx2"/>
                </a:solidFill>
              </a:rPr>
              <a:t>Data was analysed from the Initiative for Early Lung Cancer Research for Treatment (IELCART) study, a multi-institutional cohort initiated in 2016</a:t>
            </a:r>
            <a:r>
              <a:rPr lang="en-GB" baseline="30000" noProof="0" dirty="0">
                <a:solidFill>
                  <a:schemeClr val="tx2"/>
                </a:solidFill>
              </a:rPr>
              <a:t>3</a:t>
            </a:r>
          </a:p>
        </p:txBody>
      </p:sp>
      <p:sp>
        <p:nvSpPr>
          <p:cNvPr id="6" name="Title 5">
            <a:extLst>
              <a:ext uri="{FF2B5EF4-FFF2-40B4-BE49-F238E27FC236}">
                <a16:creationId xmlns:a16="http://schemas.microsoft.com/office/drawing/2014/main" id="{AEE1BD81-7775-2463-3328-EAAC212822E9}"/>
              </a:ext>
            </a:extLst>
          </p:cNvPr>
          <p:cNvSpPr>
            <a:spLocks noGrp="1"/>
          </p:cNvSpPr>
          <p:nvPr>
            <p:ph type="title"/>
          </p:nvPr>
        </p:nvSpPr>
        <p:spPr>
          <a:xfrm>
            <a:off x="619201" y="259200"/>
            <a:ext cx="10963199" cy="864000"/>
          </a:xfrm>
        </p:spPr>
        <p:txBody>
          <a:bodyPr/>
          <a:lstStyle/>
          <a:p>
            <a:r>
              <a:rPr lang="en-GB" noProof="0" dirty="0"/>
              <a:t>IELCART: background and study design</a:t>
            </a:r>
          </a:p>
        </p:txBody>
      </p:sp>
      <p:sp>
        <p:nvSpPr>
          <p:cNvPr id="8" name="Content Placeholder 7">
            <a:extLst>
              <a:ext uri="{FF2B5EF4-FFF2-40B4-BE49-F238E27FC236}">
                <a16:creationId xmlns:a16="http://schemas.microsoft.com/office/drawing/2014/main" id="{CF2B3FFD-FAB1-FDC6-DF21-01A593236B23}"/>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c/p, clinical/pathologic; NGS, next-generation sequencing; NSCLC, non-small cell lung cancer; TNM, tumour-node-metastasis staging system</a:t>
            </a:r>
          </a:p>
          <a:p>
            <a:r>
              <a:rPr lang="en-GB" noProof="0" dirty="0">
                <a:solidFill>
                  <a:schemeClr val="tx2"/>
                </a:solidFill>
              </a:rPr>
              <a:t>1. Heymach JV, et al. N Engl J Med. 2025;392:2321-33; 2. Le X, et al. N Engl J Med. 2025;393:1819-1832; </a:t>
            </a:r>
            <a:br>
              <a:rPr lang="en-GB" noProof="0" dirty="0">
                <a:solidFill>
                  <a:schemeClr val="tx2"/>
                </a:solidFill>
              </a:rPr>
            </a:br>
            <a:r>
              <a:rPr lang="en-GB" noProof="0" dirty="0">
                <a:solidFill>
                  <a:schemeClr val="tx2"/>
                </a:solidFill>
              </a:rPr>
              <a:t>3. Gros L, et al. Abstract 239P, ELCC 2026 (poster presentation) </a:t>
            </a:r>
          </a:p>
        </p:txBody>
      </p:sp>
      <p:sp>
        <p:nvSpPr>
          <p:cNvPr id="11" name="Freeform: Shape 10">
            <a:extLst>
              <a:ext uri="{FF2B5EF4-FFF2-40B4-BE49-F238E27FC236}">
                <a16:creationId xmlns:a16="http://schemas.microsoft.com/office/drawing/2014/main" id="{B50236C3-B8CF-85BA-1FA8-5E36E327A7AC}"/>
              </a:ext>
            </a:extLst>
          </p:cNvPr>
          <p:cNvSpPr/>
          <p:nvPr/>
        </p:nvSpPr>
        <p:spPr>
          <a:xfrm>
            <a:off x="7805458" y="2236711"/>
            <a:ext cx="3907166" cy="1698665"/>
          </a:xfrm>
          <a:custGeom>
            <a:avLst/>
            <a:gdLst>
              <a:gd name="csX0" fmla="*/ 0 w 3780420"/>
              <a:gd name="csY0" fmla="*/ 0 h 3240360"/>
              <a:gd name="csX1" fmla="*/ 3780420 w 3780420"/>
              <a:gd name="csY1" fmla="*/ 0 h 3240360"/>
              <a:gd name="csX2" fmla="*/ 3780420 w 3780420"/>
              <a:gd name="csY2" fmla="*/ 3240360 h 3240360"/>
              <a:gd name="csX3" fmla="*/ 0 w 3780420"/>
              <a:gd name="csY3" fmla="*/ 3240360 h 3240360"/>
              <a:gd name="csX4" fmla="*/ 0 w 3780420"/>
              <a:gd name="csY4" fmla="*/ 0 h 3240360"/>
            </a:gdLst>
            <a:ahLst/>
            <a:cxnLst>
              <a:cxn ang="0">
                <a:pos x="csX0" y="csY0"/>
              </a:cxn>
              <a:cxn ang="0">
                <a:pos x="csX1" y="csY1"/>
              </a:cxn>
              <a:cxn ang="0">
                <a:pos x="csX2" y="csY2"/>
              </a:cxn>
              <a:cxn ang="0">
                <a:pos x="csX3" y="csY3"/>
              </a:cxn>
              <a:cxn ang="0">
                <a:pos x="csX4" y="csY4"/>
              </a:cxn>
            </a:cxnLst>
            <a:rect l="l" t="t" r="r" b="b"/>
            <a:pathLst>
              <a:path w="3780420" h="3240360">
                <a:moveTo>
                  <a:pt x="0" y="0"/>
                </a:moveTo>
                <a:lnTo>
                  <a:pt x="3780420" y="0"/>
                </a:lnTo>
                <a:lnTo>
                  <a:pt x="3780420" y="3240360"/>
                </a:lnTo>
                <a:lnTo>
                  <a:pt x="0" y="3240360"/>
                </a:lnTo>
                <a:lnTo>
                  <a:pt x="0" y="0"/>
                </a:lnTo>
                <a:close/>
              </a:path>
            </a:pathLst>
          </a:custGeom>
          <a:solidFill>
            <a:schemeClr val="accent1">
              <a:lumMod val="40000"/>
              <a:lumOff val="60000"/>
              <a:alpha val="5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0000" bIns="0" numCol="1" spcCol="1270" anchor="t" anchorCtr="0">
            <a:noAutofit/>
          </a:bodyPr>
          <a:lstStyle/>
          <a:p>
            <a:pPr marL="0" lvl="0" indent="0" defTabSz="1066800">
              <a:lnSpc>
                <a:spcPct val="90000"/>
              </a:lnSpc>
              <a:spcBef>
                <a:spcPct val="0"/>
              </a:spcBef>
              <a:spcAft>
                <a:spcPct val="35000"/>
              </a:spcAft>
              <a:buNone/>
            </a:pPr>
            <a:r>
              <a:rPr lang="en-GB" sz="1600" b="1" kern="1200" noProof="0" dirty="0">
                <a:latin typeface="Arial" panose="020B0604020202020204" pitchFamily="34" charset="0"/>
                <a:cs typeface="Arial" panose="020B0604020202020204" pitchFamily="34" charset="0"/>
              </a:rPr>
              <a:t>Study Population</a:t>
            </a:r>
            <a:endParaRPr lang="en-GB" sz="1600" kern="1200" noProof="0" dirty="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0B02331C-4052-9CD7-9BEA-CD73C157CF91}"/>
              </a:ext>
            </a:extLst>
          </p:cNvPr>
          <p:cNvSpPr/>
          <p:nvPr/>
        </p:nvSpPr>
        <p:spPr>
          <a:xfrm>
            <a:off x="7805458" y="3935377"/>
            <a:ext cx="3907166" cy="930896"/>
          </a:xfrm>
          <a:custGeom>
            <a:avLst/>
            <a:gdLst>
              <a:gd name="csX0" fmla="*/ 0 w 3780420"/>
              <a:gd name="csY0" fmla="*/ 0 h 2106231"/>
              <a:gd name="csX1" fmla="*/ 3780420 w 3780420"/>
              <a:gd name="csY1" fmla="*/ 0 h 2106231"/>
              <a:gd name="csX2" fmla="*/ 3780420 w 3780420"/>
              <a:gd name="csY2" fmla="*/ 2106231 h 2106231"/>
              <a:gd name="csX3" fmla="*/ 0 w 3780420"/>
              <a:gd name="csY3" fmla="*/ 2106231 h 2106231"/>
              <a:gd name="csX4" fmla="*/ 0 w 3780420"/>
              <a:gd name="csY4" fmla="*/ 0 h 2106231"/>
            </a:gdLst>
            <a:ahLst/>
            <a:cxnLst>
              <a:cxn ang="0">
                <a:pos x="csX0" y="csY0"/>
              </a:cxn>
              <a:cxn ang="0">
                <a:pos x="csX1" y="csY1"/>
              </a:cxn>
              <a:cxn ang="0">
                <a:pos x="csX2" y="csY2"/>
              </a:cxn>
              <a:cxn ang="0">
                <a:pos x="csX3" y="csY3"/>
              </a:cxn>
              <a:cxn ang="0">
                <a:pos x="csX4" y="csY4"/>
              </a:cxn>
            </a:cxnLst>
            <a:rect l="l" t="t" r="r" b="b"/>
            <a:pathLst>
              <a:path w="3780420" h="2106231">
                <a:moveTo>
                  <a:pt x="0" y="0"/>
                </a:moveTo>
                <a:lnTo>
                  <a:pt x="3780420" y="0"/>
                </a:lnTo>
                <a:lnTo>
                  <a:pt x="3780420" y="2106231"/>
                </a:lnTo>
                <a:lnTo>
                  <a:pt x="0" y="2106231"/>
                </a:lnTo>
                <a:lnTo>
                  <a:pt x="0" y="0"/>
                </a:lnTo>
                <a:close/>
              </a:path>
            </a:pathLst>
          </a:custGeom>
          <a:solidFill>
            <a:schemeClr val="tx2">
              <a:lumMod val="40000"/>
              <a:lumOff val="60000"/>
              <a:alpha val="50000"/>
            </a:schemeClr>
          </a:solidFill>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0000" bIns="0" numCol="1" spcCol="1270" anchor="t" anchorCtr="0">
            <a:noAutofit/>
          </a:bodyPr>
          <a:lstStyle/>
          <a:p>
            <a:pPr marL="0" lvl="0" indent="0" defTabSz="1066800">
              <a:lnSpc>
                <a:spcPct val="90000"/>
              </a:lnSpc>
              <a:spcBef>
                <a:spcPct val="0"/>
              </a:spcBef>
              <a:spcAft>
                <a:spcPct val="35000"/>
              </a:spcAft>
              <a:buNone/>
            </a:pPr>
            <a:r>
              <a:rPr lang="en-GB" sz="1600" b="1" kern="1200" noProof="0" dirty="0">
                <a:latin typeface="Arial" panose="020B0604020202020204" pitchFamily="34" charset="0"/>
                <a:cs typeface="Arial" panose="020B0604020202020204" pitchFamily="34" charset="0"/>
              </a:rPr>
              <a:t>Genomic Profiling</a:t>
            </a:r>
            <a:endParaRPr lang="en-GB" sz="1600" kern="1200" noProof="0"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43FA22AD-9137-AD7C-37E9-27F390ACBD92}"/>
              </a:ext>
            </a:extLst>
          </p:cNvPr>
          <p:cNvSpPr/>
          <p:nvPr/>
        </p:nvSpPr>
        <p:spPr>
          <a:xfrm>
            <a:off x="7805458" y="4863139"/>
            <a:ext cx="3907166" cy="981942"/>
          </a:xfrm>
          <a:custGeom>
            <a:avLst/>
            <a:gdLst>
              <a:gd name="csX0" fmla="*/ 0 w 3780420"/>
              <a:gd name="csY0" fmla="*/ 0 h 972107"/>
              <a:gd name="csX1" fmla="*/ 3780420 w 3780420"/>
              <a:gd name="csY1" fmla="*/ 0 h 972107"/>
              <a:gd name="csX2" fmla="*/ 3780420 w 3780420"/>
              <a:gd name="csY2" fmla="*/ 972107 h 972107"/>
              <a:gd name="csX3" fmla="*/ 0 w 3780420"/>
              <a:gd name="csY3" fmla="*/ 972107 h 972107"/>
              <a:gd name="csX4" fmla="*/ 0 w 3780420"/>
              <a:gd name="csY4" fmla="*/ 0 h 972107"/>
            </a:gdLst>
            <a:ahLst/>
            <a:cxnLst>
              <a:cxn ang="0">
                <a:pos x="csX0" y="csY0"/>
              </a:cxn>
              <a:cxn ang="0">
                <a:pos x="csX1" y="csY1"/>
              </a:cxn>
              <a:cxn ang="0">
                <a:pos x="csX2" y="csY2"/>
              </a:cxn>
              <a:cxn ang="0">
                <a:pos x="csX3" y="csY3"/>
              </a:cxn>
              <a:cxn ang="0">
                <a:pos x="csX4" y="csY4"/>
              </a:cxn>
            </a:cxnLst>
            <a:rect l="l" t="t" r="r" b="b"/>
            <a:pathLst>
              <a:path w="3780420" h="972107">
                <a:moveTo>
                  <a:pt x="0" y="0"/>
                </a:moveTo>
                <a:lnTo>
                  <a:pt x="3780420" y="0"/>
                </a:lnTo>
                <a:lnTo>
                  <a:pt x="3780420" y="972107"/>
                </a:lnTo>
                <a:lnTo>
                  <a:pt x="0" y="972107"/>
                </a:lnTo>
                <a:lnTo>
                  <a:pt x="0" y="0"/>
                </a:lnTo>
                <a:close/>
              </a:path>
            </a:pathLst>
          </a:custGeom>
          <a:solidFill>
            <a:schemeClr val="bg2">
              <a:lumMod val="75000"/>
              <a:alpha val="50000"/>
            </a:schemeClr>
          </a:solidFill>
          <a:ln>
            <a:solidFill>
              <a:schemeClr val="bg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0000" bIns="91440" numCol="1" spcCol="1270" anchor="t" anchorCtr="0">
            <a:noAutofit/>
          </a:bodyPr>
          <a:lstStyle/>
          <a:p>
            <a:pPr marL="0" lvl="0" indent="0" defTabSz="1066800">
              <a:lnSpc>
                <a:spcPct val="90000"/>
              </a:lnSpc>
              <a:spcBef>
                <a:spcPct val="0"/>
              </a:spcBef>
              <a:spcAft>
                <a:spcPct val="35000"/>
              </a:spcAft>
              <a:buNone/>
            </a:pPr>
            <a:r>
              <a:rPr lang="en-GB" sz="1600" b="1" kern="1200" noProof="0" dirty="0">
                <a:latin typeface="Arial" panose="020B0604020202020204" pitchFamily="34" charset="0"/>
                <a:cs typeface="Arial" panose="020B0604020202020204" pitchFamily="34" charset="0"/>
              </a:rPr>
              <a:t>Clinical Variables and Outcomes</a:t>
            </a:r>
            <a:endParaRPr lang="en-GB" sz="1600" kern="1200" noProof="0"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3C322682-B518-593B-9A0D-7DBD6A8C891F}"/>
              </a:ext>
            </a:extLst>
          </p:cNvPr>
          <p:cNvSpPr/>
          <p:nvPr/>
        </p:nvSpPr>
        <p:spPr>
          <a:xfrm>
            <a:off x="7907196" y="2570030"/>
            <a:ext cx="3805428" cy="1117083"/>
          </a:xfrm>
          <a:custGeom>
            <a:avLst/>
            <a:gdLst>
              <a:gd name="csX0" fmla="*/ 0 w 1890210"/>
              <a:gd name="csY0" fmla="*/ 0 h 972110"/>
              <a:gd name="csX1" fmla="*/ 1890210 w 1890210"/>
              <a:gd name="csY1" fmla="*/ 0 h 972110"/>
              <a:gd name="csX2" fmla="*/ 1890210 w 1890210"/>
              <a:gd name="csY2" fmla="*/ 972110 h 972110"/>
              <a:gd name="csX3" fmla="*/ 0 w 1890210"/>
              <a:gd name="csY3" fmla="*/ 972110 h 972110"/>
              <a:gd name="csX4" fmla="*/ 0 w 1890210"/>
              <a:gd name="csY4" fmla="*/ 0 h 972110"/>
            </a:gdLst>
            <a:ahLst/>
            <a:cxnLst>
              <a:cxn ang="0">
                <a:pos x="csX0" y="csY0"/>
              </a:cxn>
              <a:cxn ang="0">
                <a:pos x="csX1" y="csY1"/>
              </a:cxn>
              <a:cxn ang="0">
                <a:pos x="csX2" y="csY2"/>
              </a:cxn>
              <a:cxn ang="0">
                <a:pos x="csX3" y="csY3"/>
              </a:cxn>
              <a:cxn ang="0">
                <a:pos x="csX4" y="csY4"/>
              </a:cxn>
            </a:cxnLst>
            <a:rect l="l" t="t" r="r" b="b"/>
            <a:pathLst>
              <a:path w="1890210" h="972110">
                <a:moveTo>
                  <a:pt x="0" y="0"/>
                </a:moveTo>
                <a:lnTo>
                  <a:pt x="1890210" y="0"/>
                </a:lnTo>
                <a:lnTo>
                  <a:pt x="1890210" y="972110"/>
                </a:lnTo>
                <a:lnTo>
                  <a:pt x="0" y="97211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t" anchorCtr="0">
            <a:noAutofit/>
          </a:bodyPr>
          <a:lstStyle/>
          <a:p>
            <a:pPr marL="252000" lvl="1" indent="-252000" algn="l" defTabSz="444500">
              <a:spcBef>
                <a:spcPct val="0"/>
              </a:spcBef>
              <a:spcAft>
                <a:spcPts val="600"/>
              </a:spcAft>
              <a:buChar char="•"/>
            </a:pPr>
            <a:r>
              <a:rPr lang="en-GB" sz="1400" kern="1200" noProof="0" dirty="0">
                <a:latin typeface="Arial" panose="020B0604020202020204" pitchFamily="34" charset="0"/>
                <a:cs typeface="Arial" panose="020B0604020202020204" pitchFamily="34" charset="0"/>
              </a:rPr>
              <a:t>Underwent surgical resection for clinical stage IA NSCLC (&lt;30 mm; cT1a–cN0M0) </a:t>
            </a:r>
          </a:p>
          <a:p>
            <a:pPr marL="252000" lvl="1" indent="-252000" algn="l" defTabSz="444500">
              <a:spcBef>
                <a:spcPct val="0"/>
              </a:spcBef>
              <a:spcAft>
                <a:spcPts val="600"/>
              </a:spcAft>
              <a:buChar char="•"/>
            </a:pPr>
            <a:r>
              <a:rPr lang="en-GB" sz="1400" kern="1200" noProof="0" dirty="0">
                <a:latin typeface="Arial" panose="020B0604020202020204" pitchFamily="34" charset="0"/>
                <a:cs typeface="Arial" panose="020B0604020202020204" pitchFamily="34" charset="0"/>
              </a:rPr>
              <a:t>Subsequent pathologic confirmation of stage IA </a:t>
            </a:r>
          </a:p>
          <a:p>
            <a:pPr marL="252000" lvl="1" indent="-252000" algn="l" defTabSz="444500">
              <a:spcBef>
                <a:spcPct val="0"/>
              </a:spcBef>
              <a:spcAft>
                <a:spcPts val="600"/>
              </a:spcAft>
              <a:buChar char="•"/>
            </a:pPr>
            <a:r>
              <a:rPr lang="en-GB" sz="1400" noProof="0" dirty="0">
                <a:latin typeface="Arial" panose="020B0604020202020204" pitchFamily="34" charset="0"/>
                <a:cs typeface="Arial" panose="020B0604020202020204" pitchFamily="34" charset="0"/>
              </a:rPr>
              <a:t>Only with g</a:t>
            </a:r>
            <a:r>
              <a:rPr lang="en-GB" sz="1400" kern="1200" noProof="0" dirty="0">
                <a:latin typeface="Arial" panose="020B0604020202020204" pitchFamily="34" charset="0"/>
                <a:cs typeface="Arial" panose="020B0604020202020204" pitchFamily="34" charset="0"/>
              </a:rPr>
              <a:t>enomic profiling data available </a:t>
            </a:r>
          </a:p>
        </p:txBody>
      </p:sp>
      <p:sp>
        <p:nvSpPr>
          <p:cNvPr id="19" name="Freeform: Shape 18">
            <a:extLst>
              <a:ext uri="{FF2B5EF4-FFF2-40B4-BE49-F238E27FC236}">
                <a16:creationId xmlns:a16="http://schemas.microsoft.com/office/drawing/2014/main" id="{07C97E78-8C61-6EED-86EB-1C3E8686EADC}"/>
              </a:ext>
            </a:extLst>
          </p:cNvPr>
          <p:cNvSpPr/>
          <p:nvPr/>
        </p:nvSpPr>
        <p:spPr>
          <a:xfrm>
            <a:off x="7907195" y="4331689"/>
            <a:ext cx="3907166" cy="1117079"/>
          </a:xfrm>
          <a:custGeom>
            <a:avLst/>
            <a:gdLst>
              <a:gd name="csX0" fmla="*/ 0 w 1890210"/>
              <a:gd name="csY0" fmla="*/ 0 h 972106"/>
              <a:gd name="csX1" fmla="*/ 1890210 w 1890210"/>
              <a:gd name="csY1" fmla="*/ 0 h 972106"/>
              <a:gd name="csX2" fmla="*/ 1890210 w 1890210"/>
              <a:gd name="csY2" fmla="*/ 972106 h 972106"/>
              <a:gd name="csX3" fmla="*/ 0 w 1890210"/>
              <a:gd name="csY3" fmla="*/ 972106 h 972106"/>
              <a:gd name="csX4" fmla="*/ 0 w 1890210"/>
              <a:gd name="csY4" fmla="*/ 0 h 972106"/>
            </a:gdLst>
            <a:ahLst/>
            <a:cxnLst>
              <a:cxn ang="0">
                <a:pos x="csX0" y="csY0"/>
              </a:cxn>
              <a:cxn ang="0">
                <a:pos x="csX1" y="csY1"/>
              </a:cxn>
              <a:cxn ang="0">
                <a:pos x="csX2" y="csY2"/>
              </a:cxn>
              <a:cxn ang="0">
                <a:pos x="csX3" y="csY3"/>
              </a:cxn>
              <a:cxn ang="0">
                <a:pos x="csX4" y="csY4"/>
              </a:cxn>
            </a:cxnLst>
            <a:rect l="l" t="t" r="r" b="b"/>
            <a:pathLst>
              <a:path w="1890210" h="972106">
                <a:moveTo>
                  <a:pt x="0" y="0"/>
                </a:moveTo>
                <a:lnTo>
                  <a:pt x="1890210" y="0"/>
                </a:lnTo>
                <a:lnTo>
                  <a:pt x="1890210" y="972106"/>
                </a:lnTo>
                <a:lnTo>
                  <a:pt x="0" y="972106"/>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t" anchorCtr="0">
            <a:noAutofit/>
          </a:bodyPr>
          <a:lstStyle/>
          <a:p>
            <a:pPr marL="252000" lvl="1" indent="-252000" algn="l" defTabSz="444500">
              <a:lnSpc>
                <a:spcPct val="90000"/>
              </a:lnSpc>
              <a:spcBef>
                <a:spcPct val="0"/>
              </a:spcBef>
              <a:spcAft>
                <a:spcPct val="15000"/>
              </a:spcAft>
              <a:buChar char="•"/>
            </a:pPr>
            <a:r>
              <a:rPr lang="en-GB" sz="1400" kern="1200" noProof="0" dirty="0">
                <a:latin typeface="Arial" panose="020B0604020202020204" pitchFamily="34" charset="0"/>
                <a:cs typeface="Arial" panose="020B0604020202020204" pitchFamily="34" charset="0"/>
              </a:rPr>
              <a:t>HER2-mutated tumours were defined by </a:t>
            </a:r>
            <a:r>
              <a:rPr lang="en-GB" sz="1400" b="1" i="1" kern="1200" noProof="0" dirty="0">
                <a:latin typeface="Arial" panose="020B0604020202020204" pitchFamily="34" charset="0"/>
                <a:cs typeface="Arial" panose="020B0604020202020204" pitchFamily="34" charset="0"/>
              </a:rPr>
              <a:t>HER2</a:t>
            </a:r>
            <a:r>
              <a:rPr lang="en-GB" sz="1400" b="1" kern="1200" noProof="0" dirty="0">
                <a:latin typeface="Arial" panose="020B0604020202020204" pitchFamily="34" charset="0"/>
                <a:cs typeface="Arial" panose="020B0604020202020204" pitchFamily="34" charset="0"/>
              </a:rPr>
              <a:t> exon 20 insertions</a:t>
            </a:r>
            <a:r>
              <a:rPr lang="en-GB" sz="1400" kern="1200" noProof="0" dirty="0">
                <a:latin typeface="Arial" panose="020B0604020202020204" pitchFamily="34" charset="0"/>
                <a:cs typeface="Arial" panose="020B0604020202020204" pitchFamily="34" charset="0"/>
              </a:rPr>
              <a:t> detected by NGS</a:t>
            </a:r>
          </a:p>
        </p:txBody>
      </p:sp>
      <p:sp>
        <p:nvSpPr>
          <p:cNvPr id="20" name="Freeform: Shape 19">
            <a:extLst>
              <a:ext uri="{FF2B5EF4-FFF2-40B4-BE49-F238E27FC236}">
                <a16:creationId xmlns:a16="http://schemas.microsoft.com/office/drawing/2014/main" id="{4438F520-0F1B-A4A3-5777-11E5DD07E8AF}"/>
              </a:ext>
            </a:extLst>
          </p:cNvPr>
          <p:cNvSpPr/>
          <p:nvPr/>
        </p:nvSpPr>
        <p:spPr>
          <a:xfrm>
            <a:off x="7907196" y="5205503"/>
            <a:ext cx="3805428" cy="1117080"/>
          </a:xfrm>
          <a:custGeom>
            <a:avLst/>
            <a:gdLst>
              <a:gd name="csX0" fmla="*/ 0 w 1890210"/>
              <a:gd name="csY0" fmla="*/ 0 h 972107"/>
              <a:gd name="csX1" fmla="*/ 1890210 w 1890210"/>
              <a:gd name="csY1" fmla="*/ 0 h 972107"/>
              <a:gd name="csX2" fmla="*/ 1890210 w 1890210"/>
              <a:gd name="csY2" fmla="*/ 972107 h 972107"/>
              <a:gd name="csX3" fmla="*/ 0 w 1890210"/>
              <a:gd name="csY3" fmla="*/ 972107 h 972107"/>
              <a:gd name="csX4" fmla="*/ 0 w 1890210"/>
              <a:gd name="csY4" fmla="*/ 0 h 972107"/>
            </a:gdLst>
            <a:ahLst/>
            <a:cxnLst>
              <a:cxn ang="0">
                <a:pos x="csX0" y="csY0"/>
              </a:cxn>
              <a:cxn ang="0">
                <a:pos x="csX1" y="csY1"/>
              </a:cxn>
              <a:cxn ang="0">
                <a:pos x="csX2" y="csY2"/>
              </a:cxn>
              <a:cxn ang="0">
                <a:pos x="csX3" y="csY3"/>
              </a:cxn>
              <a:cxn ang="0">
                <a:pos x="csX4" y="csY4"/>
              </a:cxn>
            </a:cxnLst>
            <a:rect l="l" t="t" r="r" b="b"/>
            <a:pathLst>
              <a:path w="1890210" h="972107">
                <a:moveTo>
                  <a:pt x="0" y="0"/>
                </a:moveTo>
                <a:lnTo>
                  <a:pt x="1890210" y="0"/>
                </a:lnTo>
                <a:lnTo>
                  <a:pt x="1890210" y="972107"/>
                </a:lnTo>
                <a:lnTo>
                  <a:pt x="0" y="97210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t" anchorCtr="0">
            <a:noAutofit/>
          </a:bodyPr>
          <a:lstStyle/>
          <a:p>
            <a:pPr marL="252000" lvl="1" indent="-252000" algn="l" defTabSz="444500">
              <a:spcBef>
                <a:spcPct val="0"/>
              </a:spcBef>
              <a:spcAft>
                <a:spcPts val="600"/>
              </a:spcAft>
              <a:buChar char="•"/>
            </a:pPr>
            <a:r>
              <a:rPr lang="en-GB" sz="1400" kern="1200" noProof="0" dirty="0">
                <a:latin typeface="Arial" panose="020B0604020202020204" pitchFamily="34" charset="0"/>
                <a:cs typeface="Arial" panose="020B0604020202020204" pitchFamily="34" charset="0"/>
              </a:rPr>
              <a:t>Clinical, radiologic, pathologic and surgical variables collected</a:t>
            </a:r>
          </a:p>
        </p:txBody>
      </p:sp>
      <p:sp>
        <p:nvSpPr>
          <p:cNvPr id="28" name="Rounded Rectangle 15">
            <a:extLst>
              <a:ext uri="{FF2B5EF4-FFF2-40B4-BE49-F238E27FC236}">
                <a16:creationId xmlns:a16="http://schemas.microsoft.com/office/drawing/2014/main" id="{25259168-FC49-4887-B142-14CCC3D010D1}"/>
              </a:ext>
            </a:extLst>
          </p:cNvPr>
          <p:cNvSpPr/>
          <p:nvPr/>
        </p:nvSpPr>
        <p:spPr>
          <a:xfrm>
            <a:off x="7805458" y="1268760"/>
            <a:ext cx="3780420" cy="850201"/>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
                <a:srgbClr val="C6573B"/>
              </a:buClr>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IELCART study</a:t>
            </a:r>
          </a:p>
          <a:p>
            <a:pPr marL="0" marR="0" lvl="0" indent="0" algn="ctr" defTabSz="457200" rtl="0" eaLnBrk="1" fontAlgn="auto" latinLnBrk="0" hangingPunct="1">
              <a:spcBef>
                <a:spcPts val="0"/>
              </a:spcBef>
              <a:spcAft>
                <a:spcPts val="0"/>
              </a:spcAft>
              <a:buClr>
                <a:srgbClr val="C6573B"/>
              </a:buClr>
              <a:buSzTx/>
              <a:buFontTx/>
              <a:buNone/>
              <a:tabLst/>
              <a:defRPr/>
            </a:pPr>
            <a:r>
              <a:rPr kumimoji="0" lang="en-GB" sz="160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Prospective Multi-institutional Cohort </a:t>
            </a:r>
            <a:r>
              <a:rPr kumimoji="0" lang="en-GB" sz="140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(Since 2016)</a:t>
            </a:r>
            <a:r>
              <a:rPr kumimoji="0" lang="en-GB" sz="140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3341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a:bodyPr>
          <a:lstStyle/>
          <a:p>
            <a:r>
              <a:rPr lang="en-GB" noProof="0" dirty="0"/>
              <a:t>lung connect</a:t>
            </a:r>
            <a:br>
              <a:rPr lang="en-GB" noProof="0" dirty="0"/>
            </a:br>
            <a:br>
              <a:rPr lang="en-GB" noProof="0" dirty="0"/>
            </a:br>
            <a:r>
              <a:rPr lang="en-GB" noProof="0" dirty="0"/>
              <a:t>Oncogene-addicted nsclc</a:t>
            </a:r>
            <a:br>
              <a:rPr lang="en-GB" noProof="0" dirty="0"/>
            </a:br>
            <a:r>
              <a:rPr lang="en-GB" noProof="0" dirty="0"/>
              <a:t>highlights from ELCC 2026</a:t>
            </a:r>
            <a:br>
              <a:rPr lang="en-GB" noProof="0" dirty="0"/>
            </a:br>
            <a:endParaRPr lang="en-GB" noProof="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noProof="0" dirty="0"/>
              <a:t>Prof. Nicolas Girard, MD</a:t>
            </a:r>
          </a:p>
          <a:p>
            <a:pPr>
              <a:spcBef>
                <a:spcPts val="0"/>
              </a:spcBef>
            </a:pPr>
            <a:r>
              <a:rPr lang="en-GB" sz="2200" b="1" noProof="0" dirty="0">
                <a:effectLst/>
                <a:ea typeface="Aptos" panose="020B0004020202020204" pitchFamily="34" charset="0"/>
              </a:rPr>
              <a:t>Institut Curie, Paris, France</a:t>
            </a:r>
          </a:p>
          <a:p>
            <a:pPr>
              <a:spcBef>
                <a:spcPts val="0"/>
              </a:spcBef>
            </a:pPr>
            <a:br>
              <a:rPr lang="en-GB" sz="2400" b="1" noProof="0" dirty="0"/>
            </a:br>
            <a:r>
              <a:rPr lang="en-GB" sz="2400" b="1" noProof="0" dirty="0"/>
              <a:t>MARCH 2026</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Tree>
    <p:extLst>
      <p:ext uri="{BB962C8B-B14F-4D97-AF65-F5344CB8AC3E}">
        <p14:creationId xmlns:p14="http://schemas.microsoft.com/office/powerpoint/2010/main" val="960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0407-FBF7-DBBC-A19E-0B2C3F7A29F5}"/>
            </a:ext>
          </a:extLst>
        </p:cNvPr>
        <p:cNvGrpSpPr/>
        <p:nvPr/>
      </p:nvGrpSpPr>
      <p:grpSpPr>
        <a:xfrm>
          <a:off x="0" y="0"/>
          <a:ext cx="0" cy="0"/>
          <a:chOff x="0" y="0"/>
          <a:chExt cx="0" cy="0"/>
        </a:xfrm>
      </p:grpSpPr>
      <p:sp>
        <p:nvSpPr>
          <p:cNvPr id="13" name="Content Placeholder 14">
            <a:extLst>
              <a:ext uri="{FF2B5EF4-FFF2-40B4-BE49-F238E27FC236}">
                <a16:creationId xmlns:a16="http://schemas.microsoft.com/office/drawing/2014/main" id="{B0A8D1F2-58B7-10B0-AB88-0F7F1129FEA4}"/>
              </a:ext>
            </a:extLst>
          </p:cNvPr>
          <p:cNvSpPr>
            <a:spLocks noGrp="1"/>
          </p:cNvSpPr>
          <p:nvPr>
            <p:ph sz="quarter" idx="12"/>
          </p:nvPr>
        </p:nvSpPr>
        <p:spPr>
          <a:xfrm>
            <a:off x="8112224" y="1425575"/>
            <a:ext cx="3471764" cy="4525963"/>
          </a:xfrm>
        </p:spPr>
        <p:txBody>
          <a:bodyPr/>
          <a:lstStyle/>
          <a:p>
            <a:r>
              <a:rPr lang="en-GB" noProof="0" dirty="0"/>
              <a:t>Among 350 patients with genomic profiling, </a:t>
            </a:r>
            <a:br>
              <a:rPr lang="en-GB" noProof="0" dirty="0"/>
            </a:br>
            <a:r>
              <a:rPr lang="en-GB" b="1" noProof="0" dirty="0">
                <a:solidFill>
                  <a:schemeClr val="accent1"/>
                </a:solidFill>
              </a:rPr>
              <a:t>16 (4.6%) harboured </a:t>
            </a:r>
            <a:r>
              <a:rPr lang="en-GB" b="1" i="1" noProof="0" dirty="0">
                <a:solidFill>
                  <a:schemeClr val="accent1"/>
                </a:solidFill>
              </a:rPr>
              <a:t>HER2</a:t>
            </a:r>
            <a:r>
              <a:rPr lang="en-GB" b="1" noProof="0" dirty="0">
                <a:solidFill>
                  <a:schemeClr val="accent1"/>
                </a:solidFill>
              </a:rPr>
              <a:t> ex20 mutations</a:t>
            </a:r>
          </a:p>
          <a:p>
            <a:r>
              <a:rPr lang="en-GB" b="1" noProof="0" dirty="0">
                <a:solidFill>
                  <a:schemeClr val="accent1"/>
                </a:solidFill>
              </a:rPr>
              <a:t>Median age was 69 years</a:t>
            </a:r>
            <a:r>
              <a:rPr lang="en-GB" noProof="0" dirty="0"/>
              <a:t>; most patients were </a:t>
            </a:r>
            <a:r>
              <a:rPr lang="en-GB" b="1" noProof="0" dirty="0">
                <a:solidFill>
                  <a:schemeClr val="accent1"/>
                </a:solidFill>
              </a:rPr>
              <a:t>female (69%), white (63%)</a:t>
            </a:r>
            <a:r>
              <a:rPr lang="en-GB" noProof="0" dirty="0"/>
              <a:t>, and </a:t>
            </a:r>
            <a:r>
              <a:rPr lang="en-GB" b="1" noProof="0" dirty="0">
                <a:solidFill>
                  <a:schemeClr val="accent1"/>
                </a:solidFill>
              </a:rPr>
              <a:t>non-Hispanic (94%) </a:t>
            </a:r>
          </a:p>
          <a:p>
            <a:r>
              <a:rPr lang="en-GB" noProof="0" dirty="0"/>
              <a:t>Over half were </a:t>
            </a:r>
            <a:r>
              <a:rPr lang="en-GB" b="1" noProof="0" dirty="0">
                <a:solidFill>
                  <a:schemeClr val="accent1"/>
                </a:solidFill>
              </a:rPr>
              <a:t>never-smokers (56%) </a:t>
            </a:r>
          </a:p>
          <a:p>
            <a:r>
              <a:rPr lang="en-GB" noProof="0" dirty="0">
                <a:solidFill>
                  <a:schemeClr val="tx2"/>
                </a:solidFill>
              </a:rPr>
              <a:t>Three patients (19%) </a:t>
            </a:r>
            <a:br>
              <a:rPr lang="en-GB" noProof="0" dirty="0">
                <a:solidFill>
                  <a:schemeClr val="tx2"/>
                </a:solidFill>
              </a:rPr>
            </a:br>
            <a:r>
              <a:rPr lang="en-GB" noProof="0" dirty="0">
                <a:solidFill>
                  <a:schemeClr val="tx2"/>
                </a:solidFill>
              </a:rPr>
              <a:t>with </a:t>
            </a:r>
            <a:r>
              <a:rPr lang="en-GB" i="1" noProof="0" dirty="0">
                <a:solidFill>
                  <a:schemeClr val="tx2"/>
                </a:solidFill>
              </a:rPr>
              <a:t>HER2</a:t>
            </a:r>
            <a:r>
              <a:rPr lang="en-GB" noProof="0" dirty="0">
                <a:solidFill>
                  <a:schemeClr val="tx2"/>
                </a:solidFill>
              </a:rPr>
              <a:t>m had a family history of lung cancer</a:t>
            </a:r>
          </a:p>
        </p:txBody>
      </p:sp>
      <p:sp>
        <p:nvSpPr>
          <p:cNvPr id="6" name="Title 5">
            <a:extLst>
              <a:ext uri="{FF2B5EF4-FFF2-40B4-BE49-F238E27FC236}">
                <a16:creationId xmlns:a16="http://schemas.microsoft.com/office/drawing/2014/main" id="{36014305-7DC8-9E31-9A34-4DBC995FFF19}"/>
              </a:ext>
            </a:extLst>
          </p:cNvPr>
          <p:cNvSpPr>
            <a:spLocks noGrp="1"/>
          </p:cNvSpPr>
          <p:nvPr>
            <p:ph type="title"/>
          </p:nvPr>
        </p:nvSpPr>
        <p:spPr>
          <a:xfrm>
            <a:off x="619125" y="258763"/>
            <a:ext cx="10963275" cy="865187"/>
          </a:xfrm>
        </p:spPr>
        <p:txBody>
          <a:bodyPr/>
          <a:lstStyle/>
          <a:p>
            <a:r>
              <a:rPr lang="en-GB" noProof="0" dirty="0"/>
              <a:t>IELCART: </a:t>
            </a:r>
            <a:r>
              <a:rPr lang="en-GB" noProof="0" dirty="0" err="1"/>
              <a:t>baselin</a:t>
            </a:r>
            <a:r>
              <a:rPr lang="en-GB" dirty="0"/>
              <a:t>e characteristics</a:t>
            </a:r>
            <a:endParaRPr lang="en-GB" noProof="0" dirty="0"/>
          </a:p>
        </p:txBody>
      </p:sp>
      <p:sp>
        <p:nvSpPr>
          <p:cNvPr id="2" name="Slide Number Placeholder 1">
            <a:extLst>
              <a:ext uri="{FF2B5EF4-FFF2-40B4-BE49-F238E27FC236}">
                <a16:creationId xmlns:a16="http://schemas.microsoft.com/office/drawing/2014/main" id="{EA06BE04-D228-57EB-3AF9-03476421F41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20</a:t>
            </a:fld>
            <a:endParaRPr lang="en-GB" noProof="0" dirty="0"/>
          </a:p>
        </p:txBody>
      </p:sp>
      <p:sp>
        <p:nvSpPr>
          <p:cNvPr id="25" name="Content Placeholder 24">
            <a:extLst>
              <a:ext uri="{FF2B5EF4-FFF2-40B4-BE49-F238E27FC236}">
                <a16:creationId xmlns:a16="http://schemas.microsoft.com/office/drawing/2014/main" id="{B6B5F64D-6411-5185-E857-841ED6D8C095}"/>
              </a:ext>
            </a:extLst>
          </p:cNvPr>
          <p:cNvSpPr>
            <a:spLocks noGrp="1"/>
          </p:cNvSpPr>
          <p:nvPr>
            <p:ph sz="quarter" idx="15"/>
          </p:nvPr>
        </p:nvSpPr>
        <p:spPr/>
        <p:txBody>
          <a:bodyPr/>
          <a:lstStyle/>
          <a:p>
            <a:r>
              <a:rPr lang="en-GB" noProof="0" dirty="0">
                <a:solidFill>
                  <a:schemeClr val="tx2"/>
                </a:solidFill>
              </a:rPr>
              <a:t>Ex20, exon 20; COPD, chronic obstructive pulmonary diseases; HERm, HER2 mutation; IQR, interquartile range</a:t>
            </a:r>
          </a:p>
          <a:p>
            <a:r>
              <a:rPr lang="en-GB" spc="0" noProof="0" dirty="0">
                <a:solidFill>
                  <a:schemeClr val="tx2"/>
                </a:solidFill>
                <a:ea typeface="Verdana" panose="020B0604030504040204" pitchFamily="34" charset="0"/>
              </a:rPr>
              <a:t>Gros L, et al. Abstract 239P, ELCC 2026 (poster presentation)</a:t>
            </a:r>
          </a:p>
        </p:txBody>
      </p:sp>
      <p:graphicFrame>
        <p:nvGraphicFramePr>
          <p:cNvPr id="26" name="Table 25">
            <a:extLst>
              <a:ext uri="{FF2B5EF4-FFF2-40B4-BE49-F238E27FC236}">
                <a16:creationId xmlns:a16="http://schemas.microsoft.com/office/drawing/2014/main" id="{AAAA9D13-6DD0-2C41-D6E9-AA00D80C1BB2}"/>
              </a:ext>
            </a:extLst>
          </p:cNvPr>
          <p:cNvGraphicFramePr>
            <a:graphicFrameLocks noGrp="1"/>
          </p:cNvGraphicFramePr>
          <p:nvPr>
            <p:extLst>
              <p:ext uri="{D42A27DB-BD31-4B8C-83A1-F6EECF244321}">
                <p14:modId xmlns:p14="http://schemas.microsoft.com/office/powerpoint/2010/main" val="1320149442"/>
              </p:ext>
            </p:extLst>
          </p:nvPr>
        </p:nvGraphicFramePr>
        <p:xfrm>
          <a:off x="619124" y="929753"/>
          <a:ext cx="7205070" cy="5235408"/>
        </p:xfrm>
        <a:graphic>
          <a:graphicData uri="http://schemas.openxmlformats.org/drawingml/2006/table">
            <a:tbl>
              <a:tblPr firstRow="1" bandRow="1">
                <a:tableStyleId>{5C22544A-7EE6-4342-B048-85BDC9FD1C3A}</a:tableStyleId>
              </a:tblPr>
              <a:tblGrid>
                <a:gridCol w="2236516">
                  <a:extLst>
                    <a:ext uri="{9D8B030D-6E8A-4147-A177-3AD203B41FA5}">
                      <a16:colId xmlns:a16="http://schemas.microsoft.com/office/drawing/2014/main" val="2724654460"/>
                    </a:ext>
                  </a:extLst>
                </a:gridCol>
                <a:gridCol w="1392155">
                  <a:extLst>
                    <a:ext uri="{9D8B030D-6E8A-4147-A177-3AD203B41FA5}">
                      <a16:colId xmlns:a16="http://schemas.microsoft.com/office/drawing/2014/main" val="141715588"/>
                    </a:ext>
                  </a:extLst>
                </a:gridCol>
                <a:gridCol w="1392155">
                  <a:extLst>
                    <a:ext uri="{9D8B030D-6E8A-4147-A177-3AD203B41FA5}">
                      <a16:colId xmlns:a16="http://schemas.microsoft.com/office/drawing/2014/main" val="1722274264"/>
                    </a:ext>
                  </a:extLst>
                </a:gridCol>
                <a:gridCol w="1392155">
                  <a:extLst>
                    <a:ext uri="{9D8B030D-6E8A-4147-A177-3AD203B41FA5}">
                      <a16:colId xmlns:a16="http://schemas.microsoft.com/office/drawing/2014/main" val="2920590846"/>
                    </a:ext>
                  </a:extLst>
                </a:gridCol>
                <a:gridCol w="792089">
                  <a:extLst>
                    <a:ext uri="{9D8B030D-6E8A-4147-A177-3AD203B41FA5}">
                      <a16:colId xmlns:a16="http://schemas.microsoft.com/office/drawing/2014/main" val="1420233654"/>
                    </a:ext>
                  </a:extLst>
                </a:gridCol>
              </a:tblGrid>
              <a:tr h="163088">
                <a:tc>
                  <a:txBody>
                    <a:bodyPr/>
                    <a:lstStyle/>
                    <a:p>
                      <a:r>
                        <a:rPr lang="en-GB" sz="1200" noProof="0" dirty="0">
                          <a:solidFill>
                            <a:schemeClr val="bg1"/>
                          </a:solidFill>
                          <a:latin typeface="Arial" panose="020B0604020202020204" pitchFamily="34" charset="0"/>
                          <a:cs typeface="Arial" panose="020B0604020202020204" pitchFamily="34" charset="0"/>
                        </a:rPr>
                        <a:t>Characteristics</a:t>
                      </a:r>
                    </a:p>
                  </a:txBody>
                  <a:tcPr anchor="b"/>
                </a:tc>
                <a:tc>
                  <a:txBody>
                    <a:bodyPr/>
                    <a:lstStyle/>
                    <a:p>
                      <a:pPr algn="ctr"/>
                      <a:r>
                        <a:rPr lang="en-GB" sz="1200" noProof="0" dirty="0">
                          <a:solidFill>
                            <a:schemeClr val="bg1"/>
                          </a:solidFill>
                          <a:latin typeface="Arial" panose="020B0604020202020204" pitchFamily="34" charset="0"/>
                          <a:cs typeface="Arial" panose="020B0604020202020204" pitchFamily="34" charset="0"/>
                        </a:rPr>
                        <a:t>Overall</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N=350</a:t>
                      </a:r>
                    </a:p>
                  </a:txBody>
                  <a:tcPr anchor="b"/>
                </a:tc>
                <a:tc>
                  <a:txBody>
                    <a:bodyPr/>
                    <a:lstStyle/>
                    <a:p>
                      <a:pPr algn="ctr"/>
                      <a:r>
                        <a:rPr lang="en-GB" sz="1200" i="1" noProof="0" dirty="0">
                          <a:solidFill>
                            <a:schemeClr val="bg1"/>
                          </a:solidFill>
                          <a:latin typeface="Arial" panose="020B0604020202020204" pitchFamily="34" charset="0"/>
                          <a:cs typeface="Arial" panose="020B0604020202020204" pitchFamily="34" charset="0"/>
                        </a:rPr>
                        <a:t>HER2</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N=16</a:t>
                      </a:r>
                    </a:p>
                  </a:txBody>
                  <a:tcPr anchor="b"/>
                </a:tc>
                <a:tc>
                  <a:txBody>
                    <a:bodyPr/>
                    <a:lstStyle/>
                    <a:p>
                      <a:pPr algn="ctr"/>
                      <a:r>
                        <a:rPr lang="en-GB" sz="1200" noProof="0" dirty="0">
                          <a:solidFill>
                            <a:schemeClr val="bg1"/>
                          </a:solidFill>
                          <a:latin typeface="Arial" panose="020B0604020202020204" pitchFamily="34" charset="0"/>
                          <a:cs typeface="Arial" panose="020B0604020202020204" pitchFamily="34" charset="0"/>
                        </a:rPr>
                        <a:t>Non-</a:t>
                      </a:r>
                      <a:r>
                        <a:rPr lang="en-GB" sz="1200" i="1" noProof="0" dirty="0">
                          <a:solidFill>
                            <a:schemeClr val="bg1"/>
                          </a:solidFill>
                          <a:latin typeface="Arial" panose="020B0604020202020204" pitchFamily="34" charset="0"/>
                          <a:cs typeface="Arial" panose="020B0604020202020204" pitchFamily="34" charset="0"/>
                        </a:rPr>
                        <a:t>HER2</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N=334</a:t>
                      </a:r>
                    </a:p>
                  </a:txBody>
                  <a:tcPr anchor="b"/>
                </a:tc>
                <a:tc>
                  <a:txBody>
                    <a:bodyPr/>
                    <a:lstStyle/>
                    <a:p>
                      <a:pPr algn="ctr"/>
                      <a:r>
                        <a:rPr lang="en-GB" sz="1200" noProof="0" dirty="0">
                          <a:solidFill>
                            <a:schemeClr val="bg1"/>
                          </a:solidFill>
                          <a:latin typeface="Arial" panose="020B0604020202020204" pitchFamily="34" charset="0"/>
                          <a:cs typeface="Arial" panose="020B0604020202020204" pitchFamily="34" charset="0"/>
                        </a:rPr>
                        <a:t>p value</a:t>
                      </a:r>
                    </a:p>
                  </a:txBody>
                  <a:tcPr anchor="b"/>
                </a:tc>
                <a:extLst>
                  <a:ext uri="{0D108BD9-81ED-4DB2-BD59-A6C34878D82A}">
                    <a16:rowId xmlns:a16="http://schemas.microsoft.com/office/drawing/2014/main" val="2884815632"/>
                  </a:ext>
                </a:extLst>
              </a:tr>
              <a:tr h="85782">
                <a:tc>
                  <a:txBody>
                    <a:bodyPr/>
                    <a:lstStyle/>
                    <a:p>
                      <a:pPr>
                        <a:lnSpc>
                          <a:spcPct val="90000"/>
                        </a:lnSpc>
                      </a:pPr>
                      <a:r>
                        <a:rPr lang="en-GB" sz="1200" noProof="0" dirty="0">
                          <a:solidFill>
                            <a:schemeClr val="tx1"/>
                          </a:solidFill>
                          <a:latin typeface="Arial" panose="020B0604020202020204" pitchFamily="34" charset="0"/>
                          <a:cs typeface="Arial" panose="020B0604020202020204" pitchFamily="34" charset="0"/>
                        </a:rPr>
                        <a:t>Median age (IQR), years</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70 (63-77)</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69 (60-77)</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71 (63-77)</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0.6</a:t>
                      </a:r>
                    </a:p>
                  </a:txBody>
                  <a:tcPr marT="18000" marB="18000"/>
                </a:tc>
                <a:extLst>
                  <a:ext uri="{0D108BD9-81ED-4DB2-BD59-A6C34878D82A}">
                    <a16:rowId xmlns:a16="http://schemas.microsoft.com/office/drawing/2014/main" val="1222606596"/>
                  </a:ext>
                </a:extLst>
              </a:tr>
              <a:tr h="85782">
                <a:tc>
                  <a:txBody>
                    <a:bodyPr/>
                    <a:lstStyle/>
                    <a:p>
                      <a:pPr>
                        <a:lnSpc>
                          <a:spcPct val="90000"/>
                        </a:lnSpc>
                      </a:pPr>
                      <a:r>
                        <a:rPr lang="en-GB" sz="1200" noProof="0" dirty="0">
                          <a:solidFill>
                            <a:schemeClr val="tx1"/>
                          </a:solidFill>
                          <a:latin typeface="Arial" panose="020B0604020202020204" pitchFamily="34" charset="0"/>
                          <a:cs typeface="Arial" panose="020B0604020202020204" pitchFamily="34" charset="0"/>
                        </a:rPr>
                        <a:t>Sex, n (%)</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0.4</a:t>
                      </a:r>
                    </a:p>
                  </a:txBody>
                  <a:tcPr marT="18000" marB="18000"/>
                </a:tc>
                <a:extLst>
                  <a:ext uri="{0D108BD9-81ED-4DB2-BD59-A6C34878D82A}">
                    <a16:rowId xmlns:a16="http://schemas.microsoft.com/office/drawing/2014/main" val="3176811553"/>
                  </a:ext>
                </a:extLst>
              </a:tr>
              <a:tr h="85782">
                <a:tc>
                  <a:txBody>
                    <a:bodyPr/>
                    <a:lstStyle/>
                    <a:p>
                      <a:pPr marL="0" indent="180975">
                        <a:lnSpc>
                          <a:spcPct val="90000"/>
                        </a:lnSpc>
                        <a:tabLst/>
                      </a:pPr>
                      <a:r>
                        <a:rPr lang="en-GB" sz="1200" noProof="0" dirty="0">
                          <a:solidFill>
                            <a:schemeClr val="tx1"/>
                          </a:solidFill>
                          <a:latin typeface="Arial" panose="020B0604020202020204" pitchFamily="34" charset="0"/>
                          <a:cs typeface="Arial" panose="020B0604020202020204" pitchFamily="34" charset="0"/>
                        </a:rPr>
                        <a:t>Female</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204 (58)</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11 (69)</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193 (58)</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99114694"/>
                  </a:ext>
                </a:extLst>
              </a:tr>
              <a:tr h="85782">
                <a:tc>
                  <a:txBody>
                    <a:bodyPr/>
                    <a:lstStyle/>
                    <a:p>
                      <a:pPr marL="0" indent="180975">
                        <a:lnSpc>
                          <a:spcPct val="90000"/>
                        </a:lnSpc>
                        <a:tabLst/>
                      </a:pPr>
                      <a:r>
                        <a:rPr lang="en-GB" sz="1200" noProof="0" dirty="0">
                          <a:latin typeface="Arial" panose="020B0604020202020204" pitchFamily="34" charset="0"/>
                          <a:cs typeface="Arial" panose="020B0604020202020204" pitchFamily="34" charset="0"/>
                        </a:rPr>
                        <a:t>Male</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146 (42)</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 (31)</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141 (42)</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1803288621"/>
                  </a:ext>
                </a:extLst>
              </a:tr>
              <a:tr h="85782">
                <a:tc>
                  <a:txBody>
                    <a:bodyPr/>
                    <a:lstStyle/>
                    <a:p>
                      <a:pPr marL="0" indent="9525">
                        <a:lnSpc>
                          <a:spcPct val="90000"/>
                        </a:lnSpc>
                        <a:tabLst/>
                      </a:pPr>
                      <a:r>
                        <a:rPr lang="en-GB" sz="1200" noProof="0" dirty="0">
                          <a:solidFill>
                            <a:schemeClr val="tx1"/>
                          </a:solidFill>
                          <a:latin typeface="Arial" panose="020B0604020202020204" pitchFamily="34" charset="0"/>
                          <a:cs typeface="Arial" panose="020B0604020202020204" pitchFamily="34" charset="0"/>
                        </a:rPr>
                        <a:t>Median BMI (IQR), kg/</a:t>
                      </a:r>
                      <a:r>
                        <a:rPr lang="en-GB" sz="1200" baseline="0" noProof="0" dirty="0">
                          <a:solidFill>
                            <a:schemeClr val="tx1"/>
                          </a:solidFill>
                          <a:latin typeface="Arial" panose="020B0604020202020204" pitchFamily="34" charset="0"/>
                          <a:cs typeface="Arial" panose="020B0604020202020204" pitchFamily="34" charset="0"/>
                        </a:rPr>
                        <a:t>m</a:t>
                      </a:r>
                      <a:r>
                        <a:rPr lang="en-GB" sz="1200" baseline="30000" noProof="0" dirty="0">
                          <a:solidFill>
                            <a:schemeClr val="tx1"/>
                          </a:solidFill>
                          <a:latin typeface="Arial" panose="020B0604020202020204" pitchFamily="34" charset="0"/>
                          <a:cs typeface="Arial" panose="020B0604020202020204" pitchFamily="34" charset="0"/>
                        </a:rPr>
                        <a:t>2</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25.7 (22.7-29.5)</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25.8 (22.8-33.4)</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25.7 (22.7-29.5)</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0.6</a:t>
                      </a:r>
                    </a:p>
                  </a:txBody>
                  <a:tcPr marT="18000" marB="18000"/>
                </a:tc>
                <a:extLst>
                  <a:ext uri="{0D108BD9-81ED-4DB2-BD59-A6C34878D82A}">
                    <a16:rowId xmlns:a16="http://schemas.microsoft.com/office/drawing/2014/main" val="2324470051"/>
                  </a:ext>
                </a:extLst>
              </a:tr>
              <a:tr h="85782">
                <a:tc>
                  <a:txBody>
                    <a:bodyPr/>
                    <a:lstStyle/>
                    <a:p>
                      <a:pPr marL="0" indent="9525">
                        <a:lnSpc>
                          <a:spcPct val="90000"/>
                        </a:lnSpc>
                        <a:tabLst/>
                      </a:pPr>
                      <a:r>
                        <a:rPr lang="en-GB" sz="1200" noProof="0" dirty="0">
                          <a:solidFill>
                            <a:schemeClr val="tx1"/>
                          </a:solidFill>
                          <a:latin typeface="Arial" panose="020B0604020202020204" pitchFamily="34" charset="0"/>
                          <a:cs typeface="Arial" panose="020B0604020202020204" pitchFamily="34" charset="0"/>
                        </a:rPr>
                        <a:t>Race, n (%)</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0.5</a:t>
                      </a:r>
                    </a:p>
                  </a:txBody>
                  <a:tcPr marT="18000" marB="18000"/>
                </a:tc>
                <a:extLst>
                  <a:ext uri="{0D108BD9-81ED-4DB2-BD59-A6C34878D82A}">
                    <a16:rowId xmlns:a16="http://schemas.microsoft.com/office/drawing/2014/main" val="275305962"/>
                  </a:ext>
                </a:extLst>
              </a:tr>
              <a:tr h="85782">
                <a:tc>
                  <a:txBody>
                    <a:bodyPr/>
                    <a:lstStyle/>
                    <a:p>
                      <a:pPr marL="0" indent="180975">
                        <a:lnSpc>
                          <a:spcPct val="90000"/>
                        </a:lnSpc>
                        <a:tabLst/>
                      </a:pPr>
                      <a:r>
                        <a:rPr lang="en-GB" sz="1200" noProof="0" dirty="0">
                          <a:solidFill>
                            <a:schemeClr val="tx1"/>
                          </a:solidFill>
                          <a:latin typeface="Arial" panose="020B0604020202020204" pitchFamily="34" charset="0"/>
                          <a:cs typeface="Arial" panose="020B0604020202020204" pitchFamily="34" charset="0"/>
                        </a:rPr>
                        <a:t>African American</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45 (13)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(6.3)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44 (13)</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2827157852"/>
                  </a:ext>
                </a:extLst>
              </a:tr>
              <a:tr h="85782">
                <a:tc>
                  <a:txBody>
                    <a:bodyPr/>
                    <a:lstStyle/>
                    <a:p>
                      <a:pPr marL="0" indent="180975">
                        <a:lnSpc>
                          <a:spcPct val="90000"/>
                        </a:lnSpc>
                        <a:tabLst/>
                      </a:pPr>
                      <a:r>
                        <a:rPr lang="en-GB" sz="1200" noProof="0" dirty="0">
                          <a:solidFill>
                            <a:schemeClr val="tx1"/>
                          </a:solidFill>
                          <a:latin typeface="Arial" panose="020B0604020202020204" pitchFamily="34" charset="0"/>
                          <a:cs typeface="Arial" panose="020B0604020202020204" pitchFamily="34" charset="0"/>
                        </a:rPr>
                        <a:t>Asian</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45 (13)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 (13)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43 (13)</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1179231625"/>
                  </a:ext>
                </a:extLst>
              </a:tr>
              <a:tr h="85782">
                <a:tc>
                  <a:txBody>
                    <a:bodyPr/>
                    <a:lstStyle/>
                    <a:p>
                      <a:pPr marL="0" indent="180975">
                        <a:lnSpc>
                          <a:spcPct val="90000"/>
                        </a:lnSpc>
                        <a:tabLst/>
                      </a:pPr>
                      <a:r>
                        <a:rPr lang="en-GB" sz="1200" noProof="0" dirty="0">
                          <a:solidFill>
                            <a:schemeClr val="tx1"/>
                          </a:solidFill>
                          <a:latin typeface="Arial" panose="020B0604020202020204" pitchFamily="34" charset="0"/>
                          <a:cs typeface="Arial" panose="020B0604020202020204" pitchFamily="34" charset="0"/>
                        </a:rPr>
                        <a:t>Others</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31 (8.9)</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3 (19)</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28 (8.4)</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2916340379"/>
                  </a:ext>
                </a:extLst>
              </a:tr>
              <a:tr h="85782">
                <a:tc>
                  <a:txBody>
                    <a:bodyPr/>
                    <a:lstStyle/>
                    <a:p>
                      <a:pPr marL="0" indent="180975">
                        <a:lnSpc>
                          <a:spcPct val="90000"/>
                        </a:lnSpc>
                        <a:tabLst/>
                      </a:pPr>
                      <a:r>
                        <a:rPr lang="en-GB" sz="1200" noProof="0" dirty="0">
                          <a:solidFill>
                            <a:schemeClr val="tx1"/>
                          </a:solidFill>
                          <a:latin typeface="Arial" panose="020B0604020202020204" pitchFamily="34" charset="0"/>
                          <a:cs typeface="Arial" panose="020B0604020202020204" pitchFamily="34" charset="0"/>
                        </a:rPr>
                        <a:t>White</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229 (65)</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10 (63)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219 (66)</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520714057"/>
                  </a:ext>
                </a:extLst>
              </a:tr>
              <a:tr h="85782">
                <a:tc>
                  <a:txBody>
                    <a:bodyPr/>
                    <a:lstStyle/>
                    <a:p>
                      <a:pPr marL="0" indent="9525">
                        <a:lnSpc>
                          <a:spcPct val="90000"/>
                        </a:lnSpc>
                        <a:tabLst/>
                      </a:pPr>
                      <a:r>
                        <a:rPr lang="en-GB" sz="1200" noProof="0" dirty="0">
                          <a:solidFill>
                            <a:schemeClr val="tx1"/>
                          </a:solidFill>
                          <a:latin typeface="Arial" panose="020B0604020202020204" pitchFamily="34" charset="0"/>
                          <a:cs typeface="Arial" panose="020B0604020202020204" pitchFamily="34" charset="0"/>
                        </a:rPr>
                        <a:t>Ethnicity, n (%)</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0.7</a:t>
                      </a:r>
                    </a:p>
                  </a:txBody>
                  <a:tcPr marT="18000" marB="18000"/>
                </a:tc>
                <a:extLst>
                  <a:ext uri="{0D108BD9-81ED-4DB2-BD59-A6C34878D82A}">
                    <a16:rowId xmlns:a16="http://schemas.microsoft.com/office/drawing/2014/main" val="1757979415"/>
                  </a:ext>
                </a:extLst>
              </a:tr>
              <a:tr h="85782">
                <a:tc>
                  <a:txBody>
                    <a:bodyPr/>
                    <a:lstStyle/>
                    <a:p>
                      <a:pPr marL="0" indent="180975">
                        <a:lnSpc>
                          <a:spcPct val="90000"/>
                        </a:lnSpc>
                        <a:tabLst/>
                      </a:pPr>
                      <a:r>
                        <a:rPr lang="en-GB" sz="1200" noProof="0" dirty="0">
                          <a:solidFill>
                            <a:schemeClr val="tx1"/>
                          </a:solidFill>
                          <a:latin typeface="Arial" panose="020B0604020202020204" pitchFamily="34" charset="0"/>
                          <a:cs typeface="Arial" panose="020B0604020202020204" pitchFamily="34" charset="0"/>
                        </a:rPr>
                        <a:t>Hispanic or Latino</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44 (13)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(6.3)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43 (13)</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2954340455"/>
                  </a:ext>
                </a:extLst>
              </a:tr>
              <a:tr h="85782">
                <a:tc>
                  <a:txBody>
                    <a:bodyPr/>
                    <a:lstStyle/>
                    <a:p>
                      <a:pPr marL="180975" indent="0">
                        <a:lnSpc>
                          <a:spcPct val="90000"/>
                        </a:lnSpc>
                        <a:tabLst/>
                      </a:pPr>
                      <a:r>
                        <a:rPr lang="en-GB" sz="1200" noProof="0" dirty="0">
                          <a:solidFill>
                            <a:schemeClr val="tx1"/>
                          </a:solidFill>
                          <a:latin typeface="Arial" panose="020B0604020202020204" pitchFamily="34" charset="0"/>
                          <a:cs typeface="Arial" panose="020B0604020202020204" pitchFamily="34" charset="0"/>
                        </a:rPr>
                        <a:t>Not Hispanic or Latino</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306 (87)</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15 (94)</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291 (87)</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1140184072"/>
                  </a:ext>
                </a:extLst>
              </a:tr>
              <a:tr h="85782">
                <a:tc>
                  <a:txBody>
                    <a:bodyPr/>
                    <a:lstStyle/>
                    <a:p>
                      <a:pPr marL="9525" indent="0">
                        <a:lnSpc>
                          <a:spcPct val="90000"/>
                        </a:lnSpc>
                        <a:tabLst/>
                      </a:pPr>
                      <a:r>
                        <a:rPr lang="en-GB" sz="1200" noProof="0" dirty="0">
                          <a:solidFill>
                            <a:schemeClr val="tx1"/>
                          </a:solidFill>
                          <a:latin typeface="Arial" panose="020B0604020202020204" pitchFamily="34" charset="0"/>
                          <a:cs typeface="Arial" panose="020B0604020202020204" pitchFamily="34" charset="0"/>
                        </a:rPr>
                        <a:t>Smoking status, n (%)</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0.030</a:t>
                      </a:r>
                    </a:p>
                  </a:txBody>
                  <a:tcPr marT="18000" marB="18000"/>
                </a:tc>
                <a:extLst>
                  <a:ext uri="{0D108BD9-81ED-4DB2-BD59-A6C34878D82A}">
                    <a16:rowId xmlns:a16="http://schemas.microsoft.com/office/drawing/2014/main" val="3004136604"/>
                  </a:ext>
                </a:extLst>
              </a:tr>
              <a:tr h="85782">
                <a:tc>
                  <a:txBody>
                    <a:bodyPr/>
                    <a:lstStyle/>
                    <a:p>
                      <a:pPr marL="9525" indent="171450">
                        <a:lnSpc>
                          <a:spcPct val="90000"/>
                        </a:lnSpc>
                        <a:tabLst/>
                      </a:pPr>
                      <a:r>
                        <a:rPr lang="en-GB" sz="1200" noProof="0" dirty="0">
                          <a:solidFill>
                            <a:schemeClr val="tx1"/>
                          </a:solidFill>
                          <a:latin typeface="Arial" panose="020B0604020202020204" pitchFamily="34" charset="0"/>
                          <a:cs typeface="Arial" panose="020B0604020202020204" pitchFamily="34" charset="0"/>
                        </a:rPr>
                        <a:t>Current</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35 (10)</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(6.3)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34 (10)</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1127693360"/>
                  </a:ext>
                </a:extLst>
              </a:tr>
              <a:tr h="85782">
                <a:tc>
                  <a:txBody>
                    <a:bodyPr/>
                    <a:lstStyle/>
                    <a:p>
                      <a:pPr marL="9525" indent="171450">
                        <a:lnSpc>
                          <a:spcPct val="90000"/>
                        </a:lnSpc>
                        <a:tabLst/>
                      </a:pPr>
                      <a:r>
                        <a:rPr lang="en-GB" sz="1200" noProof="0" dirty="0">
                          <a:solidFill>
                            <a:schemeClr val="tx1"/>
                          </a:solidFill>
                          <a:latin typeface="Arial" panose="020B0604020202020204" pitchFamily="34" charset="0"/>
                          <a:cs typeface="Arial" panose="020B0604020202020204" pitchFamily="34" charset="0"/>
                        </a:rPr>
                        <a:t>Former</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223 (64)</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 (38)</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217 (65)</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1938712192"/>
                  </a:ext>
                </a:extLst>
              </a:tr>
              <a:tr h="85782">
                <a:tc>
                  <a:txBody>
                    <a:bodyPr/>
                    <a:lstStyle/>
                    <a:p>
                      <a:pPr marL="9525" indent="171450">
                        <a:lnSpc>
                          <a:spcPct val="90000"/>
                        </a:lnSpc>
                        <a:tabLst/>
                      </a:pPr>
                      <a:r>
                        <a:rPr lang="en-GB" sz="1200" noProof="0" dirty="0">
                          <a:solidFill>
                            <a:schemeClr val="tx1"/>
                          </a:solidFill>
                          <a:latin typeface="Arial" panose="020B0604020202020204" pitchFamily="34" charset="0"/>
                          <a:cs typeface="Arial" panose="020B0604020202020204" pitchFamily="34" charset="0"/>
                        </a:rPr>
                        <a:t>Never</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92 (26)</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9 (56)</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83 (25)</a:t>
                      </a:r>
                    </a:p>
                  </a:txBody>
                  <a:tcPr marT="18000" marB="18000"/>
                </a:tc>
                <a:tc>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1850525911"/>
                  </a:ext>
                </a:extLst>
              </a:tr>
              <a:tr h="85782">
                <a:tc>
                  <a:txBody>
                    <a:bodyPr/>
                    <a:lstStyle/>
                    <a:p>
                      <a:pPr marL="9525" indent="0">
                        <a:lnSpc>
                          <a:spcPct val="90000"/>
                        </a:lnSpc>
                        <a:tabLst/>
                      </a:pPr>
                      <a:r>
                        <a:rPr lang="en-GB" sz="1200" noProof="0" dirty="0">
                          <a:solidFill>
                            <a:schemeClr val="tx1"/>
                          </a:solidFill>
                          <a:latin typeface="Arial" panose="020B0604020202020204" pitchFamily="34" charset="0"/>
                          <a:cs typeface="Arial" panose="020B0604020202020204" pitchFamily="34" charset="0"/>
                        </a:rPr>
                        <a:t>Median pack-years among smokers (IQR)</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28 (13-45)</a:t>
                      </a:r>
                    </a:p>
                  </a:txBody>
                  <a:tcPr marT="18000" marB="1800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13 (3-46)</a:t>
                      </a:r>
                    </a:p>
                  </a:txBody>
                  <a:tcPr marT="18000" marB="1800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29 (13-45)</a:t>
                      </a:r>
                    </a:p>
                  </a:txBody>
                  <a:tcPr marT="18000" marB="1800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0.2</a:t>
                      </a:r>
                    </a:p>
                  </a:txBody>
                  <a:tcPr marT="18000" marB="18000" anchor="ctr"/>
                </a:tc>
                <a:extLst>
                  <a:ext uri="{0D108BD9-81ED-4DB2-BD59-A6C34878D82A}">
                    <a16:rowId xmlns:a16="http://schemas.microsoft.com/office/drawing/2014/main" val="1952799513"/>
                  </a:ext>
                </a:extLst>
              </a:tr>
              <a:tr h="85782">
                <a:tc>
                  <a:txBody>
                    <a:bodyPr/>
                    <a:lstStyle/>
                    <a:p>
                      <a:pPr marL="9525" indent="0">
                        <a:lnSpc>
                          <a:spcPct val="90000"/>
                        </a:lnSpc>
                        <a:tabLst/>
                      </a:pPr>
                      <a:r>
                        <a:rPr lang="en-GB" sz="1200" noProof="0" dirty="0">
                          <a:solidFill>
                            <a:schemeClr val="tx1"/>
                          </a:solidFill>
                          <a:latin typeface="Arial" panose="020B0604020202020204" pitchFamily="34" charset="0"/>
                          <a:cs typeface="Arial" panose="020B0604020202020204" pitchFamily="34" charset="0"/>
                        </a:rPr>
                        <a:t>Cardiac disease</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44 (13)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 (0)</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44 (13)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0.2</a:t>
                      </a:r>
                    </a:p>
                  </a:txBody>
                  <a:tcPr marT="18000" marB="18000"/>
                </a:tc>
                <a:extLst>
                  <a:ext uri="{0D108BD9-81ED-4DB2-BD59-A6C34878D82A}">
                    <a16:rowId xmlns:a16="http://schemas.microsoft.com/office/drawing/2014/main" val="4234539777"/>
                  </a:ext>
                </a:extLst>
              </a:tr>
              <a:tr h="85782">
                <a:tc>
                  <a:txBody>
                    <a:bodyPr/>
                    <a:lstStyle/>
                    <a:p>
                      <a:pPr marL="9525" indent="0">
                        <a:lnSpc>
                          <a:spcPct val="90000"/>
                        </a:lnSpc>
                        <a:tabLst/>
                      </a:pPr>
                      <a:r>
                        <a:rPr lang="en-GB" sz="1200" noProof="0" dirty="0">
                          <a:solidFill>
                            <a:schemeClr val="tx1"/>
                          </a:solidFill>
                          <a:latin typeface="Arial" panose="020B0604020202020204" pitchFamily="34" charset="0"/>
                          <a:cs typeface="Arial" panose="020B0604020202020204" pitchFamily="34" charset="0"/>
                        </a:rPr>
                        <a:t>Hypertension</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162 (46)</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 (31)</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157 (47)</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0.2</a:t>
                      </a:r>
                    </a:p>
                  </a:txBody>
                  <a:tcPr marT="18000" marB="18000"/>
                </a:tc>
                <a:extLst>
                  <a:ext uri="{0D108BD9-81ED-4DB2-BD59-A6C34878D82A}">
                    <a16:rowId xmlns:a16="http://schemas.microsoft.com/office/drawing/2014/main" val="332866233"/>
                  </a:ext>
                </a:extLst>
              </a:tr>
              <a:tr h="85782">
                <a:tc>
                  <a:txBody>
                    <a:bodyPr/>
                    <a:lstStyle/>
                    <a:p>
                      <a:pPr marL="9525" indent="0">
                        <a:lnSpc>
                          <a:spcPct val="90000"/>
                        </a:lnSpc>
                        <a:tabLst/>
                      </a:pPr>
                      <a:r>
                        <a:rPr lang="en-GB" sz="1200" noProof="0" dirty="0">
                          <a:solidFill>
                            <a:schemeClr val="tx1"/>
                          </a:solidFill>
                          <a:latin typeface="Arial" panose="020B0604020202020204" pitchFamily="34" charset="0"/>
                          <a:cs typeface="Arial" panose="020B0604020202020204" pitchFamily="34" charset="0"/>
                        </a:rPr>
                        <a:t>COPD</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64 (18)</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(6.3)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63 (19)</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0.3</a:t>
                      </a:r>
                    </a:p>
                  </a:txBody>
                  <a:tcPr marT="18000" marB="18000"/>
                </a:tc>
                <a:extLst>
                  <a:ext uri="{0D108BD9-81ED-4DB2-BD59-A6C34878D82A}">
                    <a16:rowId xmlns:a16="http://schemas.microsoft.com/office/drawing/2014/main" val="24282213"/>
                  </a:ext>
                </a:extLst>
              </a:tr>
              <a:tr h="85782">
                <a:tc>
                  <a:txBody>
                    <a:bodyPr/>
                    <a:lstStyle/>
                    <a:p>
                      <a:pPr marL="9525" indent="0">
                        <a:lnSpc>
                          <a:spcPct val="90000"/>
                        </a:lnSpc>
                        <a:tabLst/>
                      </a:pPr>
                      <a:r>
                        <a:rPr lang="en-GB" sz="1200" noProof="0" dirty="0">
                          <a:solidFill>
                            <a:schemeClr val="tx1"/>
                          </a:solidFill>
                          <a:latin typeface="Arial" panose="020B0604020202020204" pitchFamily="34" charset="0"/>
                          <a:cs typeface="Arial" panose="020B0604020202020204" pitchFamily="34" charset="0"/>
                        </a:rPr>
                        <a:t>Diabetes</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55 (16)</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 (13)</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53 (16)</a:t>
                      </a:r>
                    </a:p>
                  </a:txBody>
                  <a:tcPr marT="18000" marB="180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&gt;0.9</a:t>
                      </a:r>
                    </a:p>
                  </a:txBody>
                  <a:tcPr marT="18000" marB="18000"/>
                </a:tc>
                <a:extLst>
                  <a:ext uri="{0D108BD9-81ED-4DB2-BD59-A6C34878D82A}">
                    <a16:rowId xmlns:a16="http://schemas.microsoft.com/office/drawing/2014/main" val="1634151468"/>
                  </a:ext>
                </a:extLst>
              </a:tr>
              <a:tr h="85782">
                <a:tc>
                  <a:txBody>
                    <a:bodyPr/>
                    <a:lstStyle/>
                    <a:p>
                      <a:pPr marL="9525" indent="0">
                        <a:lnSpc>
                          <a:spcPct val="90000"/>
                        </a:lnSpc>
                        <a:tabLst/>
                      </a:pPr>
                      <a:r>
                        <a:rPr lang="en-GB" sz="1200" noProof="0" dirty="0">
                          <a:latin typeface="Arial" panose="020B0604020202020204" pitchFamily="34" charset="0"/>
                          <a:cs typeface="Arial" panose="020B0604020202020204" pitchFamily="34" charset="0"/>
                        </a:rPr>
                        <a:t>Family history of lung cancer</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62 (18)</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3 (19)</a:t>
                      </a:r>
                    </a:p>
                  </a:txBody>
                  <a:tcPr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59 (18)</a:t>
                      </a:r>
                    </a:p>
                  </a:txBody>
                  <a:tcPr marT="18000" marB="180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&gt;0.9</a:t>
                      </a:r>
                    </a:p>
                  </a:txBody>
                  <a:tcPr marT="18000" marB="18000"/>
                </a:tc>
                <a:extLst>
                  <a:ext uri="{0D108BD9-81ED-4DB2-BD59-A6C34878D82A}">
                    <a16:rowId xmlns:a16="http://schemas.microsoft.com/office/drawing/2014/main" val="3958002967"/>
                  </a:ext>
                </a:extLst>
              </a:tr>
            </a:tbl>
          </a:graphicData>
        </a:graphic>
      </p:graphicFrame>
    </p:spTree>
    <p:extLst>
      <p:ext uri="{BB962C8B-B14F-4D97-AF65-F5344CB8AC3E}">
        <p14:creationId xmlns:p14="http://schemas.microsoft.com/office/powerpoint/2010/main" val="110447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DD4AB-36E1-72BC-8F0D-5E1241DCCD24}"/>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089E95C-ACCD-7F42-85D8-72217DD76E5C}"/>
              </a:ext>
            </a:extLst>
          </p:cNvPr>
          <p:cNvSpPr>
            <a:spLocks noGrp="1"/>
          </p:cNvSpPr>
          <p:nvPr>
            <p:ph sz="quarter" idx="12"/>
          </p:nvPr>
        </p:nvSpPr>
        <p:spPr>
          <a:xfrm>
            <a:off x="620184" y="1509079"/>
            <a:ext cx="6843968" cy="1869166"/>
          </a:xfrm>
        </p:spPr>
        <p:txBody>
          <a:bodyPr/>
          <a:lstStyle/>
          <a:p>
            <a:pPr marL="285750" indent="-285750">
              <a:buFont typeface="Arial" panose="020B0604020202020204" pitchFamily="34" charset="0"/>
              <a:buChar char="•"/>
            </a:pPr>
            <a:r>
              <a:rPr lang="en-GB" sz="1600" noProof="0" dirty="0">
                <a:solidFill>
                  <a:schemeClr val="tx2"/>
                </a:solidFill>
              </a:rPr>
              <a:t>Surgical management included </a:t>
            </a:r>
            <a:r>
              <a:rPr lang="en-GB" sz="1600" b="1" noProof="0" dirty="0">
                <a:solidFill>
                  <a:schemeClr val="accent1"/>
                </a:solidFill>
              </a:rPr>
              <a:t>lobectomy (31%) </a:t>
            </a:r>
            <a:r>
              <a:rPr lang="en-GB" sz="1600" noProof="0" dirty="0">
                <a:solidFill>
                  <a:schemeClr val="tx2"/>
                </a:solidFill>
              </a:rPr>
              <a:t>and </a:t>
            </a:r>
            <a:r>
              <a:rPr lang="en-GB" sz="1600" b="1" noProof="0" dirty="0">
                <a:solidFill>
                  <a:schemeClr val="accent1"/>
                </a:solidFill>
              </a:rPr>
              <a:t>sublobar resection (69%)</a:t>
            </a:r>
          </a:p>
          <a:p>
            <a:pPr marL="285750" indent="-285750">
              <a:buFont typeface="Arial" panose="020B0604020202020204" pitchFamily="34" charset="0"/>
              <a:buChar char="•"/>
            </a:pPr>
            <a:r>
              <a:rPr lang="en-GB" sz="1600" noProof="0" dirty="0">
                <a:solidFill>
                  <a:schemeClr val="tx2"/>
                </a:solidFill>
              </a:rPr>
              <a:t>Median hospital stay was 3.5 days; one patient required ICU admission, and no 30-day readmissions occurred</a:t>
            </a:r>
          </a:p>
          <a:p>
            <a:pPr marL="285750" indent="-285750">
              <a:buFont typeface="Arial" panose="020B0604020202020204" pitchFamily="34" charset="0"/>
              <a:buChar char="•"/>
            </a:pPr>
            <a:r>
              <a:rPr lang="en-GB" sz="1600" noProof="0" dirty="0">
                <a:solidFill>
                  <a:schemeClr val="tx2"/>
                </a:solidFill>
              </a:rPr>
              <a:t>After a median follow-up of </a:t>
            </a:r>
            <a:r>
              <a:rPr lang="en-GB" sz="1600" b="1" noProof="0" dirty="0">
                <a:solidFill>
                  <a:schemeClr val="accent1"/>
                </a:solidFill>
              </a:rPr>
              <a:t>71 months</a:t>
            </a:r>
            <a:r>
              <a:rPr lang="en-GB" sz="1600" noProof="0" dirty="0">
                <a:solidFill>
                  <a:schemeClr val="tx2"/>
                </a:solidFill>
              </a:rPr>
              <a:t>, </a:t>
            </a:r>
            <a:r>
              <a:rPr lang="en-GB" sz="1600" b="1" noProof="0" dirty="0">
                <a:solidFill>
                  <a:schemeClr val="accent1"/>
                </a:solidFill>
              </a:rPr>
              <a:t>one patient developed recurrence and died</a:t>
            </a:r>
          </a:p>
          <a:p>
            <a:endParaRPr lang="en-GB" sz="1600" noProof="0" dirty="0"/>
          </a:p>
        </p:txBody>
      </p:sp>
      <p:sp>
        <p:nvSpPr>
          <p:cNvPr id="6" name="Title 5">
            <a:extLst>
              <a:ext uri="{FF2B5EF4-FFF2-40B4-BE49-F238E27FC236}">
                <a16:creationId xmlns:a16="http://schemas.microsoft.com/office/drawing/2014/main" id="{0D99C850-5A4B-A7A9-2DA9-262EB83E4540}"/>
              </a:ext>
            </a:extLst>
          </p:cNvPr>
          <p:cNvSpPr>
            <a:spLocks noGrp="1"/>
          </p:cNvSpPr>
          <p:nvPr>
            <p:ph type="title"/>
          </p:nvPr>
        </p:nvSpPr>
        <p:spPr>
          <a:xfrm>
            <a:off x="619201" y="259200"/>
            <a:ext cx="10963199" cy="864000"/>
          </a:xfrm>
        </p:spPr>
        <p:txBody>
          <a:bodyPr/>
          <a:lstStyle/>
          <a:p>
            <a:r>
              <a:rPr lang="en-GB" noProof="0" dirty="0"/>
              <a:t>IELCART: results</a:t>
            </a:r>
          </a:p>
        </p:txBody>
      </p:sp>
      <p:sp>
        <p:nvSpPr>
          <p:cNvPr id="2" name="Slide Number Placeholder 1">
            <a:extLst>
              <a:ext uri="{FF2B5EF4-FFF2-40B4-BE49-F238E27FC236}">
                <a16:creationId xmlns:a16="http://schemas.microsoft.com/office/drawing/2014/main" id="{76FC3A5B-190F-1D85-6461-1AFE74234667}"/>
              </a:ext>
            </a:extLst>
          </p:cNvPr>
          <p:cNvSpPr>
            <a:spLocks noGrp="1"/>
          </p:cNvSpPr>
          <p:nvPr>
            <p:ph type="sldNum" sz="quarter" idx="4"/>
          </p:nvPr>
        </p:nvSpPr>
        <p:spPr/>
        <p:txBody>
          <a:bodyPr/>
          <a:lstStyle/>
          <a:p>
            <a:fld id="{FCE43C0F-8A7B-3A4B-9DB5-B3472E36E833}" type="slidenum">
              <a:rPr lang="en-GB" noProof="0" smtClean="0"/>
              <a:pPr/>
              <a:t>21</a:t>
            </a:fld>
            <a:endParaRPr lang="en-GB" noProof="0" dirty="0"/>
          </a:p>
        </p:txBody>
      </p:sp>
      <p:sp>
        <p:nvSpPr>
          <p:cNvPr id="11" name="TextBox 10">
            <a:extLst>
              <a:ext uri="{FF2B5EF4-FFF2-40B4-BE49-F238E27FC236}">
                <a16:creationId xmlns:a16="http://schemas.microsoft.com/office/drawing/2014/main" id="{FFF22E91-11B5-32D2-C2FB-625170A85813}"/>
              </a:ext>
            </a:extLst>
          </p:cNvPr>
          <p:cNvSpPr txBox="1"/>
          <p:nvPr/>
        </p:nvSpPr>
        <p:spPr>
          <a:xfrm>
            <a:off x="619201" y="1042787"/>
            <a:ext cx="6875472" cy="338554"/>
          </a:xfrm>
          <a:prstGeom prst="rect">
            <a:avLst/>
          </a:prstGeom>
          <a:noFill/>
        </p:spPr>
        <p:txBody>
          <a:bodyPr wrap="none" lIns="0" rtlCol="0">
            <a:spAutoFit/>
          </a:bodyPr>
          <a:lstStyle/>
          <a:p>
            <a:r>
              <a:rPr lang="en-GB" sz="1600" b="1" cap="all" spc="100" noProof="0" dirty="0">
                <a:solidFill>
                  <a:schemeClr val="accent1"/>
                </a:solidFill>
                <a:latin typeface="Arial" panose="020B0604020202020204" pitchFamily="34" charset="0"/>
                <a:ea typeface="Aileron" charset="0"/>
                <a:cs typeface="Arial" panose="020B0604020202020204" pitchFamily="34" charset="0"/>
              </a:rPr>
              <a:t>Post-operative hospital outcomes – </a:t>
            </a:r>
            <a:r>
              <a:rPr lang="en-GB" sz="1600" b="1" i="1" cap="all" spc="100" noProof="0" dirty="0">
                <a:solidFill>
                  <a:schemeClr val="accent1"/>
                </a:solidFill>
                <a:latin typeface="Arial" panose="020B0604020202020204" pitchFamily="34" charset="0"/>
                <a:ea typeface="Aileron" charset="0"/>
                <a:cs typeface="Arial" panose="020B0604020202020204" pitchFamily="34" charset="0"/>
              </a:rPr>
              <a:t>HER2</a:t>
            </a:r>
            <a:r>
              <a:rPr lang="en-GB" sz="1600" b="1" spc="100" noProof="0" dirty="0">
                <a:solidFill>
                  <a:schemeClr val="accent1"/>
                </a:solidFill>
                <a:latin typeface="Arial" panose="020B0604020202020204" pitchFamily="34" charset="0"/>
                <a:ea typeface="Aileron" charset="0"/>
                <a:cs typeface="Arial" panose="020B0604020202020204" pitchFamily="34" charset="0"/>
              </a:rPr>
              <a:t>m</a:t>
            </a:r>
            <a:r>
              <a:rPr lang="en-GB" sz="1600" b="1" cap="all" spc="100" noProof="0" dirty="0">
                <a:solidFill>
                  <a:schemeClr val="accent1"/>
                </a:solidFill>
                <a:latin typeface="Arial" panose="020B0604020202020204" pitchFamily="34" charset="0"/>
                <a:ea typeface="Aileron" charset="0"/>
                <a:cs typeface="Arial" panose="020B0604020202020204" pitchFamily="34" charset="0"/>
              </a:rPr>
              <a:t> patients </a:t>
            </a:r>
          </a:p>
        </p:txBody>
      </p:sp>
      <p:sp>
        <p:nvSpPr>
          <p:cNvPr id="17" name="TextBox 16">
            <a:extLst>
              <a:ext uri="{FF2B5EF4-FFF2-40B4-BE49-F238E27FC236}">
                <a16:creationId xmlns:a16="http://schemas.microsoft.com/office/drawing/2014/main" id="{77E501A1-0C2D-0BFA-77B4-C8D2E1195191}"/>
              </a:ext>
            </a:extLst>
          </p:cNvPr>
          <p:cNvSpPr txBox="1"/>
          <p:nvPr/>
        </p:nvSpPr>
        <p:spPr>
          <a:xfrm>
            <a:off x="7992930" y="1042786"/>
            <a:ext cx="3945242" cy="584775"/>
          </a:xfrm>
          <a:prstGeom prst="rect">
            <a:avLst/>
          </a:prstGeom>
          <a:noFill/>
        </p:spPr>
        <p:txBody>
          <a:bodyPr wrap="square" rtlCol="0">
            <a:spAutoFit/>
          </a:bodyPr>
          <a:lstStyle/>
          <a:p>
            <a:r>
              <a:rPr lang="en-GB" sz="1600" b="1" cap="all" spc="100" noProof="0" dirty="0">
                <a:solidFill>
                  <a:schemeClr val="accent1"/>
                </a:solidFill>
                <a:latin typeface="Arial" panose="020B0604020202020204" pitchFamily="34" charset="0"/>
                <a:ea typeface="Aileron" charset="0"/>
                <a:cs typeface="Arial" panose="020B0604020202020204" pitchFamily="34" charset="0"/>
              </a:rPr>
              <a:t>Radiologic nodule type - </a:t>
            </a:r>
            <a:r>
              <a:rPr lang="en-GB" sz="1600" b="1" i="1" cap="all" spc="100" dirty="0">
                <a:solidFill>
                  <a:schemeClr val="accent1"/>
                </a:solidFill>
                <a:latin typeface="Arial" panose="020B0604020202020204" pitchFamily="34" charset="0"/>
                <a:ea typeface="Aileron" charset="0"/>
                <a:cs typeface="Arial" panose="020B0604020202020204" pitchFamily="34" charset="0"/>
              </a:rPr>
              <a:t>HER2</a:t>
            </a:r>
            <a:r>
              <a:rPr lang="en-GB" sz="1600" b="1" spc="100" dirty="0">
                <a:solidFill>
                  <a:schemeClr val="accent1"/>
                </a:solidFill>
                <a:latin typeface="Arial" panose="020B0604020202020204" pitchFamily="34" charset="0"/>
                <a:ea typeface="Aileron" charset="0"/>
                <a:cs typeface="Arial" panose="020B0604020202020204" pitchFamily="34" charset="0"/>
              </a:rPr>
              <a:t>m</a:t>
            </a:r>
            <a:r>
              <a:rPr lang="en-GB" sz="1600" b="1" cap="all" spc="100" dirty="0">
                <a:solidFill>
                  <a:schemeClr val="accent1"/>
                </a:solidFill>
                <a:latin typeface="Arial" panose="020B0604020202020204" pitchFamily="34" charset="0"/>
                <a:ea typeface="Aileron" charset="0"/>
                <a:cs typeface="Arial" panose="020B0604020202020204" pitchFamily="34" charset="0"/>
              </a:rPr>
              <a:t> patients </a:t>
            </a:r>
            <a:endParaRPr lang="en-GB" sz="1600" b="1" cap="all" spc="100" noProof="0" dirty="0">
              <a:solidFill>
                <a:schemeClr val="accent1"/>
              </a:solidFill>
              <a:latin typeface="Arial" panose="020B0604020202020204" pitchFamily="34" charset="0"/>
              <a:ea typeface="Aileron" charset="0"/>
              <a:cs typeface="Arial" panose="020B0604020202020204" pitchFamily="34" charset="0"/>
            </a:endParaRPr>
          </a:p>
        </p:txBody>
      </p:sp>
      <p:sp>
        <p:nvSpPr>
          <p:cNvPr id="24" name="TextBox 23">
            <a:extLst>
              <a:ext uri="{FF2B5EF4-FFF2-40B4-BE49-F238E27FC236}">
                <a16:creationId xmlns:a16="http://schemas.microsoft.com/office/drawing/2014/main" id="{B185EA12-7516-8D9E-E700-5CAD6BACDEB9}"/>
              </a:ext>
            </a:extLst>
          </p:cNvPr>
          <p:cNvSpPr txBox="1"/>
          <p:nvPr/>
        </p:nvSpPr>
        <p:spPr>
          <a:xfrm>
            <a:off x="7981014" y="4077934"/>
            <a:ext cx="3875626" cy="1569660"/>
          </a:xfrm>
          <a:prstGeom prst="rect">
            <a:avLst/>
          </a:prstGeom>
          <a:solidFill>
            <a:schemeClr val="bg1"/>
          </a:solidFill>
        </p:spPr>
        <p:txBody>
          <a:bodyPr wrap="square">
            <a:spAutoFit/>
          </a:bodyPr>
          <a:lstStyle>
            <a:defPPr>
              <a:defRPr lang="fr-FR"/>
            </a:defPPr>
            <a:lvl1pPr marL="285750" indent="-285750">
              <a:buClr>
                <a:schemeClr val="accent1"/>
              </a:buClr>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1pPr>
          </a:lstStyle>
          <a:p>
            <a:r>
              <a:rPr lang="en-GB" noProof="0" dirty="0"/>
              <a:t>Radiologically, tumours were predominantly </a:t>
            </a:r>
            <a:r>
              <a:rPr lang="en-GB" b="1" noProof="0" dirty="0">
                <a:solidFill>
                  <a:schemeClr val="accent1"/>
                </a:solidFill>
              </a:rPr>
              <a:t>solid nodules (75%)</a:t>
            </a:r>
            <a:r>
              <a:rPr lang="en-GB" noProof="0" dirty="0"/>
              <a:t>, with a median size of </a:t>
            </a:r>
            <a:r>
              <a:rPr lang="en-GB" b="1" noProof="0" dirty="0">
                <a:solidFill>
                  <a:schemeClr val="accent1"/>
                </a:solidFill>
              </a:rPr>
              <a:t>15 mm</a:t>
            </a:r>
          </a:p>
          <a:p>
            <a:pPr marL="0" indent="0">
              <a:buNone/>
            </a:pPr>
            <a:endParaRPr lang="en-GB" b="1" noProof="0" dirty="0">
              <a:solidFill>
                <a:schemeClr val="accent1"/>
              </a:solidFill>
            </a:endParaRPr>
          </a:p>
          <a:p>
            <a:r>
              <a:rPr lang="en-GB" noProof="0" dirty="0"/>
              <a:t>All tumours were </a:t>
            </a:r>
            <a:r>
              <a:rPr lang="en-GB" b="1" noProof="0" dirty="0">
                <a:solidFill>
                  <a:schemeClr val="accent1"/>
                </a:solidFill>
              </a:rPr>
              <a:t>adenocarcinomas</a:t>
            </a:r>
            <a:endParaRPr lang="en-GB" noProof="0" dirty="0">
              <a:highlight>
                <a:srgbClr val="FFFF00"/>
              </a:highlight>
            </a:endParaRPr>
          </a:p>
          <a:p>
            <a:endParaRPr lang="en-GB" noProof="0" dirty="0"/>
          </a:p>
        </p:txBody>
      </p:sp>
      <p:sp>
        <p:nvSpPr>
          <p:cNvPr id="18" name="Content Placeholder 17">
            <a:extLst>
              <a:ext uri="{FF2B5EF4-FFF2-40B4-BE49-F238E27FC236}">
                <a16:creationId xmlns:a16="http://schemas.microsoft.com/office/drawing/2014/main" id="{3AFD125A-BD7F-BD8D-6A2E-73E22F66B0E1}"/>
              </a:ext>
            </a:extLst>
          </p:cNvPr>
          <p:cNvSpPr>
            <a:spLocks noGrp="1"/>
          </p:cNvSpPr>
          <p:nvPr>
            <p:ph sz="quarter" idx="15"/>
          </p:nvPr>
        </p:nvSpPr>
        <p:spPr/>
        <p:txBody>
          <a:bodyPr anchor="b"/>
          <a:lstStyle/>
          <a:p>
            <a:pPr marL="9525">
              <a:lnSpc>
                <a:spcPct val="90000"/>
              </a:lnSpc>
            </a:pPr>
            <a:r>
              <a:rPr lang="en-GB" baseline="30000" noProof="0" dirty="0">
                <a:solidFill>
                  <a:schemeClr val="tx2"/>
                </a:solidFill>
              </a:rPr>
              <a:t>a</a:t>
            </a:r>
            <a:r>
              <a:rPr lang="en-GB" noProof="0" dirty="0">
                <a:solidFill>
                  <a:schemeClr val="tx2"/>
                </a:solidFill>
              </a:rPr>
              <a:t> Unless otherwise stated</a:t>
            </a:r>
          </a:p>
          <a:p>
            <a:pPr marL="9525">
              <a:lnSpc>
                <a:spcPct val="90000"/>
              </a:lnSpc>
            </a:pPr>
            <a:r>
              <a:rPr lang="en-GB" baseline="30000" noProof="0" dirty="0">
                <a:solidFill>
                  <a:schemeClr val="tx2"/>
                </a:solidFill>
              </a:rPr>
              <a:t>b </a:t>
            </a:r>
            <a:r>
              <a:rPr lang="en-GB" noProof="0" dirty="0">
                <a:solidFill>
                  <a:schemeClr val="tx2"/>
                </a:solidFill>
              </a:rPr>
              <a:t>Wilcoxon rank sum test; Pearson’s Chi-squared test; Fisher’s exact test</a:t>
            </a:r>
            <a:endParaRPr lang="en-GB" noProof="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marL="9525" lvl="1" fontAlgn="base"/>
            <a:r>
              <a:rPr lang="en-GB" i="1" noProof="0" dirty="0">
                <a:solidFill>
                  <a:schemeClr val="tx2"/>
                </a:solidFill>
                <a:latin typeface="Arial" panose="020B0604020202020204" pitchFamily="34" charset="0"/>
                <a:ea typeface="Verdana" panose="020B0604030504040204" pitchFamily="34" charset="0"/>
                <a:cs typeface="Arial" panose="020B0604020202020204" pitchFamily="34" charset="0"/>
              </a:rPr>
              <a:t>HER2</a:t>
            </a:r>
            <a:r>
              <a:rPr lang="en-GB" noProof="0" dirty="0">
                <a:solidFill>
                  <a:schemeClr val="tx2"/>
                </a:solidFill>
                <a:latin typeface="Arial" panose="020B0604020202020204" pitchFamily="34" charset="0"/>
                <a:ea typeface="Verdana" panose="020B0604030504040204" pitchFamily="34" charset="0"/>
                <a:cs typeface="Arial" panose="020B0604020202020204" pitchFamily="34" charset="0"/>
              </a:rPr>
              <a:t>m, HER2-mutant; ICU, intensive care unit; Q1, quarter 1; Q3, quarter 3</a:t>
            </a:r>
          </a:p>
          <a:p>
            <a:r>
              <a:rPr lang="en-GB" noProof="0" dirty="0">
                <a:solidFill>
                  <a:schemeClr val="tx2"/>
                </a:solidFill>
                <a:ea typeface="Verdana" panose="020B0604030504040204" pitchFamily="34" charset="0"/>
              </a:rPr>
              <a:t>Gros L, et al. Abstract 239P, ELCC 2026 (poster presentation)</a:t>
            </a:r>
          </a:p>
        </p:txBody>
      </p:sp>
      <p:graphicFrame>
        <p:nvGraphicFramePr>
          <p:cNvPr id="20" name="Table 19">
            <a:extLst>
              <a:ext uri="{FF2B5EF4-FFF2-40B4-BE49-F238E27FC236}">
                <a16:creationId xmlns:a16="http://schemas.microsoft.com/office/drawing/2014/main" id="{0A4067EE-A3B4-4EF1-2800-2FB886317653}"/>
              </a:ext>
            </a:extLst>
          </p:cNvPr>
          <p:cNvGraphicFramePr>
            <a:graphicFrameLocks noGrp="1"/>
          </p:cNvGraphicFramePr>
          <p:nvPr>
            <p:extLst>
              <p:ext uri="{D42A27DB-BD31-4B8C-83A1-F6EECF244321}">
                <p14:modId xmlns:p14="http://schemas.microsoft.com/office/powerpoint/2010/main" val="226535303"/>
              </p:ext>
            </p:extLst>
          </p:nvPr>
        </p:nvGraphicFramePr>
        <p:xfrm>
          <a:off x="619124" y="3636386"/>
          <a:ext cx="7344000" cy="2024640"/>
        </p:xfrm>
        <a:graphic>
          <a:graphicData uri="http://schemas.openxmlformats.org/drawingml/2006/table">
            <a:tbl>
              <a:tblPr firstRow="1" bandRow="1">
                <a:tableStyleId>{5C22544A-7EE6-4342-B048-85BDC9FD1C3A}</a:tableStyleId>
              </a:tblPr>
              <a:tblGrid>
                <a:gridCol w="2538049">
                  <a:extLst>
                    <a:ext uri="{9D8B030D-6E8A-4147-A177-3AD203B41FA5}">
                      <a16:colId xmlns:a16="http://schemas.microsoft.com/office/drawing/2014/main" val="2724654460"/>
                    </a:ext>
                  </a:extLst>
                </a:gridCol>
                <a:gridCol w="1346595">
                  <a:extLst>
                    <a:ext uri="{9D8B030D-6E8A-4147-A177-3AD203B41FA5}">
                      <a16:colId xmlns:a16="http://schemas.microsoft.com/office/drawing/2014/main" val="141715588"/>
                    </a:ext>
                  </a:extLst>
                </a:gridCol>
                <a:gridCol w="1346595">
                  <a:extLst>
                    <a:ext uri="{9D8B030D-6E8A-4147-A177-3AD203B41FA5}">
                      <a16:colId xmlns:a16="http://schemas.microsoft.com/office/drawing/2014/main" val="1722274264"/>
                    </a:ext>
                  </a:extLst>
                </a:gridCol>
                <a:gridCol w="1346595">
                  <a:extLst>
                    <a:ext uri="{9D8B030D-6E8A-4147-A177-3AD203B41FA5}">
                      <a16:colId xmlns:a16="http://schemas.microsoft.com/office/drawing/2014/main" val="2920590846"/>
                    </a:ext>
                  </a:extLst>
                </a:gridCol>
                <a:gridCol w="766166">
                  <a:extLst>
                    <a:ext uri="{9D8B030D-6E8A-4147-A177-3AD203B41FA5}">
                      <a16:colId xmlns:a16="http://schemas.microsoft.com/office/drawing/2014/main" val="1420233654"/>
                    </a:ext>
                  </a:extLst>
                </a:gridCol>
              </a:tblGrid>
              <a:tr h="163088">
                <a:tc>
                  <a:txBody>
                    <a:bodyPr/>
                    <a:lstStyle/>
                    <a:p>
                      <a:pPr>
                        <a:lnSpc>
                          <a:spcPct val="100000"/>
                        </a:lnSpc>
                      </a:pPr>
                      <a:r>
                        <a:rPr lang="en-GB" sz="1200" noProof="0" dirty="0">
                          <a:solidFill>
                            <a:schemeClr val="bg1"/>
                          </a:solidFill>
                          <a:latin typeface="Arial" panose="020B0604020202020204" pitchFamily="34" charset="0"/>
                          <a:cs typeface="Arial" panose="020B0604020202020204" pitchFamily="34" charset="0"/>
                        </a:rPr>
                        <a:t>n (%)</a:t>
                      </a:r>
                      <a:r>
                        <a:rPr lang="en-GB" sz="1200" baseline="30000" noProof="0" dirty="0">
                          <a:solidFill>
                            <a:schemeClr val="bg1"/>
                          </a:solidFill>
                          <a:latin typeface="Arial" panose="020B0604020202020204" pitchFamily="34" charset="0"/>
                          <a:cs typeface="Arial" panose="020B0604020202020204" pitchFamily="34" charset="0"/>
                        </a:rPr>
                        <a:t>a</a:t>
                      </a:r>
                    </a:p>
                  </a:txBody>
                  <a:tcPr marT="46800" marB="46800" anchor="b"/>
                </a:tc>
                <a:tc>
                  <a:txBody>
                    <a:bodyPr/>
                    <a:lstStyle/>
                    <a:p>
                      <a:pPr algn="ctr">
                        <a:lnSpc>
                          <a:spcPct val="100000"/>
                        </a:lnSpc>
                      </a:pPr>
                      <a:r>
                        <a:rPr lang="en-GB" sz="1200" noProof="0" dirty="0">
                          <a:solidFill>
                            <a:schemeClr val="bg1"/>
                          </a:solidFill>
                          <a:latin typeface="Arial" panose="020B0604020202020204" pitchFamily="34" charset="0"/>
                          <a:cs typeface="Arial" panose="020B0604020202020204" pitchFamily="34" charset="0"/>
                        </a:rPr>
                        <a:t>Overall</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N=350</a:t>
                      </a:r>
                      <a:endParaRPr lang="en-GB" sz="1200" baseline="30000" noProof="0" dirty="0">
                        <a:solidFill>
                          <a:schemeClr val="bg1"/>
                        </a:solidFill>
                        <a:latin typeface="Arial" panose="020B0604020202020204" pitchFamily="34" charset="0"/>
                        <a:cs typeface="Arial" panose="020B0604020202020204" pitchFamily="34" charset="0"/>
                      </a:endParaRPr>
                    </a:p>
                  </a:txBody>
                  <a:tcPr marT="46800" marB="46800"/>
                </a:tc>
                <a:tc>
                  <a:txBody>
                    <a:bodyPr/>
                    <a:lstStyle/>
                    <a:p>
                      <a:pPr algn="ctr">
                        <a:lnSpc>
                          <a:spcPct val="100000"/>
                        </a:lnSpc>
                      </a:pPr>
                      <a:r>
                        <a:rPr lang="en-GB" sz="1200" i="1" noProof="0" dirty="0">
                          <a:solidFill>
                            <a:schemeClr val="bg1"/>
                          </a:solidFill>
                          <a:latin typeface="Arial" panose="020B0604020202020204" pitchFamily="34" charset="0"/>
                          <a:cs typeface="Arial" panose="020B0604020202020204" pitchFamily="34" charset="0"/>
                        </a:rPr>
                        <a:t>HER2</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N=16</a:t>
                      </a:r>
                    </a:p>
                  </a:txBody>
                  <a:tcPr marT="46800" marB="46800"/>
                </a:tc>
                <a:tc>
                  <a:txBody>
                    <a:bodyPr/>
                    <a:lstStyle/>
                    <a:p>
                      <a:pPr algn="ctr">
                        <a:lnSpc>
                          <a:spcPct val="100000"/>
                        </a:lnSpc>
                      </a:pPr>
                      <a:r>
                        <a:rPr lang="en-GB" sz="1200" noProof="0" dirty="0">
                          <a:solidFill>
                            <a:schemeClr val="bg1"/>
                          </a:solidFill>
                          <a:latin typeface="Arial" panose="020B0604020202020204" pitchFamily="34" charset="0"/>
                          <a:cs typeface="Arial" panose="020B0604020202020204" pitchFamily="34" charset="0"/>
                        </a:rPr>
                        <a:t>Non-</a:t>
                      </a:r>
                      <a:r>
                        <a:rPr lang="en-GB" sz="1200" i="1" noProof="0" dirty="0">
                          <a:solidFill>
                            <a:schemeClr val="bg1"/>
                          </a:solidFill>
                          <a:latin typeface="Arial" panose="020B0604020202020204" pitchFamily="34" charset="0"/>
                          <a:cs typeface="Arial" panose="020B0604020202020204" pitchFamily="34" charset="0"/>
                        </a:rPr>
                        <a:t>HER2</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N=334</a:t>
                      </a:r>
                    </a:p>
                  </a:txBody>
                  <a:tcPr marT="46800" marB="46800"/>
                </a:tc>
                <a:tc>
                  <a:txBody>
                    <a:bodyPr/>
                    <a:lstStyle/>
                    <a:p>
                      <a:pPr algn="ctr">
                        <a:lnSpc>
                          <a:spcPct val="100000"/>
                        </a:lnSpc>
                      </a:pPr>
                      <a:r>
                        <a:rPr lang="en-GB" sz="1200" noProof="0" dirty="0">
                          <a:solidFill>
                            <a:schemeClr val="bg1"/>
                          </a:solidFill>
                          <a:latin typeface="Arial" panose="020B0604020202020204" pitchFamily="34" charset="0"/>
                          <a:cs typeface="Arial" panose="020B0604020202020204" pitchFamily="34" charset="0"/>
                        </a:rPr>
                        <a:t>p value</a:t>
                      </a:r>
                      <a:r>
                        <a:rPr lang="en-GB" sz="1200" baseline="30000" noProof="0" dirty="0">
                          <a:solidFill>
                            <a:schemeClr val="bg1"/>
                          </a:solidFill>
                          <a:latin typeface="Arial" panose="020B0604020202020204" pitchFamily="34" charset="0"/>
                          <a:cs typeface="Arial" panose="020B0604020202020204" pitchFamily="34" charset="0"/>
                        </a:rPr>
                        <a:t>b</a:t>
                      </a:r>
                      <a:endParaRPr lang="en-GB" sz="1200" noProof="0" dirty="0">
                        <a:solidFill>
                          <a:schemeClr val="bg1"/>
                        </a:solidFill>
                        <a:latin typeface="Arial" panose="020B0604020202020204" pitchFamily="34" charset="0"/>
                        <a:cs typeface="Arial" panose="020B0604020202020204" pitchFamily="34" charset="0"/>
                      </a:endParaRPr>
                    </a:p>
                  </a:txBody>
                  <a:tcPr marT="46800" marB="46800"/>
                </a:tc>
                <a:extLst>
                  <a:ext uri="{0D108BD9-81ED-4DB2-BD59-A6C34878D82A}">
                    <a16:rowId xmlns:a16="http://schemas.microsoft.com/office/drawing/2014/main" val="2884815632"/>
                  </a:ext>
                </a:extLst>
              </a:tr>
              <a:tr h="0">
                <a:tc>
                  <a:txBody>
                    <a:bodyPr/>
                    <a:lstStyle/>
                    <a:p>
                      <a:pPr>
                        <a:lnSpc>
                          <a:spcPct val="100000"/>
                        </a:lnSpc>
                      </a:pPr>
                      <a:r>
                        <a:rPr lang="en-GB" sz="1200" noProof="0" dirty="0">
                          <a:solidFill>
                            <a:schemeClr val="tx1"/>
                          </a:solidFill>
                          <a:latin typeface="Arial" panose="020B0604020202020204" pitchFamily="34" charset="0"/>
                          <a:cs typeface="Arial" panose="020B0604020202020204" pitchFamily="34" charset="0"/>
                        </a:rPr>
                        <a:t>Median length of stay (Q1, Q3), days</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3.00 (2.00, 4.00)</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3.50 (3.00, 5.00)</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3.00 (2.00, 4.00)</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0.4</a:t>
                      </a:r>
                    </a:p>
                  </a:txBody>
                  <a:tcPr marT="46800" marB="46800"/>
                </a:tc>
                <a:extLst>
                  <a:ext uri="{0D108BD9-81ED-4DB2-BD59-A6C34878D82A}">
                    <a16:rowId xmlns:a16="http://schemas.microsoft.com/office/drawing/2014/main" val="1222606596"/>
                  </a:ext>
                </a:extLst>
              </a:tr>
              <a:tr h="0">
                <a:tc>
                  <a:txBody>
                    <a:bodyPr/>
                    <a:lstStyle/>
                    <a:p>
                      <a:pPr>
                        <a:lnSpc>
                          <a:spcPct val="100000"/>
                        </a:lnSpc>
                      </a:pPr>
                      <a:r>
                        <a:rPr lang="en-GB" sz="1200" noProof="0" dirty="0">
                          <a:solidFill>
                            <a:schemeClr val="tx1"/>
                          </a:solidFill>
                          <a:latin typeface="Arial" panose="020B0604020202020204" pitchFamily="34" charset="0"/>
                          <a:cs typeface="Arial" panose="020B0604020202020204" pitchFamily="34" charset="0"/>
                        </a:rPr>
                        <a:t>ICU care</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4 (1.1)</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1 (6.3)</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3 (0.9)</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0.2</a:t>
                      </a:r>
                    </a:p>
                  </a:txBody>
                  <a:tcPr marT="46800" marB="46800"/>
                </a:tc>
                <a:extLst>
                  <a:ext uri="{0D108BD9-81ED-4DB2-BD59-A6C34878D82A}">
                    <a16:rowId xmlns:a16="http://schemas.microsoft.com/office/drawing/2014/main" val="3176811553"/>
                  </a:ext>
                </a:extLst>
              </a:tr>
              <a:tr h="0">
                <a:tc>
                  <a:txBody>
                    <a:bodyPr/>
                    <a:lstStyle/>
                    <a:p>
                      <a:pPr marL="0" indent="9525">
                        <a:lnSpc>
                          <a:spcPct val="100000"/>
                        </a:lnSpc>
                        <a:tabLst/>
                      </a:pPr>
                      <a:r>
                        <a:rPr lang="en-GB" sz="1200" noProof="0" dirty="0">
                          <a:solidFill>
                            <a:schemeClr val="tx1"/>
                          </a:solidFill>
                          <a:latin typeface="Arial" panose="020B0604020202020204" pitchFamily="34" charset="0"/>
                          <a:cs typeface="Arial" panose="020B0604020202020204" pitchFamily="34" charset="0"/>
                        </a:rPr>
                        <a:t>Postoperative complications</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89 (25)</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4 (25)</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85 (25)</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&gt;0.9</a:t>
                      </a:r>
                    </a:p>
                  </a:txBody>
                  <a:tcPr marT="46800" marB="46800"/>
                </a:tc>
                <a:extLst>
                  <a:ext uri="{0D108BD9-81ED-4DB2-BD59-A6C34878D82A}">
                    <a16:rowId xmlns:a16="http://schemas.microsoft.com/office/drawing/2014/main" val="99114694"/>
                  </a:ext>
                </a:extLst>
              </a:tr>
              <a:tr h="0">
                <a:tc>
                  <a:txBody>
                    <a:bodyPr/>
                    <a:lstStyle/>
                    <a:p>
                      <a:pPr marL="0" indent="9525">
                        <a:lnSpc>
                          <a:spcPct val="100000"/>
                        </a:lnSpc>
                        <a:tabLst/>
                      </a:pPr>
                      <a:r>
                        <a:rPr lang="en-GB" sz="1200" noProof="0" dirty="0">
                          <a:solidFill>
                            <a:schemeClr val="tx1"/>
                          </a:solidFill>
                          <a:latin typeface="Arial" panose="020B0604020202020204" pitchFamily="34" charset="0"/>
                          <a:cs typeface="Arial" panose="020B0604020202020204" pitchFamily="34" charset="0"/>
                        </a:rPr>
                        <a:t>Pulmonary complications</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20 (5.7)</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1 (6.3)</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19 (5.7)</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&gt;0.9</a:t>
                      </a:r>
                    </a:p>
                  </a:txBody>
                  <a:tcPr marT="46800" marB="46800"/>
                </a:tc>
                <a:extLst>
                  <a:ext uri="{0D108BD9-81ED-4DB2-BD59-A6C34878D82A}">
                    <a16:rowId xmlns:a16="http://schemas.microsoft.com/office/drawing/2014/main" val="1803288621"/>
                  </a:ext>
                </a:extLst>
              </a:tr>
              <a:tr h="0">
                <a:tc>
                  <a:txBody>
                    <a:bodyPr/>
                    <a:lstStyle/>
                    <a:p>
                      <a:pPr marL="0" indent="9525">
                        <a:lnSpc>
                          <a:spcPct val="100000"/>
                        </a:lnSpc>
                        <a:tabLst/>
                      </a:pPr>
                      <a:r>
                        <a:rPr lang="en-GB" sz="1200" noProof="0" dirty="0">
                          <a:solidFill>
                            <a:schemeClr val="tx1"/>
                          </a:solidFill>
                          <a:latin typeface="Arial" panose="020B0604020202020204" pitchFamily="34" charset="0"/>
                          <a:cs typeface="Arial" panose="020B0604020202020204" pitchFamily="34" charset="0"/>
                        </a:rPr>
                        <a:t>30-day readmission after surgery</a:t>
                      </a:r>
                    </a:p>
                  </a:txBody>
                  <a:tcPr marT="46800" marB="46800"/>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10 (2.9)</a:t>
                      </a:r>
                    </a:p>
                  </a:txBody>
                  <a:tcPr marT="46800" marB="46800" anchor="ctr"/>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0 (0)</a:t>
                      </a:r>
                    </a:p>
                  </a:txBody>
                  <a:tcPr marT="46800" marB="46800" anchor="ctr"/>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10 (3.0)</a:t>
                      </a:r>
                    </a:p>
                  </a:txBody>
                  <a:tcPr marT="46800" marB="46800" anchor="ctr"/>
                </a:tc>
                <a:tc>
                  <a:txBody>
                    <a:bodyPr/>
                    <a:lstStyle/>
                    <a:p>
                      <a:pPr algn="ctr">
                        <a:lnSpc>
                          <a:spcPct val="100000"/>
                        </a:lnSpc>
                      </a:pPr>
                      <a:r>
                        <a:rPr lang="en-GB" sz="1200" noProof="0" dirty="0">
                          <a:solidFill>
                            <a:schemeClr val="tx1"/>
                          </a:solidFill>
                          <a:latin typeface="Arial" panose="020B0604020202020204" pitchFamily="34" charset="0"/>
                          <a:cs typeface="Arial" panose="020B0604020202020204" pitchFamily="34" charset="0"/>
                        </a:rPr>
                        <a:t>&gt;0.9</a:t>
                      </a:r>
                    </a:p>
                  </a:txBody>
                  <a:tcPr marT="46800" marB="46800" anchor="ctr"/>
                </a:tc>
                <a:extLst>
                  <a:ext uri="{0D108BD9-81ED-4DB2-BD59-A6C34878D82A}">
                    <a16:rowId xmlns:a16="http://schemas.microsoft.com/office/drawing/2014/main" val="2324470051"/>
                  </a:ext>
                </a:extLst>
              </a:tr>
            </a:tbl>
          </a:graphicData>
        </a:graphic>
      </p:graphicFrame>
      <p:sp>
        <p:nvSpPr>
          <p:cNvPr id="21" name="TextBox 20">
            <a:extLst>
              <a:ext uri="{FF2B5EF4-FFF2-40B4-BE49-F238E27FC236}">
                <a16:creationId xmlns:a16="http://schemas.microsoft.com/office/drawing/2014/main" id="{D6FB5BE6-D2F3-B916-57BC-2445EA65179C}"/>
              </a:ext>
            </a:extLst>
          </p:cNvPr>
          <p:cNvSpPr txBox="1"/>
          <p:nvPr/>
        </p:nvSpPr>
        <p:spPr>
          <a:xfrm rot="16200000">
            <a:off x="7566018" y="2522309"/>
            <a:ext cx="1402628" cy="166199"/>
          </a:xfrm>
          <a:prstGeom prst="rect">
            <a:avLst/>
          </a:prstGeom>
          <a:noFill/>
        </p:spPr>
        <p:txBody>
          <a:bodyPr wrap="non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Number of patients</a:t>
            </a:r>
          </a:p>
        </p:txBody>
      </p:sp>
      <p:sp>
        <p:nvSpPr>
          <p:cNvPr id="23" name="TextBox 22">
            <a:extLst>
              <a:ext uri="{FF2B5EF4-FFF2-40B4-BE49-F238E27FC236}">
                <a16:creationId xmlns:a16="http://schemas.microsoft.com/office/drawing/2014/main" id="{8ECB33BF-0181-78E9-D6AB-EAC642447928}"/>
              </a:ext>
            </a:extLst>
          </p:cNvPr>
          <p:cNvSpPr txBox="1"/>
          <p:nvPr/>
        </p:nvSpPr>
        <p:spPr>
          <a:xfrm>
            <a:off x="8503112" y="1768655"/>
            <a:ext cx="141064"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15</a:t>
            </a:r>
          </a:p>
        </p:txBody>
      </p:sp>
      <p:sp>
        <p:nvSpPr>
          <p:cNvPr id="27" name="TextBox 26">
            <a:extLst>
              <a:ext uri="{FF2B5EF4-FFF2-40B4-BE49-F238E27FC236}">
                <a16:creationId xmlns:a16="http://schemas.microsoft.com/office/drawing/2014/main" id="{49F9E852-6EB9-1F89-56C3-29455DED9CB9}"/>
              </a:ext>
            </a:extLst>
          </p:cNvPr>
          <p:cNvSpPr txBox="1"/>
          <p:nvPr/>
        </p:nvSpPr>
        <p:spPr>
          <a:xfrm>
            <a:off x="10461001" y="3506525"/>
            <a:ext cx="540212"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Non-solid</a:t>
            </a:r>
          </a:p>
        </p:txBody>
      </p:sp>
      <p:cxnSp>
        <p:nvCxnSpPr>
          <p:cNvPr id="29" name="Straight Connector 28">
            <a:extLst>
              <a:ext uri="{FF2B5EF4-FFF2-40B4-BE49-F238E27FC236}">
                <a16:creationId xmlns:a16="http://schemas.microsoft.com/office/drawing/2014/main" id="{7FD00F97-F669-8C1D-130F-18493368E050}"/>
              </a:ext>
            </a:extLst>
          </p:cNvPr>
          <p:cNvCxnSpPr>
            <a:cxnSpLocks/>
          </p:cNvCxnSpPr>
          <p:nvPr/>
        </p:nvCxnSpPr>
        <p:spPr>
          <a:xfrm>
            <a:off x="8774311" y="1842155"/>
            <a:ext cx="0" cy="15972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BC72F1-BE18-3ACB-CF0C-CBA018E4408C}"/>
              </a:ext>
            </a:extLst>
          </p:cNvPr>
          <p:cNvCxnSpPr>
            <a:cxnSpLocks/>
          </p:cNvCxnSpPr>
          <p:nvPr/>
        </p:nvCxnSpPr>
        <p:spPr>
          <a:xfrm rot="16200000">
            <a:off x="10701379" y="346481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2E2E6B8E-8E77-1C4E-BAF9-FE678D1E79BC}"/>
              </a:ext>
            </a:extLst>
          </p:cNvPr>
          <p:cNvSpPr/>
          <p:nvPr/>
        </p:nvSpPr>
        <p:spPr>
          <a:xfrm>
            <a:off x="10485045" y="3334406"/>
            <a:ext cx="492125" cy="1083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50" name="Straight Connector 49">
            <a:extLst>
              <a:ext uri="{FF2B5EF4-FFF2-40B4-BE49-F238E27FC236}">
                <a16:creationId xmlns:a16="http://schemas.microsoft.com/office/drawing/2014/main" id="{6FBC2E2B-2BA4-A0E9-3A6E-15D2C64C60E4}"/>
              </a:ext>
            </a:extLst>
          </p:cNvPr>
          <p:cNvCxnSpPr>
            <a:cxnSpLocks/>
          </p:cNvCxnSpPr>
          <p:nvPr/>
        </p:nvCxnSpPr>
        <p:spPr>
          <a:xfrm>
            <a:off x="8702675" y="1846948"/>
            <a:ext cx="716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082F4691-DD00-CE4D-354F-46CA7908DE36}"/>
              </a:ext>
            </a:extLst>
          </p:cNvPr>
          <p:cNvSpPr txBox="1"/>
          <p:nvPr/>
        </p:nvSpPr>
        <p:spPr>
          <a:xfrm>
            <a:off x="8503112" y="2302055"/>
            <a:ext cx="141064"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10</a:t>
            </a:r>
          </a:p>
        </p:txBody>
      </p:sp>
      <p:cxnSp>
        <p:nvCxnSpPr>
          <p:cNvPr id="54" name="Straight Connector 53">
            <a:extLst>
              <a:ext uri="{FF2B5EF4-FFF2-40B4-BE49-F238E27FC236}">
                <a16:creationId xmlns:a16="http://schemas.microsoft.com/office/drawing/2014/main" id="{6E8C49DA-2428-8623-940B-F9E94A97A0AC}"/>
              </a:ext>
            </a:extLst>
          </p:cNvPr>
          <p:cNvCxnSpPr>
            <a:cxnSpLocks/>
          </p:cNvCxnSpPr>
          <p:nvPr/>
        </p:nvCxnSpPr>
        <p:spPr>
          <a:xfrm>
            <a:off x="8702675" y="2380348"/>
            <a:ext cx="716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E6E767C5-DE70-E690-C3C3-2DFC26429E96}"/>
              </a:ext>
            </a:extLst>
          </p:cNvPr>
          <p:cNvSpPr txBox="1"/>
          <p:nvPr/>
        </p:nvSpPr>
        <p:spPr>
          <a:xfrm>
            <a:off x="8573644" y="2832280"/>
            <a:ext cx="70532"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5</a:t>
            </a:r>
          </a:p>
        </p:txBody>
      </p:sp>
      <p:cxnSp>
        <p:nvCxnSpPr>
          <p:cNvPr id="56" name="Straight Connector 55">
            <a:extLst>
              <a:ext uri="{FF2B5EF4-FFF2-40B4-BE49-F238E27FC236}">
                <a16:creationId xmlns:a16="http://schemas.microsoft.com/office/drawing/2014/main" id="{A52B2312-B0FA-9FCF-AE50-8CAE8C08FAD1}"/>
              </a:ext>
            </a:extLst>
          </p:cNvPr>
          <p:cNvCxnSpPr>
            <a:cxnSpLocks/>
          </p:cNvCxnSpPr>
          <p:nvPr/>
        </p:nvCxnSpPr>
        <p:spPr>
          <a:xfrm>
            <a:off x="8702675" y="2910573"/>
            <a:ext cx="716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DA35EF4E-9AB2-3E9E-A668-4216AC700124}"/>
              </a:ext>
            </a:extLst>
          </p:cNvPr>
          <p:cNvSpPr txBox="1"/>
          <p:nvPr/>
        </p:nvSpPr>
        <p:spPr>
          <a:xfrm>
            <a:off x="9721226" y="3506525"/>
            <a:ext cx="540212"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Part-solid</a:t>
            </a:r>
          </a:p>
        </p:txBody>
      </p:sp>
      <p:cxnSp>
        <p:nvCxnSpPr>
          <p:cNvPr id="58" name="Straight Connector 57">
            <a:extLst>
              <a:ext uri="{FF2B5EF4-FFF2-40B4-BE49-F238E27FC236}">
                <a16:creationId xmlns:a16="http://schemas.microsoft.com/office/drawing/2014/main" id="{5414DC86-7A7F-D75D-CBA8-FB800DC90869}"/>
              </a:ext>
            </a:extLst>
          </p:cNvPr>
          <p:cNvCxnSpPr>
            <a:cxnSpLocks/>
          </p:cNvCxnSpPr>
          <p:nvPr/>
        </p:nvCxnSpPr>
        <p:spPr>
          <a:xfrm rot="16200000">
            <a:off x="9961604" y="346481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0560A48-6482-CB5E-03A0-9AC9492B7575}"/>
              </a:ext>
            </a:extLst>
          </p:cNvPr>
          <p:cNvSpPr/>
          <p:nvPr/>
        </p:nvSpPr>
        <p:spPr>
          <a:xfrm>
            <a:off x="9745270" y="3121680"/>
            <a:ext cx="492125" cy="3210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0" name="TextBox 59">
            <a:extLst>
              <a:ext uri="{FF2B5EF4-FFF2-40B4-BE49-F238E27FC236}">
                <a16:creationId xmlns:a16="http://schemas.microsoft.com/office/drawing/2014/main" id="{45293993-3033-BD26-D2F8-6010B2DA00B0}"/>
              </a:ext>
            </a:extLst>
          </p:cNvPr>
          <p:cNvSpPr txBox="1"/>
          <p:nvPr/>
        </p:nvSpPr>
        <p:spPr>
          <a:xfrm>
            <a:off x="9109691" y="3506525"/>
            <a:ext cx="283731"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Solid</a:t>
            </a:r>
          </a:p>
        </p:txBody>
      </p:sp>
      <p:cxnSp>
        <p:nvCxnSpPr>
          <p:cNvPr id="61" name="Straight Connector 60">
            <a:extLst>
              <a:ext uri="{FF2B5EF4-FFF2-40B4-BE49-F238E27FC236}">
                <a16:creationId xmlns:a16="http://schemas.microsoft.com/office/drawing/2014/main" id="{CBF4A8D5-A481-8591-DFAA-58BE26F9EA5C}"/>
              </a:ext>
            </a:extLst>
          </p:cNvPr>
          <p:cNvCxnSpPr>
            <a:cxnSpLocks/>
          </p:cNvCxnSpPr>
          <p:nvPr/>
        </p:nvCxnSpPr>
        <p:spPr>
          <a:xfrm rot="16200000">
            <a:off x="9221829" y="346481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58E05F21-DC78-9029-BBF8-DAE326A664F6}"/>
              </a:ext>
            </a:extLst>
          </p:cNvPr>
          <p:cNvSpPr/>
          <p:nvPr/>
        </p:nvSpPr>
        <p:spPr>
          <a:xfrm>
            <a:off x="9005495" y="2166005"/>
            <a:ext cx="492125" cy="12767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45" name="Straight Connector 44">
            <a:extLst>
              <a:ext uri="{FF2B5EF4-FFF2-40B4-BE49-F238E27FC236}">
                <a16:creationId xmlns:a16="http://schemas.microsoft.com/office/drawing/2014/main" id="{45863053-9A9D-D44B-EB22-B60184837353}"/>
              </a:ext>
            </a:extLst>
          </p:cNvPr>
          <p:cNvCxnSpPr>
            <a:cxnSpLocks/>
          </p:cNvCxnSpPr>
          <p:nvPr/>
        </p:nvCxnSpPr>
        <p:spPr>
          <a:xfrm>
            <a:off x="8759825" y="3437623"/>
            <a:ext cx="2479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315AA77-3BA1-47E7-4EF5-DBE6F593023E}"/>
              </a:ext>
            </a:extLst>
          </p:cNvPr>
          <p:cNvCxnSpPr>
            <a:cxnSpLocks/>
          </p:cNvCxnSpPr>
          <p:nvPr/>
        </p:nvCxnSpPr>
        <p:spPr>
          <a:xfrm>
            <a:off x="8702675" y="3437623"/>
            <a:ext cx="716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0267B85E-EAC6-3FE7-F24E-CD61FFABF6B0}"/>
              </a:ext>
            </a:extLst>
          </p:cNvPr>
          <p:cNvSpPr txBox="1"/>
          <p:nvPr/>
        </p:nvSpPr>
        <p:spPr>
          <a:xfrm>
            <a:off x="8573644" y="3359330"/>
            <a:ext cx="70532"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0</a:t>
            </a:r>
          </a:p>
        </p:txBody>
      </p:sp>
    </p:spTree>
    <p:extLst>
      <p:ext uri="{BB962C8B-B14F-4D97-AF65-F5344CB8AC3E}">
        <p14:creationId xmlns:p14="http://schemas.microsoft.com/office/powerpoint/2010/main" val="241086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98B78-A3BD-FCE4-6C7E-C961D9FDE20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C3BF73-509E-1BDE-A97F-FFDBF9036C4B}"/>
              </a:ext>
            </a:extLst>
          </p:cNvPr>
          <p:cNvSpPr>
            <a:spLocks noGrp="1"/>
          </p:cNvSpPr>
          <p:nvPr>
            <p:ph sz="quarter" idx="12"/>
          </p:nvPr>
        </p:nvSpPr>
        <p:spPr>
          <a:xfrm>
            <a:off x="620184" y="1425600"/>
            <a:ext cx="10963200" cy="4525200"/>
          </a:xfrm>
        </p:spPr>
        <p:txBody>
          <a:bodyPr>
            <a:normAutofit/>
          </a:bodyPr>
          <a:lstStyle/>
          <a:p>
            <a:r>
              <a:rPr lang="en-GB" noProof="0" dirty="0"/>
              <a:t>In this prospective cohort of stage IA NSCLC, </a:t>
            </a:r>
            <a:r>
              <a:rPr lang="en-GB" i="1" noProof="0" dirty="0"/>
              <a:t>HER2</a:t>
            </a:r>
            <a:r>
              <a:rPr lang="en-GB" noProof="0" dirty="0"/>
              <a:t> mutations occurred at frequencies similar to those in advanced disease and were more frequent among never-smokers</a:t>
            </a:r>
          </a:p>
          <a:p>
            <a:r>
              <a:rPr lang="en-GB" noProof="0" dirty="0"/>
              <a:t>Despite their adverse prognostic role in advanced NSCLC, no inferior surgical or survival outcomes were observed, supporting curative-intent surgery in early-stage </a:t>
            </a:r>
            <a:r>
              <a:rPr lang="en-GB" i="1" noProof="0" dirty="0"/>
              <a:t>HER2</a:t>
            </a:r>
            <a:r>
              <a:rPr lang="en-GB" noProof="0" dirty="0"/>
              <a:t>-mutated NSCLC</a:t>
            </a:r>
          </a:p>
          <a:p>
            <a:r>
              <a:rPr lang="en-GB" noProof="0" dirty="0"/>
              <a:t>Larger studies are needed to better define recurrence risk and molecular predictors </a:t>
            </a:r>
            <a:br>
              <a:rPr lang="en-GB" noProof="0" dirty="0"/>
            </a:br>
            <a:r>
              <a:rPr lang="en-GB" noProof="0" dirty="0"/>
              <a:t>of outcome</a:t>
            </a:r>
          </a:p>
        </p:txBody>
      </p:sp>
      <p:sp>
        <p:nvSpPr>
          <p:cNvPr id="6" name="Title 5">
            <a:extLst>
              <a:ext uri="{FF2B5EF4-FFF2-40B4-BE49-F238E27FC236}">
                <a16:creationId xmlns:a16="http://schemas.microsoft.com/office/drawing/2014/main" id="{41F89AED-D94E-B2CA-0D25-A80133335C73}"/>
              </a:ext>
            </a:extLst>
          </p:cNvPr>
          <p:cNvSpPr>
            <a:spLocks noGrp="1"/>
          </p:cNvSpPr>
          <p:nvPr>
            <p:ph type="title"/>
          </p:nvPr>
        </p:nvSpPr>
        <p:spPr>
          <a:xfrm>
            <a:off x="619201" y="259200"/>
            <a:ext cx="10963199" cy="864000"/>
          </a:xfrm>
        </p:spPr>
        <p:txBody>
          <a:bodyPr/>
          <a:lstStyle/>
          <a:p>
            <a:r>
              <a:rPr lang="en-GB" noProof="0" dirty="0"/>
              <a:t>IELCART: summary</a:t>
            </a:r>
          </a:p>
        </p:txBody>
      </p:sp>
      <p:sp>
        <p:nvSpPr>
          <p:cNvPr id="8" name="Content Placeholder 7">
            <a:extLst>
              <a:ext uri="{FF2B5EF4-FFF2-40B4-BE49-F238E27FC236}">
                <a16:creationId xmlns:a16="http://schemas.microsoft.com/office/drawing/2014/main" id="{462EED89-58A4-69DC-CA99-ED69D9604585}"/>
              </a:ext>
            </a:extLst>
          </p:cNvPr>
          <p:cNvSpPr>
            <a:spLocks noGrp="1"/>
          </p:cNvSpPr>
          <p:nvPr>
            <p:ph sz="quarter" idx="15"/>
          </p:nvPr>
        </p:nvSpPr>
        <p:spPr>
          <a:xfrm>
            <a:off x="620183" y="6356351"/>
            <a:ext cx="10180339" cy="365125"/>
          </a:xfrm>
        </p:spPr>
        <p:txBody>
          <a:bodyPr anchor="b" anchorCtr="0"/>
          <a:lstStyle/>
          <a:p>
            <a:pPr marL="0" lvl="1" fontAlgn="base"/>
            <a:r>
              <a:rPr lang="en-GB" noProof="0" dirty="0">
                <a:solidFill>
                  <a:schemeClr val="tx2"/>
                </a:solidFill>
                <a:latin typeface="Arial" panose="020B0604020202020204" pitchFamily="34" charset="0"/>
                <a:ea typeface="Verdana" panose="020B0604030504040204" pitchFamily="34" charset="0"/>
                <a:cs typeface="Arial" panose="020B0604020202020204" pitchFamily="34" charset="0"/>
              </a:rPr>
              <a:t>NSCLC, non-small cell lung cancer</a:t>
            </a:r>
          </a:p>
          <a:p>
            <a:pPr marL="0" lvl="1" fontAlgn="base"/>
            <a:r>
              <a:rPr lang="en-GB" noProof="0" dirty="0">
                <a:solidFill>
                  <a:schemeClr val="tx2"/>
                </a:solidFill>
                <a:latin typeface="Arial" panose="020B0604020202020204" pitchFamily="34" charset="0"/>
                <a:ea typeface="Verdana" panose="020B0604030504040204" pitchFamily="34" charset="0"/>
                <a:cs typeface="Arial" panose="020B0604020202020204" pitchFamily="34" charset="0"/>
              </a:rPr>
              <a:t>Gros L, et al. Abstract 239P, ELCC 2026 (poster presentation)</a:t>
            </a:r>
          </a:p>
        </p:txBody>
      </p:sp>
      <p:sp>
        <p:nvSpPr>
          <p:cNvPr id="2" name="Slide Number Placeholder 1">
            <a:extLst>
              <a:ext uri="{FF2B5EF4-FFF2-40B4-BE49-F238E27FC236}">
                <a16:creationId xmlns:a16="http://schemas.microsoft.com/office/drawing/2014/main" id="{E22FDBBC-F40D-EA5F-E7E1-D112D9AD62C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22</a:t>
            </a:fld>
            <a:endParaRPr lang="en-GB" noProof="0" dirty="0"/>
          </a:p>
        </p:txBody>
      </p:sp>
      <p:sp>
        <p:nvSpPr>
          <p:cNvPr id="3" name="TextBox 2">
            <a:extLst>
              <a:ext uri="{FF2B5EF4-FFF2-40B4-BE49-F238E27FC236}">
                <a16:creationId xmlns:a16="http://schemas.microsoft.com/office/drawing/2014/main" id="{4B7EB4DE-37D4-0DB2-842B-F8F7731DD87F}"/>
              </a:ext>
            </a:extLst>
          </p:cNvPr>
          <p:cNvSpPr txBox="1"/>
          <p:nvPr/>
        </p:nvSpPr>
        <p:spPr>
          <a:xfrm>
            <a:off x="946799" y="4073950"/>
            <a:ext cx="10624487" cy="2033991"/>
          </a:xfrm>
          <a:prstGeom prst="rect">
            <a:avLst/>
          </a:prstGeom>
          <a:solidFill>
            <a:schemeClr val="bg1"/>
          </a:solidFill>
          <a:ln w="28575">
            <a:solidFill>
              <a:schemeClr val="accent1"/>
            </a:solidFill>
          </a:ln>
        </p:spPr>
        <p:txBody>
          <a:bodyPr wrap="square" lIns="288000" tIns="108000" rIns="251999"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endParaRPr lang="en-GB" b="1" noProof="0" dirty="0"/>
          </a:p>
          <a:p>
            <a:pPr marL="285750" indent="-285750">
              <a:spcBef>
                <a:spcPts val="1200"/>
              </a:spcBef>
              <a:buClr>
                <a:schemeClr val="accent1"/>
              </a:buClr>
              <a:buFont typeface="Arial" panose="020B0604020202020204" pitchFamily="34" charset="0"/>
              <a:buChar char="•"/>
            </a:pPr>
            <a:r>
              <a:rPr lang="en-GB" i="1" noProof="0" dirty="0">
                <a:latin typeface="Arial" panose="020B0604020202020204" pitchFamily="34" charset="0"/>
                <a:cs typeface="Arial" panose="020B0604020202020204" pitchFamily="34" charset="0"/>
              </a:rPr>
              <a:t>HER2</a:t>
            </a:r>
            <a:r>
              <a:rPr lang="en-GB" noProof="0" dirty="0">
                <a:latin typeface="Arial" panose="020B0604020202020204" pitchFamily="34" charset="0"/>
                <a:cs typeface="Arial" panose="020B0604020202020204" pitchFamily="34" charset="0"/>
              </a:rPr>
              <a:t> mutations can be identified in early-stage NSCLC at a similar frequency to advanced disease, but:</a:t>
            </a:r>
          </a:p>
          <a:p>
            <a:pPr marL="742950" lvl="1" indent="-285750">
              <a:buClr>
                <a:schemeClr val="accent1"/>
              </a:buClr>
              <a:buFont typeface="System Font Regular"/>
              <a:buChar char="–"/>
            </a:pPr>
            <a:r>
              <a:rPr lang="en-GB" noProof="0" dirty="0">
                <a:latin typeface="Arial" panose="020B0604020202020204" pitchFamily="34" charset="0"/>
                <a:cs typeface="Arial" panose="020B0604020202020204" pitchFamily="34" charset="0"/>
              </a:rPr>
              <a:t>Prognostic relevance remains unclear </a:t>
            </a:r>
          </a:p>
          <a:p>
            <a:pPr marL="742950" lvl="1" indent="-285750">
              <a:buClr>
                <a:schemeClr val="accent1"/>
              </a:buClr>
              <a:buFont typeface="System Font Regular"/>
              <a:buChar char="–"/>
            </a:pPr>
            <a:r>
              <a:rPr lang="en-GB" noProof="0" dirty="0">
                <a:latin typeface="Arial" panose="020B0604020202020204" pitchFamily="34" charset="0"/>
                <a:cs typeface="Arial" panose="020B0604020202020204" pitchFamily="34" charset="0"/>
              </a:rPr>
              <a:t>No role yet in guiding adjuvant therapy </a:t>
            </a:r>
          </a:p>
          <a:p>
            <a:pPr marL="285750" indent="-285750">
              <a:buClr>
                <a:schemeClr val="accent1"/>
              </a:buClr>
              <a:buFont typeface="Arial" panose="020B0604020202020204" pitchFamily="34" charset="0"/>
              <a:buChar char="•"/>
            </a:pPr>
            <a:r>
              <a:rPr lang="en-GB" spc="-30" noProof="0" dirty="0">
                <a:latin typeface="Arial" panose="020B0604020202020204" pitchFamily="34" charset="0"/>
                <a:cs typeface="Arial" panose="020B0604020202020204" pitchFamily="34" charset="0"/>
              </a:rPr>
              <a:t>Clinical trials are needed to evaluate HER2-directed therapy in the adjuvant setting for these patients</a:t>
            </a:r>
          </a:p>
        </p:txBody>
      </p:sp>
    </p:spTree>
    <p:extLst>
      <p:ext uri="{BB962C8B-B14F-4D97-AF65-F5344CB8AC3E}">
        <p14:creationId xmlns:p14="http://schemas.microsoft.com/office/powerpoint/2010/main" val="203109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73388-7487-3EDC-947E-0F78F65B66F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C7E681E-0C4D-EA94-BD54-F0EB5E34F4BA}"/>
              </a:ext>
            </a:extLst>
          </p:cNvPr>
          <p:cNvSpPr>
            <a:spLocks noGrp="1"/>
          </p:cNvSpPr>
          <p:nvPr>
            <p:ph type="title"/>
          </p:nvPr>
        </p:nvSpPr>
        <p:spPr/>
        <p:txBody>
          <a:bodyPr>
            <a:noAutofit/>
          </a:bodyPr>
          <a:lstStyle/>
          <a:p>
            <a:pPr>
              <a:spcAft>
                <a:spcPts val="750"/>
              </a:spcAft>
            </a:pPr>
            <a:r>
              <a:rPr lang="en-GB" noProof="0" dirty="0"/>
              <a:t>O</a:t>
            </a:r>
            <a:r>
              <a:rPr lang="en-GB" cap="none" noProof="0" dirty="0"/>
              <a:t>pti</a:t>
            </a:r>
            <a:r>
              <a:rPr lang="en-GB" noProof="0" dirty="0"/>
              <a:t>TROP-L</a:t>
            </a:r>
            <a:r>
              <a:rPr lang="en-GB" cap="none" noProof="0" dirty="0"/>
              <a:t>ung</a:t>
            </a:r>
            <a:r>
              <a:rPr lang="en-GB" noProof="0" dirty="0"/>
              <a:t>03: Sacituzumab tirumotecan in patients with previously treated advanced </a:t>
            </a:r>
            <a:r>
              <a:rPr lang="en-GB" i="1" noProof="0" dirty="0"/>
              <a:t>EGFR</a:t>
            </a:r>
            <a:r>
              <a:rPr lang="en-GB" noProof="0" dirty="0"/>
              <a:t>-mutated NSCLC: Final OS analysis from the randomised study</a:t>
            </a:r>
          </a:p>
        </p:txBody>
      </p:sp>
      <p:sp>
        <p:nvSpPr>
          <p:cNvPr id="7" name="Subtitle 6">
            <a:extLst>
              <a:ext uri="{FF2B5EF4-FFF2-40B4-BE49-F238E27FC236}">
                <a16:creationId xmlns:a16="http://schemas.microsoft.com/office/drawing/2014/main" id="{2D40151C-9DD8-BBF7-9ACF-5FBE0D14EE17}"/>
              </a:ext>
            </a:extLst>
          </p:cNvPr>
          <p:cNvSpPr>
            <a:spLocks noGrp="1"/>
          </p:cNvSpPr>
          <p:nvPr>
            <p:ph type="subTitle" idx="1"/>
          </p:nvPr>
        </p:nvSpPr>
        <p:spPr/>
        <p:txBody>
          <a:bodyPr/>
          <a:lstStyle/>
          <a:p>
            <a:pPr marL="9525" lvl="1" indent="0" algn="ctr" fontAlgn="base">
              <a:buNone/>
            </a:pPr>
            <a:r>
              <a:rPr lang="en-GB" sz="3200" b="1" noProof="0" dirty="0">
                <a:solidFill>
                  <a:schemeClr val="bg1"/>
                </a:solidFill>
                <a:ea typeface="Verdana" panose="020B0604030504040204" pitchFamily="34" charset="0"/>
              </a:rPr>
              <a:t>Yang Y, et al. Abstract LBA4, ELCC 2026</a:t>
            </a:r>
          </a:p>
          <a:p>
            <a:endParaRPr lang="en-GB" sz="1800" b="1"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198A11EA-5060-DBF2-AACB-4B33E98BC02C}"/>
              </a:ext>
            </a:extLst>
          </p:cNvPr>
          <p:cNvSpPr>
            <a:spLocks noGrp="1"/>
          </p:cNvSpPr>
          <p:nvPr>
            <p:ph type="sldNum" sz="quarter" idx="4"/>
          </p:nvPr>
        </p:nvSpPr>
        <p:spPr/>
        <p:txBody>
          <a:bodyPr/>
          <a:lstStyle/>
          <a:p>
            <a:fld id="{FCE43C0F-8A7B-3A4B-9DB5-B3472E36E833}" type="slidenum">
              <a:rPr lang="en-GB" noProof="0" smtClean="0"/>
              <a:pPr/>
              <a:t>23</a:t>
            </a:fld>
            <a:endParaRPr lang="en-GB" noProof="0" dirty="0"/>
          </a:p>
        </p:txBody>
      </p:sp>
      <p:sp>
        <p:nvSpPr>
          <p:cNvPr id="8" name="Content Placeholder 7">
            <a:extLst>
              <a:ext uri="{FF2B5EF4-FFF2-40B4-BE49-F238E27FC236}">
                <a16:creationId xmlns:a16="http://schemas.microsoft.com/office/drawing/2014/main" id="{40BB4606-E112-185D-0866-5299AD407B06}"/>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8479599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15F0-2CA7-1A93-55AB-5BC7B86AB3E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9B83377-D717-5182-4E92-B68ED21A0A98}"/>
              </a:ext>
            </a:extLst>
          </p:cNvPr>
          <p:cNvSpPr>
            <a:spLocks noGrp="1"/>
          </p:cNvSpPr>
          <p:nvPr>
            <p:ph sz="quarter" idx="12"/>
          </p:nvPr>
        </p:nvSpPr>
        <p:spPr>
          <a:xfrm>
            <a:off x="620713" y="894891"/>
            <a:ext cx="10963275" cy="4525963"/>
          </a:xfrm>
        </p:spPr>
        <p:txBody>
          <a:bodyPr>
            <a:noAutofit/>
          </a:bodyPr>
          <a:lstStyle/>
          <a:p>
            <a:r>
              <a:rPr lang="en-GB" sz="1600" i="1" noProof="0" dirty="0"/>
              <a:t>EGFR</a:t>
            </a:r>
            <a:r>
              <a:rPr lang="en-GB" sz="1600" noProof="0" dirty="0"/>
              <a:t> mutations are present in ~10-15% of NSCLC patients in the Western population and ~50% in the Asian population</a:t>
            </a:r>
            <a:r>
              <a:rPr lang="en-GB" sz="1600" baseline="30000" noProof="0" dirty="0"/>
              <a:t>1,2</a:t>
            </a:r>
          </a:p>
          <a:p>
            <a:r>
              <a:rPr lang="en-GB" sz="1600" dirty="0"/>
              <a:t>Sac-TMT, a novel TROP2 ADC developed to conjugate a belotecan-derivative topoisomerase I inhibitor, has shown encouraging antitumour activity in </a:t>
            </a:r>
            <a:r>
              <a:rPr lang="en-GB" sz="1600" i="1" dirty="0"/>
              <a:t>EGFR</a:t>
            </a:r>
            <a:r>
              <a:rPr lang="en-GB" sz="1600" dirty="0"/>
              <a:t>m NSCLC patients in phase 1/2 trials</a:t>
            </a:r>
            <a:r>
              <a:rPr lang="en-GB" sz="1600" baseline="30000" noProof="0" dirty="0"/>
              <a:t>3,4</a:t>
            </a:r>
          </a:p>
          <a:p>
            <a:r>
              <a:rPr lang="en-GB" sz="1600" noProof="0" dirty="0"/>
              <a:t>OptiTROP-Lung03 (NCT05631262), previously demonstrated statistically significant PFS and OS benefits with sac-TMT vs docetaxel in previously treated </a:t>
            </a:r>
            <a:r>
              <a:rPr lang="en-GB" sz="1600" i="1" noProof="0" dirty="0"/>
              <a:t>EGFR</a:t>
            </a:r>
            <a:r>
              <a:rPr lang="en-GB" sz="1600" noProof="0" dirty="0"/>
              <a:t>-mutant NSCLC</a:t>
            </a:r>
            <a:r>
              <a:rPr lang="en-GB" sz="1600" baseline="30000" noProof="0" dirty="0"/>
              <a:t>3,5</a:t>
            </a:r>
          </a:p>
          <a:p>
            <a:r>
              <a:rPr lang="en-GB" sz="1600" noProof="0" dirty="0"/>
              <a:t>Updated results were presented at ELCC 2026</a:t>
            </a:r>
            <a:r>
              <a:rPr lang="en-GB" sz="1600" baseline="30000" noProof="0" dirty="0"/>
              <a:t>6</a:t>
            </a:r>
          </a:p>
        </p:txBody>
      </p:sp>
      <p:sp>
        <p:nvSpPr>
          <p:cNvPr id="6" name="Title 5">
            <a:extLst>
              <a:ext uri="{FF2B5EF4-FFF2-40B4-BE49-F238E27FC236}">
                <a16:creationId xmlns:a16="http://schemas.microsoft.com/office/drawing/2014/main" id="{84A89CB3-2265-3B41-2B1A-7366131E345F}"/>
              </a:ext>
            </a:extLst>
          </p:cNvPr>
          <p:cNvSpPr>
            <a:spLocks noGrp="1"/>
          </p:cNvSpPr>
          <p:nvPr>
            <p:ph type="title"/>
          </p:nvPr>
        </p:nvSpPr>
        <p:spPr>
          <a:xfrm>
            <a:off x="619201" y="259200"/>
            <a:ext cx="10963199" cy="505504"/>
          </a:xfrm>
        </p:spPr>
        <p:txBody>
          <a:bodyPr/>
          <a:lstStyle/>
          <a:p>
            <a:r>
              <a:rPr lang="en-GB" noProof="0" dirty="0"/>
              <a:t>O</a:t>
            </a:r>
            <a:r>
              <a:rPr lang="en-GB" cap="none" noProof="0" dirty="0"/>
              <a:t>pti</a:t>
            </a:r>
            <a:r>
              <a:rPr lang="en-GB" noProof="0" dirty="0"/>
              <a:t>trop-l</a:t>
            </a:r>
            <a:r>
              <a:rPr lang="en-GB" cap="none" noProof="0" dirty="0"/>
              <a:t>ung</a:t>
            </a:r>
            <a:r>
              <a:rPr lang="en-GB" noProof="0" dirty="0"/>
              <a:t>03: background and study design</a:t>
            </a:r>
          </a:p>
        </p:txBody>
      </p:sp>
      <p:sp>
        <p:nvSpPr>
          <p:cNvPr id="8" name="Content Placeholder 7">
            <a:extLst>
              <a:ext uri="{FF2B5EF4-FFF2-40B4-BE49-F238E27FC236}">
                <a16:creationId xmlns:a16="http://schemas.microsoft.com/office/drawing/2014/main" id="{10237778-DE16-4A3C-0AC3-0DCE47253F6E}"/>
              </a:ext>
            </a:extLst>
          </p:cNvPr>
          <p:cNvSpPr>
            <a:spLocks noGrp="1"/>
          </p:cNvSpPr>
          <p:nvPr>
            <p:ph sz="quarter" idx="15"/>
          </p:nvPr>
        </p:nvSpPr>
        <p:spPr>
          <a:xfrm>
            <a:off x="620183" y="6356351"/>
            <a:ext cx="10372361" cy="365125"/>
          </a:xfrm>
        </p:spPr>
        <p:txBody>
          <a:bodyPr anchor="b" anchorCtr="0"/>
          <a:lstStyle/>
          <a:p>
            <a:r>
              <a:rPr lang="en-GB" sz="1050" noProof="0" dirty="0">
                <a:solidFill>
                  <a:schemeClr val="tx2"/>
                </a:solidFill>
              </a:rPr>
              <a:t>ADC, antibody-drug conjugate; BIRC, blinded independent review committee; DCR, disease control rate; DoR, duration of response; ECOG PS, European Cooperative Oncology Group performance status; ELCC, European Lung Cancer Congress; Ex19del, exon 19 deletion; IV, intravenous; (Nsq-)NSCLC, non-squamous non-small cell lung cancer; ORR, objective response rate; OS, overall survival; PD, progressive disease; PFS, progression-free survival; Q2/3W, every 2 or 3 weeks; R, randomisation; sac-TMT, sacituzumab tirumotecan; TKI, tyrosine kinase inhibitor; TTR, time to response </a:t>
            </a:r>
          </a:p>
          <a:p>
            <a:r>
              <a:rPr lang="en-GB" sz="1050" noProof="0" dirty="0">
                <a:solidFill>
                  <a:schemeClr val="tx2"/>
                </a:solidFill>
              </a:rPr>
              <a:t>1. Melosky B, et al. Mol Diagn Ther. 2022;26(1):7-18; 2. Tan AC and Tan DSW. J Clin Oncol. 2022;40:611-25; 3. Zhang L, et al. J Clin Oncol. 2025;43(suppl 16). Abstr 8507 (ASCO 2025, oral presentation); 4. Zhao S, et al. Nat Med. 2025;31:1976-1986; 5. Fang W, et al. BMJ. 2025;389:e085680; 6. </a:t>
            </a:r>
            <a:r>
              <a:rPr lang="en-GB" sz="1050" noProof="0" dirty="0">
                <a:solidFill>
                  <a:schemeClr val="tx2"/>
                </a:solidFill>
                <a:ea typeface="Verdana" panose="020B0604030504040204" pitchFamily="34" charset="0"/>
              </a:rPr>
              <a:t>Yang Y, et al. Abstract LBA4, ELCC 2026 (oral presentation)</a:t>
            </a:r>
            <a:endParaRPr lang="en-GB" sz="1050" noProof="0" dirty="0">
              <a:solidFill>
                <a:schemeClr val="tx2"/>
              </a:solidFill>
            </a:endParaRPr>
          </a:p>
        </p:txBody>
      </p:sp>
      <p:sp>
        <p:nvSpPr>
          <p:cNvPr id="2" name="Slide Number Placeholder 1">
            <a:extLst>
              <a:ext uri="{FF2B5EF4-FFF2-40B4-BE49-F238E27FC236}">
                <a16:creationId xmlns:a16="http://schemas.microsoft.com/office/drawing/2014/main" id="{E21B4022-A6BC-8260-83CE-315F42B308C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24</a:t>
            </a:fld>
            <a:endParaRPr lang="en-GB" noProof="0" dirty="0"/>
          </a:p>
        </p:txBody>
      </p:sp>
      <p:cxnSp>
        <p:nvCxnSpPr>
          <p:cNvPr id="3" name="Straight Connector 2">
            <a:extLst>
              <a:ext uri="{FF2B5EF4-FFF2-40B4-BE49-F238E27FC236}">
                <a16:creationId xmlns:a16="http://schemas.microsoft.com/office/drawing/2014/main" id="{E5E5B625-0DB9-5190-B51C-AE9C1808EBF7}"/>
              </a:ext>
            </a:extLst>
          </p:cNvPr>
          <p:cNvCxnSpPr>
            <a:cxnSpLocks/>
          </p:cNvCxnSpPr>
          <p:nvPr/>
        </p:nvCxnSpPr>
        <p:spPr>
          <a:xfrm>
            <a:off x="4020451" y="3804037"/>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76B15FB-CD9E-6C4C-9F8B-C9DAED764191}"/>
              </a:ext>
            </a:extLst>
          </p:cNvPr>
          <p:cNvCxnSpPr>
            <a:cxnSpLocks/>
          </p:cNvCxnSpPr>
          <p:nvPr/>
        </p:nvCxnSpPr>
        <p:spPr>
          <a:xfrm>
            <a:off x="4020451" y="4849065"/>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D6B20D9-3C80-2E7C-1AA5-5081A9766BDC}"/>
              </a:ext>
            </a:extLst>
          </p:cNvPr>
          <p:cNvCxnSpPr>
            <a:cxnSpLocks/>
          </p:cNvCxnSpPr>
          <p:nvPr/>
        </p:nvCxnSpPr>
        <p:spPr>
          <a:xfrm flipV="1">
            <a:off x="4020451" y="3791266"/>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9492C9C-343A-E431-3219-928BF95A20A2}"/>
              </a:ext>
            </a:extLst>
          </p:cNvPr>
          <p:cNvCxnSpPr>
            <a:cxnSpLocks/>
          </p:cNvCxnSpPr>
          <p:nvPr/>
        </p:nvCxnSpPr>
        <p:spPr>
          <a:xfrm>
            <a:off x="3016421" y="4327318"/>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DACFE12-C426-88FA-962A-DB30A7784BB1}"/>
              </a:ext>
            </a:extLst>
          </p:cNvPr>
          <p:cNvSpPr/>
          <p:nvPr/>
        </p:nvSpPr>
        <p:spPr>
          <a:xfrm>
            <a:off x="3293993" y="4042273"/>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2:1</a:t>
            </a:r>
          </a:p>
        </p:txBody>
      </p:sp>
      <p:sp>
        <p:nvSpPr>
          <p:cNvPr id="16" name="Rounded Rectangle 15">
            <a:extLst>
              <a:ext uri="{FF2B5EF4-FFF2-40B4-BE49-F238E27FC236}">
                <a16:creationId xmlns:a16="http://schemas.microsoft.com/office/drawing/2014/main" id="{A20E00E4-B72B-DBD5-AC6B-3CC0D3E754E3}"/>
              </a:ext>
            </a:extLst>
          </p:cNvPr>
          <p:cNvSpPr/>
          <p:nvPr/>
        </p:nvSpPr>
        <p:spPr>
          <a:xfrm>
            <a:off x="620185" y="3366120"/>
            <a:ext cx="2451479" cy="2275159"/>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score 0 or 1</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Nsq-NSCLC (stage IIIB/IIIC ineligible for surgery or radical radiotherapy or stage IV)</a:t>
            </a:r>
          </a:p>
          <a:p>
            <a:pPr marL="133350" indent="-133350">
              <a:lnSpc>
                <a:spcPct val="95000"/>
              </a:lnSpc>
              <a:spcAft>
                <a:spcPts val="300"/>
              </a:spcAft>
              <a:buClr>
                <a:schemeClr val="accent1"/>
              </a:buClr>
              <a:buFont typeface="Arial" panose="020B0604020202020204" pitchFamily="34" charset="0"/>
              <a:buChar char="•"/>
            </a:pPr>
            <a:r>
              <a:rPr lang="en-GB" sz="1000" i="1" noProof="0" dirty="0">
                <a:solidFill>
                  <a:schemeClr val="tx1"/>
                </a:solidFill>
                <a:latin typeface="Arial" panose="020B0604020202020204" pitchFamily="34" charset="0"/>
                <a:cs typeface="Arial" panose="020B0604020202020204" pitchFamily="34" charset="0"/>
              </a:rPr>
              <a:t>EGFR</a:t>
            </a:r>
            <a:r>
              <a:rPr lang="en-GB" sz="1000" noProof="0" dirty="0">
                <a:solidFill>
                  <a:schemeClr val="tx1"/>
                </a:solidFill>
                <a:latin typeface="Arial" panose="020B0604020202020204" pitchFamily="34" charset="0"/>
                <a:cs typeface="Arial" panose="020B0604020202020204" pitchFamily="34" charset="0"/>
              </a:rPr>
              <a:t>-sensitising mutations, including Ex19del and L858R</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Progression after prior combination or sequential treatment with EGFR-TKIs and platinum-based chemotherapy</a:t>
            </a:r>
          </a:p>
          <a:p>
            <a:pPr>
              <a:lnSpc>
                <a:spcPct val="95000"/>
              </a:lnSpc>
              <a:spcBef>
                <a:spcPts val="600"/>
              </a:spcBef>
              <a:spcAft>
                <a:spcPts val="2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Brain metastases (present vs absent)</a:t>
            </a:r>
          </a:p>
        </p:txBody>
      </p:sp>
      <p:sp>
        <p:nvSpPr>
          <p:cNvPr id="27" name="Rounded Rectangle 26">
            <a:extLst>
              <a:ext uri="{FF2B5EF4-FFF2-40B4-BE49-F238E27FC236}">
                <a16:creationId xmlns:a16="http://schemas.microsoft.com/office/drawing/2014/main" id="{729E65FE-6293-181B-44A9-8DA02A4CB1BE}"/>
              </a:ext>
            </a:extLst>
          </p:cNvPr>
          <p:cNvSpPr/>
          <p:nvPr/>
        </p:nvSpPr>
        <p:spPr>
          <a:xfrm>
            <a:off x="6788143" y="4867369"/>
            <a:ext cx="2200499" cy="773915"/>
          </a:xfrm>
          <a:prstGeom prst="roundRect">
            <a:avLst>
              <a:gd name="adj" fmla="val 10093"/>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After PD verified by BIRC, patients could be permitted to cross over to receive sac‑TMT</a:t>
            </a:r>
          </a:p>
        </p:txBody>
      </p:sp>
      <p:cxnSp>
        <p:nvCxnSpPr>
          <p:cNvPr id="28" name="Straight Connector 27">
            <a:extLst>
              <a:ext uri="{FF2B5EF4-FFF2-40B4-BE49-F238E27FC236}">
                <a16:creationId xmlns:a16="http://schemas.microsoft.com/office/drawing/2014/main" id="{4131E8F5-039E-2ACA-02A0-D88DDF64101C}"/>
              </a:ext>
            </a:extLst>
          </p:cNvPr>
          <p:cNvCxnSpPr>
            <a:cxnSpLocks/>
          </p:cNvCxnSpPr>
          <p:nvPr/>
        </p:nvCxnSpPr>
        <p:spPr>
          <a:xfrm>
            <a:off x="6102343" y="3804037"/>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6B2591D-9903-E0B6-6210-17970C504E43}"/>
              </a:ext>
            </a:extLst>
          </p:cNvPr>
          <p:cNvCxnSpPr>
            <a:cxnSpLocks/>
          </p:cNvCxnSpPr>
          <p:nvPr/>
        </p:nvCxnSpPr>
        <p:spPr>
          <a:xfrm>
            <a:off x="6102343" y="4849065"/>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C8D3F22-FEC1-6A2A-55B5-768A6458FADC}"/>
              </a:ext>
            </a:extLst>
          </p:cNvPr>
          <p:cNvCxnSpPr>
            <a:cxnSpLocks/>
          </p:cNvCxnSpPr>
          <p:nvPr/>
        </p:nvCxnSpPr>
        <p:spPr>
          <a:xfrm flipV="1">
            <a:off x="6453408" y="3791266"/>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38D13D6F-568C-B220-CC4A-0BF3491D428E}"/>
              </a:ext>
            </a:extLst>
          </p:cNvPr>
          <p:cNvSpPr/>
          <p:nvPr/>
        </p:nvSpPr>
        <p:spPr>
          <a:xfrm>
            <a:off x="4367808" y="3366119"/>
            <a:ext cx="1898574" cy="1072791"/>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Sac-TMT</a:t>
            </a:r>
          </a:p>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5 mg/kg IV, Q2W</a:t>
            </a:r>
          </a:p>
        </p:txBody>
      </p:sp>
      <p:cxnSp>
        <p:nvCxnSpPr>
          <p:cNvPr id="31" name="Straight Connector 30">
            <a:extLst>
              <a:ext uri="{FF2B5EF4-FFF2-40B4-BE49-F238E27FC236}">
                <a16:creationId xmlns:a16="http://schemas.microsoft.com/office/drawing/2014/main" id="{5D36FD9E-CA33-EE21-B952-30BBBB9E895E}"/>
              </a:ext>
            </a:extLst>
          </p:cNvPr>
          <p:cNvCxnSpPr>
            <a:cxnSpLocks/>
            <a:endCxn id="33" idx="1"/>
          </p:cNvCxnSpPr>
          <p:nvPr/>
        </p:nvCxnSpPr>
        <p:spPr>
          <a:xfrm>
            <a:off x="6462343" y="4327318"/>
            <a:ext cx="29195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922DC06C-913F-47D2-E8BF-03BC3E67BFF0}"/>
              </a:ext>
            </a:extLst>
          </p:cNvPr>
          <p:cNvSpPr/>
          <p:nvPr/>
        </p:nvSpPr>
        <p:spPr>
          <a:xfrm>
            <a:off x="9381893" y="3356992"/>
            <a:ext cx="2200507" cy="2284289"/>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assessed by BIRC</a:t>
            </a:r>
            <a:br>
              <a:rPr lang="en-GB" sz="1000" noProof="0" dirty="0">
                <a:solidFill>
                  <a:schemeClr val="tx1"/>
                </a:solidFill>
                <a:latin typeface="Arial" panose="020B0604020202020204" pitchFamily="34" charset="0"/>
                <a:cs typeface="Arial" panose="020B0604020202020204" pitchFamily="34" charset="0"/>
              </a:rPr>
            </a:br>
            <a:endParaRPr lang="en-GB" sz="10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assessed by investigator</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DoR, DCR, TTR</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Safety</a:t>
            </a:r>
          </a:p>
        </p:txBody>
      </p:sp>
      <p:sp>
        <p:nvSpPr>
          <p:cNvPr id="13" name="Rounded Rectangle 12">
            <a:extLst>
              <a:ext uri="{FF2B5EF4-FFF2-40B4-BE49-F238E27FC236}">
                <a16:creationId xmlns:a16="http://schemas.microsoft.com/office/drawing/2014/main" id="{F2E0BE34-0E49-8B50-BFD8-433D2D01B70B}"/>
              </a:ext>
            </a:extLst>
          </p:cNvPr>
          <p:cNvSpPr/>
          <p:nvPr/>
        </p:nvSpPr>
        <p:spPr>
          <a:xfrm>
            <a:off x="6788143" y="3366120"/>
            <a:ext cx="2200499" cy="1349907"/>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Treatment until disease progression, intolerable toxicity, or any other reason for discontinuation</a:t>
            </a:r>
          </a:p>
        </p:txBody>
      </p:sp>
      <p:cxnSp>
        <p:nvCxnSpPr>
          <p:cNvPr id="38" name="Straight Connector 37">
            <a:extLst>
              <a:ext uri="{FF2B5EF4-FFF2-40B4-BE49-F238E27FC236}">
                <a16:creationId xmlns:a16="http://schemas.microsoft.com/office/drawing/2014/main" id="{7CAA3605-3A63-B1B9-CB88-EE2503082BC3}"/>
              </a:ext>
            </a:extLst>
          </p:cNvPr>
          <p:cNvCxnSpPr>
            <a:cxnSpLocks/>
          </p:cNvCxnSpPr>
          <p:nvPr/>
        </p:nvCxnSpPr>
        <p:spPr>
          <a:xfrm>
            <a:off x="5735960" y="5241718"/>
            <a:ext cx="1066019" cy="0"/>
          </a:xfrm>
          <a:prstGeom prst="line">
            <a:avLst/>
          </a:prstGeom>
          <a:ln w="25400">
            <a:solidFill>
              <a:schemeClr val="accent6"/>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10506741-F910-5021-B474-34201E404967}"/>
              </a:ext>
            </a:extLst>
          </p:cNvPr>
          <p:cNvSpPr/>
          <p:nvPr/>
        </p:nvSpPr>
        <p:spPr>
          <a:xfrm>
            <a:off x="4367808" y="4568493"/>
            <a:ext cx="1898574" cy="1072791"/>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Docetaxel</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75 mg/m</a:t>
            </a:r>
            <a:r>
              <a:rPr lang="en-GB" sz="1200" b="1" baseline="30000" noProof="0" dirty="0">
                <a:solidFill>
                  <a:schemeClr val="bg1"/>
                </a:solidFill>
                <a:latin typeface="Arial" panose="020B0604020202020204" pitchFamily="34" charset="0"/>
                <a:cs typeface="Arial" panose="020B0604020202020204" pitchFamily="34" charset="0"/>
              </a:rPr>
              <a:t>2</a:t>
            </a:r>
            <a:r>
              <a:rPr lang="en-GB" sz="1200" b="1" noProof="0" dirty="0">
                <a:solidFill>
                  <a:schemeClr val="bg1"/>
                </a:solidFill>
                <a:latin typeface="Arial" panose="020B0604020202020204" pitchFamily="34" charset="0"/>
                <a:cs typeface="Arial" panose="020B0604020202020204" pitchFamily="34" charset="0"/>
              </a:rPr>
              <a:t> IV, Q3W</a:t>
            </a:r>
            <a:endParaRPr lang="en-GB" sz="1200"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91352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005F-3274-F6B9-7C3C-3BC3D50C0E3D}"/>
            </a:ext>
          </a:extLst>
        </p:cNvPr>
        <p:cNvGrpSpPr/>
        <p:nvPr/>
      </p:nvGrpSpPr>
      <p:grpSpPr>
        <a:xfrm>
          <a:off x="0" y="0"/>
          <a:ext cx="0" cy="0"/>
          <a:chOff x="0" y="0"/>
          <a:chExt cx="0" cy="0"/>
        </a:xfrm>
      </p:grpSpPr>
      <p:sp>
        <p:nvSpPr>
          <p:cNvPr id="245" name="Rectangle 244">
            <a:extLst>
              <a:ext uri="{FF2B5EF4-FFF2-40B4-BE49-F238E27FC236}">
                <a16:creationId xmlns:a16="http://schemas.microsoft.com/office/drawing/2014/main" id="{FFF9C2F8-2BE0-65E4-16BF-21D48FDC7FC6}"/>
              </a:ext>
            </a:extLst>
          </p:cNvPr>
          <p:cNvSpPr/>
          <p:nvPr/>
        </p:nvSpPr>
        <p:spPr>
          <a:xfrm>
            <a:off x="7482042" y="2645717"/>
            <a:ext cx="4186728" cy="292450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 name="Text Placeholder 3">
            <a:extLst>
              <a:ext uri="{FF2B5EF4-FFF2-40B4-BE49-F238E27FC236}">
                <a16:creationId xmlns:a16="http://schemas.microsoft.com/office/drawing/2014/main" id="{6E0BCD10-30BB-48BF-CC65-D07999C836F3}"/>
              </a:ext>
            </a:extLst>
          </p:cNvPr>
          <p:cNvSpPr>
            <a:spLocks noGrp="1"/>
          </p:cNvSpPr>
          <p:nvPr>
            <p:ph type="body" idx="1"/>
          </p:nvPr>
        </p:nvSpPr>
        <p:spPr>
          <a:xfrm>
            <a:off x="609600" y="1104604"/>
            <a:ext cx="10972800" cy="505065"/>
          </a:xfrm>
        </p:spPr>
        <p:txBody>
          <a:bodyPr/>
          <a:lstStyle/>
          <a:p>
            <a:r>
              <a:rPr lang="en-GB" noProof="0" dirty="0">
                <a:solidFill>
                  <a:schemeClr val="accent1"/>
                </a:solidFill>
                <a:ea typeface="Aileron" charset="0"/>
              </a:rPr>
              <a:t>OVERALL SURVIVAL</a:t>
            </a:r>
          </a:p>
        </p:txBody>
      </p:sp>
      <p:sp>
        <p:nvSpPr>
          <p:cNvPr id="6" name="Title 5">
            <a:extLst>
              <a:ext uri="{FF2B5EF4-FFF2-40B4-BE49-F238E27FC236}">
                <a16:creationId xmlns:a16="http://schemas.microsoft.com/office/drawing/2014/main" id="{422AEE92-7713-BC9E-4764-B0F1DE6B0D0E}"/>
              </a:ext>
            </a:extLst>
          </p:cNvPr>
          <p:cNvSpPr>
            <a:spLocks noGrp="1"/>
          </p:cNvSpPr>
          <p:nvPr>
            <p:ph type="title"/>
          </p:nvPr>
        </p:nvSpPr>
        <p:spPr/>
        <p:txBody>
          <a:bodyPr/>
          <a:lstStyle/>
          <a:p>
            <a:r>
              <a:rPr lang="en-GB" noProof="0" dirty="0"/>
              <a:t>O</a:t>
            </a:r>
            <a:r>
              <a:rPr lang="en-GB" cap="none" noProof="0" dirty="0"/>
              <a:t>pti</a:t>
            </a:r>
            <a:r>
              <a:rPr lang="en-GB" noProof="0" dirty="0"/>
              <a:t>trop-l</a:t>
            </a:r>
            <a:r>
              <a:rPr lang="en-GB" cap="none" noProof="0" dirty="0"/>
              <a:t>ung</a:t>
            </a:r>
            <a:r>
              <a:rPr lang="en-GB" noProof="0" dirty="0"/>
              <a:t>03: efficacy results</a:t>
            </a:r>
          </a:p>
        </p:txBody>
      </p:sp>
      <p:sp>
        <p:nvSpPr>
          <p:cNvPr id="7" name="Content Placeholder 6">
            <a:extLst>
              <a:ext uri="{FF2B5EF4-FFF2-40B4-BE49-F238E27FC236}">
                <a16:creationId xmlns:a16="http://schemas.microsoft.com/office/drawing/2014/main" id="{9B88F6C1-ACD3-23E5-7866-7BBFC0D84EA3}"/>
              </a:ext>
            </a:extLst>
          </p:cNvPr>
          <p:cNvSpPr>
            <a:spLocks noGrp="1"/>
          </p:cNvSpPr>
          <p:nvPr>
            <p:ph sz="quarter" idx="15"/>
          </p:nvPr>
        </p:nvSpPr>
        <p:spPr/>
        <p:txBody>
          <a:bodyPr anchor="b" anchorCtr="0"/>
          <a:lstStyle/>
          <a:p>
            <a:r>
              <a:rPr lang="en-GB" noProof="0" dirty="0">
                <a:solidFill>
                  <a:schemeClr val="tx2"/>
                </a:solidFill>
                <a:ea typeface="Aileron" charset="0"/>
              </a:rPr>
              <a:t>Data cut-off: 11 December 2025 (23.8 months follow-up)</a:t>
            </a:r>
          </a:p>
          <a:p>
            <a:r>
              <a:rPr lang="en-GB" noProof="0" dirty="0">
                <a:solidFill>
                  <a:schemeClr val="tx2"/>
                </a:solidFill>
                <a:ea typeface="Verdana" panose="020B0604030504040204" pitchFamily="34" charset="0"/>
              </a:rPr>
              <a:t>CI, confidence interval; HR, hazard ratio; mo, months; NE, not estimable; (m)OS, (median) overall survival; PFS, progression-free survival; </a:t>
            </a:r>
            <a:br>
              <a:rPr lang="en-GB" noProof="0" dirty="0">
                <a:solidFill>
                  <a:schemeClr val="tx2"/>
                </a:solidFill>
                <a:ea typeface="Verdana" panose="020B0604030504040204" pitchFamily="34" charset="0"/>
              </a:rPr>
            </a:br>
            <a:r>
              <a:rPr lang="en-GB" noProof="0" dirty="0">
                <a:solidFill>
                  <a:schemeClr val="tx2"/>
                </a:solidFill>
                <a:ea typeface="Verdana" panose="020B0604030504040204" pitchFamily="34" charset="0"/>
              </a:rPr>
              <a:t>RPSFT, </a:t>
            </a:r>
            <a:r>
              <a:rPr lang="en-GB" noProof="0" dirty="0">
                <a:solidFill>
                  <a:schemeClr val="tx2"/>
                </a:solidFill>
              </a:rPr>
              <a:t>rank preserving structural failure time model; </a:t>
            </a:r>
            <a:r>
              <a:rPr lang="en-GB" noProof="0" dirty="0">
                <a:solidFill>
                  <a:schemeClr val="tx2"/>
                </a:solidFill>
                <a:ea typeface="Verdana" panose="020B0604030504040204" pitchFamily="34" charset="0"/>
              </a:rPr>
              <a:t>sac-TMT, s</a:t>
            </a:r>
            <a:r>
              <a:rPr lang="en-GB" noProof="0" dirty="0">
                <a:solidFill>
                  <a:schemeClr val="tx2"/>
                </a:solidFill>
              </a:rPr>
              <a:t>acituzumab tirumotecan</a:t>
            </a:r>
            <a:endParaRPr lang="en-GB" noProof="0" dirty="0">
              <a:solidFill>
                <a:schemeClr val="tx2"/>
              </a:solidFill>
              <a:ea typeface="Verdana" panose="020B0604030504040204" pitchFamily="34" charset="0"/>
            </a:endParaRPr>
          </a:p>
          <a:p>
            <a:r>
              <a:rPr lang="en-GB" noProof="0" dirty="0">
                <a:solidFill>
                  <a:schemeClr val="tx2"/>
                </a:solidFill>
                <a:ea typeface="Verdana" panose="020B0604030504040204" pitchFamily="34" charset="0"/>
              </a:rPr>
              <a:t>Yang Y, et al. Abstract LBA4, ELCC 2026 (oral presentation)</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A83ACF6E-9551-DECD-42DA-5D05CA60E3AF}"/>
              </a:ext>
            </a:extLst>
          </p:cNvPr>
          <p:cNvSpPr>
            <a:spLocks noGrp="1"/>
          </p:cNvSpPr>
          <p:nvPr>
            <p:ph type="sldNum" sz="quarter" idx="4"/>
          </p:nvPr>
        </p:nvSpPr>
        <p:spPr/>
        <p:txBody>
          <a:bodyPr/>
          <a:lstStyle/>
          <a:p>
            <a:fld id="{FCE43C0F-8A7B-3A4B-9DB5-B3472E36E833}" type="slidenum">
              <a:rPr lang="en-GB" noProof="0" smtClean="0"/>
              <a:pPr/>
              <a:t>25</a:t>
            </a:fld>
            <a:endParaRPr lang="en-GB" noProof="0" dirty="0"/>
          </a:p>
        </p:txBody>
      </p:sp>
      <p:sp>
        <p:nvSpPr>
          <p:cNvPr id="13" name="TextBox 12">
            <a:extLst>
              <a:ext uri="{FF2B5EF4-FFF2-40B4-BE49-F238E27FC236}">
                <a16:creationId xmlns:a16="http://schemas.microsoft.com/office/drawing/2014/main" id="{B2A73C3E-365F-FFC7-1A49-EC676D37D877}"/>
              </a:ext>
            </a:extLst>
          </p:cNvPr>
          <p:cNvSpPr txBox="1"/>
          <p:nvPr/>
        </p:nvSpPr>
        <p:spPr>
          <a:xfrm>
            <a:off x="7482042" y="2241548"/>
            <a:ext cx="3265830" cy="400110"/>
          </a:xfrm>
          <a:prstGeom prst="rect">
            <a:avLst/>
          </a:prstGeom>
          <a:noFill/>
        </p:spPr>
        <p:txBody>
          <a:bodyPr wrap="none" lIns="0" rtlCol="0">
            <a:spAutoFit/>
          </a:bodyPr>
          <a:lstStyle/>
          <a:p>
            <a:r>
              <a:rPr lang="en-GB" sz="2000" b="1" spc="100" noProof="0" dirty="0">
                <a:solidFill>
                  <a:schemeClr val="accent1"/>
                </a:solidFill>
                <a:latin typeface="Arial" panose="020B0604020202020204" pitchFamily="34" charset="0"/>
                <a:ea typeface="Aileron" charset="0"/>
                <a:cs typeface="Arial" panose="020B0604020202020204" pitchFamily="34" charset="0"/>
              </a:rPr>
              <a:t>EFFICACY ENDPOINTS</a:t>
            </a:r>
          </a:p>
        </p:txBody>
      </p:sp>
      <p:sp>
        <p:nvSpPr>
          <p:cNvPr id="3" name="TextBox 2">
            <a:extLst>
              <a:ext uri="{FF2B5EF4-FFF2-40B4-BE49-F238E27FC236}">
                <a16:creationId xmlns:a16="http://schemas.microsoft.com/office/drawing/2014/main" id="{74316825-44E7-1B8D-6D31-DD1673BF2442}"/>
              </a:ext>
            </a:extLst>
          </p:cNvPr>
          <p:cNvSpPr txBox="1"/>
          <p:nvPr/>
        </p:nvSpPr>
        <p:spPr>
          <a:xfrm rot="16200000">
            <a:off x="-163200" y="3465133"/>
            <a:ext cx="1662315" cy="193899"/>
          </a:xfrm>
          <a:prstGeom prst="rect">
            <a:avLst/>
          </a:prstGeom>
          <a:noFill/>
        </p:spPr>
        <p:txBody>
          <a:bodyPr wrap="none" lIns="0" tIns="0" rIns="0" bIns="0" rtlCol="0">
            <a:spAutoFit/>
          </a:bodyPr>
          <a:lstStyle/>
          <a:p>
            <a:pPr algn="ctr">
              <a:lnSpc>
                <a:spcPct val="90000"/>
              </a:lnSpc>
            </a:pPr>
            <a:r>
              <a:rPr lang="en-GB" sz="1400" b="1" noProof="0" dirty="0">
                <a:latin typeface="Arial" panose="020B0604020202020204" pitchFamily="34" charset="0"/>
                <a:ea typeface="Aileron" charset="0"/>
                <a:cs typeface="Arial" panose="020B0604020202020204" pitchFamily="34" charset="0"/>
              </a:rPr>
              <a:t>Overall survival (%)</a:t>
            </a:r>
          </a:p>
        </p:txBody>
      </p:sp>
      <p:grpSp>
        <p:nvGrpSpPr>
          <p:cNvPr id="24" name="Graphic 21">
            <a:extLst>
              <a:ext uri="{FF2B5EF4-FFF2-40B4-BE49-F238E27FC236}">
                <a16:creationId xmlns:a16="http://schemas.microsoft.com/office/drawing/2014/main" id="{EB339FE7-BFAF-A176-272B-56211FB6CF5D}"/>
              </a:ext>
            </a:extLst>
          </p:cNvPr>
          <p:cNvGrpSpPr/>
          <p:nvPr/>
        </p:nvGrpSpPr>
        <p:grpSpPr>
          <a:xfrm>
            <a:off x="1175190" y="3584253"/>
            <a:ext cx="4076126" cy="1125453"/>
            <a:chOff x="1175190" y="2809842"/>
            <a:chExt cx="4076126" cy="1125453"/>
          </a:xfrm>
        </p:grpSpPr>
        <p:sp>
          <p:nvSpPr>
            <p:cNvPr id="25" name="Freeform 24">
              <a:extLst>
                <a:ext uri="{FF2B5EF4-FFF2-40B4-BE49-F238E27FC236}">
                  <a16:creationId xmlns:a16="http://schemas.microsoft.com/office/drawing/2014/main" id="{979E74B2-549F-D558-16D1-9F43368D783D}"/>
                </a:ext>
              </a:extLst>
            </p:cNvPr>
            <p:cNvSpPr/>
            <p:nvPr/>
          </p:nvSpPr>
          <p:spPr>
            <a:xfrm>
              <a:off x="1175190" y="2809842"/>
              <a:ext cx="4063070" cy="8987"/>
            </a:xfrm>
            <a:custGeom>
              <a:avLst/>
              <a:gdLst>
                <a:gd name="connsiteX0" fmla="*/ 4063071 w 4063070"/>
                <a:gd name="connsiteY0" fmla="*/ 0 h 8987"/>
                <a:gd name="connsiteX1" fmla="*/ 0 w 4063070"/>
                <a:gd name="connsiteY1" fmla="*/ 0 h 8987"/>
              </a:gdLst>
              <a:ahLst/>
              <a:cxnLst>
                <a:cxn ang="0">
                  <a:pos x="connsiteX0" y="connsiteY0"/>
                </a:cxn>
                <a:cxn ang="0">
                  <a:pos x="connsiteX1" y="connsiteY1"/>
                </a:cxn>
              </a:cxnLst>
              <a:rect l="l" t="t" r="r" b="b"/>
              <a:pathLst>
                <a:path w="4063070" h="8987">
                  <a:moveTo>
                    <a:pt x="4063071" y="0"/>
                  </a:moveTo>
                  <a:lnTo>
                    <a:pt x="0" y="0"/>
                  </a:lnTo>
                </a:path>
              </a:pathLst>
            </a:custGeom>
            <a:ln w="12700" cap="sq">
              <a:solidFill>
                <a:srgbClr val="8B878B"/>
              </a:solidFill>
              <a:custDash>
                <a:ds d="271500" sp="271500"/>
              </a:custDash>
              <a:miter/>
            </a:ln>
          </p:spPr>
          <p:txBody>
            <a:bodyPr rtlCol="0" anchor="ctr"/>
            <a:lstStyle/>
            <a:p>
              <a:endParaRPr lang="en-GB" noProof="0" dirty="0"/>
            </a:p>
          </p:txBody>
        </p:sp>
        <p:sp>
          <p:nvSpPr>
            <p:cNvPr id="26" name="Freeform 25">
              <a:extLst>
                <a:ext uri="{FF2B5EF4-FFF2-40B4-BE49-F238E27FC236}">
                  <a16:creationId xmlns:a16="http://schemas.microsoft.com/office/drawing/2014/main" id="{93E758CC-10E0-7265-47D4-DD9CC5714474}"/>
                </a:ext>
              </a:extLst>
            </p:cNvPr>
            <p:cNvSpPr/>
            <p:nvPr/>
          </p:nvSpPr>
          <p:spPr>
            <a:xfrm>
              <a:off x="3961399" y="2809842"/>
              <a:ext cx="9004" cy="1125453"/>
            </a:xfrm>
            <a:custGeom>
              <a:avLst/>
              <a:gdLst>
                <a:gd name="connsiteX0" fmla="*/ 0 w 9004"/>
                <a:gd name="connsiteY0" fmla="*/ 0 h 1125453"/>
                <a:gd name="connsiteX1" fmla="*/ 0 w 9004"/>
                <a:gd name="connsiteY1" fmla="*/ 1125453 h 1125453"/>
              </a:gdLst>
              <a:ahLst/>
              <a:cxnLst>
                <a:cxn ang="0">
                  <a:pos x="connsiteX0" y="connsiteY0"/>
                </a:cxn>
                <a:cxn ang="0">
                  <a:pos x="connsiteX1" y="connsiteY1"/>
                </a:cxn>
              </a:cxnLst>
              <a:rect l="l" t="t" r="r" b="b"/>
              <a:pathLst>
                <a:path w="9004" h="1125453">
                  <a:moveTo>
                    <a:pt x="0" y="0"/>
                  </a:moveTo>
                  <a:lnTo>
                    <a:pt x="0" y="1125453"/>
                  </a:lnTo>
                </a:path>
              </a:pathLst>
            </a:custGeom>
            <a:ln w="12700" cap="sq">
              <a:solidFill>
                <a:schemeClr val="tx2"/>
              </a:solidFill>
              <a:custDash>
                <a:ds d="271500" sp="271500"/>
              </a:custDash>
              <a:miter/>
            </a:ln>
          </p:spPr>
          <p:txBody>
            <a:bodyPr rtlCol="0" anchor="ctr"/>
            <a:lstStyle/>
            <a:p>
              <a:endParaRPr lang="en-GB" noProof="0" dirty="0"/>
            </a:p>
          </p:txBody>
        </p:sp>
        <p:sp>
          <p:nvSpPr>
            <p:cNvPr id="27" name="Freeform 26">
              <a:extLst>
                <a:ext uri="{FF2B5EF4-FFF2-40B4-BE49-F238E27FC236}">
                  <a16:creationId xmlns:a16="http://schemas.microsoft.com/office/drawing/2014/main" id="{85CB72D2-D9EA-E166-9628-1509F5D18140}"/>
                </a:ext>
              </a:extLst>
            </p:cNvPr>
            <p:cNvSpPr/>
            <p:nvPr/>
          </p:nvSpPr>
          <p:spPr>
            <a:xfrm>
              <a:off x="5251316" y="2809842"/>
              <a:ext cx="9004" cy="1125453"/>
            </a:xfrm>
            <a:custGeom>
              <a:avLst/>
              <a:gdLst>
                <a:gd name="connsiteX0" fmla="*/ 0 w 9004"/>
                <a:gd name="connsiteY0" fmla="*/ 0 h 1125453"/>
                <a:gd name="connsiteX1" fmla="*/ 0 w 9004"/>
                <a:gd name="connsiteY1" fmla="*/ 1125453 h 1125453"/>
              </a:gdLst>
              <a:ahLst/>
              <a:cxnLst>
                <a:cxn ang="0">
                  <a:pos x="connsiteX0" y="connsiteY0"/>
                </a:cxn>
                <a:cxn ang="0">
                  <a:pos x="connsiteX1" y="connsiteY1"/>
                </a:cxn>
              </a:cxnLst>
              <a:rect l="l" t="t" r="r" b="b"/>
              <a:pathLst>
                <a:path w="9004" h="1125453">
                  <a:moveTo>
                    <a:pt x="0" y="0"/>
                  </a:moveTo>
                  <a:lnTo>
                    <a:pt x="0" y="1125453"/>
                  </a:lnTo>
                </a:path>
              </a:pathLst>
            </a:custGeom>
            <a:ln w="12700" cap="sq">
              <a:solidFill>
                <a:schemeClr val="accent1"/>
              </a:solidFill>
              <a:custDash>
                <a:ds d="271500" sp="271500"/>
              </a:custDash>
              <a:miter/>
            </a:ln>
          </p:spPr>
          <p:txBody>
            <a:bodyPr rtlCol="0" anchor="ctr"/>
            <a:lstStyle/>
            <a:p>
              <a:endParaRPr lang="en-GB" noProof="0" dirty="0"/>
            </a:p>
          </p:txBody>
        </p:sp>
      </p:grpSp>
      <p:grpSp>
        <p:nvGrpSpPr>
          <p:cNvPr id="28" name="Graphic 21">
            <a:extLst>
              <a:ext uri="{FF2B5EF4-FFF2-40B4-BE49-F238E27FC236}">
                <a16:creationId xmlns:a16="http://schemas.microsoft.com/office/drawing/2014/main" id="{63BA2F94-B4FC-876B-97BD-4B14A353A4AC}"/>
              </a:ext>
            </a:extLst>
          </p:cNvPr>
          <p:cNvGrpSpPr/>
          <p:nvPr/>
        </p:nvGrpSpPr>
        <p:grpSpPr>
          <a:xfrm>
            <a:off x="1122246" y="2349687"/>
            <a:ext cx="5597628" cy="2415113"/>
            <a:chOff x="1122246" y="1575276"/>
            <a:chExt cx="5597628" cy="2415113"/>
          </a:xfrm>
        </p:grpSpPr>
        <p:sp>
          <p:nvSpPr>
            <p:cNvPr id="29" name="Freeform 28">
              <a:extLst>
                <a:ext uri="{FF2B5EF4-FFF2-40B4-BE49-F238E27FC236}">
                  <a16:creationId xmlns:a16="http://schemas.microsoft.com/office/drawing/2014/main" id="{C397A7E1-233F-8048-0C1B-FB87E6FA0DE5}"/>
                </a:ext>
              </a:extLst>
            </p:cNvPr>
            <p:cNvSpPr/>
            <p:nvPr/>
          </p:nvSpPr>
          <p:spPr>
            <a:xfrm>
              <a:off x="1175190" y="1575276"/>
              <a:ext cx="9004" cy="2362265"/>
            </a:xfrm>
            <a:custGeom>
              <a:avLst/>
              <a:gdLst>
                <a:gd name="connsiteX0" fmla="*/ 0 w 9004"/>
                <a:gd name="connsiteY0" fmla="*/ 2362266 h 2362265"/>
                <a:gd name="connsiteX1" fmla="*/ 0 w 9004"/>
                <a:gd name="connsiteY1" fmla="*/ 0 h 2362265"/>
              </a:gdLst>
              <a:ahLst/>
              <a:cxnLst>
                <a:cxn ang="0">
                  <a:pos x="connsiteX0" y="connsiteY0"/>
                </a:cxn>
                <a:cxn ang="0">
                  <a:pos x="connsiteX1" y="connsiteY1"/>
                </a:cxn>
              </a:cxnLst>
              <a:rect l="l" t="t" r="r" b="b"/>
              <a:pathLst>
                <a:path w="9004" h="2362265">
                  <a:moveTo>
                    <a:pt x="0" y="2362266"/>
                  </a:moveTo>
                  <a:lnTo>
                    <a:pt x="0" y="0"/>
                  </a:lnTo>
                </a:path>
              </a:pathLst>
            </a:custGeom>
            <a:ln w="12700" cap="sq">
              <a:solidFill>
                <a:srgbClr val="231F20"/>
              </a:solidFill>
              <a:prstDash val="solid"/>
              <a:miter/>
            </a:ln>
          </p:spPr>
          <p:txBody>
            <a:bodyPr rtlCol="0" anchor="ctr"/>
            <a:lstStyle/>
            <a:p>
              <a:endParaRPr lang="en-GB" noProof="0" dirty="0"/>
            </a:p>
          </p:txBody>
        </p:sp>
        <p:sp>
          <p:nvSpPr>
            <p:cNvPr id="30" name="Freeform 29">
              <a:extLst>
                <a:ext uri="{FF2B5EF4-FFF2-40B4-BE49-F238E27FC236}">
                  <a16:creationId xmlns:a16="http://schemas.microsoft.com/office/drawing/2014/main" id="{0D37F43B-F382-1822-D9BE-5A91481BB05E}"/>
                </a:ext>
              </a:extLst>
            </p:cNvPr>
            <p:cNvSpPr/>
            <p:nvPr/>
          </p:nvSpPr>
          <p:spPr>
            <a:xfrm>
              <a:off x="1175190" y="3937542"/>
              <a:ext cx="5544684" cy="8987"/>
            </a:xfrm>
            <a:custGeom>
              <a:avLst/>
              <a:gdLst>
                <a:gd name="connsiteX0" fmla="*/ 5544685 w 5544684"/>
                <a:gd name="connsiteY0" fmla="*/ 0 h 8987"/>
                <a:gd name="connsiteX1" fmla="*/ 0 w 5544684"/>
                <a:gd name="connsiteY1" fmla="*/ 0 h 8987"/>
              </a:gdLst>
              <a:ahLst/>
              <a:cxnLst>
                <a:cxn ang="0">
                  <a:pos x="connsiteX0" y="connsiteY0"/>
                </a:cxn>
                <a:cxn ang="0">
                  <a:pos x="connsiteX1" y="connsiteY1"/>
                </a:cxn>
              </a:cxnLst>
              <a:rect l="l" t="t" r="r" b="b"/>
              <a:pathLst>
                <a:path w="5544684" h="8987">
                  <a:moveTo>
                    <a:pt x="5544685" y="0"/>
                  </a:moveTo>
                  <a:lnTo>
                    <a:pt x="0" y="0"/>
                  </a:lnTo>
                </a:path>
              </a:pathLst>
            </a:custGeom>
            <a:ln w="12700" cap="sq">
              <a:solidFill>
                <a:srgbClr val="231F20"/>
              </a:solidFill>
              <a:prstDash val="solid"/>
              <a:miter/>
            </a:ln>
          </p:spPr>
          <p:txBody>
            <a:bodyPr rtlCol="0" anchor="ctr"/>
            <a:lstStyle/>
            <a:p>
              <a:endParaRPr lang="en-GB" noProof="0" dirty="0"/>
            </a:p>
          </p:txBody>
        </p:sp>
        <p:sp>
          <p:nvSpPr>
            <p:cNvPr id="31" name="Freeform 30">
              <a:extLst>
                <a:ext uri="{FF2B5EF4-FFF2-40B4-BE49-F238E27FC236}">
                  <a16:creationId xmlns:a16="http://schemas.microsoft.com/office/drawing/2014/main" id="{E4462818-6642-460C-68D0-6D093283A22F}"/>
                </a:ext>
              </a:extLst>
            </p:cNvPr>
            <p:cNvSpPr/>
            <p:nvPr/>
          </p:nvSpPr>
          <p:spPr>
            <a:xfrm>
              <a:off x="1122246" y="1690500"/>
              <a:ext cx="52943" cy="8987"/>
            </a:xfrm>
            <a:custGeom>
              <a:avLst/>
              <a:gdLst>
                <a:gd name="connsiteX0" fmla="*/ 52944 w 52943"/>
                <a:gd name="connsiteY0" fmla="*/ 0 h 8987"/>
                <a:gd name="connsiteX1" fmla="*/ 0 w 52943"/>
                <a:gd name="connsiteY1" fmla="*/ 0 h 8987"/>
              </a:gdLst>
              <a:ahLst/>
              <a:cxnLst>
                <a:cxn ang="0">
                  <a:pos x="connsiteX0" y="connsiteY0"/>
                </a:cxn>
                <a:cxn ang="0">
                  <a:pos x="connsiteX1" y="connsiteY1"/>
                </a:cxn>
              </a:cxnLst>
              <a:rect l="l" t="t" r="r" b="b"/>
              <a:pathLst>
                <a:path w="52943" h="8987">
                  <a:moveTo>
                    <a:pt x="52944" y="0"/>
                  </a:moveTo>
                  <a:lnTo>
                    <a:pt x="0" y="0"/>
                  </a:lnTo>
                </a:path>
              </a:pathLst>
            </a:custGeom>
            <a:ln w="12700" cap="flat">
              <a:solidFill>
                <a:srgbClr val="231F20"/>
              </a:solidFill>
              <a:prstDash val="solid"/>
              <a:miter/>
            </a:ln>
          </p:spPr>
          <p:txBody>
            <a:bodyPr rtlCol="0" anchor="ctr"/>
            <a:lstStyle/>
            <a:p>
              <a:endParaRPr lang="en-GB" noProof="0" dirty="0"/>
            </a:p>
          </p:txBody>
        </p:sp>
        <p:sp>
          <p:nvSpPr>
            <p:cNvPr id="32" name="Freeform 31">
              <a:extLst>
                <a:ext uri="{FF2B5EF4-FFF2-40B4-BE49-F238E27FC236}">
                  <a16:creationId xmlns:a16="http://schemas.microsoft.com/office/drawing/2014/main" id="{D87E3D0D-35EF-8A66-C756-D5B2E600E7E6}"/>
                </a:ext>
              </a:extLst>
            </p:cNvPr>
            <p:cNvSpPr/>
            <p:nvPr/>
          </p:nvSpPr>
          <p:spPr>
            <a:xfrm>
              <a:off x="1122246" y="2132970"/>
              <a:ext cx="52943" cy="8987"/>
            </a:xfrm>
            <a:custGeom>
              <a:avLst/>
              <a:gdLst>
                <a:gd name="connsiteX0" fmla="*/ 52944 w 52943"/>
                <a:gd name="connsiteY0" fmla="*/ 0 h 8987"/>
                <a:gd name="connsiteX1" fmla="*/ 0 w 52943"/>
                <a:gd name="connsiteY1" fmla="*/ 0 h 8987"/>
              </a:gdLst>
              <a:ahLst/>
              <a:cxnLst>
                <a:cxn ang="0">
                  <a:pos x="connsiteX0" y="connsiteY0"/>
                </a:cxn>
                <a:cxn ang="0">
                  <a:pos x="connsiteX1" y="connsiteY1"/>
                </a:cxn>
              </a:cxnLst>
              <a:rect l="l" t="t" r="r" b="b"/>
              <a:pathLst>
                <a:path w="52943" h="8987">
                  <a:moveTo>
                    <a:pt x="52944" y="0"/>
                  </a:moveTo>
                  <a:lnTo>
                    <a:pt x="0" y="0"/>
                  </a:lnTo>
                </a:path>
              </a:pathLst>
            </a:custGeom>
            <a:ln w="12700" cap="flat">
              <a:solidFill>
                <a:srgbClr val="231F20"/>
              </a:solidFill>
              <a:prstDash val="solid"/>
              <a:miter/>
            </a:ln>
          </p:spPr>
          <p:txBody>
            <a:bodyPr rtlCol="0" anchor="ctr"/>
            <a:lstStyle/>
            <a:p>
              <a:endParaRPr lang="en-GB" noProof="0" dirty="0"/>
            </a:p>
          </p:txBody>
        </p:sp>
        <p:sp>
          <p:nvSpPr>
            <p:cNvPr id="33" name="Freeform 32">
              <a:extLst>
                <a:ext uri="{FF2B5EF4-FFF2-40B4-BE49-F238E27FC236}">
                  <a16:creationId xmlns:a16="http://schemas.microsoft.com/office/drawing/2014/main" id="{E849A3A0-A25E-484F-C7B3-2799663FD4AC}"/>
                </a:ext>
              </a:extLst>
            </p:cNvPr>
            <p:cNvSpPr/>
            <p:nvPr/>
          </p:nvSpPr>
          <p:spPr>
            <a:xfrm>
              <a:off x="1122246" y="2575350"/>
              <a:ext cx="52943" cy="8987"/>
            </a:xfrm>
            <a:custGeom>
              <a:avLst/>
              <a:gdLst>
                <a:gd name="connsiteX0" fmla="*/ 52944 w 52943"/>
                <a:gd name="connsiteY0" fmla="*/ 0 h 8987"/>
                <a:gd name="connsiteX1" fmla="*/ 0 w 52943"/>
                <a:gd name="connsiteY1" fmla="*/ 0 h 8987"/>
              </a:gdLst>
              <a:ahLst/>
              <a:cxnLst>
                <a:cxn ang="0">
                  <a:pos x="connsiteX0" y="connsiteY0"/>
                </a:cxn>
                <a:cxn ang="0">
                  <a:pos x="connsiteX1" y="connsiteY1"/>
                </a:cxn>
              </a:cxnLst>
              <a:rect l="l" t="t" r="r" b="b"/>
              <a:pathLst>
                <a:path w="52943" h="8987">
                  <a:moveTo>
                    <a:pt x="52944" y="0"/>
                  </a:moveTo>
                  <a:lnTo>
                    <a:pt x="0" y="0"/>
                  </a:lnTo>
                </a:path>
              </a:pathLst>
            </a:custGeom>
            <a:ln w="12700" cap="flat">
              <a:solidFill>
                <a:srgbClr val="231F20"/>
              </a:solidFill>
              <a:prstDash val="solid"/>
              <a:miter/>
            </a:ln>
          </p:spPr>
          <p:txBody>
            <a:bodyPr rtlCol="0" anchor="ctr"/>
            <a:lstStyle/>
            <a:p>
              <a:endParaRPr lang="en-GB" noProof="0" dirty="0"/>
            </a:p>
          </p:txBody>
        </p:sp>
        <p:sp>
          <p:nvSpPr>
            <p:cNvPr id="34" name="Freeform 33">
              <a:extLst>
                <a:ext uri="{FF2B5EF4-FFF2-40B4-BE49-F238E27FC236}">
                  <a16:creationId xmlns:a16="http://schemas.microsoft.com/office/drawing/2014/main" id="{CBFA69E3-36CE-C08F-BDBA-B1979448D2B9}"/>
                </a:ext>
              </a:extLst>
            </p:cNvPr>
            <p:cNvSpPr/>
            <p:nvPr/>
          </p:nvSpPr>
          <p:spPr>
            <a:xfrm>
              <a:off x="1122246" y="3015932"/>
              <a:ext cx="52943" cy="8987"/>
            </a:xfrm>
            <a:custGeom>
              <a:avLst/>
              <a:gdLst>
                <a:gd name="connsiteX0" fmla="*/ 52944 w 52943"/>
                <a:gd name="connsiteY0" fmla="*/ 0 h 8987"/>
                <a:gd name="connsiteX1" fmla="*/ 0 w 52943"/>
                <a:gd name="connsiteY1" fmla="*/ 0 h 8987"/>
              </a:gdLst>
              <a:ahLst/>
              <a:cxnLst>
                <a:cxn ang="0">
                  <a:pos x="connsiteX0" y="connsiteY0"/>
                </a:cxn>
                <a:cxn ang="0">
                  <a:pos x="connsiteX1" y="connsiteY1"/>
                </a:cxn>
              </a:cxnLst>
              <a:rect l="l" t="t" r="r" b="b"/>
              <a:pathLst>
                <a:path w="52943" h="8987">
                  <a:moveTo>
                    <a:pt x="52944" y="0"/>
                  </a:moveTo>
                  <a:lnTo>
                    <a:pt x="0" y="0"/>
                  </a:lnTo>
                </a:path>
              </a:pathLst>
            </a:custGeom>
            <a:ln w="12700" cap="flat">
              <a:solidFill>
                <a:srgbClr val="231F20"/>
              </a:solidFill>
              <a:prstDash val="solid"/>
              <a:miter/>
            </a:ln>
          </p:spPr>
          <p:txBody>
            <a:bodyPr rtlCol="0" anchor="ctr"/>
            <a:lstStyle/>
            <a:p>
              <a:endParaRPr lang="en-GB" noProof="0" dirty="0"/>
            </a:p>
          </p:txBody>
        </p:sp>
        <p:sp>
          <p:nvSpPr>
            <p:cNvPr id="35" name="Freeform 34">
              <a:extLst>
                <a:ext uri="{FF2B5EF4-FFF2-40B4-BE49-F238E27FC236}">
                  <a16:creationId xmlns:a16="http://schemas.microsoft.com/office/drawing/2014/main" id="{D674E3DF-6F16-B042-3009-F54F01EFA263}"/>
                </a:ext>
              </a:extLst>
            </p:cNvPr>
            <p:cNvSpPr/>
            <p:nvPr/>
          </p:nvSpPr>
          <p:spPr>
            <a:xfrm>
              <a:off x="1122246" y="3465862"/>
              <a:ext cx="52943" cy="8987"/>
            </a:xfrm>
            <a:custGeom>
              <a:avLst/>
              <a:gdLst>
                <a:gd name="connsiteX0" fmla="*/ 52944 w 52943"/>
                <a:gd name="connsiteY0" fmla="*/ 0 h 8987"/>
                <a:gd name="connsiteX1" fmla="*/ 0 w 52943"/>
                <a:gd name="connsiteY1" fmla="*/ 0 h 8987"/>
              </a:gdLst>
              <a:ahLst/>
              <a:cxnLst>
                <a:cxn ang="0">
                  <a:pos x="connsiteX0" y="connsiteY0"/>
                </a:cxn>
                <a:cxn ang="0">
                  <a:pos x="connsiteX1" y="connsiteY1"/>
                </a:cxn>
              </a:cxnLst>
              <a:rect l="l" t="t" r="r" b="b"/>
              <a:pathLst>
                <a:path w="52943" h="8987">
                  <a:moveTo>
                    <a:pt x="52944" y="0"/>
                  </a:moveTo>
                  <a:lnTo>
                    <a:pt x="0" y="0"/>
                  </a:lnTo>
                </a:path>
              </a:pathLst>
            </a:custGeom>
            <a:ln w="12700" cap="flat">
              <a:solidFill>
                <a:srgbClr val="231F20"/>
              </a:solidFill>
              <a:prstDash val="solid"/>
              <a:miter/>
            </a:ln>
          </p:spPr>
          <p:txBody>
            <a:bodyPr rtlCol="0" anchor="ctr"/>
            <a:lstStyle/>
            <a:p>
              <a:endParaRPr lang="en-GB" noProof="0" dirty="0"/>
            </a:p>
          </p:txBody>
        </p:sp>
        <p:sp>
          <p:nvSpPr>
            <p:cNvPr id="36" name="Freeform 35">
              <a:extLst>
                <a:ext uri="{FF2B5EF4-FFF2-40B4-BE49-F238E27FC236}">
                  <a16:creationId xmlns:a16="http://schemas.microsoft.com/office/drawing/2014/main" id="{3A5FE2EC-AC6C-4CF9-529A-9F5B44E5E8AD}"/>
                </a:ext>
              </a:extLst>
            </p:cNvPr>
            <p:cNvSpPr/>
            <p:nvPr/>
          </p:nvSpPr>
          <p:spPr>
            <a:xfrm>
              <a:off x="1122246" y="3904557"/>
              <a:ext cx="52943" cy="8987"/>
            </a:xfrm>
            <a:custGeom>
              <a:avLst/>
              <a:gdLst>
                <a:gd name="connsiteX0" fmla="*/ 52944 w 52943"/>
                <a:gd name="connsiteY0" fmla="*/ 0 h 8987"/>
                <a:gd name="connsiteX1" fmla="*/ 0 w 52943"/>
                <a:gd name="connsiteY1" fmla="*/ 0 h 8987"/>
              </a:gdLst>
              <a:ahLst/>
              <a:cxnLst>
                <a:cxn ang="0">
                  <a:pos x="connsiteX0" y="connsiteY0"/>
                </a:cxn>
                <a:cxn ang="0">
                  <a:pos x="connsiteX1" y="connsiteY1"/>
                </a:cxn>
              </a:cxnLst>
              <a:rect l="l" t="t" r="r" b="b"/>
              <a:pathLst>
                <a:path w="52943" h="8987">
                  <a:moveTo>
                    <a:pt x="52944" y="0"/>
                  </a:moveTo>
                  <a:lnTo>
                    <a:pt x="0" y="0"/>
                  </a:lnTo>
                </a:path>
              </a:pathLst>
            </a:custGeom>
            <a:ln w="12700" cap="flat">
              <a:solidFill>
                <a:srgbClr val="231F20"/>
              </a:solidFill>
              <a:prstDash val="solid"/>
              <a:miter/>
            </a:ln>
          </p:spPr>
          <p:txBody>
            <a:bodyPr rtlCol="0" anchor="ctr"/>
            <a:lstStyle/>
            <a:p>
              <a:endParaRPr lang="en-GB" noProof="0" dirty="0"/>
            </a:p>
          </p:txBody>
        </p:sp>
        <p:sp>
          <p:nvSpPr>
            <p:cNvPr id="37" name="Freeform 36">
              <a:extLst>
                <a:ext uri="{FF2B5EF4-FFF2-40B4-BE49-F238E27FC236}">
                  <a16:creationId xmlns:a16="http://schemas.microsoft.com/office/drawing/2014/main" id="{F3465722-F7ED-BCC8-2560-8B3263CAE52C}"/>
                </a:ext>
              </a:extLst>
            </p:cNvPr>
            <p:cNvSpPr/>
            <p:nvPr/>
          </p:nvSpPr>
          <p:spPr>
            <a:xfrm>
              <a:off x="3648868"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38" name="Freeform 37">
              <a:extLst>
                <a:ext uri="{FF2B5EF4-FFF2-40B4-BE49-F238E27FC236}">
                  <a16:creationId xmlns:a16="http://schemas.microsoft.com/office/drawing/2014/main" id="{6E69AD09-10E6-19CB-28B7-E293068BF6A4}"/>
                </a:ext>
              </a:extLst>
            </p:cNvPr>
            <p:cNvSpPr/>
            <p:nvPr/>
          </p:nvSpPr>
          <p:spPr>
            <a:xfrm>
              <a:off x="4248537"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A73BB861-CFC2-1B3B-5E50-B76DA49450DB}"/>
                </a:ext>
              </a:extLst>
            </p:cNvPr>
            <p:cNvSpPr/>
            <p:nvPr/>
          </p:nvSpPr>
          <p:spPr>
            <a:xfrm>
              <a:off x="3047399"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40" name="Freeform 39">
              <a:extLst>
                <a:ext uri="{FF2B5EF4-FFF2-40B4-BE49-F238E27FC236}">
                  <a16:creationId xmlns:a16="http://schemas.microsoft.com/office/drawing/2014/main" id="{71DB0B60-6E1E-6867-C22A-8547F5DA7960}"/>
                </a:ext>
              </a:extLst>
            </p:cNvPr>
            <p:cNvSpPr/>
            <p:nvPr/>
          </p:nvSpPr>
          <p:spPr>
            <a:xfrm>
              <a:off x="2453313"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41" name="Freeform 40">
              <a:extLst>
                <a:ext uri="{FF2B5EF4-FFF2-40B4-BE49-F238E27FC236}">
                  <a16:creationId xmlns:a16="http://schemas.microsoft.com/office/drawing/2014/main" id="{13180E83-B73A-D049-168F-B56FEF9BFE0A}"/>
                </a:ext>
              </a:extLst>
            </p:cNvPr>
            <p:cNvSpPr/>
            <p:nvPr/>
          </p:nvSpPr>
          <p:spPr>
            <a:xfrm>
              <a:off x="1255776"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42" name="Freeform 41">
              <a:extLst>
                <a:ext uri="{FF2B5EF4-FFF2-40B4-BE49-F238E27FC236}">
                  <a16:creationId xmlns:a16="http://schemas.microsoft.com/office/drawing/2014/main" id="{C897B38B-57A9-3731-E588-0506AADC259D}"/>
                </a:ext>
              </a:extLst>
            </p:cNvPr>
            <p:cNvSpPr/>
            <p:nvPr/>
          </p:nvSpPr>
          <p:spPr>
            <a:xfrm>
              <a:off x="1853644"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43" name="Freeform 42">
              <a:extLst>
                <a:ext uri="{FF2B5EF4-FFF2-40B4-BE49-F238E27FC236}">
                  <a16:creationId xmlns:a16="http://schemas.microsoft.com/office/drawing/2014/main" id="{E25883DA-A9AE-E3C6-1780-D3B1F97E36F0}"/>
                </a:ext>
              </a:extLst>
            </p:cNvPr>
            <p:cNvSpPr/>
            <p:nvPr/>
          </p:nvSpPr>
          <p:spPr>
            <a:xfrm>
              <a:off x="4844514"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44" name="Freeform 43">
              <a:extLst>
                <a:ext uri="{FF2B5EF4-FFF2-40B4-BE49-F238E27FC236}">
                  <a16:creationId xmlns:a16="http://schemas.microsoft.com/office/drawing/2014/main" id="{0FCA103B-BA68-9FF5-A998-A90B43261DF6}"/>
                </a:ext>
              </a:extLst>
            </p:cNvPr>
            <p:cNvSpPr/>
            <p:nvPr/>
          </p:nvSpPr>
          <p:spPr>
            <a:xfrm>
              <a:off x="6041961"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45" name="Freeform 44">
              <a:extLst>
                <a:ext uri="{FF2B5EF4-FFF2-40B4-BE49-F238E27FC236}">
                  <a16:creationId xmlns:a16="http://schemas.microsoft.com/office/drawing/2014/main" id="{70D34E8B-85A0-FB94-C797-4C396964D1B2}"/>
                </a:ext>
              </a:extLst>
            </p:cNvPr>
            <p:cNvSpPr/>
            <p:nvPr/>
          </p:nvSpPr>
          <p:spPr>
            <a:xfrm>
              <a:off x="5440491"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sp>
          <p:nvSpPr>
            <p:cNvPr id="46" name="Freeform 45">
              <a:extLst>
                <a:ext uri="{FF2B5EF4-FFF2-40B4-BE49-F238E27FC236}">
                  <a16:creationId xmlns:a16="http://schemas.microsoft.com/office/drawing/2014/main" id="{B241F320-7276-EECD-CEFD-A29B30CA60FE}"/>
                </a:ext>
              </a:extLst>
            </p:cNvPr>
            <p:cNvSpPr/>
            <p:nvPr/>
          </p:nvSpPr>
          <p:spPr>
            <a:xfrm>
              <a:off x="6637938" y="3937542"/>
              <a:ext cx="9004" cy="52848"/>
            </a:xfrm>
            <a:custGeom>
              <a:avLst/>
              <a:gdLst>
                <a:gd name="connsiteX0" fmla="*/ 0 w 9004"/>
                <a:gd name="connsiteY0" fmla="*/ 0 h 52848"/>
                <a:gd name="connsiteX1" fmla="*/ 0 w 9004"/>
                <a:gd name="connsiteY1" fmla="*/ 52848 h 52848"/>
              </a:gdLst>
              <a:ahLst/>
              <a:cxnLst>
                <a:cxn ang="0">
                  <a:pos x="connsiteX0" y="connsiteY0"/>
                </a:cxn>
                <a:cxn ang="0">
                  <a:pos x="connsiteX1" y="connsiteY1"/>
                </a:cxn>
              </a:cxnLst>
              <a:rect l="l" t="t" r="r" b="b"/>
              <a:pathLst>
                <a:path w="9004" h="52848">
                  <a:moveTo>
                    <a:pt x="0" y="0"/>
                  </a:moveTo>
                  <a:lnTo>
                    <a:pt x="0" y="52848"/>
                  </a:lnTo>
                </a:path>
              </a:pathLst>
            </a:custGeom>
            <a:ln w="12700" cap="flat">
              <a:solidFill>
                <a:srgbClr val="231F20"/>
              </a:solidFill>
              <a:prstDash val="solid"/>
              <a:miter/>
            </a:ln>
          </p:spPr>
          <p:txBody>
            <a:bodyPr rtlCol="0" anchor="ctr"/>
            <a:lstStyle/>
            <a:p>
              <a:endParaRPr lang="en-GB" noProof="0" dirty="0"/>
            </a:p>
          </p:txBody>
        </p:sp>
      </p:grpSp>
      <p:grpSp>
        <p:nvGrpSpPr>
          <p:cNvPr id="47" name="Graphic 21">
            <a:extLst>
              <a:ext uri="{FF2B5EF4-FFF2-40B4-BE49-F238E27FC236}">
                <a16:creationId xmlns:a16="http://schemas.microsoft.com/office/drawing/2014/main" id="{A34FA749-AD9C-7023-66D7-4321CAB0F96C}"/>
              </a:ext>
            </a:extLst>
          </p:cNvPr>
          <p:cNvGrpSpPr/>
          <p:nvPr/>
        </p:nvGrpSpPr>
        <p:grpSpPr>
          <a:xfrm>
            <a:off x="1252625" y="2461136"/>
            <a:ext cx="5404941" cy="2222055"/>
            <a:chOff x="1252625" y="1686725"/>
            <a:chExt cx="5404941" cy="2222055"/>
          </a:xfrm>
          <a:noFill/>
        </p:grpSpPr>
        <p:sp>
          <p:nvSpPr>
            <p:cNvPr id="48" name="Freeform 47">
              <a:extLst>
                <a:ext uri="{FF2B5EF4-FFF2-40B4-BE49-F238E27FC236}">
                  <a16:creationId xmlns:a16="http://schemas.microsoft.com/office/drawing/2014/main" id="{C97334AB-69C0-C975-BA83-A9624386156C}"/>
                </a:ext>
              </a:extLst>
            </p:cNvPr>
            <p:cNvSpPr/>
            <p:nvPr/>
          </p:nvSpPr>
          <p:spPr>
            <a:xfrm>
              <a:off x="1252625" y="1686725"/>
              <a:ext cx="5374508" cy="1256046"/>
            </a:xfrm>
            <a:custGeom>
              <a:avLst/>
              <a:gdLst>
                <a:gd name="connsiteX0" fmla="*/ 5374509 w 5374508"/>
                <a:gd name="connsiteY0" fmla="*/ 1256046 h 1256046"/>
                <a:gd name="connsiteX1" fmla="*/ 4252876 w 5374508"/>
                <a:gd name="connsiteY1" fmla="*/ 1256046 h 1256046"/>
                <a:gd name="connsiteX2" fmla="*/ 4252876 w 5374508"/>
                <a:gd name="connsiteY2" fmla="*/ 1226117 h 1256046"/>
                <a:gd name="connsiteX3" fmla="*/ 4241171 w 5374508"/>
                <a:gd name="connsiteY3" fmla="*/ 1226117 h 1256046"/>
                <a:gd name="connsiteX4" fmla="*/ 4241171 w 5374508"/>
                <a:gd name="connsiteY4" fmla="*/ 1203018 h 1256046"/>
                <a:gd name="connsiteX5" fmla="*/ 4225864 w 5374508"/>
                <a:gd name="connsiteY5" fmla="*/ 1203018 h 1256046"/>
                <a:gd name="connsiteX6" fmla="*/ 4225864 w 5374508"/>
                <a:gd name="connsiteY6" fmla="*/ 1177403 h 1256046"/>
                <a:gd name="connsiteX7" fmla="*/ 4192639 w 5374508"/>
                <a:gd name="connsiteY7" fmla="*/ 1177403 h 1256046"/>
                <a:gd name="connsiteX8" fmla="*/ 4192639 w 5374508"/>
                <a:gd name="connsiteY8" fmla="*/ 1152057 h 1256046"/>
                <a:gd name="connsiteX9" fmla="*/ 4106650 w 5374508"/>
                <a:gd name="connsiteY9" fmla="*/ 1152057 h 1256046"/>
                <a:gd name="connsiteX10" fmla="*/ 4106650 w 5374508"/>
                <a:gd name="connsiteY10" fmla="*/ 1126082 h 1256046"/>
                <a:gd name="connsiteX11" fmla="*/ 3991488 w 5374508"/>
                <a:gd name="connsiteY11" fmla="*/ 1126082 h 1256046"/>
                <a:gd name="connsiteX12" fmla="*/ 3991488 w 5374508"/>
                <a:gd name="connsiteY12" fmla="*/ 1102175 h 1256046"/>
                <a:gd name="connsiteX13" fmla="*/ 3782145 w 5374508"/>
                <a:gd name="connsiteY13" fmla="*/ 1102175 h 1256046"/>
                <a:gd name="connsiteX14" fmla="*/ 3782145 w 5374508"/>
                <a:gd name="connsiteY14" fmla="*/ 1077099 h 1256046"/>
                <a:gd name="connsiteX15" fmla="*/ 3767738 w 5374508"/>
                <a:gd name="connsiteY15" fmla="*/ 1077099 h 1256046"/>
                <a:gd name="connsiteX16" fmla="*/ 3767738 w 5374508"/>
                <a:gd name="connsiteY16" fmla="*/ 1053731 h 1256046"/>
                <a:gd name="connsiteX17" fmla="*/ 3710833 w 5374508"/>
                <a:gd name="connsiteY17" fmla="*/ 1053731 h 1256046"/>
                <a:gd name="connsiteX18" fmla="*/ 3710833 w 5374508"/>
                <a:gd name="connsiteY18" fmla="*/ 1027756 h 1256046"/>
                <a:gd name="connsiteX19" fmla="*/ 3677608 w 5374508"/>
                <a:gd name="connsiteY19" fmla="*/ 1027756 h 1256046"/>
                <a:gd name="connsiteX20" fmla="*/ 3677608 w 5374508"/>
                <a:gd name="connsiteY20" fmla="*/ 1005556 h 1256046"/>
                <a:gd name="connsiteX21" fmla="*/ 3193461 w 5374508"/>
                <a:gd name="connsiteY21" fmla="*/ 1005556 h 1256046"/>
                <a:gd name="connsiteX22" fmla="*/ 3193461 w 5374508"/>
                <a:gd name="connsiteY22" fmla="*/ 975627 h 1256046"/>
                <a:gd name="connsiteX23" fmla="*/ 3176443 w 5374508"/>
                <a:gd name="connsiteY23" fmla="*/ 975627 h 1256046"/>
                <a:gd name="connsiteX24" fmla="*/ 3176443 w 5374508"/>
                <a:gd name="connsiteY24" fmla="*/ 951719 h 1256046"/>
                <a:gd name="connsiteX25" fmla="*/ 3120708 w 5374508"/>
                <a:gd name="connsiteY25" fmla="*/ 951719 h 1256046"/>
                <a:gd name="connsiteX26" fmla="*/ 3120708 w 5374508"/>
                <a:gd name="connsiteY26" fmla="*/ 923767 h 1256046"/>
                <a:gd name="connsiteX27" fmla="*/ 3111434 w 5374508"/>
                <a:gd name="connsiteY27" fmla="*/ 923767 h 1256046"/>
                <a:gd name="connsiteX28" fmla="*/ 3111434 w 5374508"/>
                <a:gd name="connsiteY28" fmla="*/ 899230 h 1256046"/>
                <a:gd name="connsiteX29" fmla="*/ 3101080 w 5374508"/>
                <a:gd name="connsiteY29" fmla="*/ 899230 h 1256046"/>
                <a:gd name="connsiteX30" fmla="*/ 3101080 w 5374508"/>
                <a:gd name="connsiteY30" fmla="*/ 879637 h 1256046"/>
                <a:gd name="connsiteX31" fmla="*/ 2951253 w 5374508"/>
                <a:gd name="connsiteY31" fmla="*/ 879637 h 1256046"/>
                <a:gd name="connsiteX32" fmla="*/ 2951253 w 5374508"/>
                <a:gd name="connsiteY32" fmla="*/ 852584 h 1256046"/>
                <a:gd name="connsiteX33" fmla="*/ 2924420 w 5374508"/>
                <a:gd name="connsiteY33" fmla="*/ 852584 h 1256046"/>
                <a:gd name="connsiteX34" fmla="*/ 2924420 w 5374508"/>
                <a:gd name="connsiteY34" fmla="*/ 829215 h 1256046"/>
                <a:gd name="connsiteX35" fmla="*/ 2902181 w 5374508"/>
                <a:gd name="connsiteY35" fmla="*/ 829215 h 1256046"/>
                <a:gd name="connsiteX36" fmla="*/ 2902181 w 5374508"/>
                <a:gd name="connsiteY36" fmla="*/ 806476 h 1256046"/>
                <a:gd name="connsiteX37" fmla="*/ 2818713 w 5374508"/>
                <a:gd name="connsiteY37" fmla="*/ 806476 h 1256046"/>
                <a:gd name="connsiteX38" fmla="*/ 2818713 w 5374508"/>
                <a:gd name="connsiteY38" fmla="*/ 779692 h 1256046"/>
                <a:gd name="connsiteX39" fmla="*/ 2680141 w 5374508"/>
                <a:gd name="connsiteY39" fmla="*/ 779692 h 1256046"/>
                <a:gd name="connsiteX40" fmla="*/ 2680141 w 5374508"/>
                <a:gd name="connsiteY40" fmla="*/ 755156 h 1256046"/>
                <a:gd name="connsiteX41" fmla="*/ 2614051 w 5374508"/>
                <a:gd name="connsiteY41" fmla="*/ 755156 h 1256046"/>
                <a:gd name="connsiteX42" fmla="*/ 2614051 w 5374508"/>
                <a:gd name="connsiteY42" fmla="*/ 730080 h 1256046"/>
                <a:gd name="connsiteX43" fmla="*/ 2527703 w 5374508"/>
                <a:gd name="connsiteY43" fmla="*/ 730080 h 1256046"/>
                <a:gd name="connsiteX44" fmla="*/ 2527703 w 5374508"/>
                <a:gd name="connsiteY44" fmla="*/ 705004 h 1256046"/>
                <a:gd name="connsiteX45" fmla="*/ 2465305 w 5374508"/>
                <a:gd name="connsiteY45" fmla="*/ 705004 h 1256046"/>
                <a:gd name="connsiteX46" fmla="*/ 2465305 w 5374508"/>
                <a:gd name="connsiteY46" fmla="*/ 681635 h 1256046"/>
                <a:gd name="connsiteX47" fmla="*/ 2385889 w 5374508"/>
                <a:gd name="connsiteY47" fmla="*/ 681635 h 1256046"/>
                <a:gd name="connsiteX48" fmla="*/ 2385889 w 5374508"/>
                <a:gd name="connsiteY48" fmla="*/ 658537 h 1256046"/>
                <a:gd name="connsiteX49" fmla="*/ 2364550 w 5374508"/>
                <a:gd name="connsiteY49" fmla="*/ 658537 h 1256046"/>
                <a:gd name="connsiteX50" fmla="*/ 2364550 w 5374508"/>
                <a:gd name="connsiteY50" fmla="*/ 632023 h 1256046"/>
                <a:gd name="connsiteX51" fmla="*/ 2313407 w 5374508"/>
                <a:gd name="connsiteY51" fmla="*/ 632023 h 1256046"/>
                <a:gd name="connsiteX52" fmla="*/ 2313407 w 5374508"/>
                <a:gd name="connsiteY52" fmla="*/ 608115 h 1256046"/>
                <a:gd name="connsiteX53" fmla="*/ 2281352 w 5374508"/>
                <a:gd name="connsiteY53" fmla="*/ 608115 h 1256046"/>
                <a:gd name="connsiteX54" fmla="*/ 2281352 w 5374508"/>
                <a:gd name="connsiteY54" fmla="*/ 583039 h 1256046"/>
                <a:gd name="connsiteX55" fmla="*/ 2235432 w 5374508"/>
                <a:gd name="connsiteY55" fmla="*/ 583039 h 1256046"/>
                <a:gd name="connsiteX56" fmla="*/ 2235432 w 5374508"/>
                <a:gd name="connsiteY56" fmla="*/ 559671 h 1256046"/>
                <a:gd name="connsiteX57" fmla="*/ 2145932 w 5374508"/>
                <a:gd name="connsiteY57" fmla="*/ 559671 h 1256046"/>
                <a:gd name="connsiteX58" fmla="*/ 2145932 w 5374508"/>
                <a:gd name="connsiteY58" fmla="*/ 534595 h 1256046"/>
                <a:gd name="connsiteX59" fmla="*/ 2109825 w 5374508"/>
                <a:gd name="connsiteY59" fmla="*/ 534595 h 1256046"/>
                <a:gd name="connsiteX60" fmla="*/ 2109825 w 5374508"/>
                <a:gd name="connsiteY60" fmla="*/ 511856 h 1256046"/>
                <a:gd name="connsiteX61" fmla="*/ 1903093 w 5374508"/>
                <a:gd name="connsiteY61" fmla="*/ 511856 h 1256046"/>
                <a:gd name="connsiteX62" fmla="*/ 1903093 w 5374508"/>
                <a:gd name="connsiteY62" fmla="*/ 504935 h 1256046"/>
                <a:gd name="connsiteX63" fmla="*/ 1891568 w 5374508"/>
                <a:gd name="connsiteY63" fmla="*/ 504935 h 1256046"/>
                <a:gd name="connsiteX64" fmla="*/ 1891568 w 5374508"/>
                <a:gd name="connsiteY64" fmla="*/ 486240 h 1256046"/>
                <a:gd name="connsiteX65" fmla="*/ 1851770 w 5374508"/>
                <a:gd name="connsiteY65" fmla="*/ 486240 h 1256046"/>
                <a:gd name="connsiteX66" fmla="*/ 1851770 w 5374508"/>
                <a:gd name="connsiteY66" fmla="*/ 463771 h 1256046"/>
                <a:gd name="connsiteX67" fmla="*/ 1841055 w 5374508"/>
                <a:gd name="connsiteY67" fmla="*/ 463771 h 1256046"/>
                <a:gd name="connsiteX68" fmla="*/ 1841055 w 5374508"/>
                <a:gd name="connsiteY68" fmla="*/ 436358 h 1256046"/>
                <a:gd name="connsiteX69" fmla="*/ 1732196 w 5374508"/>
                <a:gd name="connsiteY69" fmla="*/ 436358 h 1256046"/>
                <a:gd name="connsiteX70" fmla="*/ 1732196 w 5374508"/>
                <a:gd name="connsiteY70" fmla="*/ 414158 h 1256046"/>
                <a:gd name="connsiteX71" fmla="*/ 1710587 w 5374508"/>
                <a:gd name="connsiteY71" fmla="*/ 414158 h 1256046"/>
                <a:gd name="connsiteX72" fmla="*/ 1710587 w 5374508"/>
                <a:gd name="connsiteY72" fmla="*/ 389082 h 1256046"/>
                <a:gd name="connsiteX73" fmla="*/ 1690417 w 5374508"/>
                <a:gd name="connsiteY73" fmla="*/ 389082 h 1256046"/>
                <a:gd name="connsiteX74" fmla="*/ 1690417 w 5374508"/>
                <a:gd name="connsiteY74" fmla="*/ 366343 h 1256046"/>
                <a:gd name="connsiteX75" fmla="*/ 1601188 w 5374508"/>
                <a:gd name="connsiteY75" fmla="*/ 366343 h 1256046"/>
                <a:gd name="connsiteX76" fmla="*/ 1601188 w 5374508"/>
                <a:gd name="connsiteY76" fmla="*/ 339829 h 1256046"/>
                <a:gd name="connsiteX77" fmla="*/ 1493499 w 5374508"/>
                <a:gd name="connsiteY77" fmla="*/ 339829 h 1256046"/>
                <a:gd name="connsiteX78" fmla="*/ 1493499 w 5374508"/>
                <a:gd name="connsiteY78" fmla="*/ 315921 h 1256046"/>
                <a:gd name="connsiteX79" fmla="*/ 1418135 w 5374508"/>
                <a:gd name="connsiteY79" fmla="*/ 315921 h 1256046"/>
                <a:gd name="connsiteX80" fmla="*/ 1418135 w 5374508"/>
                <a:gd name="connsiteY80" fmla="*/ 291385 h 1256046"/>
                <a:gd name="connsiteX81" fmla="*/ 1384911 w 5374508"/>
                <a:gd name="connsiteY81" fmla="*/ 291385 h 1256046"/>
                <a:gd name="connsiteX82" fmla="*/ 1384911 w 5374508"/>
                <a:gd name="connsiteY82" fmla="*/ 268915 h 1256046"/>
                <a:gd name="connsiteX83" fmla="*/ 1278393 w 5374508"/>
                <a:gd name="connsiteY83" fmla="*/ 268915 h 1256046"/>
                <a:gd name="connsiteX84" fmla="*/ 1278393 w 5374508"/>
                <a:gd name="connsiteY84" fmla="*/ 242132 h 1256046"/>
                <a:gd name="connsiteX85" fmla="*/ 1228150 w 5374508"/>
                <a:gd name="connsiteY85" fmla="*/ 242132 h 1256046"/>
                <a:gd name="connsiteX86" fmla="*/ 1228150 w 5374508"/>
                <a:gd name="connsiteY86" fmla="*/ 219033 h 1256046"/>
                <a:gd name="connsiteX87" fmla="*/ 1219236 w 5374508"/>
                <a:gd name="connsiteY87" fmla="*/ 219033 h 1256046"/>
                <a:gd name="connsiteX88" fmla="*/ 1219236 w 5374508"/>
                <a:gd name="connsiteY88" fmla="*/ 192788 h 1256046"/>
                <a:gd name="connsiteX89" fmla="*/ 1175387 w 5374508"/>
                <a:gd name="connsiteY89" fmla="*/ 192788 h 1256046"/>
                <a:gd name="connsiteX90" fmla="*/ 1175387 w 5374508"/>
                <a:gd name="connsiteY90" fmla="*/ 171487 h 1256046"/>
                <a:gd name="connsiteX91" fmla="*/ 1087057 w 5374508"/>
                <a:gd name="connsiteY91" fmla="*/ 171487 h 1256046"/>
                <a:gd name="connsiteX92" fmla="*/ 1087057 w 5374508"/>
                <a:gd name="connsiteY92" fmla="*/ 148119 h 1256046"/>
                <a:gd name="connsiteX93" fmla="*/ 1025289 w 5374508"/>
                <a:gd name="connsiteY93" fmla="*/ 148119 h 1256046"/>
                <a:gd name="connsiteX94" fmla="*/ 1025289 w 5374508"/>
                <a:gd name="connsiteY94" fmla="*/ 118999 h 1256046"/>
                <a:gd name="connsiteX95" fmla="*/ 985492 w 5374508"/>
                <a:gd name="connsiteY95" fmla="*/ 118999 h 1256046"/>
                <a:gd name="connsiteX96" fmla="*/ 985492 w 5374508"/>
                <a:gd name="connsiteY96" fmla="*/ 103719 h 1256046"/>
                <a:gd name="connsiteX97" fmla="*/ 975677 w 5374508"/>
                <a:gd name="connsiteY97" fmla="*/ 103719 h 1256046"/>
                <a:gd name="connsiteX98" fmla="*/ 975677 w 5374508"/>
                <a:gd name="connsiteY98" fmla="*/ 97068 h 1256046"/>
                <a:gd name="connsiteX99" fmla="*/ 856464 w 5374508"/>
                <a:gd name="connsiteY99" fmla="*/ 97068 h 1256046"/>
                <a:gd name="connsiteX100" fmla="*/ 856464 w 5374508"/>
                <a:gd name="connsiteY100" fmla="*/ 71992 h 1256046"/>
                <a:gd name="connsiteX101" fmla="*/ 297853 w 5374508"/>
                <a:gd name="connsiteY101" fmla="*/ 71992 h 1256046"/>
                <a:gd name="connsiteX102" fmla="*/ 297853 w 5374508"/>
                <a:gd name="connsiteY102" fmla="*/ 50691 h 1256046"/>
                <a:gd name="connsiteX103" fmla="*/ 221949 w 5374508"/>
                <a:gd name="connsiteY103" fmla="*/ 50691 h 1256046"/>
                <a:gd name="connsiteX104" fmla="*/ 221949 w 5374508"/>
                <a:gd name="connsiteY104" fmla="*/ 25346 h 1256046"/>
                <a:gd name="connsiteX105" fmla="*/ 144605 w 5374508"/>
                <a:gd name="connsiteY105" fmla="*/ 25346 h 1256046"/>
                <a:gd name="connsiteX106" fmla="*/ 144605 w 5374508"/>
                <a:gd name="connsiteY106" fmla="*/ 0 h 1256046"/>
                <a:gd name="connsiteX107" fmla="*/ 0 w 5374508"/>
                <a:gd name="connsiteY107" fmla="*/ 0 h 125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374508" h="1256046">
                  <a:moveTo>
                    <a:pt x="5374509" y="1256046"/>
                  </a:moveTo>
                  <a:lnTo>
                    <a:pt x="4252876" y="1256046"/>
                  </a:lnTo>
                  <a:lnTo>
                    <a:pt x="4252876" y="1226117"/>
                  </a:lnTo>
                  <a:lnTo>
                    <a:pt x="4241171" y="1226117"/>
                  </a:lnTo>
                  <a:lnTo>
                    <a:pt x="4241171" y="1203018"/>
                  </a:lnTo>
                  <a:lnTo>
                    <a:pt x="4225864" y="1203018"/>
                  </a:lnTo>
                  <a:lnTo>
                    <a:pt x="4225864" y="1177403"/>
                  </a:lnTo>
                  <a:lnTo>
                    <a:pt x="4192639" y="1177403"/>
                  </a:lnTo>
                  <a:lnTo>
                    <a:pt x="4192639" y="1152057"/>
                  </a:lnTo>
                  <a:lnTo>
                    <a:pt x="4106650" y="1152057"/>
                  </a:lnTo>
                  <a:lnTo>
                    <a:pt x="4106650" y="1126082"/>
                  </a:lnTo>
                  <a:lnTo>
                    <a:pt x="3991488" y="1126082"/>
                  </a:lnTo>
                  <a:lnTo>
                    <a:pt x="3991488" y="1102175"/>
                  </a:lnTo>
                  <a:lnTo>
                    <a:pt x="3782145" y="1102175"/>
                  </a:lnTo>
                  <a:lnTo>
                    <a:pt x="3782145" y="1077099"/>
                  </a:lnTo>
                  <a:lnTo>
                    <a:pt x="3767738" y="1077099"/>
                  </a:lnTo>
                  <a:lnTo>
                    <a:pt x="3767738" y="1053731"/>
                  </a:lnTo>
                  <a:lnTo>
                    <a:pt x="3710833" y="1053731"/>
                  </a:lnTo>
                  <a:lnTo>
                    <a:pt x="3710833" y="1027756"/>
                  </a:lnTo>
                  <a:lnTo>
                    <a:pt x="3677608" y="1027756"/>
                  </a:lnTo>
                  <a:lnTo>
                    <a:pt x="3677608" y="1005556"/>
                  </a:lnTo>
                  <a:lnTo>
                    <a:pt x="3193461" y="1005556"/>
                  </a:lnTo>
                  <a:lnTo>
                    <a:pt x="3193461" y="975627"/>
                  </a:lnTo>
                  <a:lnTo>
                    <a:pt x="3176443" y="975627"/>
                  </a:lnTo>
                  <a:lnTo>
                    <a:pt x="3176443" y="951719"/>
                  </a:lnTo>
                  <a:lnTo>
                    <a:pt x="3120708" y="951719"/>
                  </a:lnTo>
                  <a:lnTo>
                    <a:pt x="3120708" y="923767"/>
                  </a:lnTo>
                  <a:lnTo>
                    <a:pt x="3111434" y="923767"/>
                  </a:lnTo>
                  <a:lnTo>
                    <a:pt x="3111434" y="899230"/>
                  </a:lnTo>
                  <a:lnTo>
                    <a:pt x="3101080" y="899230"/>
                  </a:lnTo>
                  <a:lnTo>
                    <a:pt x="3101080" y="879637"/>
                  </a:lnTo>
                  <a:lnTo>
                    <a:pt x="2951253" y="879637"/>
                  </a:lnTo>
                  <a:lnTo>
                    <a:pt x="2951253" y="852584"/>
                  </a:lnTo>
                  <a:lnTo>
                    <a:pt x="2924420" y="852584"/>
                  </a:lnTo>
                  <a:lnTo>
                    <a:pt x="2924420" y="829215"/>
                  </a:lnTo>
                  <a:lnTo>
                    <a:pt x="2902181" y="829215"/>
                  </a:lnTo>
                  <a:lnTo>
                    <a:pt x="2902181" y="806476"/>
                  </a:lnTo>
                  <a:lnTo>
                    <a:pt x="2818713" y="806476"/>
                  </a:lnTo>
                  <a:lnTo>
                    <a:pt x="2818713" y="779692"/>
                  </a:lnTo>
                  <a:lnTo>
                    <a:pt x="2680141" y="779692"/>
                  </a:lnTo>
                  <a:lnTo>
                    <a:pt x="2680141" y="755156"/>
                  </a:lnTo>
                  <a:lnTo>
                    <a:pt x="2614051" y="755156"/>
                  </a:lnTo>
                  <a:lnTo>
                    <a:pt x="2614051" y="730080"/>
                  </a:lnTo>
                  <a:lnTo>
                    <a:pt x="2527703" y="730080"/>
                  </a:lnTo>
                  <a:lnTo>
                    <a:pt x="2527703" y="705004"/>
                  </a:lnTo>
                  <a:lnTo>
                    <a:pt x="2465305" y="705004"/>
                  </a:lnTo>
                  <a:lnTo>
                    <a:pt x="2465305" y="681635"/>
                  </a:lnTo>
                  <a:lnTo>
                    <a:pt x="2385889" y="681635"/>
                  </a:lnTo>
                  <a:lnTo>
                    <a:pt x="2385889" y="658537"/>
                  </a:lnTo>
                  <a:lnTo>
                    <a:pt x="2364550" y="658537"/>
                  </a:lnTo>
                  <a:lnTo>
                    <a:pt x="2364550" y="632023"/>
                  </a:lnTo>
                  <a:lnTo>
                    <a:pt x="2313407" y="632023"/>
                  </a:lnTo>
                  <a:lnTo>
                    <a:pt x="2313407" y="608115"/>
                  </a:lnTo>
                  <a:lnTo>
                    <a:pt x="2281352" y="608115"/>
                  </a:lnTo>
                  <a:lnTo>
                    <a:pt x="2281352" y="583039"/>
                  </a:lnTo>
                  <a:lnTo>
                    <a:pt x="2235432" y="583039"/>
                  </a:lnTo>
                  <a:lnTo>
                    <a:pt x="2235432" y="559671"/>
                  </a:lnTo>
                  <a:lnTo>
                    <a:pt x="2145932" y="559671"/>
                  </a:lnTo>
                  <a:lnTo>
                    <a:pt x="2145932" y="534595"/>
                  </a:lnTo>
                  <a:lnTo>
                    <a:pt x="2109825" y="534595"/>
                  </a:lnTo>
                  <a:lnTo>
                    <a:pt x="2109825" y="511856"/>
                  </a:lnTo>
                  <a:lnTo>
                    <a:pt x="1903093" y="511856"/>
                  </a:lnTo>
                  <a:lnTo>
                    <a:pt x="1903093" y="504935"/>
                  </a:lnTo>
                  <a:lnTo>
                    <a:pt x="1891568" y="504935"/>
                  </a:lnTo>
                  <a:lnTo>
                    <a:pt x="1891568" y="486240"/>
                  </a:lnTo>
                  <a:lnTo>
                    <a:pt x="1851770" y="486240"/>
                  </a:lnTo>
                  <a:lnTo>
                    <a:pt x="1851770" y="463771"/>
                  </a:lnTo>
                  <a:lnTo>
                    <a:pt x="1841055" y="463771"/>
                  </a:lnTo>
                  <a:lnTo>
                    <a:pt x="1841055" y="436358"/>
                  </a:lnTo>
                  <a:lnTo>
                    <a:pt x="1732196" y="436358"/>
                  </a:lnTo>
                  <a:lnTo>
                    <a:pt x="1732196" y="414158"/>
                  </a:lnTo>
                  <a:lnTo>
                    <a:pt x="1710587" y="414158"/>
                  </a:lnTo>
                  <a:lnTo>
                    <a:pt x="1710587" y="389082"/>
                  </a:lnTo>
                  <a:lnTo>
                    <a:pt x="1690417" y="389082"/>
                  </a:lnTo>
                  <a:lnTo>
                    <a:pt x="1690417" y="366343"/>
                  </a:lnTo>
                  <a:lnTo>
                    <a:pt x="1601188" y="366343"/>
                  </a:lnTo>
                  <a:cubicBezTo>
                    <a:pt x="1601188" y="366343"/>
                    <a:pt x="1601728" y="339290"/>
                    <a:pt x="1601188" y="339829"/>
                  </a:cubicBezTo>
                  <a:cubicBezTo>
                    <a:pt x="1600647" y="340368"/>
                    <a:pt x="1493499" y="339829"/>
                    <a:pt x="1493499" y="339829"/>
                  </a:cubicBezTo>
                  <a:lnTo>
                    <a:pt x="1493499" y="315921"/>
                  </a:lnTo>
                  <a:lnTo>
                    <a:pt x="1418135" y="315921"/>
                  </a:lnTo>
                  <a:lnTo>
                    <a:pt x="1418135" y="291385"/>
                  </a:lnTo>
                  <a:lnTo>
                    <a:pt x="1384911" y="291385"/>
                  </a:lnTo>
                  <a:lnTo>
                    <a:pt x="1384911" y="268915"/>
                  </a:lnTo>
                  <a:lnTo>
                    <a:pt x="1278393" y="268915"/>
                  </a:lnTo>
                  <a:lnTo>
                    <a:pt x="1278393" y="242132"/>
                  </a:lnTo>
                  <a:lnTo>
                    <a:pt x="1228150" y="242132"/>
                  </a:lnTo>
                  <a:lnTo>
                    <a:pt x="1228150" y="219033"/>
                  </a:lnTo>
                  <a:lnTo>
                    <a:pt x="1219236" y="219033"/>
                  </a:lnTo>
                  <a:lnTo>
                    <a:pt x="1219236" y="192788"/>
                  </a:lnTo>
                  <a:lnTo>
                    <a:pt x="1175387" y="192788"/>
                  </a:lnTo>
                  <a:lnTo>
                    <a:pt x="1175387" y="171487"/>
                  </a:lnTo>
                  <a:lnTo>
                    <a:pt x="1087057" y="171487"/>
                  </a:lnTo>
                  <a:lnTo>
                    <a:pt x="1087057" y="148119"/>
                  </a:lnTo>
                  <a:lnTo>
                    <a:pt x="1025289" y="148119"/>
                  </a:lnTo>
                  <a:lnTo>
                    <a:pt x="1025289" y="118999"/>
                  </a:lnTo>
                  <a:lnTo>
                    <a:pt x="985492" y="118999"/>
                  </a:lnTo>
                  <a:lnTo>
                    <a:pt x="985492" y="103719"/>
                  </a:lnTo>
                  <a:lnTo>
                    <a:pt x="975677" y="103719"/>
                  </a:lnTo>
                  <a:lnTo>
                    <a:pt x="975677" y="97068"/>
                  </a:lnTo>
                  <a:lnTo>
                    <a:pt x="856464" y="97068"/>
                  </a:lnTo>
                  <a:lnTo>
                    <a:pt x="856464" y="71992"/>
                  </a:lnTo>
                  <a:lnTo>
                    <a:pt x="297853" y="71992"/>
                  </a:lnTo>
                  <a:lnTo>
                    <a:pt x="297853" y="50691"/>
                  </a:lnTo>
                  <a:lnTo>
                    <a:pt x="221949" y="50691"/>
                  </a:lnTo>
                  <a:lnTo>
                    <a:pt x="221949" y="25346"/>
                  </a:lnTo>
                  <a:lnTo>
                    <a:pt x="144605" y="25346"/>
                  </a:lnTo>
                  <a:lnTo>
                    <a:pt x="144605" y="0"/>
                  </a:lnTo>
                  <a:lnTo>
                    <a:pt x="0" y="0"/>
                  </a:lnTo>
                </a:path>
              </a:pathLst>
            </a:custGeom>
            <a:noFill/>
            <a:ln w="15875" cap="flat">
              <a:solidFill>
                <a:srgbClr val="C6573B"/>
              </a:solidFill>
              <a:prstDash val="solid"/>
              <a:miter/>
            </a:ln>
          </p:spPr>
          <p:txBody>
            <a:bodyPr rtlCol="0" anchor="ctr"/>
            <a:lstStyle/>
            <a:p>
              <a:endParaRPr lang="en-GB" noProof="0" dirty="0"/>
            </a:p>
          </p:txBody>
        </p:sp>
        <p:grpSp>
          <p:nvGrpSpPr>
            <p:cNvPr id="49" name="Graphic 21">
              <a:extLst>
                <a:ext uri="{FF2B5EF4-FFF2-40B4-BE49-F238E27FC236}">
                  <a16:creationId xmlns:a16="http://schemas.microsoft.com/office/drawing/2014/main" id="{09976292-2454-D704-DF97-B0AF2FC70B16}"/>
                </a:ext>
              </a:extLst>
            </p:cNvPr>
            <p:cNvGrpSpPr/>
            <p:nvPr/>
          </p:nvGrpSpPr>
          <p:grpSpPr>
            <a:xfrm>
              <a:off x="6604893" y="2914909"/>
              <a:ext cx="52673" cy="55634"/>
              <a:chOff x="6604893" y="2914909"/>
              <a:chExt cx="52673" cy="55634"/>
            </a:xfrm>
          </p:grpSpPr>
          <p:sp>
            <p:nvSpPr>
              <p:cNvPr id="50" name="Freeform 49">
                <a:extLst>
                  <a:ext uri="{FF2B5EF4-FFF2-40B4-BE49-F238E27FC236}">
                    <a16:creationId xmlns:a16="http://schemas.microsoft.com/office/drawing/2014/main" id="{D5079687-E59B-0B8C-812D-6CB40B4A3ED4}"/>
                  </a:ext>
                </a:extLst>
              </p:cNvPr>
              <p:cNvSpPr/>
              <p:nvPr/>
            </p:nvSpPr>
            <p:spPr>
              <a:xfrm>
                <a:off x="6604893"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51" name="Freeform 50">
                <a:extLst>
                  <a:ext uri="{FF2B5EF4-FFF2-40B4-BE49-F238E27FC236}">
                    <a16:creationId xmlns:a16="http://schemas.microsoft.com/office/drawing/2014/main" id="{BC8C61AE-D39B-FF97-7A8A-4B1C3BE5E9C5}"/>
                  </a:ext>
                </a:extLst>
              </p:cNvPr>
              <p:cNvSpPr/>
              <p:nvPr/>
            </p:nvSpPr>
            <p:spPr>
              <a:xfrm>
                <a:off x="6631185"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52" name="Graphic 21">
              <a:extLst>
                <a:ext uri="{FF2B5EF4-FFF2-40B4-BE49-F238E27FC236}">
                  <a16:creationId xmlns:a16="http://schemas.microsoft.com/office/drawing/2014/main" id="{F5B57A57-F1D1-1CEA-74BE-9EFD640284FE}"/>
                </a:ext>
              </a:extLst>
            </p:cNvPr>
            <p:cNvGrpSpPr/>
            <p:nvPr/>
          </p:nvGrpSpPr>
          <p:grpSpPr>
            <a:xfrm>
              <a:off x="6513772" y="2914909"/>
              <a:ext cx="52673" cy="55634"/>
              <a:chOff x="6513772" y="2914909"/>
              <a:chExt cx="52673" cy="55634"/>
            </a:xfrm>
          </p:grpSpPr>
          <p:sp>
            <p:nvSpPr>
              <p:cNvPr id="53" name="Freeform 52">
                <a:extLst>
                  <a:ext uri="{FF2B5EF4-FFF2-40B4-BE49-F238E27FC236}">
                    <a16:creationId xmlns:a16="http://schemas.microsoft.com/office/drawing/2014/main" id="{A3E07B87-8559-52BE-EB65-54AD8EE67843}"/>
                  </a:ext>
                </a:extLst>
              </p:cNvPr>
              <p:cNvSpPr/>
              <p:nvPr/>
            </p:nvSpPr>
            <p:spPr>
              <a:xfrm>
                <a:off x="6513772"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54" name="Freeform 53">
                <a:extLst>
                  <a:ext uri="{FF2B5EF4-FFF2-40B4-BE49-F238E27FC236}">
                    <a16:creationId xmlns:a16="http://schemas.microsoft.com/office/drawing/2014/main" id="{4307F842-F358-1DB7-48E5-1CE9A80B34A6}"/>
                  </a:ext>
                </a:extLst>
              </p:cNvPr>
              <p:cNvSpPr/>
              <p:nvPr/>
            </p:nvSpPr>
            <p:spPr>
              <a:xfrm>
                <a:off x="6540064"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55" name="Graphic 21">
              <a:extLst>
                <a:ext uri="{FF2B5EF4-FFF2-40B4-BE49-F238E27FC236}">
                  <a16:creationId xmlns:a16="http://schemas.microsoft.com/office/drawing/2014/main" id="{CC9D1E9C-6BCF-F61E-B146-DD1D7F115570}"/>
                </a:ext>
              </a:extLst>
            </p:cNvPr>
            <p:cNvGrpSpPr/>
            <p:nvPr/>
          </p:nvGrpSpPr>
          <p:grpSpPr>
            <a:xfrm>
              <a:off x="6295064" y="2914909"/>
              <a:ext cx="52673" cy="55634"/>
              <a:chOff x="6295064" y="2914909"/>
              <a:chExt cx="52673" cy="55634"/>
            </a:xfrm>
          </p:grpSpPr>
          <p:sp>
            <p:nvSpPr>
              <p:cNvPr id="56" name="Freeform 55">
                <a:extLst>
                  <a:ext uri="{FF2B5EF4-FFF2-40B4-BE49-F238E27FC236}">
                    <a16:creationId xmlns:a16="http://schemas.microsoft.com/office/drawing/2014/main" id="{898AEFE7-D9BB-EA66-BF51-ADECDF5348DE}"/>
                  </a:ext>
                </a:extLst>
              </p:cNvPr>
              <p:cNvSpPr/>
              <p:nvPr/>
            </p:nvSpPr>
            <p:spPr>
              <a:xfrm>
                <a:off x="6295064"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57" name="Freeform 56">
                <a:extLst>
                  <a:ext uri="{FF2B5EF4-FFF2-40B4-BE49-F238E27FC236}">
                    <a16:creationId xmlns:a16="http://schemas.microsoft.com/office/drawing/2014/main" id="{2110D59D-2E60-30C1-FC5A-89AB76E068A0}"/>
                  </a:ext>
                </a:extLst>
              </p:cNvPr>
              <p:cNvSpPr/>
              <p:nvPr/>
            </p:nvSpPr>
            <p:spPr>
              <a:xfrm>
                <a:off x="6321356"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58" name="Graphic 21">
              <a:extLst>
                <a:ext uri="{FF2B5EF4-FFF2-40B4-BE49-F238E27FC236}">
                  <a16:creationId xmlns:a16="http://schemas.microsoft.com/office/drawing/2014/main" id="{F46B0C6D-6054-A047-802F-205F926B6F3A}"/>
                </a:ext>
              </a:extLst>
            </p:cNvPr>
            <p:cNvGrpSpPr/>
            <p:nvPr/>
          </p:nvGrpSpPr>
          <p:grpSpPr>
            <a:xfrm>
              <a:off x="6284529" y="2914909"/>
              <a:ext cx="52583" cy="55634"/>
              <a:chOff x="6284529" y="2914909"/>
              <a:chExt cx="52583" cy="55634"/>
            </a:xfrm>
          </p:grpSpPr>
          <p:sp>
            <p:nvSpPr>
              <p:cNvPr id="59" name="Freeform 58">
                <a:extLst>
                  <a:ext uri="{FF2B5EF4-FFF2-40B4-BE49-F238E27FC236}">
                    <a16:creationId xmlns:a16="http://schemas.microsoft.com/office/drawing/2014/main" id="{95714767-5FD0-41A7-46AB-369DE7B8519E}"/>
                  </a:ext>
                </a:extLst>
              </p:cNvPr>
              <p:cNvSpPr/>
              <p:nvPr/>
            </p:nvSpPr>
            <p:spPr>
              <a:xfrm>
                <a:off x="6284529" y="2942771"/>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60" name="Freeform 59">
                <a:extLst>
                  <a:ext uri="{FF2B5EF4-FFF2-40B4-BE49-F238E27FC236}">
                    <a16:creationId xmlns:a16="http://schemas.microsoft.com/office/drawing/2014/main" id="{52F42F6A-3EBE-3EA8-82B0-19805BBC615F}"/>
                  </a:ext>
                </a:extLst>
              </p:cNvPr>
              <p:cNvSpPr/>
              <p:nvPr/>
            </p:nvSpPr>
            <p:spPr>
              <a:xfrm>
                <a:off x="6310821"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61" name="Graphic 21">
              <a:extLst>
                <a:ext uri="{FF2B5EF4-FFF2-40B4-BE49-F238E27FC236}">
                  <a16:creationId xmlns:a16="http://schemas.microsoft.com/office/drawing/2014/main" id="{49518D1B-D193-AD4E-374D-C5B7CF1BC308}"/>
                </a:ext>
              </a:extLst>
            </p:cNvPr>
            <p:cNvGrpSpPr/>
            <p:nvPr/>
          </p:nvGrpSpPr>
          <p:grpSpPr>
            <a:xfrm>
              <a:off x="6336573" y="2914909"/>
              <a:ext cx="52583" cy="55634"/>
              <a:chOff x="6336573" y="2914909"/>
              <a:chExt cx="52583" cy="55634"/>
            </a:xfrm>
          </p:grpSpPr>
          <p:sp>
            <p:nvSpPr>
              <p:cNvPr id="62" name="Freeform 61">
                <a:extLst>
                  <a:ext uri="{FF2B5EF4-FFF2-40B4-BE49-F238E27FC236}">
                    <a16:creationId xmlns:a16="http://schemas.microsoft.com/office/drawing/2014/main" id="{84E155C4-F94A-7F64-DC4A-D27A59A97379}"/>
                  </a:ext>
                </a:extLst>
              </p:cNvPr>
              <p:cNvSpPr/>
              <p:nvPr/>
            </p:nvSpPr>
            <p:spPr>
              <a:xfrm>
                <a:off x="6336573" y="2942771"/>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63" name="Freeform 62">
                <a:extLst>
                  <a:ext uri="{FF2B5EF4-FFF2-40B4-BE49-F238E27FC236}">
                    <a16:creationId xmlns:a16="http://schemas.microsoft.com/office/drawing/2014/main" id="{CB65F91E-ED82-C784-C15D-DA55876C1541}"/>
                  </a:ext>
                </a:extLst>
              </p:cNvPr>
              <p:cNvSpPr/>
              <p:nvPr/>
            </p:nvSpPr>
            <p:spPr>
              <a:xfrm>
                <a:off x="6362865"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64" name="Graphic 21">
              <a:extLst>
                <a:ext uri="{FF2B5EF4-FFF2-40B4-BE49-F238E27FC236}">
                  <a16:creationId xmlns:a16="http://schemas.microsoft.com/office/drawing/2014/main" id="{0C2F041C-73F7-2C9E-3DB6-72AA7CB25C5A}"/>
                </a:ext>
              </a:extLst>
            </p:cNvPr>
            <p:cNvGrpSpPr/>
            <p:nvPr/>
          </p:nvGrpSpPr>
          <p:grpSpPr>
            <a:xfrm>
              <a:off x="6016569" y="2914909"/>
              <a:ext cx="52673" cy="55634"/>
              <a:chOff x="6016569" y="2914909"/>
              <a:chExt cx="52673" cy="55634"/>
            </a:xfrm>
          </p:grpSpPr>
          <p:sp>
            <p:nvSpPr>
              <p:cNvPr id="65" name="Freeform 64">
                <a:extLst>
                  <a:ext uri="{FF2B5EF4-FFF2-40B4-BE49-F238E27FC236}">
                    <a16:creationId xmlns:a16="http://schemas.microsoft.com/office/drawing/2014/main" id="{3B350AEE-B9BE-8952-59AF-CC3A0807A128}"/>
                  </a:ext>
                </a:extLst>
              </p:cNvPr>
              <p:cNvSpPr/>
              <p:nvPr/>
            </p:nvSpPr>
            <p:spPr>
              <a:xfrm>
                <a:off x="6016569"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66" name="Freeform 65">
                <a:extLst>
                  <a:ext uri="{FF2B5EF4-FFF2-40B4-BE49-F238E27FC236}">
                    <a16:creationId xmlns:a16="http://schemas.microsoft.com/office/drawing/2014/main" id="{D5DB9C8C-3F8B-273D-7DB2-8721F1570D1C}"/>
                  </a:ext>
                </a:extLst>
              </p:cNvPr>
              <p:cNvSpPr/>
              <p:nvPr/>
            </p:nvSpPr>
            <p:spPr>
              <a:xfrm>
                <a:off x="6042951"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67" name="Graphic 21">
              <a:extLst>
                <a:ext uri="{FF2B5EF4-FFF2-40B4-BE49-F238E27FC236}">
                  <a16:creationId xmlns:a16="http://schemas.microsoft.com/office/drawing/2014/main" id="{B580C25E-7493-E35F-4A0A-AB9CA1AA0AB8}"/>
                </a:ext>
              </a:extLst>
            </p:cNvPr>
            <p:cNvGrpSpPr/>
            <p:nvPr/>
          </p:nvGrpSpPr>
          <p:grpSpPr>
            <a:xfrm>
              <a:off x="5982804" y="2914909"/>
              <a:ext cx="52673" cy="55634"/>
              <a:chOff x="5982804" y="2914909"/>
              <a:chExt cx="52673" cy="55634"/>
            </a:xfrm>
          </p:grpSpPr>
          <p:sp>
            <p:nvSpPr>
              <p:cNvPr id="68" name="Freeform 67">
                <a:extLst>
                  <a:ext uri="{FF2B5EF4-FFF2-40B4-BE49-F238E27FC236}">
                    <a16:creationId xmlns:a16="http://schemas.microsoft.com/office/drawing/2014/main" id="{FFDEB13E-981E-1DC6-1624-8EDE79871CC1}"/>
                  </a:ext>
                </a:extLst>
              </p:cNvPr>
              <p:cNvSpPr/>
              <p:nvPr/>
            </p:nvSpPr>
            <p:spPr>
              <a:xfrm>
                <a:off x="5982804"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69" name="Freeform 68">
                <a:extLst>
                  <a:ext uri="{FF2B5EF4-FFF2-40B4-BE49-F238E27FC236}">
                    <a16:creationId xmlns:a16="http://schemas.microsoft.com/office/drawing/2014/main" id="{5A335664-4985-90DB-60D6-F946CB5998F5}"/>
                  </a:ext>
                </a:extLst>
              </p:cNvPr>
              <p:cNvSpPr/>
              <p:nvPr/>
            </p:nvSpPr>
            <p:spPr>
              <a:xfrm>
                <a:off x="6009186"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70" name="Graphic 21">
              <a:extLst>
                <a:ext uri="{FF2B5EF4-FFF2-40B4-BE49-F238E27FC236}">
                  <a16:creationId xmlns:a16="http://schemas.microsoft.com/office/drawing/2014/main" id="{5FB77478-89A8-7DCA-6C93-49DA41B157F4}"/>
                </a:ext>
              </a:extLst>
            </p:cNvPr>
            <p:cNvGrpSpPr/>
            <p:nvPr/>
          </p:nvGrpSpPr>
          <p:grpSpPr>
            <a:xfrm>
              <a:off x="5997571" y="2914909"/>
              <a:ext cx="52673" cy="55634"/>
              <a:chOff x="5997571" y="2914909"/>
              <a:chExt cx="52673" cy="55634"/>
            </a:xfrm>
          </p:grpSpPr>
          <p:sp>
            <p:nvSpPr>
              <p:cNvPr id="71" name="Freeform 70">
                <a:extLst>
                  <a:ext uri="{FF2B5EF4-FFF2-40B4-BE49-F238E27FC236}">
                    <a16:creationId xmlns:a16="http://schemas.microsoft.com/office/drawing/2014/main" id="{EBE70E19-DF68-E8E6-8477-1FEB2FE53C21}"/>
                  </a:ext>
                </a:extLst>
              </p:cNvPr>
              <p:cNvSpPr/>
              <p:nvPr/>
            </p:nvSpPr>
            <p:spPr>
              <a:xfrm>
                <a:off x="5997571"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72" name="Freeform 71">
                <a:extLst>
                  <a:ext uri="{FF2B5EF4-FFF2-40B4-BE49-F238E27FC236}">
                    <a16:creationId xmlns:a16="http://schemas.microsoft.com/office/drawing/2014/main" id="{F78C21A1-8501-9247-28EF-CEE9904A9386}"/>
                  </a:ext>
                </a:extLst>
              </p:cNvPr>
              <p:cNvSpPr/>
              <p:nvPr/>
            </p:nvSpPr>
            <p:spPr>
              <a:xfrm>
                <a:off x="6023953"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73" name="Graphic 21">
              <a:extLst>
                <a:ext uri="{FF2B5EF4-FFF2-40B4-BE49-F238E27FC236}">
                  <a16:creationId xmlns:a16="http://schemas.microsoft.com/office/drawing/2014/main" id="{AA951591-4A4B-8EF6-8563-E236F87D64CB}"/>
                </a:ext>
              </a:extLst>
            </p:cNvPr>
            <p:cNvGrpSpPr/>
            <p:nvPr/>
          </p:nvGrpSpPr>
          <p:grpSpPr>
            <a:xfrm>
              <a:off x="6056007" y="2914909"/>
              <a:ext cx="52583" cy="55634"/>
              <a:chOff x="6056007" y="2914909"/>
              <a:chExt cx="52583" cy="55634"/>
            </a:xfrm>
          </p:grpSpPr>
          <p:sp>
            <p:nvSpPr>
              <p:cNvPr id="74" name="Freeform 73">
                <a:extLst>
                  <a:ext uri="{FF2B5EF4-FFF2-40B4-BE49-F238E27FC236}">
                    <a16:creationId xmlns:a16="http://schemas.microsoft.com/office/drawing/2014/main" id="{CFF21EDA-04CC-52C3-4F14-F151D0590E78}"/>
                  </a:ext>
                </a:extLst>
              </p:cNvPr>
              <p:cNvSpPr/>
              <p:nvPr/>
            </p:nvSpPr>
            <p:spPr>
              <a:xfrm>
                <a:off x="6056007" y="2942771"/>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5875" cap="sq">
                <a:solidFill>
                  <a:srgbClr val="C6573B"/>
                </a:solidFill>
                <a:prstDash val="solid"/>
                <a:miter/>
              </a:ln>
            </p:spPr>
            <p:txBody>
              <a:bodyPr rtlCol="0" anchor="ctr"/>
              <a:lstStyle/>
              <a:p>
                <a:endParaRPr lang="en-GB" noProof="0" dirty="0"/>
              </a:p>
            </p:txBody>
          </p:sp>
          <p:sp>
            <p:nvSpPr>
              <p:cNvPr id="75" name="Freeform 74">
                <a:extLst>
                  <a:ext uri="{FF2B5EF4-FFF2-40B4-BE49-F238E27FC236}">
                    <a16:creationId xmlns:a16="http://schemas.microsoft.com/office/drawing/2014/main" id="{D7106D18-E6D5-8B2F-0506-0E31E1C679B7}"/>
                  </a:ext>
                </a:extLst>
              </p:cNvPr>
              <p:cNvSpPr/>
              <p:nvPr/>
            </p:nvSpPr>
            <p:spPr>
              <a:xfrm>
                <a:off x="6082299"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76" name="Graphic 21">
              <a:extLst>
                <a:ext uri="{FF2B5EF4-FFF2-40B4-BE49-F238E27FC236}">
                  <a16:creationId xmlns:a16="http://schemas.microsoft.com/office/drawing/2014/main" id="{80B98A0A-151C-646B-A7EE-90874DD64471}"/>
                </a:ext>
              </a:extLst>
            </p:cNvPr>
            <p:cNvGrpSpPr/>
            <p:nvPr/>
          </p:nvGrpSpPr>
          <p:grpSpPr>
            <a:xfrm>
              <a:off x="5911852" y="2914909"/>
              <a:ext cx="52583" cy="55634"/>
              <a:chOff x="5911852" y="2914909"/>
              <a:chExt cx="52583" cy="55634"/>
            </a:xfrm>
          </p:grpSpPr>
          <p:sp>
            <p:nvSpPr>
              <p:cNvPr id="77" name="Freeform 76">
                <a:extLst>
                  <a:ext uri="{FF2B5EF4-FFF2-40B4-BE49-F238E27FC236}">
                    <a16:creationId xmlns:a16="http://schemas.microsoft.com/office/drawing/2014/main" id="{F059442D-F740-C777-84BA-6FFD203C4032}"/>
                  </a:ext>
                </a:extLst>
              </p:cNvPr>
              <p:cNvSpPr/>
              <p:nvPr/>
            </p:nvSpPr>
            <p:spPr>
              <a:xfrm>
                <a:off x="5911852" y="2942771"/>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5875" cap="sq">
                <a:solidFill>
                  <a:srgbClr val="C6573B"/>
                </a:solidFill>
                <a:prstDash val="solid"/>
                <a:miter/>
              </a:ln>
            </p:spPr>
            <p:txBody>
              <a:bodyPr rtlCol="0" anchor="ctr"/>
              <a:lstStyle/>
              <a:p>
                <a:endParaRPr lang="en-GB" noProof="0" dirty="0"/>
              </a:p>
            </p:txBody>
          </p:sp>
          <p:sp>
            <p:nvSpPr>
              <p:cNvPr id="78" name="Freeform 77">
                <a:extLst>
                  <a:ext uri="{FF2B5EF4-FFF2-40B4-BE49-F238E27FC236}">
                    <a16:creationId xmlns:a16="http://schemas.microsoft.com/office/drawing/2014/main" id="{20A3D302-A0A5-CF37-2793-C1D6F176AE6C}"/>
                  </a:ext>
                </a:extLst>
              </p:cNvPr>
              <p:cNvSpPr/>
              <p:nvPr/>
            </p:nvSpPr>
            <p:spPr>
              <a:xfrm>
                <a:off x="5938144"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79" name="Graphic 21">
              <a:extLst>
                <a:ext uri="{FF2B5EF4-FFF2-40B4-BE49-F238E27FC236}">
                  <a16:creationId xmlns:a16="http://schemas.microsoft.com/office/drawing/2014/main" id="{E891E675-39B2-2EB9-4250-B91D6609F0F3}"/>
                </a:ext>
              </a:extLst>
            </p:cNvPr>
            <p:cNvGrpSpPr/>
            <p:nvPr/>
          </p:nvGrpSpPr>
          <p:grpSpPr>
            <a:xfrm>
              <a:off x="5503249" y="2914909"/>
              <a:ext cx="52673" cy="55634"/>
              <a:chOff x="5503249" y="2914909"/>
              <a:chExt cx="52673" cy="55634"/>
            </a:xfrm>
          </p:grpSpPr>
          <p:sp>
            <p:nvSpPr>
              <p:cNvPr id="80" name="Freeform 79">
                <a:extLst>
                  <a:ext uri="{FF2B5EF4-FFF2-40B4-BE49-F238E27FC236}">
                    <a16:creationId xmlns:a16="http://schemas.microsoft.com/office/drawing/2014/main" id="{BFF57D2E-39C6-D3E7-FF9B-B465CE9AC868}"/>
                  </a:ext>
                </a:extLst>
              </p:cNvPr>
              <p:cNvSpPr/>
              <p:nvPr/>
            </p:nvSpPr>
            <p:spPr>
              <a:xfrm>
                <a:off x="5503249" y="2942771"/>
                <a:ext cx="52673" cy="8987"/>
              </a:xfrm>
              <a:custGeom>
                <a:avLst/>
                <a:gdLst>
                  <a:gd name="connsiteX0" fmla="*/ 0 w 52673"/>
                  <a:gd name="connsiteY0" fmla="*/ 0 h 8987"/>
                  <a:gd name="connsiteX1" fmla="*/ 52673 w 52673"/>
                  <a:gd name="connsiteY1" fmla="*/ 0 h 8987"/>
                </a:gdLst>
                <a:ahLst/>
                <a:cxnLst>
                  <a:cxn ang="0">
                    <a:pos x="connsiteX0" y="connsiteY0"/>
                  </a:cxn>
                  <a:cxn ang="0">
                    <a:pos x="connsiteX1" y="connsiteY1"/>
                  </a:cxn>
                </a:cxnLst>
                <a:rect l="l" t="t" r="r" b="b"/>
                <a:pathLst>
                  <a:path w="52673" h="8987">
                    <a:moveTo>
                      <a:pt x="0" y="0"/>
                    </a:moveTo>
                    <a:lnTo>
                      <a:pt x="52673" y="0"/>
                    </a:lnTo>
                  </a:path>
                </a:pathLst>
              </a:custGeom>
              <a:ln w="15875" cap="sq">
                <a:solidFill>
                  <a:srgbClr val="C6573B"/>
                </a:solidFill>
                <a:prstDash val="solid"/>
                <a:miter/>
              </a:ln>
            </p:spPr>
            <p:txBody>
              <a:bodyPr rtlCol="0" anchor="ctr"/>
              <a:lstStyle/>
              <a:p>
                <a:endParaRPr lang="en-GB" noProof="0" dirty="0"/>
              </a:p>
            </p:txBody>
          </p:sp>
          <p:sp>
            <p:nvSpPr>
              <p:cNvPr id="81" name="Freeform 80">
                <a:extLst>
                  <a:ext uri="{FF2B5EF4-FFF2-40B4-BE49-F238E27FC236}">
                    <a16:creationId xmlns:a16="http://schemas.microsoft.com/office/drawing/2014/main" id="{CEC2112C-2BF7-257F-F06A-CE1A0494F163}"/>
                  </a:ext>
                </a:extLst>
              </p:cNvPr>
              <p:cNvSpPr/>
              <p:nvPr/>
            </p:nvSpPr>
            <p:spPr>
              <a:xfrm>
                <a:off x="5529541"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82" name="Graphic 21">
              <a:extLst>
                <a:ext uri="{FF2B5EF4-FFF2-40B4-BE49-F238E27FC236}">
                  <a16:creationId xmlns:a16="http://schemas.microsoft.com/office/drawing/2014/main" id="{54DD419A-489A-6C9F-AC95-4B8D8B408808}"/>
                </a:ext>
              </a:extLst>
            </p:cNvPr>
            <p:cNvGrpSpPr/>
            <p:nvPr/>
          </p:nvGrpSpPr>
          <p:grpSpPr>
            <a:xfrm>
              <a:off x="5352792" y="2812448"/>
              <a:ext cx="52583" cy="55634"/>
              <a:chOff x="5352792" y="2812448"/>
              <a:chExt cx="52583" cy="55634"/>
            </a:xfrm>
          </p:grpSpPr>
          <p:sp>
            <p:nvSpPr>
              <p:cNvPr id="83" name="Freeform 82">
                <a:extLst>
                  <a:ext uri="{FF2B5EF4-FFF2-40B4-BE49-F238E27FC236}">
                    <a16:creationId xmlns:a16="http://schemas.microsoft.com/office/drawing/2014/main" id="{7F1AB2B0-A006-EB06-5CF9-9F7DD18A5A84}"/>
                  </a:ext>
                </a:extLst>
              </p:cNvPr>
              <p:cNvSpPr/>
              <p:nvPr/>
            </p:nvSpPr>
            <p:spPr>
              <a:xfrm>
                <a:off x="5352792" y="2840220"/>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84" name="Freeform 83">
                <a:extLst>
                  <a:ext uri="{FF2B5EF4-FFF2-40B4-BE49-F238E27FC236}">
                    <a16:creationId xmlns:a16="http://schemas.microsoft.com/office/drawing/2014/main" id="{895E9A70-47A4-4DB4-D5CD-0A99A11EFF59}"/>
                  </a:ext>
                </a:extLst>
              </p:cNvPr>
              <p:cNvSpPr/>
              <p:nvPr/>
            </p:nvSpPr>
            <p:spPr>
              <a:xfrm>
                <a:off x="5379084" y="2812448"/>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85" name="Graphic 21">
              <a:extLst>
                <a:ext uri="{FF2B5EF4-FFF2-40B4-BE49-F238E27FC236}">
                  <a16:creationId xmlns:a16="http://schemas.microsoft.com/office/drawing/2014/main" id="{8666A7B9-FBE8-DEED-5A03-5FDC25D1851B}"/>
                </a:ext>
              </a:extLst>
            </p:cNvPr>
            <p:cNvGrpSpPr/>
            <p:nvPr/>
          </p:nvGrpSpPr>
          <p:grpSpPr>
            <a:xfrm>
              <a:off x="5581314" y="2914909"/>
              <a:ext cx="52583" cy="55634"/>
              <a:chOff x="5581314" y="2914909"/>
              <a:chExt cx="52583" cy="55634"/>
            </a:xfrm>
          </p:grpSpPr>
          <p:sp>
            <p:nvSpPr>
              <p:cNvPr id="86" name="Freeform 85">
                <a:extLst>
                  <a:ext uri="{FF2B5EF4-FFF2-40B4-BE49-F238E27FC236}">
                    <a16:creationId xmlns:a16="http://schemas.microsoft.com/office/drawing/2014/main" id="{0A52C734-40EE-1F50-79E9-25AB761F4995}"/>
                  </a:ext>
                </a:extLst>
              </p:cNvPr>
              <p:cNvSpPr/>
              <p:nvPr/>
            </p:nvSpPr>
            <p:spPr>
              <a:xfrm>
                <a:off x="5581314" y="2942771"/>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87" name="Freeform 86">
                <a:extLst>
                  <a:ext uri="{FF2B5EF4-FFF2-40B4-BE49-F238E27FC236}">
                    <a16:creationId xmlns:a16="http://schemas.microsoft.com/office/drawing/2014/main" id="{2CDF6FD4-0ACA-550C-D5B5-1914C2D550DC}"/>
                  </a:ext>
                </a:extLst>
              </p:cNvPr>
              <p:cNvSpPr/>
              <p:nvPr/>
            </p:nvSpPr>
            <p:spPr>
              <a:xfrm>
                <a:off x="5607606"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88" name="Graphic 21">
              <a:extLst>
                <a:ext uri="{FF2B5EF4-FFF2-40B4-BE49-F238E27FC236}">
                  <a16:creationId xmlns:a16="http://schemas.microsoft.com/office/drawing/2014/main" id="{BA10FC0E-CCC5-0154-8B8B-7E09584A2E28}"/>
                </a:ext>
              </a:extLst>
            </p:cNvPr>
            <p:cNvGrpSpPr/>
            <p:nvPr/>
          </p:nvGrpSpPr>
          <p:grpSpPr>
            <a:xfrm>
              <a:off x="5467413" y="2865746"/>
              <a:ext cx="52673" cy="55634"/>
              <a:chOff x="5467413" y="2865746"/>
              <a:chExt cx="52673" cy="55634"/>
            </a:xfrm>
          </p:grpSpPr>
          <p:sp>
            <p:nvSpPr>
              <p:cNvPr id="89" name="Freeform 88">
                <a:extLst>
                  <a:ext uri="{FF2B5EF4-FFF2-40B4-BE49-F238E27FC236}">
                    <a16:creationId xmlns:a16="http://schemas.microsoft.com/office/drawing/2014/main" id="{656AC388-5E20-C747-1082-F0A9D6028429}"/>
                  </a:ext>
                </a:extLst>
              </p:cNvPr>
              <p:cNvSpPr/>
              <p:nvPr/>
            </p:nvSpPr>
            <p:spPr>
              <a:xfrm>
                <a:off x="5467413" y="2893608"/>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90" name="Freeform 89">
                <a:extLst>
                  <a:ext uri="{FF2B5EF4-FFF2-40B4-BE49-F238E27FC236}">
                    <a16:creationId xmlns:a16="http://schemas.microsoft.com/office/drawing/2014/main" id="{C844EA7F-52EA-022B-36F1-F45F0B618A8D}"/>
                  </a:ext>
                </a:extLst>
              </p:cNvPr>
              <p:cNvSpPr/>
              <p:nvPr/>
            </p:nvSpPr>
            <p:spPr>
              <a:xfrm>
                <a:off x="5493705" y="2865746"/>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91" name="Graphic 21">
              <a:extLst>
                <a:ext uri="{FF2B5EF4-FFF2-40B4-BE49-F238E27FC236}">
                  <a16:creationId xmlns:a16="http://schemas.microsoft.com/office/drawing/2014/main" id="{C9F6AC8B-9ADC-BA74-588A-B5B5B9E9EC89}"/>
                </a:ext>
              </a:extLst>
            </p:cNvPr>
            <p:cNvGrpSpPr/>
            <p:nvPr/>
          </p:nvGrpSpPr>
          <p:grpSpPr>
            <a:xfrm>
              <a:off x="5618591" y="2914909"/>
              <a:ext cx="52583" cy="55634"/>
              <a:chOff x="5618591" y="2914909"/>
              <a:chExt cx="52583" cy="55634"/>
            </a:xfrm>
          </p:grpSpPr>
          <p:sp>
            <p:nvSpPr>
              <p:cNvPr id="92" name="Freeform 91">
                <a:extLst>
                  <a:ext uri="{FF2B5EF4-FFF2-40B4-BE49-F238E27FC236}">
                    <a16:creationId xmlns:a16="http://schemas.microsoft.com/office/drawing/2014/main" id="{13CB94EF-CBCD-0836-6FD3-58F02F61343B}"/>
                  </a:ext>
                </a:extLst>
              </p:cNvPr>
              <p:cNvSpPr/>
              <p:nvPr/>
            </p:nvSpPr>
            <p:spPr>
              <a:xfrm>
                <a:off x="5618591" y="2942771"/>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5875" cap="sq">
                <a:solidFill>
                  <a:srgbClr val="C6573B"/>
                </a:solidFill>
                <a:prstDash val="solid"/>
                <a:miter/>
              </a:ln>
            </p:spPr>
            <p:txBody>
              <a:bodyPr rtlCol="0" anchor="ctr"/>
              <a:lstStyle/>
              <a:p>
                <a:endParaRPr lang="en-GB" noProof="0" dirty="0"/>
              </a:p>
            </p:txBody>
          </p:sp>
          <p:sp>
            <p:nvSpPr>
              <p:cNvPr id="93" name="Freeform 92">
                <a:extLst>
                  <a:ext uri="{FF2B5EF4-FFF2-40B4-BE49-F238E27FC236}">
                    <a16:creationId xmlns:a16="http://schemas.microsoft.com/office/drawing/2014/main" id="{D4288E83-6561-1B50-996C-7CC30CFF274E}"/>
                  </a:ext>
                </a:extLst>
              </p:cNvPr>
              <p:cNvSpPr/>
              <p:nvPr/>
            </p:nvSpPr>
            <p:spPr>
              <a:xfrm>
                <a:off x="5644883"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94" name="Graphic 21">
              <a:extLst>
                <a:ext uri="{FF2B5EF4-FFF2-40B4-BE49-F238E27FC236}">
                  <a16:creationId xmlns:a16="http://schemas.microsoft.com/office/drawing/2014/main" id="{FA0F2CD6-E934-200D-0B53-C85978B66C37}"/>
                </a:ext>
              </a:extLst>
            </p:cNvPr>
            <p:cNvGrpSpPr/>
            <p:nvPr/>
          </p:nvGrpSpPr>
          <p:grpSpPr>
            <a:xfrm>
              <a:off x="5650195" y="2914909"/>
              <a:ext cx="52673" cy="55634"/>
              <a:chOff x="5650195" y="2914909"/>
              <a:chExt cx="52673" cy="55634"/>
            </a:xfrm>
          </p:grpSpPr>
          <p:sp>
            <p:nvSpPr>
              <p:cNvPr id="95" name="Freeform 94">
                <a:extLst>
                  <a:ext uri="{FF2B5EF4-FFF2-40B4-BE49-F238E27FC236}">
                    <a16:creationId xmlns:a16="http://schemas.microsoft.com/office/drawing/2014/main" id="{AD9CC08F-FF74-2059-BA9E-F1D618282CD4}"/>
                  </a:ext>
                </a:extLst>
              </p:cNvPr>
              <p:cNvSpPr/>
              <p:nvPr/>
            </p:nvSpPr>
            <p:spPr>
              <a:xfrm>
                <a:off x="5650195"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96" name="Freeform 95">
                <a:extLst>
                  <a:ext uri="{FF2B5EF4-FFF2-40B4-BE49-F238E27FC236}">
                    <a16:creationId xmlns:a16="http://schemas.microsoft.com/office/drawing/2014/main" id="{5FE690C4-05DA-9694-10B6-2AEF26217DB8}"/>
                  </a:ext>
                </a:extLst>
              </p:cNvPr>
              <p:cNvSpPr/>
              <p:nvPr/>
            </p:nvSpPr>
            <p:spPr>
              <a:xfrm>
                <a:off x="5676577"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97" name="Graphic 21">
              <a:extLst>
                <a:ext uri="{FF2B5EF4-FFF2-40B4-BE49-F238E27FC236}">
                  <a16:creationId xmlns:a16="http://schemas.microsoft.com/office/drawing/2014/main" id="{354734C0-4CC1-EB99-0E43-AF21B24211D2}"/>
                </a:ext>
              </a:extLst>
            </p:cNvPr>
            <p:cNvGrpSpPr/>
            <p:nvPr/>
          </p:nvGrpSpPr>
          <p:grpSpPr>
            <a:xfrm>
              <a:off x="5774271" y="2914909"/>
              <a:ext cx="52673" cy="55634"/>
              <a:chOff x="5774271" y="2914909"/>
              <a:chExt cx="52673" cy="55634"/>
            </a:xfrm>
          </p:grpSpPr>
          <p:sp>
            <p:nvSpPr>
              <p:cNvPr id="98" name="Freeform 97">
                <a:extLst>
                  <a:ext uri="{FF2B5EF4-FFF2-40B4-BE49-F238E27FC236}">
                    <a16:creationId xmlns:a16="http://schemas.microsoft.com/office/drawing/2014/main" id="{0D1C4F60-B05F-CCEA-8295-55ED405D12F8}"/>
                  </a:ext>
                </a:extLst>
              </p:cNvPr>
              <p:cNvSpPr/>
              <p:nvPr/>
            </p:nvSpPr>
            <p:spPr>
              <a:xfrm>
                <a:off x="5774271"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99" name="Freeform 98">
                <a:extLst>
                  <a:ext uri="{FF2B5EF4-FFF2-40B4-BE49-F238E27FC236}">
                    <a16:creationId xmlns:a16="http://schemas.microsoft.com/office/drawing/2014/main" id="{60725033-3721-7304-BAAD-E17BDCF6231C}"/>
                  </a:ext>
                </a:extLst>
              </p:cNvPr>
              <p:cNvSpPr/>
              <p:nvPr/>
            </p:nvSpPr>
            <p:spPr>
              <a:xfrm>
                <a:off x="5800563"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00" name="Graphic 21">
              <a:extLst>
                <a:ext uri="{FF2B5EF4-FFF2-40B4-BE49-F238E27FC236}">
                  <a16:creationId xmlns:a16="http://schemas.microsoft.com/office/drawing/2014/main" id="{B904BB24-0C08-08D2-60DE-7BFC70533BC6}"/>
                </a:ext>
              </a:extLst>
            </p:cNvPr>
            <p:cNvGrpSpPr/>
            <p:nvPr/>
          </p:nvGrpSpPr>
          <p:grpSpPr>
            <a:xfrm>
              <a:off x="5763466" y="2914909"/>
              <a:ext cx="52583" cy="55634"/>
              <a:chOff x="5763466" y="2914909"/>
              <a:chExt cx="52583" cy="55634"/>
            </a:xfrm>
          </p:grpSpPr>
          <p:sp>
            <p:nvSpPr>
              <p:cNvPr id="101" name="Freeform 100">
                <a:extLst>
                  <a:ext uri="{FF2B5EF4-FFF2-40B4-BE49-F238E27FC236}">
                    <a16:creationId xmlns:a16="http://schemas.microsoft.com/office/drawing/2014/main" id="{8DF1D681-08D7-548A-0412-B3258AC3942B}"/>
                  </a:ext>
                </a:extLst>
              </p:cNvPr>
              <p:cNvSpPr/>
              <p:nvPr/>
            </p:nvSpPr>
            <p:spPr>
              <a:xfrm>
                <a:off x="5763466" y="2942771"/>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102" name="Freeform 101">
                <a:extLst>
                  <a:ext uri="{FF2B5EF4-FFF2-40B4-BE49-F238E27FC236}">
                    <a16:creationId xmlns:a16="http://schemas.microsoft.com/office/drawing/2014/main" id="{5B0D81F1-815D-10F7-4E24-8C7EA8F13C7E}"/>
                  </a:ext>
                </a:extLst>
              </p:cNvPr>
              <p:cNvSpPr/>
              <p:nvPr/>
            </p:nvSpPr>
            <p:spPr>
              <a:xfrm>
                <a:off x="5789758"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03" name="Graphic 21">
              <a:extLst>
                <a:ext uri="{FF2B5EF4-FFF2-40B4-BE49-F238E27FC236}">
                  <a16:creationId xmlns:a16="http://schemas.microsoft.com/office/drawing/2014/main" id="{0FD513E2-67A3-2F87-3F24-C19AD2C1376B}"/>
                </a:ext>
              </a:extLst>
            </p:cNvPr>
            <p:cNvGrpSpPr/>
            <p:nvPr/>
          </p:nvGrpSpPr>
          <p:grpSpPr>
            <a:xfrm>
              <a:off x="5747979" y="2914909"/>
              <a:ext cx="52583" cy="55634"/>
              <a:chOff x="5747979" y="2914909"/>
              <a:chExt cx="52583" cy="55634"/>
            </a:xfrm>
          </p:grpSpPr>
          <p:sp>
            <p:nvSpPr>
              <p:cNvPr id="104" name="Freeform 103">
                <a:extLst>
                  <a:ext uri="{FF2B5EF4-FFF2-40B4-BE49-F238E27FC236}">
                    <a16:creationId xmlns:a16="http://schemas.microsoft.com/office/drawing/2014/main" id="{2F78FCDE-B1E7-E9DC-983F-B7AC673FFC17}"/>
                  </a:ext>
                </a:extLst>
              </p:cNvPr>
              <p:cNvSpPr/>
              <p:nvPr/>
            </p:nvSpPr>
            <p:spPr>
              <a:xfrm>
                <a:off x="5747979" y="2942771"/>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5875" cap="sq">
                <a:solidFill>
                  <a:srgbClr val="C6573B"/>
                </a:solidFill>
                <a:prstDash val="solid"/>
                <a:miter/>
              </a:ln>
            </p:spPr>
            <p:txBody>
              <a:bodyPr rtlCol="0" anchor="ctr"/>
              <a:lstStyle/>
              <a:p>
                <a:endParaRPr lang="en-GB" noProof="0" dirty="0"/>
              </a:p>
            </p:txBody>
          </p:sp>
          <p:sp>
            <p:nvSpPr>
              <p:cNvPr id="105" name="Freeform 104">
                <a:extLst>
                  <a:ext uri="{FF2B5EF4-FFF2-40B4-BE49-F238E27FC236}">
                    <a16:creationId xmlns:a16="http://schemas.microsoft.com/office/drawing/2014/main" id="{E7A0CA0A-9EB7-8C6C-3A74-1CA07A957C02}"/>
                  </a:ext>
                </a:extLst>
              </p:cNvPr>
              <p:cNvSpPr/>
              <p:nvPr/>
            </p:nvSpPr>
            <p:spPr>
              <a:xfrm>
                <a:off x="5774271"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06" name="Graphic 21">
              <a:extLst>
                <a:ext uri="{FF2B5EF4-FFF2-40B4-BE49-F238E27FC236}">
                  <a16:creationId xmlns:a16="http://schemas.microsoft.com/office/drawing/2014/main" id="{30E59C3B-6F3C-695B-31F1-16ED6900BEC4}"/>
                </a:ext>
              </a:extLst>
            </p:cNvPr>
            <p:cNvGrpSpPr/>
            <p:nvPr/>
          </p:nvGrpSpPr>
          <p:grpSpPr>
            <a:xfrm>
              <a:off x="5733212" y="2914909"/>
              <a:ext cx="52583" cy="55634"/>
              <a:chOff x="5733212" y="2914909"/>
              <a:chExt cx="52583" cy="55634"/>
            </a:xfrm>
          </p:grpSpPr>
          <p:sp>
            <p:nvSpPr>
              <p:cNvPr id="107" name="Freeform 106">
                <a:extLst>
                  <a:ext uri="{FF2B5EF4-FFF2-40B4-BE49-F238E27FC236}">
                    <a16:creationId xmlns:a16="http://schemas.microsoft.com/office/drawing/2014/main" id="{B8D21E46-DB32-E7FF-26D9-4B1564096F26}"/>
                  </a:ext>
                </a:extLst>
              </p:cNvPr>
              <p:cNvSpPr/>
              <p:nvPr/>
            </p:nvSpPr>
            <p:spPr>
              <a:xfrm>
                <a:off x="5733212" y="2942771"/>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108" name="Freeform 107">
                <a:extLst>
                  <a:ext uri="{FF2B5EF4-FFF2-40B4-BE49-F238E27FC236}">
                    <a16:creationId xmlns:a16="http://schemas.microsoft.com/office/drawing/2014/main" id="{59350AFC-CAAF-B374-E17C-F9FB3A0F7AB8}"/>
                  </a:ext>
                </a:extLst>
              </p:cNvPr>
              <p:cNvSpPr/>
              <p:nvPr/>
            </p:nvSpPr>
            <p:spPr>
              <a:xfrm>
                <a:off x="5759504"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09" name="Graphic 21">
              <a:extLst>
                <a:ext uri="{FF2B5EF4-FFF2-40B4-BE49-F238E27FC236}">
                  <a16:creationId xmlns:a16="http://schemas.microsoft.com/office/drawing/2014/main" id="{A7B68FC2-D067-8001-D501-2920064E07D5}"/>
                </a:ext>
              </a:extLst>
            </p:cNvPr>
            <p:cNvGrpSpPr/>
            <p:nvPr/>
          </p:nvGrpSpPr>
          <p:grpSpPr>
            <a:xfrm>
              <a:off x="5797231" y="2914909"/>
              <a:ext cx="52583" cy="55634"/>
              <a:chOff x="5797231" y="2914909"/>
              <a:chExt cx="52583" cy="55634"/>
            </a:xfrm>
          </p:grpSpPr>
          <p:sp>
            <p:nvSpPr>
              <p:cNvPr id="110" name="Freeform 109">
                <a:extLst>
                  <a:ext uri="{FF2B5EF4-FFF2-40B4-BE49-F238E27FC236}">
                    <a16:creationId xmlns:a16="http://schemas.microsoft.com/office/drawing/2014/main" id="{8D2C80CD-10BF-C543-896E-DF65C3A2FF0E}"/>
                  </a:ext>
                </a:extLst>
              </p:cNvPr>
              <p:cNvSpPr/>
              <p:nvPr/>
            </p:nvSpPr>
            <p:spPr>
              <a:xfrm>
                <a:off x="5797231" y="2942771"/>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111" name="Freeform 110">
                <a:extLst>
                  <a:ext uri="{FF2B5EF4-FFF2-40B4-BE49-F238E27FC236}">
                    <a16:creationId xmlns:a16="http://schemas.microsoft.com/office/drawing/2014/main" id="{D1F3C2BC-24F2-81BB-E38D-F14C4C9DBB0C}"/>
                  </a:ext>
                </a:extLst>
              </p:cNvPr>
              <p:cNvSpPr/>
              <p:nvPr/>
            </p:nvSpPr>
            <p:spPr>
              <a:xfrm>
                <a:off x="5823523"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12" name="Graphic 21">
              <a:extLst>
                <a:ext uri="{FF2B5EF4-FFF2-40B4-BE49-F238E27FC236}">
                  <a16:creationId xmlns:a16="http://schemas.microsoft.com/office/drawing/2014/main" id="{E87FEB65-64C6-6334-0206-01579FAB7FD9}"/>
                </a:ext>
              </a:extLst>
            </p:cNvPr>
            <p:cNvGrpSpPr/>
            <p:nvPr/>
          </p:nvGrpSpPr>
          <p:grpSpPr>
            <a:xfrm>
              <a:off x="5820371" y="2914909"/>
              <a:ext cx="52673" cy="55634"/>
              <a:chOff x="5820371" y="2914909"/>
              <a:chExt cx="52673" cy="55634"/>
            </a:xfrm>
          </p:grpSpPr>
          <p:sp>
            <p:nvSpPr>
              <p:cNvPr id="113" name="Freeform 112">
                <a:extLst>
                  <a:ext uri="{FF2B5EF4-FFF2-40B4-BE49-F238E27FC236}">
                    <a16:creationId xmlns:a16="http://schemas.microsoft.com/office/drawing/2014/main" id="{478C8B95-0CA4-229F-B776-FC9F52BFE90E}"/>
                  </a:ext>
                </a:extLst>
              </p:cNvPr>
              <p:cNvSpPr/>
              <p:nvPr/>
            </p:nvSpPr>
            <p:spPr>
              <a:xfrm>
                <a:off x="5820371"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114" name="Freeform 113">
                <a:extLst>
                  <a:ext uri="{FF2B5EF4-FFF2-40B4-BE49-F238E27FC236}">
                    <a16:creationId xmlns:a16="http://schemas.microsoft.com/office/drawing/2014/main" id="{568FBBA9-9B7A-37D4-CEE7-66BF71C113B7}"/>
                  </a:ext>
                </a:extLst>
              </p:cNvPr>
              <p:cNvSpPr/>
              <p:nvPr/>
            </p:nvSpPr>
            <p:spPr>
              <a:xfrm>
                <a:off x="5846753"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15" name="Graphic 21">
              <a:extLst>
                <a:ext uri="{FF2B5EF4-FFF2-40B4-BE49-F238E27FC236}">
                  <a16:creationId xmlns:a16="http://schemas.microsoft.com/office/drawing/2014/main" id="{8B74A91D-57E3-42A9-8069-BE852E560451}"/>
                </a:ext>
              </a:extLst>
            </p:cNvPr>
            <p:cNvGrpSpPr/>
            <p:nvPr/>
          </p:nvGrpSpPr>
          <p:grpSpPr>
            <a:xfrm>
              <a:off x="6093284" y="2914909"/>
              <a:ext cx="52583" cy="55634"/>
              <a:chOff x="6093284" y="2914909"/>
              <a:chExt cx="52583" cy="55634"/>
            </a:xfrm>
          </p:grpSpPr>
          <p:sp>
            <p:nvSpPr>
              <p:cNvPr id="116" name="Freeform 115">
                <a:extLst>
                  <a:ext uri="{FF2B5EF4-FFF2-40B4-BE49-F238E27FC236}">
                    <a16:creationId xmlns:a16="http://schemas.microsoft.com/office/drawing/2014/main" id="{42AEE6E1-5C25-2368-7CCB-3FE6B9479E52}"/>
                  </a:ext>
                </a:extLst>
              </p:cNvPr>
              <p:cNvSpPr/>
              <p:nvPr/>
            </p:nvSpPr>
            <p:spPr>
              <a:xfrm>
                <a:off x="6093284" y="2942771"/>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117" name="Freeform 116">
                <a:extLst>
                  <a:ext uri="{FF2B5EF4-FFF2-40B4-BE49-F238E27FC236}">
                    <a16:creationId xmlns:a16="http://schemas.microsoft.com/office/drawing/2014/main" id="{67836928-BFB0-A9E9-4226-AA33E007A6FC}"/>
                  </a:ext>
                </a:extLst>
              </p:cNvPr>
              <p:cNvSpPr/>
              <p:nvPr/>
            </p:nvSpPr>
            <p:spPr>
              <a:xfrm>
                <a:off x="6119576"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18" name="Graphic 21">
              <a:extLst>
                <a:ext uri="{FF2B5EF4-FFF2-40B4-BE49-F238E27FC236}">
                  <a16:creationId xmlns:a16="http://schemas.microsoft.com/office/drawing/2014/main" id="{1F4CAA9A-9D5F-9B5D-6801-475447DC905D}"/>
                </a:ext>
              </a:extLst>
            </p:cNvPr>
            <p:cNvGrpSpPr/>
            <p:nvPr/>
          </p:nvGrpSpPr>
          <p:grpSpPr>
            <a:xfrm>
              <a:off x="5831627" y="2914909"/>
              <a:ext cx="52673" cy="55634"/>
              <a:chOff x="5831627" y="2914909"/>
              <a:chExt cx="52673" cy="55634"/>
            </a:xfrm>
          </p:grpSpPr>
          <p:sp>
            <p:nvSpPr>
              <p:cNvPr id="119" name="Freeform 118">
                <a:extLst>
                  <a:ext uri="{FF2B5EF4-FFF2-40B4-BE49-F238E27FC236}">
                    <a16:creationId xmlns:a16="http://schemas.microsoft.com/office/drawing/2014/main" id="{01AEC61A-C6EC-D03B-56C9-DBBE3C5B4546}"/>
                  </a:ext>
                </a:extLst>
              </p:cNvPr>
              <p:cNvSpPr/>
              <p:nvPr/>
            </p:nvSpPr>
            <p:spPr>
              <a:xfrm>
                <a:off x="5831627"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120" name="Freeform 119">
                <a:extLst>
                  <a:ext uri="{FF2B5EF4-FFF2-40B4-BE49-F238E27FC236}">
                    <a16:creationId xmlns:a16="http://schemas.microsoft.com/office/drawing/2014/main" id="{CC17738E-32EF-37CF-E869-C871A47575C9}"/>
                  </a:ext>
                </a:extLst>
              </p:cNvPr>
              <p:cNvSpPr/>
              <p:nvPr/>
            </p:nvSpPr>
            <p:spPr>
              <a:xfrm>
                <a:off x="5858008"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21" name="Graphic 21">
              <a:extLst>
                <a:ext uri="{FF2B5EF4-FFF2-40B4-BE49-F238E27FC236}">
                  <a16:creationId xmlns:a16="http://schemas.microsoft.com/office/drawing/2014/main" id="{F5E7C8B2-78EF-EFE6-4114-143753CDC2EF}"/>
                </a:ext>
              </a:extLst>
            </p:cNvPr>
            <p:cNvGrpSpPr/>
            <p:nvPr/>
          </p:nvGrpSpPr>
          <p:grpSpPr>
            <a:xfrm>
              <a:off x="5679728" y="2914909"/>
              <a:ext cx="52673" cy="55634"/>
              <a:chOff x="5679728" y="2914909"/>
              <a:chExt cx="52673" cy="55634"/>
            </a:xfrm>
          </p:grpSpPr>
          <p:sp>
            <p:nvSpPr>
              <p:cNvPr id="122" name="Freeform 121">
                <a:extLst>
                  <a:ext uri="{FF2B5EF4-FFF2-40B4-BE49-F238E27FC236}">
                    <a16:creationId xmlns:a16="http://schemas.microsoft.com/office/drawing/2014/main" id="{9EE0C4EE-7AB7-3CE6-06E1-36F43E3E4C4F}"/>
                  </a:ext>
                </a:extLst>
              </p:cNvPr>
              <p:cNvSpPr/>
              <p:nvPr/>
            </p:nvSpPr>
            <p:spPr>
              <a:xfrm>
                <a:off x="5679728" y="294277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5875" cap="sq">
                <a:solidFill>
                  <a:srgbClr val="C6573B"/>
                </a:solidFill>
                <a:prstDash val="solid"/>
                <a:miter/>
              </a:ln>
            </p:spPr>
            <p:txBody>
              <a:bodyPr rtlCol="0" anchor="ctr"/>
              <a:lstStyle/>
              <a:p>
                <a:endParaRPr lang="en-GB" noProof="0" dirty="0"/>
              </a:p>
            </p:txBody>
          </p:sp>
          <p:sp>
            <p:nvSpPr>
              <p:cNvPr id="123" name="Freeform 122">
                <a:extLst>
                  <a:ext uri="{FF2B5EF4-FFF2-40B4-BE49-F238E27FC236}">
                    <a16:creationId xmlns:a16="http://schemas.microsoft.com/office/drawing/2014/main" id="{302BB2AC-5F39-464C-0ACB-7F3864E46FD9}"/>
                  </a:ext>
                </a:extLst>
              </p:cNvPr>
              <p:cNvSpPr/>
              <p:nvPr/>
            </p:nvSpPr>
            <p:spPr>
              <a:xfrm>
                <a:off x="5706110"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24" name="Graphic 21">
              <a:extLst>
                <a:ext uri="{FF2B5EF4-FFF2-40B4-BE49-F238E27FC236}">
                  <a16:creationId xmlns:a16="http://schemas.microsoft.com/office/drawing/2014/main" id="{B041E7F7-9E6D-4342-3BF8-FA9B8E2CE653}"/>
                </a:ext>
              </a:extLst>
            </p:cNvPr>
            <p:cNvGrpSpPr/>
            <p:nvPr/>
          </p:nvGrpSpPr>
          <p:grpSpPr>
            <a:xfrm>
              <a:off x="6142446" y="2914909"/>
              <a:ext cx="52673" cy="55634"/>
              <a:chOff x="6142446" y="2914909"/>
              <a:chExt cx="52673" cy="55634"/>
            </a:xfrm>
          </p:grpSpPr>
          <p:sp>
            <p:nvSpPr>
              <p:cNvPr id="125" name="Freeform 124">
                <a:extLst>
                  <a:ext uri="{FF2B5EF4-FFF2-40B4-BE49-F238E27FC236}">
                    <a16:creationId xmlns:a16="http://schemas.microsoft.com/office/drawing/2014/main" id="{8CBC751D-ECB7-2400-DF94-1CE49B349661}"/>
                  </a:ext>
                </a:extLst>
              </p:cNvPr>
              <p:cNvSpPr/>
              <p:nvPr/>
            </p:nvSpPr>
            <p:spPr>
              <a:xfrm>
                <a:off x="6142446" y="2942771"/>
                <a:ext cx="52673" cy="8987"/>
              </a:xfrm>
              <a:custGeom>
                <a:avLst/>
                <a:gdLst>
                  <a:gd name="connsiteX0" fmla="*/ 0 w 52673"/>
                  <a:gd name="connsiteY0" fmla="*/ 0 h 8987"/>
                  <a:gd name="connsiteX1" fmla="*/ 52673 w 52673"/>
                  <a:gd name="connsiteY1" fmla="*/ 0 h 8987"/>
                </a:gdLst>
                <a:ahLst/>
                <a:cxnLst>
                  <a:cxn ang="0">
                    <a:pos x="connsiteX0" y="connsiteY0"/>
                  </a:cxn>
                  <a:cxn ang="0">
                    <a:pos x="connsiteX1" y="connsiteY1"/>
                  </a:cxn>
                </a:cxnLst>
                <a:rect l="l" t="t" r="r" b="b"/>
                <a:pathLst>
                  <a:path w="52673" h="8987">
                    <a:moveTo>
                      <a:pt x="0" y="0"/>
                    </a:moveTo>
                    <a:lnTo>
                      <a:pt x="52673" y="0"/>
                    </a:lnTo>
                  </a:path>
                </a:pathLst>
              </a:custGeom>
              <a:ln w="15875" cap="sq">
                <a:solidFill>
                  <a:srgbClr val="C6573B"/>
                </a:solidFill>
                <a:prstDash val="solid"/>
                <a:miter/>
              </a:ln>
            </p:spPr>
            <p:txBody>
              <a:bodyPr rtlCol="0" anchor="ctr"/>
              <a:lstStyle/>
              <a:p>
                <a:endParaRPr lang="en-GB" noProof="0" dirty="0"/>
              </a:p>
            </p:txBody>
          </p:sp>
          <p:sp>
            <p:nvSpPr>
              <p:cNvPr id="126" name="Freeform 125">
                <a:extLst>
                  <a:ext uri="{FF2B5EF4-FFF2-40B4-BE49-F238E27FC236}">
                    <a16:creationId xmlns:a16="http://schemas.microsoft.com/office/drawing/2014/main" id="{8AAF7C21-C571-6F9C-B22D-75BDE5E35B81}"/>
                  </a:ext>
                </a:extLst>
              </p:cNvPr>
              <p:cNvSpPr/>
              <p:nvPr/>
            </p:nvSpPr>
            <p:spPr>
              <a:xfrm>
                <a:off x="6168828"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27" name="Graphic 21">
              <a:extLst>
                <a:ext uri="{FF2B5EF4-FFF2-40B4-BE49-F238E27FC236}">
                  <a16:creationId xmlns:a16="http://schemas.microsoft.com/office/drawing/2014/main" id="{FA040A76-441E-90C8-9332-B79A79871858}"/>
                </a:ext>
              </a:extLst>
            </p:cNvPr>
            <p:cNvGrpSpPr/>
            <p:nvPr/>
          </p:nvGrpSpPr>
          <p:grpSpPr>
            <a:xfrm>
              <a:off x="6151990" y="2914909"/>
              <a:ext cx="52673" cy="55634"/>
              <a:chOff x="6151990" y="2914909"/>
              <a:chExt cx="52673" cy="55634"/>
            </a:xfrm>
          </p:grpSpPr>
          <p:sp>
            <p:nvSpPr>
              <p:cNvPr id="128" name="Freeform 127">
                <a:extLst>
                  <a:ext uri="{FF2B5EF4-FFF2-40B4-BE49-F238E27FC236}">
                    <a16:creationId xmlns:a16="http://schemas.microsoft.com/office/drawing/2014/main" id="{1FC01F5A-B4EE-6995-B16E-709FA25DD9A1}"/>
                  </a:ext>
                </a:extLst>
              </p:cNvPr>
              <p:cNvSpPr/>
              <p:nvPr/>
            </p:nvSpPr>
            <p:spPr>
              <a:xfrm>
                <a:off x="6151990" y="2942771"/>
                <a:ext cx="52673" cy="8987"/>
              </a:xfrm>
              <a:custGeom>
                <a:avLst/>
                <a:gdLst>
                  <a:gd name="connsiteX0" fmla="*/ 0 w 52673"/>
                  <a:gd name="connsiteY0" fmla="*/ 0 h 8987"/>
                  <a:gd name="connsiteX1" fmla="*/ 52673 w 52673"/>
                  <a:gd name="connsiteY1" fmla="*/ 0 h 8987"/>
                </a:gdLst>
                <a:ahLst/>
                <a:cxnLst>
                  <a:cxn ang="0">
                    <a:pos x="connsiteX0" y="connsiteY0"/>
                  </a:cxn>
                  <a:cxn ang="0">
                    <a:pos x="connsiteX1" y="connsiteY1"/>
                  </a:cxn>
                </a:cxnLst>
                <a:rect l="l" t="t" r="r" b="b"/>
                <a:pathLst>
                  <a:path w="52673" h="8987">
                    <a:moveTo>
                      <a:pt x="0" y="0"/>
                    </a:moveTo>
                    <a:lnTo>
                      <a:pt x="52673" y="0"/>
                    </a:lnTo>
                  </a:path>
                </a:pathLst>
              </a:custGeom>
              <a:ln w="15875" cap="sq">
                <a:solidFill>
                  <a:srgbClr val="C6573B"/>
                </a:solidFill>
                <a:prstDash val="solid"/>
                <a:miter/>
              </a:ln>
            </p:spPr>
            <p:txBody>
              <a:bodyPr rtlCol="0" anchor="ctr"/>
              <a:lstStyle/>
              <a:p>
                <a:endParaRPr lang="en-GB" noProof="0" dirty="0"/>
              </a:p>
            </p:txBody>
          </p:sp>
          <p:sp>
            <p:nvSpPr>
              <p:cNvPr id="129" name="Freeform 128">
                <a:extLst>
                  <a:ext uri="{FF2B5EF4-FFF2-40B4-BE49-F238E27FC236}">
                    <a16:creationId xmlns:a16="http://schemas.microsoft.com/office/drawing/2014/main" id="{CF8BDC41-5E61-5E16-5F8B-33148151A3E9}"/>
                  </a:ext>
                </a:extLst>
              </p:cNvPr>
              <p:cNvSpPr/>
              <p:nvPr/>
            </p:nvSpPr>
            <p:spPr>
              <a:xfrm>
                <a:off x="6178372"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30" name="Graphic 21">
              <a:extLst>
                <a:ext uri="{FF2B5EF4-FFF2-40B4-BE49-F238E27FC236}">
                  <a16:creationId xmlns:a16="http://schemas.microsoft.com/office/drawing/2014/main" id="{558AAF6F-F0BC-3A58-8199-C0971058B1E2}"/>
                </a:ext>
              </a:extLst>
            </p:cNvPr>
            <p:cNvGrpSpPr/>
            <p:nvPr/>
          </p:nvGrpSpPr>
          <p:grpSpPr>
            <a:xfrm>
              <a:off x="6178372" y="2914909"/>
              <a:ext cx="52583" cy="55634"/>
              <a:chOff x="6178372" y="2914909"/>
              <a:chExt cx="52583" cy="55634"/>
            </a:xfrm>
          </p:grpSpPr>
          <p:sp>
            <p:nvSpPr>
              <p:cNvPr id="131" name="Freeform 130">
                <a:extLst>
                  <a:ext uri="{FF2B5EF4-FFF2-40B4-BE49-F238E27FC236}">
                    <a16:creationId xmlns:a16="http://schemas.microsoft.com/office/drawing/2014/main" id="{BC53AB1D-DC53-EBB8-1A5B-07F299353902}"/>
                  </a:ext>
                </a:extLst>
              </p:cNvPr>
              <p:cNvSpPr/>
              <p:nvPr/>
            </p:nvSpPr>
            <p:spPr>
              <a:xfrm>
                <a:off x="6178372" y="2942771"/>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5875" cap="sq">
                <a:solidFill>
                  <a:srgbClr val="C6573B"/>
                </a:solidFill>
                <a:prstDash val="solid"/>
                <a:miter/>
              </a:ln>
            </p:spPr>
            <p:txBody>
              <a:bodyPr rtlCol="0" anchor="ctr"/>
              <a:lstStyle/>
              <a:p>
                <a:endParaRPr lang="en-GB" noProof="0" dirty="0"/>
              </a:p>
            </p:txBody>
          </p:sp>
          <p:sp>
            <p:nvSpPr>
              <p:cNvPr id="132" name="Freeform 131">
                <a:extLst>
                  <a:ext uri="{FF2B5EF4-FFF2-40B4-BE49-F238E27FC236}">
                    <a16:creationId xmlns:a16="http://schemas.microsoft.com/office/drawing/2014/main" id="{1A1905A5-0780-D90A-177B-7307AC7F640B}"/>
                  </a:ext>
                </a:extLst>
              </p:cNvPr>
              <p:cNvSpPr/>
              <p:nvPr/>
            </p:nvSpPr>
            <p:spPr>
              <a:xfrm>
                <a:off x="6204664"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grpSp>
          <p:nvGrpSpPr>
            <p:cNvPr id="133" name="Graphic 21">
              <a:extLst>
                <a:ext uri="{FF2B5EF4-FFF2-40B4-BE49-F238E27FC236}">
                  <a16:creationId xmlns:a16="http://schemas.microsoft.com/office/drawing/2014/main" id="{BEF74D1C-C555-B430-F00E-EB94F2A110C7}"/>
                </a:ext>
              </a:extLst>
            </p:cNvPr>
            <p:cNvGrpSpPr/>
            <p:nvPr/>
          </p:nvGrpSpPr>
          <p:grpSpPr>
            <a:xfrm>
              <a:off x="6196650" y="2914909"/>
              <a:ext cx="52583" cy="55634"/>
              <a:chOff x="6196650" y="2914909"/>
              <a:chExt cx="52583" cy="55634"/>
            </a:xfrm>
          </p:grpSpPr>
          <p:sp>
            <p:nvSpPr>
              <p:cNvPr id="134" name="Freeform 133">
                <a:extLst>
                  <a:ext uri="{FF2B5EF4-FFF2-40B4-BE49-F238E27FC236}">
                    <a16:creationId xmlns:a16="http://schemas.microsoft.com/office/drawing/2014/main" id="{6CC56C9F-4976-4B5E-8224-C9EFBF7F1051}"/>
                  </a:ext>
                </a:extLst>
              </p:cNvPr>
              <p:cNvSpPr/>
              <p:nvPr/>
            </p:nvSpPr>
            <p:spPr>
              <a:xfrm>
                <a:off x="6196650" y="2942771"/>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5875" cap="sq">
                <a:solidFill>
                  <a:srgbClr val="C6573B"/>
                </a:solidFill>
                <a:prstDash val="solid"/>
                <a:miter/>
              </a:ln>
            </p:spPr>
            <p:txBody>
              <a:bodyPr rtlCol="0" anchor="ctr"/>
              <a:lstStyle/>
              <a:p>
                <a:endParaRPr lang="en-GB" noProof="0" dirty="0"/>
              </a:p>
            </p:txBody>
          </p:sp>
          <p:sp>
            <p:nvSpPr>
              <p:cNvPr id="135" name="Freeform 134">
                <a:extLst>
                  <a:ext uri="{FF2B5EF4-FFF2-40B4-BE49-F238E27FC236}">
                    <a16:creationId xmlns:a16="http://schemas.microsoft.com/office/drawing/2014/main" id="{848A287E-AAFA-F725-369A-648C19F13784}"/>
                  </a:ext>
                </a:extLst>
              </p:cNvPr>
              <p:cNvSpPr/>
              <p:nvPr/>
            </p:nvSpPr>
            <p:spPr>
              <a:xfrm>
                <a:off x="6222942" y="29149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5875" cap="sq">
                <a:solidFill>
                  <a:srgbClr val="C6573B"/>
                </a:solidFill>
                <a:prstDash val="solid"/>
                <a:miter/>
              </a:ln>
            </p:spPr>
            <p:txBody>
              <a:bodyPr rtlCol="0" anchor="ctr"/>
              <a:lstStyle/>
              <a:p>
                <a:endParaRPr lang="en-GB" noProof="0" dirty="0"/>
              </a:p>
            </p:txBody>
          </p:sp>
        </p:grpSp>
        <p:sp>
          <p:nvSpPr>
            <p:cNvPr id="136" name="Freeform 135">
              <a:extLst>
                <a:ext uri="{FF2B5EF4-FFF2-40B4-BE49-F238E27FC236}">
                  <a16:creationId xmlns:a16="http://schemas.microsoft.com/office/drawing/2014/main" id="{CE1DFF0F-47F2-1043-F52F-D48690502773}"/>
                </a:ext>
              </a:extLst>
            </p:cNvPr>
            <p:cNvSpPr/>
            <p:nvPr/>
          </p:nvSpPr>
          <p:spPr>
            <a:xfrm>
              <a:off x="5941026" y="3908691"/>
              <a:ext cx="1980" cy="89"/>
            </a:xfrm>
            <a:custGeom>
              <a:avLst/>
              <a:gdLst>
                <a:gd name="connsiteX0" fmla="*/ 1981 w 1980"/>
                <a:gd name="connsiteY0" fmla="*/ 0 h 89"/>
                <a:gd name="connsiteX1" fmla="*/ 0 w 1980"/>
                <a:gd name="connsiteY1" fmla="*/ 90 h 89"/>
              </a:gdLst>
              <a:ahLst/>
              <a:cxnLst>
                <a:cxn ang="0">
                  <a:pos x="connsiteX0" y="connsiteY0"/>
                </a:cxn>
                <a:cxn ang="0">
                  <a:pos x="connsiteX1" y="connsiteY1"/>
                </a:cxn>
              </a:cxnLst>
              <a:rect l="l" t="t" r="r" b="b"/>
              <a:pathLst>
                <a:path w="1980" h="89">
                  <a:moveTo>
                    <a:pt x="1981" y="0"/>
                  </a:moveTo>
                  <a:lnTo>
                    <a:pt x="0" y="90"/>
                  </a:lnTo>
                </a:path>
              </a:pathLst>
            </a:custGeom>
            <a:ln w="15875" cap="flat">
              <a:solidFill>
                <a:srgbClr val="C6573B"/>
              </a:solidFill>
              <a:prstDash val="solid"/>
              <a:miter/>
            </a:ln>
          </p:spPr>
          <p:txBody>
            <a:bodyPr rtlCol="0" anchor="ctr"/>
            <a:lstStyle/>
            <a:p>
              <a:endParaRPr lang="en-GB" noProof="0" dirty="0"/>
            </a:p>
          </p:txBody>
        </p:sp>
      </p:grpSp>
      <p:grpSp>
        <p:nvGrpSpPr>
          <p:cNvPr id="137" name="Graphic 21">
            <a:extLst>
              <a:ext uri="{FF2B5EF4-FFF2-40B4-BE49-F238E27FC236}">
                <a16:creationId xmlns:a16="http://schemas.microsoft.com/office/drawing/2014/main" id="{05C6458B-2532-65EF-36EE-CF23566B8AF0}"/>
              </a:ext>
            </a:extLst>
          </p:cNvPr>
          <p:cNvGrpSpPr/>
          <p:nvPr/>
        </p:nvGrpSpPr>
        <p:grpSpPr>
          <a:xfrm>
            <a:off x="1255596" y="2460687"/>
            <a:ext cx="5232244" cy="1741567"/>
            <a:chOff x="1255596" y="1686276"/>
            <a:chExt cx="5232244" cy="1741567"/>
          </a:xfrm>
          <a:noFill/>
        </p:grpSpPr>
        <p:grpSp>
          <p:nvGrpSpPr>
            <p:cNvPr id="138" name="Graphic 21">
              <a:extLst>
                <a:ext uri="{FF2B5EF4-FFF2-40B4-BE49-F238E27FC236}">
                  <a16:creationId xmlns:a16="http://schemas.microsoft.com/office/drawing/2014/main" id="{4F99D0FD-F3A0-7587-4537-B10A304B9AFD}"/>
                </a:ext>
              </a:extLst>
            </p:cNvPr>
            <p:cNvGrpSpPr/>
            <p:nvPr/>
          </p:nvGrpSpPr>
          <p:grpSpPr>
            <a:xfrm>
              <a:off x="6435167" y="3372209"/>
              <a:ext cx="52673" cy="55634"/>
              <a:chOff x="6435167" y="3372209"/>
              <a:chExt cx="52673" cy="55634"/>
            </a:xfrm>
          </p:grpSpPr>
          <p:sp>
            <p:nvSpPr>
              <p:cNvPr id="139" name="Freeform 138">
                <a:extLst>
                  <a:ext uri="{FF2B5EF4-FFF2-40B4-BE49-F238E27FC236}">
                    <a16:creationId xmlns:a16="http://schemas.microsoft.com/office/drawing/2014/main" id="{2DE74342-C41D-0B39-14DC-F92CED12A96F}"/>
                  </a:ext>
                </a:extLst>
              </p:cNvPr>
              <p:cNvSpPr/>
              <p:nvPr/>
            </p:nvSpPr>
            <p:spPr>
              <a:xfrm>
                <a:off x="6435167" y="3399981"/>
                <a:ext cx="52673" cy="8987"/>
              </a:xfrm>
              <a:custGeom>
                <a:avLst/>
                <a:gdLst>
                  <a:gd name="connsiteX0" fmla="*/ 0 w 52673"/>
                  <a:gd name="connsiteY0" fmla="*/ 0 h 8987"/>
                  <a:gd name="connsiteX1" fmla="*/ 52673 w 52673"/>
                  <a:gd name="connsiteY1" fmla="*/ 0 h 8987"/>
                </a:gdLst>
                <a:ahLst/>
                <a:cxnLst>
                  <a:cxn ang="0">
                    <a:pos x="connsiteX0" y="connsiteY0"/>
                  </a:cxn>
                  <a:cxn ang="0">
                    <a:pos x="connsiteX1" y="connsiteY1"/>
                  </a:cxn>
                </a:cxnLst>
                <a:rect l="l" t="t" r="r" b="b"/>
                <a:pathLst>
                  <a:path w="52673" h="8987">
                    <a:moveTo>
                      <a:pt x="0" y="0"/>
                    </a:moveTo>
                    <a:lnTo>
                      <a:pt x="52673" y="0"/>
                    </a:lnTo>
                  </a:path>
                </a:pathLst>
              </a:custGeom>
              <a:ln w="19050" cap="sq">
                <a:solidFill>
                  <a:srgbClr val="5E8298"/>
                </a:solidFill>
                <a:prstDash val="solid"/>
                <a:miter/>
              </a:ln>
            </p:spPr>
            <p:txBody>
              <a:bodyPr rtlCol="0" anchor="ctr"/>
              <a:lstStyle/>
              <a:p>
                <a:endParaRPr lang="en-GB" noProof="0" dirty="0"/>
              </a:p>
            </p:txBody>
          </p:sp>
          <p:sp>
            <p:nvSpPr>
              <p:cNvPr id="140" name="Freeform 139">
                <a:extLst>
                  <a:ext uri="{FF2B5EF4-FFF2-40B4-BE49-F238E27FC236}">
                    <a16:creationId xmlns:a16="http://schemas.microsoft.com/office/drawing/2014/main" id="{AD00A158-B05E-1A7C-27BF-6DB631126EE8}"/>
                  </a:ext>
                </a:extLst>
              </p:cNvPr>
              <p:cNvSpPr/>
              <p:nvPr/>
            </p:nvSpPr>
            <p:spPr>
              <a:xfrm>
                <a:off x="6461459" y="33722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41" name="Graphic 21">
              <a:extLst>
                <a:ext uri="{FF2B5EF4-FFF2-40B4-BE49-F238E27FC236}">
                  <a16:creationId xmlns:a16="http://schemas.microsoft.com/office/drawing/2014/main" id="{EAD2D887-7C4B-CDDB-2398-5B68600C72C1}"/>
                </a:ext>
              </a:extLst>
            </p:cNvPr>
            <p:cNvGrpSpPr/>
            <p:nvPr/>
          </p:nvGrpSpPr>
          <p:grpSpPr>
            <a:xfrm>
              <a:off x="6093374" y="3247368"/>
              <a:ext cx="52583" cy="55634"/>
              <a:chOff x="6093374" y="3247368"/>
              <a:chExt cx="52583" cy="55634"/>
            </a:xfrm>
          </p:grpSpPr>
          <p:sp>
            <p:nvSpPr>
              <p:cNvPr id="142" name="Freeform 141">
                <a:extLst>
                  <a:ext uri="{FF2B5EF4-FFF2-40B4-BE49-F238E27FC236}">
                    <a16:creationId xmlns:a16="http://schemas.microsoft.com/office/drawing/2014/main" id="{8CA43C1C-0239-FA3E-B064-7C114E21ACF4}"/>
                  </a:ext>
                </a:extLst>
              </p:cNvPr>
              <p:cNvSpPr/>
              <p:nvPr/>
            </p:nvSpPr>
            <p:spPr>
              <a:xfrm>
                <a:off x="6093374" y="3275140"/>
                <a:ext cx="52583" cy="8987"/>
              </a:xfrm>
              <a:custGeom>
                <a:avLst/>
                <a:gdLst>
                  <a:gd name="connsiteX0" fmla="*/ 0 w 52583"/>
                  <a:gd name="connsiteY0" fmla="*/ 0 h 8987"/>
                  <a:gd name="connsiteX1" fmla="*/ 52584 w 52583"/>
                  <a:gd name="connsiteY1" fmla="*/ 0 h 8987"/>
                </a:gdLst>
                <a:ahLst/>
                <a:cxnLst>
                  <a:cxn ang="0">
                    <a:pos x="connsiteX0" y="connsiteY0"/>
                  </a:cxn>
                  <a:cxn ang="0">
                    <a:pos x="connsiteX1" y="connsiteY1"/>
                  </a:cxn>
                </a:cxnLst>
                <a:rect l="l" t="t" r="r" b="b"/>
                <a:pathLst>
                  <a:path w="52583" h="8987">
                    <a:moveTo>
                      <a:pt x="0" y="0"/>
                    </a:moveTo>
                    <a:lnTo>
                      <a:pt x="52584" y="0"/>
                    </a:lnTo>
                  </a:path>
                </a:pathLst>
              </a:custGeom>
              <a:ln w="19050" cap="sq">
                <a:solidFill>
                  <a:srgbClr val="5E8298"/>
                </a:solidFill>
                <a:prstDash val="solid"/>
                <a:miter/>
              </a:ln>
            </p:spPr>
            <p:txBody>
              <a:bodyPr rtlCol="0" anchor="ctr"/>
              <a:lstStyle/>
              <a:p>
                <a:endParaRPr lang="en-GB" noProof="0" dirty="0"/>
              </a:p>
            </p:txBody>
          </p:sp>
          <p:sp>
            <p:nvSpPr>
              <p:cNvPr id="143" name="Freeform 142">
                <a:extLst>
                  <a:ext uri="{FF2B5EF4-FFF2-40B4-BE49-F238E27FC236}">
                    <a16:creationId xmlns:a16="http://schemas.microsoft.com/office/drawing/2014/main" id="{68E0697D-D7F9-BAC7-3E17-639CFA9EF066}"/>
                  </a:ext>
                </a:extLst>
              </p:cNvPr>
              <p:cNvSpPr/>
              <p:nvPr/>
            </p:nvSpPr>
            <p:spPr>
              <a:xfrm>
                <a:off x="6119666" y="3247368"/>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44" name="Graphic 21">
              <a:extLst>
                <a:ext uri="{FF2B5EF4-FFF2-40B4-BE49-F238E27FC236}">
                  <a16:creationId xmlns:a16="http://schemas.microsoft.com/office/drawing/2014/main" id="{51335DDE-EBAA-DA0A-5F09-36A798FE71A3}"/>
                </a:ext>
              </a:extLst>
            </p:cNvPr>
            <p:cNvGrpSpPr/>
            <p:nvPr/>
          </p:nvGrpSpPr>
          <p:grpSpPr>
            <a:xfrm>
              <a:off x="5867282" y="3247368"/>
              <a:ext cx="52583" cy="55634"/>
              <a:chOff x="5867282" y="3247368"/>
              <a:chExt cx="52583" cy="55634"/>
            </a:xfrm>
          </p:grpSpPr>
          <p:sp>
            <p:nvSpPr>
              <p:cNvPr id="145" name="Freeform 144">
                <a:extLst>
                  <a:ext uri="{FF2B5EF4-FFF2-40B4-BE49-F238E27FC236}">
                    <a16:creationId xmlns:a16="http://schemas.microsoft.com/office/drawing/2014/main" id="{B2DAD112-27C5-9F34-45F6-FEF46FC01E90}"/>
                  </a:ext>
                </a:extLst>
              </p:cNvPr>
              <p:cNvSpPr/>
              <p:nvPr/>
            </p:nvSpPr>
            <p:spPr>
              <a:xfrm>
                <a:off x="5867282" y="3275140"/>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9050" cap="sq">
                <a:solidFill>
                  <a:srgbClr val="5E8298"/>
                </a:solidFill>
                <a:prstDash val="solid"/>
                <a:miter/>
              </a:ln>
            </p:spPr>
            <p:txBody>
              <a:bodyPr rtlCol="0" anchor="ctr"/>
              <a:lstStyle/>
              <a:p>
                <a:endParaRPr lang="en-GB" noProof="0" dirty="0"/>
              </a:p>
            </p:txBody>
          </p:sp>
          <p:sp>
            <p:nvSpPr>
              <p:cNvPr id="146" name="Freeform 145">
                <a:extLst>
                  <a:ext uri="{FF2B5EF4-FFF2-40B4-BE49-F238E27FC236}">
                    <a16:creationId xmlns:a16="http://schemas.microsoft.com/office/drawing/2014/main" id="{11686903-F67D-8E1E-BA2E-0F01C50CAE72}"/>
                  </a:ext>
                </a:extLst>
              </p:cNvPr>
              <p:cNvSpPr/>
              <p:nvPr/>
            </p:nvSpPr>
            <p:spPr>
              <a:xfrm>
                <a:off x="5893574" y="3247368"/>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47" name="Graphic 21">
              <a:extLst>
                <a:ext uri="{FF2B5EF4-FFF2-40B4-BE49-F238E27FC236}">
                  <a16:creationId xmlns:a16="http://schemas.microsoft.com/office/drawing/2014/main" id="{0F7B7933-1BFC-F0AB-0913-083D01BE04A5}"/>
                </a:ext>
              </a:extLst>
            </p:cNvPr>
            <p:cNvGrpSpPr/>
            <p:nvPr/>
          </p:nvGrpSpPr>
          <p:grpSpPr>
            <a:xfrm>
              <a:off x="6001803" y="3247368"/>
              <a:ext cx="52583" cy="55634"/>
              <a:chOff x="6001803" y="3247368"/>
              <a:chExt cx="52583" cy="55634"/>
            </a:xfrm>
          </p:grpSpPr>
          <p:sp>
            <p:nvSpPr>
              <p:cNvPr id="148" name="Freeform 147">
                <a:extLst>
                  <a:ext uri="{FF2B5EF4-FFF2-40B4-BE49-F238E27FC236}">
                    <a16:creationId xmlns:a16="http://schemas.microsoft.com/office/drawing/2014/main" id="{34FC3247-FF59-2432-8850-EC30F78F072F}"/>
                  </a:ext>
                </a:extLst>
              </p:cNvPr>
              <p:cNvSpPr/>
              <p:nvPr/>
            </p:nvSpPr>
            <p:spPr>
              <a:xfrm>
                <a:off x="6001803" y="3275140"/>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9050" cap="sq">
                <a:solidFill>
                  <a:srgbClr val="5E8298"/>
                </a:solidFill>
                <a:prstDash val="solid"/>
                <a:miter/>
              </a:ln>
            </p:spPr>
            <p:txBody>
              <a:bodyPr rtlCol="0" anchor="ctr"/>
              <a:lstStyle/>
              <a:p>
                <a:endParaRPr lang="en-GB" noProof="0" dirty="0"/>
              </a:p>
            </p:txBody>
          </p:sp>
          <p:sp>
            <p:nvSpPr>
              <p:cNvPr id="149" name="Freeform 148">
                <a:extLst>
                  <a:ext uri="{FF2B5EF4-FFF2-40B4-BE49-F238E27FC236}">
                    <a16:creationId xmlns:a16="http://schemas.microsoft.com/office/drawing/2014/main" id="{34D057D3-9F2B-3903-285D-99469142D776}"/>
                  </a:ext>
                </a:extLst>
              </p:cNvPr>
              <p:cNvSpPr/>
              <p:nvPr/>
            </p:nvSpPr>
            <p:spPr>
              <a:xfrm>
                <a:off x="6028095" y="3247368"/>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50" name="Graphic 21">
              <a:extLst>
                <a:ext uri="{FF2B5EF4-FFF2-40B4-BE49-F238E27FC236}">
                  <a16:creationId xmlns:a16="http://schemas.microsoft.com/office/drawing/2014/main" id="{581D1F21-D902-3DEB-56FA-144DBCD22599}"/>
                </a:ext>
              </a:extLst>
            </p:cNvPr>
            <p:cNvGrpSpPr/>
            <p:nvPr/>
          </p:nvGrpSpPr>
          <p:grpSpPr>
            <a:xfrm>
              <a:off x="5701248" y="3175915"/>
              <a:ext cx="52673" cy="55634"/>
              <a:chOff x="5701248" y="3175915"/>
              <a:chExt cx="52673" cy="55634"/>
            </a:xfrm>
          </p:grpSpPr>
          <p:sp>
            <p:nvSpPr>
              <p:cNvPr id="151" name="Freeform 150">
                <a:extLst>
                  <a:ext uri="{FF2B5EF4-FFF2-40B4-BE49-F238E27FC236}">
                    <a16:creationId xmlns:a16="http://schemas.microsoft.com/office/drawing/2014/main" id="{C03CE554-A3F7-F1D7-17BC-0AC49E8A929A}"/>
                  </a:ext>
                </a:extLst>
              </p:cNvPr>
              <p:cNvSpPr/>
              <p:nvPr/>
            </p:nvSpPr>
            <p:spPr>
              <a:xfrm>
                <a:off x="5701248" y="3203777"/>
                <a:ext cx="52673" cy="8987"/>
              </a:xfrm>
              <a:custGeom>
                <a:avLst/>
                <a:gdLst>
                  <a:gd name="connsiteX0" fmla="*/ 0 w 52673"/>
                  <a:gd name="connsiteY0" fmla="*/ 0 h 8987"/>
                  <a:gd name="connsiteX1" fmla="*/ 52673 w 52673"/>
                  <a:gd name="connsiteY1" fmla="*/ 0 h 8987"/>
                </a:gdLst>
                <a:ahLst/>
                <a:cxnLst>
                  <a:cxn ang="0">
                    <a:pos x="connsiteX0" y="connsiteY0"/>
                  </a:cxn>
                  <a:cxn ang="0">
                    <a:pos x="connsiteX1" y="connsiteY1"/>
                  </a:cxn>
                </a:cxnLst>
                <a:rect l="l" t="t" r="r" b="b"/>
                <a:pathLst>
                  <a:path w="52673" h="8987">
                    <a:moveTo>
                      <a:pt x="0" y="0"/>
                    </a:moveTo>
                    <a:lnTo>
                      <a:pt x="52673" y="0"/>
                    </a:lnTo>
                  </a:path>
                </a:pathLst>
              </a:custGeom>
              <a:ln w="19050" cap="sq">
                <a:solidFill>
                  <a:srgbClr val="5E8298"/>
                </a:solidFill>
                <a:prstDash val="solid"/>
                <a:miter/>
              </a:ln>
            </p:spPr>
            <p:txBody>
              <a:bodyPr rtlCol="0" anchor="ctr"/>
              <a:lstStyle/>
              <a:p>
                <a:endParaRPr lang="en-GB" noProof="0" dirty="0"/>
              </a:p>
            </p:txBody>
          </p:sp>
          <p:sp>
            <p:nvSpPr>
              <p:cNvPr id="152" name="Freeform 151">
                <a:extLst>
                  <a:ext uri="{FF2B5EF4-FFF2-40B4-BE49-F238E27FC236}">
                    <a16:creationId xmlns:a16="http://schemas.microsoft.com/office/drawing/2014/main" id="{548AF345-835D-B9AD-C53C-1A84B43EF962}"/>
                  </a:ext>
                </a:extLst>
              </p:cNvPr>
              <p:cNvSpPr/>
              <p:nvPr/>
            </p:nvSpPr>
            <p:spPr>
              <a:xfrm>
                <a:off x="5727630" y="3175915"/>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53" name="Graphic 21">
              <a:extLst>
                <a:ext uri="{FF2B5EF4-FFF2-40B4-BE49-F238E27FC236}">
                  <a16:creationId xmlns:a16="http://schemas.microsoft.com/office/drawing/2014/main" id="{99482787-1177-FF17-378D-F3C649BA3C99}"/>
                </a:ext>
              </a:extLst>
            </p:cNvPr>
            <p:cNvGrpSpPr/>
            <p:nvPr/>
          </p:nvGrpSpPr>
          <p:grpSpPr>
            <a:xfrm>
              <a:off x="5447965" y="3120280"/>
              <a:ext cx="52673" cy="55634"/>
              <a:chOff x="5447965" y="3120280"/>
              <a:chExt cx="52673" cy="55634"/>
            </a:xfrm>
          </p:grpSpPr>
          <p:sp>
            <p:nvSpPr>
              <p:cNvPr id="154" name="Freeform 153">
                <a:extLst>
                  <a:ext uri="{FF2B5EF4-FFF2-40B4-BE49-F238E27FC236}">
                    <a16:creationId xmlns:a16="http://schemas.microsoft.com/office/drawing/2014/main" id="{19F04A0F-7A78-33DB-D81F-9C8B26F8186C}"/>
                  </a:ext>
                </a:extLst>
              </p:cNvPr>
              <p:cNvSpPr/>
              <p:nvPr/>
            </p:nvSpPr>
            <p:spPr>
              <a:xfrm>
                <a:off x="5447965" y="3148053"/>
                <a:ext cx="52673" cy="8987"/>
              </a:xfrm>
              <a:custGeom>
                <a:avLst/>
                <a:gdLst>
                  <a:gd name="connsiteX0" fmla="*/ 0 w 52673"/>
                  <a:gd name="connsiteY0" fmla="*/ 0 h 8987"/>
                  <a:gd name="connsiteX1" fmla="*/ 52673 w 52673"/>
                  <a:gd name="connsiteY1" fmla="*/ 0 h 8987"/>
                </a:gdLst>
                <a:ahLst/>
                <a:cxnLst>
                  <a:cxn ang="0">
                    <a:pos x="connsiteX0" y="connsiteY0"/>
                  </a:cxn>
                  <a:cxn ang="0">
                    <a:pos x="connsiteX1" y="connsiteY1"/>
                  </a:cxn>
                </a:cxnLst>
                <a:rect l="l" t="t" r="r" b="b"/>
                <a:pathLst>
                  <a:path w="52673" h="8987">
                    <a:moveTo>
                      <a:pt x="0" y="0"/>
                    </a:moveTo>
                    <a:lnTo>
                      <a:pt x="52673" y="0"/>
                    </a:lnTo>
                  </a:path>
                </a:pathLst>
              </a:custGeom>
              <a:ln w="19050" cap="sq">
                <a:solidFill>
                  <a:srgbClr val="5E8298"/>
                </a:solidFill>
                <a:prstDash val="solid"/>
                <a:miter/>
              </a:ln>
            </p:spPr>
            <p:txBody>
              <a:bodyPr rtlCol="0" anchor="ctr"/>
              <a:lstStyle/>
              <a:p>
                <a:endParaRPr lang="en-GB" noProof="0" dirty="0"/>
              </a:p>
            </p:txBody>
          </p:sp>
          <p:sp>
            <p:nvSpPr>
              <p:cNvPr id="155" name="Freeform 154">
                <a:extLst>
                  <a:ext uri="{FF2B5EF4-FFF2-40B4-BE49-F238E27FC236}">
                    <a16:creationId xmlns:a16="http://schemas.microsoft.com/office/drawing/2014/main" id="{4603F215-ADD0-6C93-9AB6-E407602CB9B8}"/>
                  </a:ext>
                </a:extLst>
              </p:cNvPr>
              <p:cNvSpPr/>
              <p:nvPr/>
            </p:nvSpPr>
            <p:spPr>
              <a:xfrm>
                <a:off x="5474346" y="3120280"/>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56" name="Graphic 21">
              <a:extLst>
                <a:ext uri="{FF2B5EF4-FFF2-40B4-BE49-F238E27FC236}">
                  <a16:creationId xmlns:a16="http://schemas.microsoft.com/office/drawing/2014/main" id="{C041F04B-72A1-2BC2-9937-A52914A61822}"/>
                </a:ext>
              </a:extLst>
            </p:cNvPr>
            <p:cNvGrpSpPr/>
            <p:nvPr/>
          </p:nvGrpSpPr>
          <p:grpSpPr>
            <a:xfrm>
              <a:off x="5651186" y="3175915"/>
              <a:ext cx="52673" cy="55634"/>
              <a:chOff x="5651186" y="3175915"/>
              <a:chExt cx="52673" cy="55634"/>
            </a:xfrm>
          </p:grpSpPr>
          <p:sp>
            <p:nvSpPr>
              <p:cNvPr id="157" name="Freeform 156">
                <a:extLst>
                  <a:ext uri="{FF2B5EF4-FFF2-40B4-BE49-F238E27FC236}">
                    <a16:creationId xmlns:a16="http://schemas.microsoft.com/office/drawing/2014/main" id="{BE064157-4486-A025-6BB9-438EAD700575}"/>
                  </a:ext>
                </a:extLst>
              </p:cNvPr>
              <p:cNvSpPr/>
              <p:nvPr/>
            </p:nvSpPr>
            <p:spPr>
              <a:xfrm>
                <a:off x="5651186" y="3203777"/>
                <a:ext cx="52673" cy="8987"/>
              </a:xfrm>
              <a:custGeom>
                <a:avLst/>
                <a:gdLst>
                  <a:gd name="connsiteX0" fmla="*/ 0 w 52673"/>
                  <a:gd name="connsiteY0" fmla="*/ 0 h 8987"/>
                  <a:gd name="connsiteX1" fmla="*/ 52673 w 52673"/>
                  <a:gd name="connsiteY1" fmla="*/ 0 h 8987"/>
                </a:gdLst>
                <a:ahLst/>
                <a:cxnLst>
                  <a:cxn ang="0">
                    <a:pos x="connsiteX0" y="connsiteY0"/>
                  </a:cxn>
                  <a:cxn ang="0">
                    <a:pos x="connsiteX1" y="connsiteY1"/>
                  </a:cxn>
                </a:cxnLst>
                <a:rect l="l" t="t" r="r" b="b"/>
                <a:pathLst>
                  <a:path w="52673" h="8987">
                    <a:moveTo>
                      <a:pt x="0" y="0"/>
                    </a:moveTo>
                    <a:lnTo>
                      <a:pt x="52673" y="0"/>
                    </a:lnTo>
                  </a:path>
                </a:pathLst>
              </a:custGeom>
              <a:ln w="19050" cap="sq">
                <a:solidFill>
                  <a:srgbClr val="5E8298"/>
                </a:solidFill>
                <a:prstDash val="solid"/>
                <a:miter/>
              </a:ln>
            </p:spPr>
            <p:txBody>
              <a:bodyPr rtlCol="0" anchor="ctr"/>
              <a:lstStyle/>
              <a:p>
                <a:endParaRPr lang="en-GB" noProof="0" dirty="0"/>
              </a:p>
            </p:txBody>
          </p:sp>
          <p:sp>
            <p:nvSpPr>
              <p:cNvPr id="158" name="Freeform 157">
                <a:extLst>
                  <a:ext uri="{FF2B5EF4-FFF2-40B4-BE49-F238E27FC236}">
                    <a16:creationId xmlns:a16="http://schemas.microsoft.com/office/drawing/2014/main" id="{C8F3014F-E0AF-87B3-2328-E70AC41EC6DA}"/>
                  </a:ext>
                </a:extLst>
              </p:cNvPr>
              <p:cNvSpPr/>
              <p:nvPr/>
            </p:nvSpPr>
            <p:spPr>
              <a:xfrm>
                <a:off x="5677477" y="3175915"/>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59" name="Graphic 21">
              <a:extLst>
                <a:ext uri="{FF2B5EF4-FFF2-40B4-BE49-F238E27FC236}">
                  <a16:creationId xmlns:a16="http://schemas.microsoft.com/office/drawing/2014/main" id="{5E34DE4D-7F8E-14D2-6710-B830AAE36FC3}"/>
                </a:ext>
              </a:extLst>
            </p:cNvPr>
            <p:cNvGrpSpPr/>
            <p:nvPr/>
          </p:nvGrpSpPr>
          <p:grpSpPr>
            <a:xfrm>
              <a:off x="3473200" y="2670261"/>
              <a:ext cx="52583" cy="55634"/>
              <a:chOff x="3473200" y="2670261"/>
              <a:chExt cx="52583" cy="55634"/>
            </a:xfrm>
          </p:grpSpPr>
          <p:sp>
            <p:nvSpPr>
              <p:cNvPr id="160" name="Freeform 159">
                <a:extLst>
                  <a:ext uri="{FF2B5EF4-FFF2-40B4-BE49-F238E27FC236}">
                    <a16:creationId xmlns:a16="http://schemas.microsoft.com/office/drawing/2014/main" id="{759C1CB5-8984-1C55-1688-CA925A4658E9}"/>
                  </a:ext>
                </a:extLst>
              </p:cNvPr>
              <p:cNvSpPr/>
              <p:nvPr/>
            </p:nvSpPr>
            <p:spPr>
              <a:xfrm>
                <a:off x="3473200" y="2698033"/>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9050" cap="sq">
                <a:solidFill>
                  <a:srgbClr val="5E8298"/>
                </a:solidFill>
                <a:prstDash val="solid"/>
                <a:miter/>
              </a:ln>
            </p:spPr>
            <p:txBody>
              <a:bodyPr rtlCol="0" anchor="ctr"/>
              <a:lstStyle/>
              <a:p>
                <a:endParaRPr lang="en-GB" noProof="0" dirty="0"/>
              </a:p>
            </p:txBody>
          </p:sp>
          <p:sp>
            <p:nvSpPr>
              <p:cNvPr id="161" name="Freeform 160">
                <a:extLst>
                  <a:ext uri="{FF2B5EF4-FFF2-40B4-BE49-F238E27FC236}">
                    <a16:creationId xmlns:a16="http://schemas.microsoft.com/office/drawing/2014/main" id="{50DA522C-8CFB-67DD-E89A-157F85C2F158}"/>
                  </a:ext>
                </a:extLst>
              </p:cNvPr>
              <p:cNvSpPr/>
              <p:nvPr/>
            </p:nvSpPr>
            <p:spPr>
              <a:xfrm>
                <a:off x="3499492" y="2670261"/>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62" name="Graphic 21">
              <a:extLst>
                <a:ext uri="{FF2B5EF4-FFF2-40B4-BE49-F238E27FC236}">
                  <a16:creationId xmlns:a16="http://schemas.microsoft.com/office/drawing/2014/main" id="{BF2A190C-C00C-FCCD-E8E9-3A4068C279D7}"/>
                </a:ext>
              </a:extLst>
            </p:cNvPr>
            <p:cNvGrpSpPr/>
            <p:nvPr/>
          </p:nvGrpSpPr>
          <p:grpSpPr>
            <a:xfrm>
              <a:off x="6044752" y="3247368"/>
              <a:ext cx="52583" cy="55634"/>
              <a:chOff x="6044752" y="3247368"/>
              <a:chExt cx="52583" cy="55634"/>
            </a:xfrm>
          </p:grpSpPr>
          <p:sp>
            <p:nvSpPr>
              <p:cNvPr id="163" name="Freeform 162">
                <a:extLst>
                  <a:ext uri="{FF2B5EF4-FFF2-40B4-BE49-F238E27FC236}">
                    <a16:creationId xmlns:a16="http://schemas.microsoft.com/office/drawing/2014/main" id="{079CAD29-314E-5897-28B6-65D14F2089C3}"/>
                  </a:ext>
                </a:extLst>
              </p:cNvPr>
              <p:cNvSpPr/>
              <p:nvPr/>
            </p:nvSpPr>
            <p:spPr>
              <a:xfrm>
                <a:off x="6044752" y="3275140"/>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9050" cap="sq">
                <a:solidFill>
                  <a:srgbClr val="5E8298"/>
                </a:solidFill>
                <a:prstDash val="solid"/>
                <a:miter/>
              </a:ln>
            </p:spPr>
            <p:txBody>
              <a:bodyPr rtlCol="0" anchor="ctr"/>
              <a:lstStyle/>
              <a:p>
                <a:endParaRPr lang="en-GB" noProof="0" dirty="0"/>
              </a:p>
            </p:txBody>
          </p:sp>
          <p:sp>
            <p:nvSpPr>
              <p:cNvPr id="164" name="Freeform 163">
                <a:extLst>
                  <a:ext uri="{FF2B5EF4-FFF2-40B4-BE49-F238E27FC236}">
                    <a16:creationId xmlns:a16="http://schemas.microsoft.com/office/drawing/2014/main" id="{3443F262-2062-DCAA-2ECF-CCD8A1F1FEE5}"/>
                  </a:ext>
                </a:extLst>
              </p:cNvPr>
              <p:cNvSpPr/>
              <p:nvPr/>
            </p:nvSpPr>
            <p:spPr>
              <a:xfrm>
                <a:off x="6071044" y="3247368"/>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65" name="Graphic 21">
              <a:extLst>
                <a:ext uri="{FF2B5EF4-FFF2-40B4-BE49-F238E27FC236}">
                  <a16:creationId xmlns:a16="http://schemas.microsoft.com/office/drawing/2014/main" id="{D3C23438-3FFC-59FC-8043-7752DAC78BE8}"/>
                </a:ext>
              </a:extLst>
            </p:cNvPr>
            <p:cNvGrpSpPr/>
            <p:nvPr/>
          </p:nvGrpSpPr>
          <p:grpSpPr>
            <a:xfrm>
              <a:off x="6229335" y="3372209"/>
              <a:ext cx="52583" cy="55634"/>
              <a:chOff x="6229335" y="3372209"/>
              <a:chExt cx="52583" cy="55634"/>
            </a:xfrm>
          </p:grpSpPr>
          <p:sp>
            <p:nvSpPr>
              <p:cNvPr id="166" name="Freeform 165">
                <a:extLst>
                  <a:ext uri="{FF2B5EF4-FFF2-40B4-BE49-F238E27FC236}">
                    <a16:creationId xmlns:a16="http://schemas.microsoft.com/office/drawing/2014/main" id="{B1E2BD8A-FD78-7C53-E5EE-5DB9773890D6}"/>
                  </a:ext>
                </a:extLst>
              </p:cNvPr>
              <p:cNvSpPr/>
              <p:nvPr/>
            </p:nvSpPr>
            <p:spPr>
              <a:xfrm>
                <a:off x="6229335" y="3399981"/>
                <a:ext cx="52583" cy="8987"/>
              </a:xfrm>
              <a:custGeom>
                <a:avLst/>
                <a:gdLst>
                  <a:gd name="connsiteX0" fmla="*/ 0 w 52583"/>
                  <a:gd name="connsiteY0" fmla="*/ 0 h 8987"/>
                  <a:gd name="connsiteX1" fmla="*/ 52583 w 52583"/>
                  <a:gd name="connsiteY1" fmla="*/ 0 h 8987"/>
                </a:gdLst>
                <a:ahLst/>
                <a:cxnLst>
                  <a:cxn ang="0">
                    <a:pos x="connsiteX0" y="connsiteY0"/>
                  </a:cxn>
                  <a:cxn ang="0">
                    <a:pos x="connsiteX1" y="connsiteY1"/>
                  </a:cxn>
                </a:cxnLst>
                <a:rect l="l" t="t" r="r" b="b"/>
                <a:pathLst>
                  <a:path w="52583" h="8987">
                    <a:moveTo>
                      <a:pt x="0" y="0"/>
                    </a:moveTo>
                    <a:lnTo>
                      <a:pt x="52583" y="0"/>
                    </a:lnTo>
                  </a:path>
                </a:pathLst>
              </a:custGeom>
              <a:ln w="19050" cap="sq">
                <a:solidFill>
                  <a:srgbClr val="5E8298"/>
                </a:solidFill>
                <a:prstDash val="solid"/>
                <a:miter/>
              </a:ln>
            </p:spPr>
            <p:txBody>
              <a:bodyPr rtlCol="0" anchor="ctr"/>
              <a:lstStyle/>
              <a:p>
                <a:endParaRPr lang="en-GB" noProof="0" dirty="0"/>
              </a:p>
            </p:txBody>
          </p:sp>
          <p:sp>
            <p:nvSpPr>
              <p:cNvPr id="167" name="Freeform 166">
                <a:extLst>
                  <a:ext uri="{FF2B5EF4-FFF2-40B4-BE49-F238E27FC236}">
                    <a16:creationId xmlns:a16="http://schemas.microsoft.com/office/drawing/2014/main" id="{05AB8095-2654-676D-C2DD-8CD92F9775B6}"/>
                  </a:ext>
                </a:extLst>
              </p:cNvPr>
              <p:cNvSpPr/>
              <p:nvPr/>
            </p:nvSpPr>
            <p:spPr>
              <a:xfrm>
                <a:off x="6255626" y="33722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grpSp>
          <p:nvGrpSpPr>
            <p:cNvPr id="168" name="Graphic 21">
              <a:extLst>
                <a:ext uri="{FF2B5EF4-FFF2-40B4-BE49-F238E27FC236}">
                  <a16:creationId xmlns:a16="http://schemas.microsoft.com/office/drawing/2014/main" id="{0F8233F6-EB7F-EA92-3438-B60195DEC259}"/>
                </a:ext>
              </a:extLst>
            </p:cNvPr>
            <p:cNvGrpSpPr/>
            <p:nvPr/>
          </p:nvGrpSpPr>
          <p:grpSpPr>
            <a:xfrm>
              <a:off x="6313703" y="3372209"/>
              <a:ext cx="52673" cy="55634"/>
              <a:chOff x="6313703" y="3372209"/>
              <a:chExt cx="52673" cy="55634"/>
            </a:xfrm>
          </p:grpSpPr>
          <p:sp>
            <p:nvSpPr>
              <p:cNvPr id="169" name="Freeform 168">
                <a:extLst>
                  <a:ext uri="{FF2B5EF4-FFF2-40B4-BE49-F238E27FC236}">
                    <a16:creationId xmlns:a16="http://schemas.microsoft.com/office/drawing/2014/main" id="{CB046CEB-73C2-F6F0-84C2-39F849AFF943}"/>
                  </a:ext>
                </a:extLst>
              </p:cNvPr>
              <p:cNvSpPr/>
              <p:nvPr/>
            </p:nvSpPr>
            <p:spPr>
              <a:xfrm>
                <a:off x="6313703" y="3399981"/>
                <a:ext cx="52673" cy="8987"/>
              </a:xfrm>
              <a:custGeom>
                <a:avLst/>
                <a:gdLst>
                  <a:gd name="connsiteX0" fmla="*/ 0 w 52673"/>
                  <a:gd name="connsiteY0" fmla="*/ 0 h 8987"/>
                  <a:gd name="connsiteX1" fmla="*/ 52674 w 52673"/>
                  <a:gd name="connsiteY1" fmla="*/ 0 h 8987"/>
                </a:gdLst>
                <a:ahLst/>
                <a:cxnLst>
                  <a:cxn ang="0">
                    <a:pos x="connsiteX0" y="connsiteY0"/>
                  </a:cxn>
                  <a:cxn ang="0">
                    <a:pos x="connsiteX1" y="connsiteY1"/>
                  </a:cxn>
                </a:cxnLst>
                <a:rect l="l" t="t" r="r" b="b"/>
                <a:pathLst>
                  <a:path w="52673" h="8987">
                    <a:moveTo>
                      <a:pt x="0" y="0"/>
                    </a:moveTo>
                    <a:lnTo>
                      <a:pt x="52674" y="0"/>
                    </a:lnTo>
                  </a:path>
                </a:pathLst>
              </a:custGeom>
              <a:ln w="19050" cap="sq">
                <a:solidFill>
                  <a:srgbClr val="5E8298"/>
                </a:solidFill>
                <a:prstDash val="solid"/>
                <a:miter/>
              </a:ln>
            </p:spPr>
            <p:txBody>
              <a:bodyPr rtlCol="0" anchor="ctr"/>
              <a:lstStyle/>
              <a:p>
                <a:endParaRPr lang="en-GB" noProof="0" dirty="0"/>
              </a:p>
            </p:txBody>
          </p:sp>
          <p:sp>
            <p:nvSpPr>
              <p:cNvPr id="170" name="Freeform 169">
                <a:extLst>
                  <a:ext uri="{FF2B5EF4-FFF2-40B4-BE49-F238E27FC236}">
                    <a16:creationId xmlns:a16="http://schemas.microsoft.com/office/drawing/2014/main" id="{9C2249B7-4E2A-E6B6-EFDC-FC2960EAE1C9}"/>
                  </a:ext>
                </a:extLst>
              </p:cNvPr>
              <p:cNvSpPr/>
              <p:nvPr/>
            </p:nvSpPr>
            <p:spPr>
              <a:xfrm>
                <a:off x="6340084" y="3372209"/>
                <a:ext cx="9004" cy="55634"/>
              </a:xfrm>
              <a:custGeom>
                <a:avLst/>
                <a:gdLst>
                  <a:gd name="connsiteX0" fmla="*/ 0 w 9004"/>
                  <a:gd name="connsiteY0" fmla="*/ 0 h 55634"/>
                  <a:gd name="connsiteX1" fmla="*/ 0 w 9004"/>
                  <a:gd name="connsiteY1" fmla="*/ 55635 h 55634"/>
                </a:gdLst>
                <a:ahLst/>
                <a:cxnLst>
                  <a:cxn ang="0">
                    <a:pos x="connsiteX0" y="connsiteY0"/>
                  </a:cxn>
                  <a:cxn ang="0">
                    <a:pos x="connsiteX1" y="connsiteY1"/>
                  </a:cxn>
                </a:cxnLst>
                <a:rect l="l" t="t" r="r" b="b"/>
                <a:pathLst>
                  <a:path w="9004" h="55634">
                    <a:moveTo>
                      <a:pt x="0" y="0"/>
                    </a:moveTo>
                    <a:lnTo>
                      <a:pt x="0" y="55635"/>
                    </a:lnTo>
                  </a:path>
                </a:pathLst>
              </a:custGeom>
              <a:ln w="19050" cap="sq">
                <a:solidFill>
                  <a:srgbClr val="5E8298"/>
                </a:solidFill>
                <a:prstDash val="solid"/>
                <a:miter/>
              </a:ln>
            </p:spPr>
            <p:txBody>
              <a:bodyPr rtlCol="0" anchor="ctr"/>
              <a:lstStyle/>
              <a:p>
                <a:endParaRPr lang="en-GB" noProof="0" dirty="0"/>
              </a:p>
            </p:txBody>
          </p:sp>
        </p:grpSp>
        <p:sp>
          <p:nvSpPr>
            <p:cNvPr id="171" name="Freeform 170">
              <a:extLst>
                <a:ext uri="{FF2B5EF4-FFF2-40B4-BE49-F238E27FC236}">
                  <a16:creationId xmlns:a16="http://schemas.microsoft.com/office/drawing/2014/main" id="{D326EC8B-1DFA-9F59-DA44-A46182547A27}"/>
                </a:ext>
              </a:extLst>
            </p:cNvPr>
            <p:cNvSpPr/>
            <p:nvPr/>
          </p:nvSpPr>
          <p:spPr>
            <a:xfrm>
              <a:off x="1255596" y="1686276"/>
              <a:ext cx="5205862" cy="1713795"/>
            </a:xfrm>
            <a:custGeom>
              <a:avLst/>
              <a:gdLst>
                <a:gd name="connsiteX0" fmla="*/ 5205863 w 5205862"/>
                <a:gd name="connsiteY0" fmla="*/ 1713795 h 1713795"/>
                <a:gd name="connsiteX1" fmla="*/ 4975360 w 5205862"/>
                <a:gd name="connsiteY1" fmla="*/ 1713795 h 1713795"/>
                <a:gd name="connsiteX2" fmla="*/ 4975360 w 5205862"/>
                <a:gd name="connsiteY2" fmla="*/ 1587606 h 1713795"/>
                <a:gd name="connsiteX3" fmla="*/ 4541545 w 5205862"/>
                <a:gd name="connsiteY3" fmla="*/ 1587606 h 1713795"/>
                <a:gd name="connsiteX4" fmla="*/ 4541545 w 5205862"/>
                <a:gd name="connsiteY4" fmla="*/ 1521097 h 1713795"/>
                <a:gd name="connsiteX5" fmla="*/ 4362905 w 5205862"/>
                <a:gd name="connsiteY5" fmla="*/ 1521097 h 1713795"/>
                <a:gd name="connsiteX6" fmla="*/ 4362905 w 5205862"/>
                <a:gd name="connsiteY6" fmla="*/ 1463665 h 1713795"/>
                <a:gd name="connsiteX7" fmla="*/ 3439181 w 5205862"/>
                <a:gd name="connsiteY7" fmla="*/ 1463665 h 1713795"/>
                <a:gd name="connsiteX8" fmla="*/ 3439181 w 5205862"/>
                <a:gd name="connsiteY8" fmla="*/ 1417827 h 1713795"/>
                <a:gd name="connsiteX9" fmla="*/ 3270536 w 5205862"/>
                <a:gd name="connsiteY9" fmla="*/ 1417827 h 1713795"/>
                <a:gd name="connsiteX10" fmla="*/ 3270536 w 5205862"/>
                <a:gd name="connsiteY10" fmla="*/ 1363001 h 1713795"/>
                <a:gd name="connsiteX11" fmla="*/ 3214170 w 5205862"/>
                <a:gd name="connsiteY11" fmla="*/ 1363001 h 1713795"/>
                <a:gd name="connsiteX12" fmla="*/ 3214170 w 5205862"/>
                <a:gd name="connsiteY12" fmla="*/ 1313658 h 1713795"/>
                <a:gd name="connsiteX13" fmla="*/ 3193191 w 5205862"/>
                <a:gd name="connsiteY13" fmla="*/ 1313658 h 1713795"/>
                <a:gd name="connsiteX14" fmla="*/ 3193191 w 5205862"/>
                <a:gd name="connsiteY14" fmla="*/ 1264854 h 1713795"/>
                <a:gd name="connsiteX15" fmla="*/ 3140337 w 5205862"/>
                <a:gd name="connsiteY15" fmla="*/ 1264854 h 1713795"/>
                <a:gd name="connsiteX16" fmla="*/ 3140337 w 5205862"/>
                <a:gd name="connsiteY16" fmla="*/ 1214073 h 1713795"/>
                <a:gd name="connsiteX17" fmla="*/ 3053538 w 5205862"/>
                <a:gd name="connsiteY17" fmla="*/ 1214073 h 1713795"/>
                <a:gd name="connsiteX18" fmla="*/ 3053538 w 5205862"/>
                <a:gd name="connsiteY18" fmla="*/ 1164281 h 1713795"/>
                <a:gd name="connsiteX19" fmla="*/ 2854909 w 5205862"/>
                <a:gd name="connsiteY19" fmla="*/ 1164281 h 1713795"/>
                <a:gd name="connsiteX20" fmla="*/ 2854909 w 5205862"/>
                <a:gd name="connsiteY20" fmla="*/ 1115477 h 1713795"/>
                <a:gd name="connsiteX21" fmla="*/ 2697699 w 5205862"/>
                <a:gd name="connsiteY21" fmla="*/ 1115477 h 1713795"/>
                <a:gd name="connsiteX22" fmla="*/ 2697699 w 5205862"/>
                <a:gd name="connsiteY22" fmla="*/ 1060651 h 1713795"/>
                <a:gd name="connsiteX23" fmla="*/ 2482142 w 5205862"/>
                <a:gd name="connsiteY23" fmla="*/ 1060651 h 1713795"/>
                <a:gd name="connsiteX24" fmla="*/ 2482142 w 5205862"/>
                <a:gd name="connsiteY24" fmla="*/ 1012297 h 1713795"/>
                <a:gd name="connsiteX25" fmla="*/ 1897780 w 5205862"/>
                <a:gd name="connsiteY25" fmla="*/ 1012297 h 1713795"/>
                <a:gd name="connsiteX26" fmla="*/ 1897780 w 5205862"/>
                <a:gd name="connsiteY26" fmla="*/ 962954 h 1713795"/>
                <a:gd name="connsiteX27" fmla="*/ 1845377 w 5205862"/>
                <a:gd name="connsiteY27" fmla="*/ 962954 h 1713795"/>
                <a:gd name="connsiteX28" fmla="*/ 1845377 w 5205862"/>
                <a:gd name="connsiteY28" fmla="*/ 915588 h 1713795"/>
                <a:gd name="connsiteX29" fmla="*/ 1837904 w 5205862"/>
                <a:gd name="connsiteY29" fmla="*/ 915588 h 1713795"/>
                <a:gd name="connsiteX30" fmla="*/ 1837904 w 5205862"/>
                <a:gd name="connsiteY30" fmla="*/ 869301 h 1713795"/>
                <a:gd name="connsiteX31" fmla="*/ 1740120 w 5205862"/>
                <a:gd name="connsiteY31" fmla="*/ 869301 h 1713795"/>
                <a:gd name="connsiteX32" fmla="*/ 1740120 w 5205862"/>
                <a:gd name="connsiteY32" fmla="*/ 818969 h 1713795"/>
                <a:gd name="connsiteX33" fmla="*/ 1611902 w 5205862"/>
                <a:gd name="connsiteY33" fmla="*/ 818969 h 1713795"/>
                <a:gd name="connsiteX34" fmla="*/ 1611902 w 5205862"/>
                <a:gd name="connsiteY34" fmla="*/ 769626 h 1713795"/>
                <a:gd name="connsiteX35" fmla="*/ 1595425 w 5205862"/>
                <a:gd name="connsiteY35" fmla="*/ 769626 h 1713795"/>
                <a:gd name="connsiteX36" fmla="*/ 1595425 w 5205862"/>
                <a:gd name="connsiteY36" fmla="*/ 721811 h 1713795"/>
                <a:gd name="connsiteX37" fmla="*/ 1447218 w 5205862"/>
                <a:gd name="connsiteY37" fmla="*/ 721811 h 1713795"/>
                <a:gd name="connsiteX38" fmla="*/ 1447218 w 5205862"/>
                <a:gd name="connsiteY38" fmla="*/ 674445 h 1713795"/>
                <a:gd name="connsiteX39" fmla="*/ 1427770 w 5205862"/>
                <a:gd name="connsiteY39" fmla="*/ 674445 h 1713795"/>
                <a:gd name="connsiteX40" fmla="*/ 1427770 w 5205862"/>
                <a:gd name="connsiteY40" fmla="*/ 624113 h 1713795"/>
                <a:gd name="connsiteX41" fmla="*/ 1405350 w 5205862"/>
                <a:gd name="connsiteY41" fmla="*/ 624113 h 1713795"/>
                <a:gd name="connsiteX42" fmla="*/ 1405350 w 5205862"/>
                <a:gd name="connsiteY42" fmla="*/ 577287 h 1713795"/>
                <a:gd name="connsiteX43" fmla="*/ 1310537 w 5205862"/>
                <a:gd name="connsiteY43" fmla="*/ 577287 h 1713795"/>
                <a:gd name="connsiteX44" fmla="*/ 1310537 w 5205862"/>
                <a:gd name="connsiteY44" fmla="*/ 529472 h 1713795"/>
                <a:gd name="connsiteX45" fmla="*/ 1156298 w 5205862"/>
                <a:gd name="connsiteY45" fmla="*/ 529472 h 1713795"/>
                <a:gd name="connsiteX46" fmla="*/ 1156298 w 5205862"/>
                <a:gd name="connsiteY46" fmla="*/ 480668 h 1713795"/>
                <a:gd name="connsiteX47" fmla="*/ 1104885 w 5205862"/>
                <a:gd name="connsiteY47" fmla="*/ 480668 h 1713795"/>
                <a:gd name="connsiteX48" fmla="*/ 1104885 w 5205862"/>
                <a:gd name="connsiteY48" fmla="*/ 428898 h 1713795"/>
                <a:gd name="connsiteX49" fmla="*/ 1091379 w 5205862"/>
                <a:gd name="connsiteY49" fmla="*/ 428898 h 1713795"/>
                <a:gd name="connsiteX50" fmla="*/ 1091379 w 5205862"/>
                <a:gd name="connsiteY50" fmla="*/ 380094 h 1713795"/>
                <a:gd name="connsiteX51" fmla="*/ 1083366 w 5205862"/>
                <a:gd name="connsiteY51" fmla="*/ 380094 h 1713795"/>
                <a:gd name="connsiteX52" fmla="*/ 1083366 w 5205862"/>
                <a:gd name="connsiteY52" fmla="*/ 336773 h 1713795"/>
                <a:gd name="connsiteX53" fmla="*/ 897702 w 5205862"/>
                <a:gd name="connsiteY53" fmla="*/ 336773 h 1713795"/>
                <a:gd name="connsiteX54" fmla="*/ 897702 w 5205862"/>
                <a:gd name="connsiteY54" fmla="*/ 288958 h 1713795"/>
                <a:gd name="connsiteX55" fmla="*/ 858265 w 5205862"/>
                <a:gd name="connsiteY55" fmla="*/ 288958 h 1713795"/>
                <a:gd name="connsiteX56" fmla="*/ 858265 w 5205862"/>
                <a:gd name="connsiteY56" fmla="*/ 240604 h 1713795"/>
                <a:gd name="connsiteX57" fmla="*/ 602280 w 5205862"/>
                <a:gd name="connsiteY57" fmla="*/ 240604 h 1713795"/>
                <a:gd name="connsiteX58" fmla="*/ 602280 w 5205862"/>
                <a:gd name="connsiteY58" fmla="*/ 191800 h 1713795"/>
                <a:gd name="connsiteX59" fmla="*/ 499994 w 5205862"/>
                <a:gd name="connsiteY59" fmla="*/ 191800 h 1713795"/>
                <a:gd name="connsiteX60" fmla="*/ 499994 w 5205862"/>
                <a:gd name="connsiteY60" fmla="*/ 143445 h 1713795"/>
                <a:gd name="connsiteX61" fmla="*/ 467039 w 5205862"/>
                <a:gd name="connsiteY61" fmla="*/ 143445 h 1713795"/>
                <a:gd name="connsiteX62" fmla="*/ 467039 w 5205862"/>
                <a:gd name="connsiteY62" fmla="*/ 95630 h 1713795"/>
                <a:gd name="connsiteX63" fmla="*/ 445610 w 5205862"/>
                <a:gd name="connsiteY63" fmla="*/ 95630 h 1713795"/>
                <a:gd name="connsiteX64" fmla="*/ 445610 w 5205862"/>
                <a:gd name="connsiteY64" fmla="*/ 48804 h 1713795"/>
                <a:gd name="connsiteX65" fmla="*/ 132720 w 5205862"/>
                <a:gd name="connsiteY65" fmla="*/ 48804 h 1713795"/>
                <a:gd name="connsiteX66" fmla="*/ 132720 w 5205862"/>
                <a:gd name="connsiteY66" fmla="*/ 0 h 1713795"/>
                <a:gd name="connsiteX67" fmla="*/ 0 w 5205862"/>
                <a:gd name="connsiteY67" fmla="*/ 0 h 171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205862" h="1713795">
                  <a:moveTo>
                    <a:pt x="5205863" y="1713795"/>
                  </a:moveTo>
                  <a:lnTo>
                    <a:pt x="4975360" y="1713795"/>
                  </a:lnTo>
                  <a:lnTo>
                    <a:pt x="4975360" y="1587606"/>
                  </a:lnTo>
                  <a:lnTo>
                    <a:pt x="4541545" y="1587606"/>
                  </a:lnTo>
                  <a:lnTo>
                    <a:pt x="4541545" y="1521097"/>
                  </a:lnTo>
                  <a:lnTo>
                    <a:pt x="4362905" y="1521097"/>
                  </a:lnTo>
                  <a:lnTo>
                    <a:pt x="4362905" y="1463665"/>
                  </a:lnTo>
                  <a:cubicBezTo>
                    <a:pt x="4362905" y="1463665"/>
                    <a:pt x="3439181" y="1466631"/>
                    <a:pt x="3439181" y="1463665"/>
                  </a:cubicBezTo>
                  <a:lnTo>
                    <a:pt x="3439181" y="1417827"/>
                  </a:lnTo>
                  <a:lnTo>
                    <a:pt x="3270536" y="1417827"/>
                  </a:lnTo>
                  <a:lnTo>
                    <a:pt x="3270536" y="1363001"/>
                  </a:lnTo>
                  <a:lnTo>
                    <a:pt x="3214170" y="1363001"/>
                  </a:lnTo>
                  <a:lnTo>
                    <a:pt x="3214170" y="1313658"/>
                  </a:lnTo>
                  <a:lnTo>
                    <a:pt x="3193191" y="1313658"/>
                  </a:lnTo>
                  <a:lnTo>
                    <a:pt x="3193191" y="1264854"/>
                  </a:lnTo>
                  <a:lnTo>
                    <a:pt x="3140337" y="1264854"/>
                  </a:lnTo>
                  <a:lnTo>
                    <a:pt x="3140337" y="1214073"/>
                  </a:lnTo>
                  <a:lnTo>
                    <a:pt x="3053538" y="1214073"/>
                  </a:lnTo>
                  <a:lnTo>
                    <a:pt x="3053538" y="1164281"/>
                  </a:lnTo>
                  <a:lnTo>
                    <a:pt x="2854909" y="1164281"/>
                  </a:lnTo>
                  <a:lnTo>
                    <a:pt x="2854909" y="1115477"/>
                  </a:lnTo>
                  <a:lnTo>
                    <a:pt x="2697699" y="1115477"/>
                  </a:lnTo>
                  <a:lnTo>
                    <a:pt x="2697699" y="1060651"/>
                  </a:lnTo>
                  <a:lnTo>
                    <a:pt x="2482142" y="1060651"/>
                  </a:lnTo>
                  <a:lnTo>
                    <a:pt x="2482142" y="1012297"/>
                  </a:lnTo>
                  <a:lnTo>
                    <a:pt x="1897780" y="1012297"/>
                  </a:lnTo>
                  <a:lnTo>
                    <a:pt x="1897780" y="962954"/>
                  </a:lnTo>
                  <a:lnTo>
                    <a:pt x="1845377" y="962954"/>
                  </a:lnTo>
                  <a:lnTo>
                    <a:pt x="1845377" y="915588"/>
                  </a:lnTo>
                  <a:lnTo>
                    <a:pt x="1837904" y="915588"/>
                  </a:lnTo>
                  <a:lnTo>
                    <a:pt x="1837904" y="869301"/>
                  </a:lnTo>
                  <a:lnTo>
                    <a:pt x="1740120" y="869301"/>
                  </a:lnTo>
                  <a:lnTo>
                    <a:pt x="1740120" y="818969"/>
                  </a:lnTo>
                  <a:lnTo>
                    <a:pt x="1611902" y="818969"/>
                  </a:lnTo>
                  <a:lnTo>
                    <a:pt x="1611902" y="769626"/>
                  </a:lnTo>
                  <a:lnTo>
                    <a:pt x="1595425" y="769626"/>
                  </a:lnTo>
                  <a:lnTo>
                    <a:pt x="1595425" y="721811"/>
                  </a:lnTo>
                  <a:lnTo>
                    <a:pt x="1447218" y="721811"/>
                  </a:lnTo>
                  <a:lnTo>
                    <a:pt x="1447218" y="674445"/>
                  </a:lnTo>
                  <a:lnTo>
                    <a:pt x="1427770" y="674445"/>
                  </a:lnTo>
                  <a:lnTo>
                    <a:pt x="1427770" y="624113"/>
                  </a:lnTo>
                  <a:lnTo>
                    <a:pt x="1405350" y="624113"/>
                  </a:lnTo>
                  <a:lnTo>
                    <a:pt x="1405350" y="577287"/>
                  </a:lnTo>
                  <a:lnTo>
                    <a:pt x="1310537" y="577287"/>
                  </a:lnTo>
                  <a:lnTo>
                    <a:pt x="1310537" y="529472"/>
                  </a:lnTo>
                  <a:lnTo>
                    <a:pt x="1156298" y="529472"/>
                  </a:lnTo>
                  <a:lnTo>
                    <a:pt x="1156298" y="480668"/>
                  </a:lnTo>
                  <a:lnTo>
                    <a:pt x="1104885" y="480668"/>
                  </a:lnTo>
                  <a:lnTo>
                    <a:pt x="1104885" y="428898"/>
                  </a:lnTo>
                  <a:lnTo>
                    <a:pt x="1091379" y="428898"/>
                  </a:lnTo>
                  <a:lnTo>
                    <a:pt x="1091379" y="380094"/>
                  </a:lnTo>
                  <a:lnTo>
                    <a:pt x="1083366" y="380094"/>
                  </a:lnTo>
                  <a:lnTo>
                    <a:pt x="1083366" y="336773"/>
                  </a:lnTo>
                  <a:lnTo>
                    <a:pt x="897702" y="336773"/>
                  </a:lnTo>
                  <a:lnTo>
                    <a:pt x="897702" y="288958"/>
                  </a:lnTo>
                  <a:lnTo>
                    <a:pt x="858265" y="288958"/>
                  </a:lnTo>
                  <a:lnTo>
                    <a:pt x="858265" y="240604"/>
                  </a:lnTo>
                  <a:lnTo>
                    <a:pt x="602280" y="240604"/>
                  </a:lnTo>
                  <a:lnTo>
                    <a:pt x="602280" y="191800"/>
                  </a:lnTo>
                  <a:lnTo>
                    <a:pt x="499994" y="191800"/>
                  </a:lnTo>
                  <a:lnTo>
                    <a:pt x="499994" y="143445"/>
                  </a:lnTo>
                  <a:lnTo>
                    <a:pt x="467039" y="143445"/>
                  </a:lnTo>
                  <a:lnTo>
                    <a:pt x="467039" y="95630"/>
                  </a:lnTo>
                  <a:lnTo>
                    <a:pt x="445610" y="95630"/>
                  </a:lnTo>
                  <a:lnTo>
                    <a:pt x="445610" y="48804"/>
                  </a:lnTo>
                  <a:lnTo>
                    <a:pt x="132720" y="48804"/>
                  </a:lnTo>
                  <a:lnTo>
                    <a:pt x="132720" y="0"/>
                  </a:lnTo>
                  <a:lnTo>
                    <a:pt x="0" y="0"/>
                  </a:lnTo>
                </a:path>
              </a:pathLst>
            </a:custGeom>
            <a:noFill/>
            <a:ln w="19050" cap="flat">
              <a:solidFill>
                <a:srgbClr val="5E8298"/>
              </a:solidFill>
              <a:prstDash val="solid"/>
              <a:miter/>
            </a:ln>
          </p:spPr>
          <p:txBody>
            <a:bodyPr rtlCol="0" anchor="ctr"/>
            <a:lstStyle/>
            <a:p>
              <a:endParaRPr lang="en-GB" noProof="0" dirty="0"/>
            </a:p>
          </p:txBody>
        </p:sp>
      </p:grpSp>
      <p:sp>
        <p:nvSpPr>
          <p:cNvPr id="172" name="TextBox 171">
            <a:extLst>
              <a:ext uri="{FF2B5EF4-FFF2-40B4-BE49-F238E27FC236}">
                <a16:creationId xmlns:a16="http://schemas.microsoft.com/office/drawing/2014/main" id="{6C059658-4B1E-82DE-7A3D-D7CEDF464923}"/>
              </a:ext>
            </a:extLst>
          </p:cNvPr>
          <p:cNvSpPr txBox="1"/>
          <p:nvPr/>
        </p:nvSpPr>
        <p:spPr>
          <a:xfrm>
            <a:off x="914484" y="4162423"/>
            <a:ext cx="169918" cy="190180"/>
          </a:xfrm>
          <a:prstGeom prst="rect">
            <a:avLst/>
          </a:prstGeom>
          <a:noFill/>
        </p:spPr>
        <p:txBody>
          <a:bodyPr wrap="none" lIns="0" tIns="0" rIns="0" bIns="0" rtlCol="0">
            <a:spAutoFit/>
          </a:bodyPr>
          <a:lstStyle/>
          <a:p>
            <a:pPr algn="r">
              <a:lnSpc>
                <a:spcPct val="112000"/>
              </a:lnSpc>
            </a:pPr>
            <a:r>
              <a:rPr lang="en-GB" sz="1200" noProof="0" dirty="0">
                <a:latin typeface="Arial" panose="020B0604020202020204" pitchFamily="34" charset="0"/>
                <a:ea typeface="Aileron" charset="0"/>
                <a:cs typeface="Arial" panose="020B0604020202020204" pitchFamily="34" charset="0"/>
              </a:rPr>
              <a:t>20</a:t>
            </a:r>
          </a:p>
        </p:txBody>
      </p:sp>
      <p:sp>
        <p:nvSpPr>
          <p:cNvPr id="173" name="TextBox 172">
            <a:extLst>
              <a:ext uri="{FF2B5EF4-FFF2-40B4-BE49-F238E27FC236}">
                <a16:creationId xmlns:a16="http://schemas.microsoft.com/office/drawing/2014/main" id="{540B3DB4-513D-2CBF-CAE9-E94F56CF2549}"/>
              </a:ext>
            </a:extLst>
          </p:cNvPr>
          <p:cNvSpPr txBox="1"/>
          <p:nvPr/>
        </p:nvSpPr>
        <p:spPr>
          <a:xfrm>
            <a:off x="1215865" y="4794248"/>
            <a:ext cx="84960"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0</a:t>
            </a:r>
          </a:p>
        </p:txBody>
      </p:sp>
      <p:sp>
        <p:nvSpPr>
          <p:cNvPr id="174" name="TextBox 173">
            <a:extLst>
              <a:ext uri="{FF2B5EF4-FFF2-40B4-BE49-F238E27FC236}">
                <a16:creationId xmlns:a16="http://schemas.microsoft.com/office/drawing/2014/main" id="{B0E407E1-4E8A-7F1B-711B-67048CA5A0D6}"/>
              </a:ext>
            </a:extLst>
          </p:cNvPr>
          <p:cNvSpPr txBox="1"/>
          <p:nvPr/>
        </p:nvSpPr>
        <p:spPr>
          <a:xfrm>
            <a:off x="999442" y="4594223"/>
            <a:ext cx="84960" cy="190180"/>
          </a:xfrm>
          <a:prstGeom prst="rect">
            <a:avLst/>
          </a:prstGeom>
          <a:noFill/>
        </p:spPr>
        <p:txBody>
          <a:bodyPr wrap="none" lIns="0" tIns="0" rIns="0" bIns="0" rtlCol="0">
            <a:spAutoFit/>
          </a:bodyPr>
          <a:lstStyle/>
          <a:p>
            <a:pPr algn="r">
              <a:lnSpc>
                <a:spcPct val="112000"/>
              </a:lnSpc>
            </a:pPr>
            <a:r>
              <a:rPr lang="en-GB" sz="1200" noProof="0" dirty="0">
                <a:latin typeface="Arial" panose="020B0604020202020204" pitchFamily="34" charset="0"/>
                <a:ea typeface="Aileron" charset="0"/>
                <a:cs typeface="Arial" panose="020B0604020202020204" pitchFamily="34" charset="0"/>
              </a:rPr>
              <a:t>0</a:t>
            </a:r>
          </a:p>
        </p:txBody>
      </p:sp>
      <p:sp>
        <p:nvSpPr>
          <p:cNvPr id="175" name="TextBox 174">
            <a:extLst>
              <a:ext uri="{FF2B5EF4-FFF2-40B4-BE49-F238E27FC236}">
                <a16:creationId xmlns:a16="http://schemas.microsoft.com/office/drawing/2014/main" id="{FF892877-D834-ED2E-3062-63A94BA7D52C}"/>
              </a:ext>
            </a:extLst>
          </p:cNvPr>
          <p:cNvSpPr txBox="1"/>
          <p:nvPr/>
        </p:nvSpPr>
        <p:spPr>
          <a:xfrm>
            <a:off x="1806415" y="4794248"/>
            <a:ext cx="84960"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3</a:t>
            </a:r>
          </a:p>
        </p:txBody>
      </p:sp>
      <p:sp>
        <p:nvSpPr>
          <p:cNvPr id="176" name="TextBox 175">
            <a:extLst>
              <a:ext uri="{FF2B5EF4-FFF2-40B4-BE49-F238E27FC236}">
                <a16:creationId xmlns:a16="http://schemas.microsoft.com/office/drawing/2014/main" id="{B65F9FE4-7652-1632-3FE8-74414D7FD201}"/>
              </a:ext>
            </a:extLst>
          </p:cNvPr>
          <p:cNvSpPr txBox="1"/>
          <p:nvPr/>
        </p:nvSpPr>
        <p:spPr>
          <a:xfrm>
            <a:off x="2412840" y="4794248"/>
            <a:ext cx="84960"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6</a:t>
            </a:r>
          </a:p>
        </p:txBody>
      </p:sp>
      <p:sp>
        <p:nvSpPr>
          <p:cNvPr id="177" name="TextBox 176">
            <a:extLst>
              <a:ext uri="{FF2B5EF4-FFF2-40B4-BE49-F238E27FC236}">
                <a16:creationId xmlns:a16="http://schemas.microsoft.com/office/drawing/2014/main" id="{817E0498-2CF3-9838-7036-B5FE937D25C0}"/>
              </a:ext>
            </a:extLst>
          </p:cNvPr>
          <p:cNvSpPr txBox="1"/>
          <p:nvPr/>
        </p:nvSpPr>
        <p:spPr>
          <a:xfrm>
            <a:off x="3009740" y="4794248"/>
            <a:ext cx="84960"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9</a:t>
            </a:r>
          </a:p>
        </p:txBody>
      </p:sp>
      <p:sp>
        <p:nvSpPr>
          <p:cNvPr id="178" name="TextBox 177">
            <a:extLst>
              <a:ext uri="{FF2B5EF4-FFF2-40B4-BE49-F238E27FC236}">
                <a16:creationId xmlns:a16="http://schemas.microsoft.com/office/drawing/2014/main" id="{40A728E7-2C03-9F85-6778-9FDD4D0A96AE}"/>
              </a:ext>
            </a:extLst>
          </p:cNvPr>
          <p:cNvSpPr txBox="1"/>
          <p:nvPr/>
        </p:nvSpPr>
        <p:spPr>
          <a:xfrm>
            <a:off x="3564161" y="4794248"/>
            <a:ext cx="169919"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12</a:t>
            </a:r>
          </a:p>
        </p:txBody>
      </p:sp>
      <p:sp>
        <p:nvSpPr>
          <p:cNvPr id="179" name="TextBox 178">
            <a:extLst>
              <a:ext uri="{FF2B5EF4-FFF2-40B4-BE49-F238E27FC236}">
                <a16:creationId xmlns:a16="http://schemas.microsoft.com/office/drawing/2014/main" id="{4C1AFDE4-BC5C-DC64-CCE8-6B2E49AA9756}"/>
              </a:ext>
            </a:extLst>
          </p:cNvPr>
          <p:cNvSpPr txBox="1"/>
          <p:nvPr/>
        </p:nvSpPr>
        <p:spPr>
          <a:xfrm>
            <a:off x="4164236" y="4794248"/>
            <a:ext cx="169919"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15</a:t>
            </a:r>
          </a:p>
        </p:txBody>
      </p:sp>
      <p:sp>
        <p:nvSpPr>
          <p:cNvPr id="180" name="TextBox 179">
            <a:extLst>
              <a:ext uri="{FF2B5EF4-FFF2-40B4-BE49-F238E27FC236}">
                <a16:creationId xmlns:a16="http://schemas.microsoft.com/office/drawing/2014/main" id="{081DEDA2-4559-6035-FDA0-9FEBE5CBD158}"/>
              </a:ext>
            </a:extLst>
          </p:cNvPr>
          <p:cNvSpPr txBox="1"/>
          <p:nvPr/>
        </p:nvSpPr>
        <p:spPr>
          <a:xfrm>
            <a:off x="4761136" y="4794248"/>
            <a:ext cx="169919"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18</a:t>
            </a:r>
          </a:p>
        </p:txBody>
      </p:sp>
      <p:sp>
        <p:nvSpPr>
          <p:cNvPr id="181" name="TextBox 180">
            <a:extLst>
              <a:ext uri="{FF2B5EF4-FFF2-40B4-BE49-F238E27FC236}">
                <a16:creationId xmlns:a16="http://schemas.microsoft.com/office/drawing/2014/main" id="{1270C9FC-87A0-4F61-6A3D-22A9BA015420}"/>
              </a:ext>
            </a:extLst>
          </p:cNvPr>
          <p:cNvSpPr txBox="1"/>
          <p:nvPr/>
        </p:nvSpPr>
        <p:spPr>
          <a:xfrm>
            <a:off x="5345336" y="4794248"/>
            <a:ext cx="169919"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21</a:t>
            </a:r>
          </a:p>
        </p:txBody>
      </p:sp>
      <p:sp>
        <p:nvSpPr>
          <p:cNvPr id="182" name="TextBox 181">
            <a:extLst>
              <a:ext uri="{FF2B5EF4-FFF2-40B4-BE49-F238E27FC236}">
                <a16:creationId xmlns:a16="http://schemas.microsoft.com/office/drawing/2014/main" id="{FABF2752-2C6A-CF4D-4C59-B749E47CDEC4}"/>
              </a:ext>
            </a:extLst>
          </p:cNvPr>
          <p:cNvSpPr txBox="1"/>
          <p:nvPr/>
        </p:nvSpPr>
        <p:spPr>
          <a:xfrm>
            <a:off x="5961286" y="4794248"/>
            <a:ext cx="169919"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24</a:t>
            </a:r>
          </a:p>
        </p:txBody>
      </p:sp>
      <p:sp>
        <p:nvSpPr>
          <p:cNvPr id="183" name="TextBox 182">
            <a:extLst>
              <a:ext uri="{FF2B5EF4-FFF2-40B4-BE49-F238E27FC236}">
                <a16:creationId xmlns:a16="http://schemas.microsoft.com/office/drawing/2014/main" id="{29784BFF-3989-81E1-42CE-AA37FFE83B2B}"/>
              </a:ext>
            </a:extLst>
          </p:cNvPr>
          <p:cNvSpPr txBox="1"/>
          <p:nvPr/>
        </p:nvSpPr>
        <p:spPr>
          <a:xfrm>
            <a:off x="6545486" y="4794248"/>
            <a:ext cx="169919" cy="190180"/>
          </a:xfrm>
          <a:prstGeom prst="rect">
            <a:avLst/>
          </a:prstGeom>
          <a:noFill/>
        </p:spPr>
        <p:txBody>
          <a:bodyPr wrap="none" lIns="0" tIns="0" rIns="0" bIns="0" rtlCol="0">
            <a:spAutoFit/>
          </a:bodyPr>
          <a:lstStyle/>
          <a:p>
            <a:pPr algn="ctr">
              <a:lnSpc>
                <a:spcPct val="112000"/>
              </a:lnSpc>
            </a:pPr>
            <a:r>
              <a:rPr lang="en-GB" sz="1200" noProof="0" dirty="0">
                <a:latin typeface="Arial" panose="020B0604020202020204" pitchFamily="34" charset="0"/>
                <a:ea typeface="Aileron" charset="0"/>
                <a:cs typeface="Arial" panose="020B0604020202020204" pitchFamily="34" charset="0"/>
              </a:rPr>
              <a:t>27</a:t>
            </a:r>
          </a:p>
        </p:txBody>
      </p:sp>
      <p:sp>
        <p:nvSpPr>
          <p:cNvPr id="184" name="TextBox 183">
            <a:extLst>
              <a:ext uri="{FF2B5EF4-FFF2-40B4-BE49-F238E27FC236}">
                <a16:creationId xmlns:a16="http://schemas.microsoft.com/office/drawing/2014/main" id="{C2404196-7D82-D376-6FF6-F73D0336DD59}"/>
              </a:ext>
            </a:extLst>
          </p:cNvPr>
          <p:cNvSpPr txBox="1"/>
          <p:nvPr/>
        </p:nvSpPr>
        <p:spPr>
          <a:xfrm>
            <a:off x="914484" y="3711573"/>
            <a:ext cx="169918" cy="190180"/>
          </a:xfrm>
          <a:prstGeom prst="rect">
            <a:avLst/>
          </a:prstGeom>
          <a:noFill/>
        </p:spPr>
        <p:txBody>
          <a:bodyPr wrap="none" lIns="0" tIns="0" rIns="0" bIns="0" rtlCol="0">
            <a:spAutoFit/>
          </a:bodyPr>
          <a:lstStyle/>
          <a:p>
            <a:pPr algn="r">
              <a:lnSpc>
                <a:spcPct val="112000"/>
              </a:lnSpc>
            </a:pPr>
            <a:r>
              <a:rPr lang="en-GB" sz="1200" noProof="0" dirty="0">
                <a:latin typeface="Arial" panose="020B0604020202020204" pitchFamily="34" charset="0"/>
                <a:ea typeface="Aileron" charset="0"/>
                <a:cs typeface="Arial" panose="020B0604020202020204" pitchFamily="34" charset="0"/>
              </a:rPr>
              <a:t>40</a:t>
            </a:r>
          </a:p>
        </p:txBody>
      </p:sp>
      <p:sp>
        <p:nvSpPr>
          <p:cNvPr id="185" name="TextBox 184">
            <a:extLst>
              <a:ext uri="{FF2B5EF4-FFF2-40B4-BE49-F238E27FC236}">
                <a16:creationId xmlns:a16="http://schemas.microsoft.com/office/drawing/2014/main" id="{FDE86717-A731-C74F-84D2-6A391E349AC2}"/>
              </a:ext>
            </a:extLst>
          </p:cNvPr>
          <p:cNvSpPr txBox="1"/>
          <p:nvPr/>
        </p:nvSpPr>
        <p:spPr>
          <a:xfrm>
            <a:off x="914484" y="3270248"/>
            <a:ext cx="169918" cy="190180"/>
          </a:xfrm>
          <a:prstGeom prst="rect">
            <a:avLst/>
          </a:prstGeom>
          <a:noFill/>
        </p:spPr>
        <p:txBody>
          <a:bodyPr wrap="none" lIns="0" tIns="0" rIns="0" bIns="0" rtlCol="0">
            <a:spAutoFit/>
          </a:bodyPr>
          <a:lstStyle/>
          <a:p>
            <a:pPr algn="r">
              <a:lnSpc>
                <a:spcPct val="112000"/>
              </a:lnSpc>
            </a:pPr>
            <a:r>
              <a:rPr lang="en-GB" sz="1200" noProof="0" dirty="0">
                <a:latin typeface="Arial" panose="020B0604020202020204" pitchFamily="34" charset="0"/>
                <a:ea typeface="Aileron" charset="0"/>
                <a:cs typeface="Arial" panose="020B0604020202020204" pitchFamily="34" charset="0"/>
              </a:rPr>
              <a:t>60</a:t>
            </a:r>
          </a:p>
        </p:txBody>
      </p:sp>
      <p:sp>
        <p:nvSpPr>
          <p:cNvPr id="186" name="TextBox 185">
            <a:extLst>
              <a:ext uri="{FF2B5EF4-FFF2-40B4-BE49-F238E27FC236}">
                <a16:creationId xmlns:a16="http://schemas.microsoft.com/office/drawing/2014/main" id="{04587578-6500-00C2-10C1-0543DADE1F59}"/>
              </a:ext>
            </a:extLst>
          </p:cNvPr>
          <p:cNvSpPr txBox="1"/>
          <p:nvPr/>
        </p:nvSpPr>
        <p:spPr>
          <a:xfrm>
            <a:off x="914484" y="2838448"/>
            <a:ext cx="169918" cy="190180"/>
          </a:xfrm>
          <a:prstGeom prst="rect">
            <a:avLst/>
          </a:prstGeom>
          <a:noFill/>
        </p:spPr>
        <p:txBody>
          <a:bodyPr wrap="none" lIns="0" tIns="0" rIns="0" bIns="0" rtlCol="0">
            <a:spAutoFit/>
          </a:bodyPr>
          <a:lstStyle/>
          <a:p>
            <a:pPr algn="r">
              <a:lnSpc>
                <a:spcPct val="112000"/>
              </a:lnSpc>
            </a:pPr>
            <a:r>
              <a:rPr lang="en-GB" sz="1200" noProof="0" dirty="0">
                <a:latin typeface="Arial" panose="020B0604020202020204" pitchFamily="34" charset="0"/>
                <a:ea typeface="Aileron" charset="0"/>
                <a:cs typeface="Arial" panose="020B0604020202020204" pitchFamily="34" charset="0"/>
              </a:rPr>
              <a:t>80</a:t>
            </a:r>
          </a:p>
        </p:txBody>
      </p:sp>
      <p:sp>
        <p:nvSpPr>
          <p:cNvPr id="187" name="TextBox 186">
            <a:extLst>
              <a:ext uri="{FF2B5EF4-FFF2-40B4-BE49-F238E27FC236}">
                <a16:creationId xmlns:a16="http://schemas.microsoft.com/office/drawing/2014/main" id="{58DB1584-C25A-FDE7-3B4A-5A38C9A4DC5A}"/>
              </a:ext>
            </a:extLst>
          </p:cNvPr>
          <p:cNvSpPr txBox="1"/>
          <p:nvPr/>
        </p:nvSpPr>
        <p:spPr>
          <a:xfrm>
            <a:off x="829524" y="2374898"/>
            <a:ext cx="254878" cy="190180"/>
          </a:xfrm>
          <a:prstGeom prst="rect">
            <a:avLst/>
          </a:prstGeom>
          <a:noFill/>
        </p:spPr>
        <p:txBody>
          <a:bodyPr wrap="none" lIns="0" tIns="0" rIns="0" bIns="0" rtlCol="0">
            <a:spAutoFit/>
          </a:bodyPr>
          <a:lstStyle/>
          <a:p>
            <a:pPr algn="r">
              <a:lnSpc>
                <a:spcPct val="112000"/>
              </a:lnSpc>
            </a:pPr>
            <a:r>
              <a:rPr lang="en-GB" sz="1200" noProof="0" dirty="0">
                <a:latin typeface="Arial" panose="020B0604020202020204" pitchFamily="34" charset="0"/>
                <a:ea typeface="Aileron" charset="0"/>
                <a:cs typeface="Arial" panose="020B0604020202020204" pitchFamily="34" charset="0"/>
              </a:rPr>
              <a:t>100</a:t>
            </a:r>
          </a:p>
        </p:txBody>
      </p:sp>
      <p:sp>
        <p:nvSpPr>
          <p:cNvPr id="188" name="TextBox 187">
            <a:extLst>
              <a:ext uri="{FF2B5EF4-FFF2-40B4-BE49-F238E27FC236}">
                <a16:creationId xmlns:a16="http://schemas.microsoft.com/office/drawing/2014/main" id="{ADFB4D4A-9C2F-14EA-F80A-DE084F0E4F1F}"/>
              </a:ext>
            </a:extLst>
          </p:cNvPr>
          <p:cNvSpPr txBox="1"/>
          <p:nvPr/>
        </p:nvSpPr>
        <p:spPr>
          <a:xfrm>
            <a:off x="3325159" y="5017624"/>
            <a:ext cx="1229439" cy="193899"/>
          </a:xfrm>
          <a:prstGeom prst="rect">
            <a:avLst/>
          </a:prstGeom>
          <a:noFill/>
        </p:spPr>
        <p:txBody>
          <a:bodyPr wrap="none" lIns="0" tIns="0" rIns="0" bIns="0" rtlCol="0">
            <a:spAutoFit/>
          </a:bodyPr>
          <a:lstStyle/>
          <a:p>
            <a:pPr algn="ctr">
              <a:lnSpc>
                <a:spcPct val="90000"/>
              </a:lnSpc>
            </a:pPr>
            <a:r>
              <a:rPr lang="en-GB" sz="1400" b="1" noProof="0" dirty="0">
                <a:latin typeface="Arial" panose="020B0604020202020204" pitchFamily="34" charset="0"/>
                <a:ea typeface="Aileron" charset="0"/>
                <a:cs typeface="Arial" panose="020B0604020202020204" pitchFamily="34" charset="0"/>
              </a:rPr>
              <a:t>Time (months)</a:t>
            </a:r>
          </a:p>
        </p:txBody>
      </p:sp>
      <p:sp>
        <p:nvSpPr>
          <p:cNvPr id="189" name="TextBox 188">
            <a:extLst>
              <a:ext uri="{FF2B5EF4-FFF2-40B4-BE49-F238E27FC236}">
                <a16:creationId xmlns:a16="http://schemas.microsoft.com/office/drawing/2014/main" id="{39E39C83-52CC-1FFB-2435-D978796A0B37}"/>
              </a:ext>
            </a:extLst>
          </p:cNvPr>
          <p:cNvSpPr txBox="1"/>
          <p:nvPr/>
        </p:nvSpPr>
        <p:spPr>
          <a:xfrm>
            <a:off x="1187813"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91</a:t>
            </a:r>
          </a:p>
          <a:p>
            <a:pPr algn="ctr"/>
            <a:r>
              <a:rPr lang="en-GB" sz="1000" noProof="0" dirty="0">
                <a:latin typeface="Arial" panose="020B0604020202020204" pitchFamily="34" charset="0"/>
                <a:ea typeface="Aileron" charset="0"/>
                <a:cs typeface="Arial" panose="020B0604020202020204" pitchFamily="34" charset="0"/>
              </a:rPr>
              <a:t>46</a:t>
            </a:r>
          </a:p>
        </p:txBody>
      </p:sp>
      <p:sp>
        <p:nvSpPr>
          <p:cNvPr id="190" name="TextBox 189">
            <a:extLst>
              <a:ext uri="{FF2B5EF4-FFF2-40B4-BE49-F238E27FC236}">
                <a16:creationId xmlns:a16="http://schemas.microsoft.com/office/drawing/2014/main" id="{CA829653-0ABE-13EC-F914-14A9908020DC}"/>
              </a:ext>
            </a:extLst>
          </p:cNvPr>
          <p:cNvSpPr txBox="1"/>
          <p:nvPr/>
        </p:nvSpPr>
        <p:spPr>
          <a:xfrm>
            <a:off x="1778363"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88</a:t>
            </a:r>
          </a:p>
          <a:p>
            <a:pPr algn="ctr"/>
            <a:r>
              <a:rPr lang="en-GB" sz="1000" noProof="0" dirty="0">
                <a:latin typeface="Arial" panose="020B0604020202020204" pitchFamily="34" charset="0"/>
                <a:ea typeface="Aileron" charset="0"/>
                <a:cs typeface="Arial" panose="020B0604020202020204" pitchFamily="34" charset="0"/>
              </a:rPr>
              <a:t>42</a:t>
            </a:r>
          </a:p>
        </p:txBody>
      </p:sp>
      <p:sp>
        <p:nvSpPr>
          <p:cNvPr id="191" name="TextBox 190">
            <a:extLst>
              <a:ext uri="{FF2B5EF4-FFF2-40B4-BE49-F238E27FC236}">
                <a16:creationId xmlns:a16="http://schemas.microsoft.com/office/drawing/2014/main" id="{BC7692D2-9E00-9483-700A-941090545DEE}"/>
              </a:ext>
            </a:extLst>
          </p:cNvPr>
          <p:cNvSpPr txBox="1"/>
          <p:nvPr/>
        </p:nvSpPr>
        <p:spPr>
          <a:xfrm>
            <a:off x="2384788"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83</a:t>
            </a:r>
          </a:p>
          <a:p>
            <a:pPr algn="ctr"/>
            <a:r>
              <a:rPr lang="en-GB" sz="1000" noProof="0" dirty="0">
                <a:latin typeface="Arial" panose="020B0604020202020204" pitchFamily="34" charset="0"/>
                <a:ea typeface="Aileron" charset="0"/>
                <a:cs typeface="Arial" panose="020B0604020202020204" pitchFamily="34" charset="0"/>
              </a:rPr>
              <a:t>35</a:t>
            </a:r>
          </a:p>
        </p:txBody>
      </p:sp>
      <p:sp>
        <p:nvSpPr>
          <p:cNvPr id="192" name="TextBox 191">
            <a:extLst>
              <a:ext uri="{FF2B5EF4-FFF2-40B4-BE49-F238E27FC236}">
                <a16:creationId xmlns:a16="http://schemas.microsoft.com/office/drawing/2014/main" id="{881EEF3D-11BB-B50B-E341-28F844E5FD3D}"/>
              </a:ext>
            </a:extLst>
          </p:cNvPr>
          <p:cNvSpPr txBox="1"/>
          <p:nvPr/>
        </p:nvSpPr>
        <p:spPr>
          <a:xfrm>
            <a:off x="2981688"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73</a:t>
            </a:r>
          </a:p>
          <a:p>
            <a:pPr algn="ctr"/>
            <a:r>
              <a:rPr lang="en-GB" sz="1000" noProof="0" dirty="0">
                <a:latin typeface="Arial" panose="020B0604020202020204" pitchFamily="34" charset="0"/>
                <a:ea typeface="Aileron" charset="0"/>
                <a:cs typeface="Arial" panose="020B0604020202020204" pitchFamily="34" charset="0"/>
              </a:rPr>
              <a:t>28</a:t>
            </a:r>
          </a:p>
        </p:txBody>
      </p:sp>
      <p:sp>
        <p:nvSpPr>
          <p:cNvPr id="193" name="TextBox 192">
            <a:extLst>
              <a:ext uri="{FF2B5EF4-FFF2-40B4-BE49-F238E27FC236}">
                <a16:creationId xmlns:a16="http://schemas.microsoft.com/office/drawing/2014/main" id="{5CFF1F6E-89DA-72D3-8EC1-C0F01FDB9D68}"/>
              </a:ext>
            </a:extLst>
          </p:cNvPr>
          <p:cNvSpPr txBox="1"/>
          <p:nvPr/>
        </p:nvSpPr>
        <p:spPr>
          <a:xfrm>
            <a:off x="3578588"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63</a:t>
            </a:r>
          </a:p>
          <a:p>
            <a:pPr algn="ctr"/>
            <a:r>
              <a:rPr lang="en-GB" sz="1000" noProof="0" dirty="0">
                <a:latin typeface="Arial" panose="020B0604020202020204" pitchFamily="34" charset="0"/>
                <a:ea typeface="Aileron" charset="0"/>
                <a:cs typeface="Arial" panose="020B0604020202020204" pitchFamily="34" charset="0"/>
              </a:rPr>
              <a:t>24</a:t>
            </a:r>
          </a:p>
        </p:txBody>
      </p:sp>
      <p:sp>
        <p:nvSpPr>
          <p:cNvPr id="194" name="TextBox 193">
            <a:extLst>
              <a:ext uri="{FF2B5EF4-FFF2-40B4-BE49-F238E27FC236}">
                <a16:creationId xmlns:a16="http://schemas.microsoft.com/office/drawing/2014/main" id="{3CFE86D8-CC15-7781-53A1-8458642850D7}"/>
              </a:ext>
            </a:extLst>
          </p:cNvPr>
          <p:cNvSpPr txBox="1"/>
          <p:nvPr/>
        </p:nvSpPr>
        <p:spPr>
          <a:xfrm>
            <a:off x="4178663"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54</a:t>
            </a:r>
          </a:p>
          <a:p>
            <a:pPr algn="ctr"/>
            <a:r>
              <a:rPr lang="en-GB" sz="1000" noProof="0" dirty="0">
                <a:latin typeface="Arial" panose="020B0604020202020204" pitchFamily="34" charset="0"/>
                <a:ea typeface="Aileron" charset="0"/>
                <a:cs typeface="Arial" panose="020B0604020202020204" pitchFamily="34" charset="0"/>
              </a:rPr>
              <a:t>21</a:t>
            </a:r>
          </a:p>
        </p:txBody>
      </p:sp>
      <p:sp>
        <p:nvSpPr>
          <p:cNvPr id="195" name="TextBox 194">
            <a:extLst>
              <a:ext uri="{FF2B5EF4-FFF2-40B4-BE49-F238E27FC236}">
                <a16:creationId xmlns:a16="http://schemas.microsoft.com/office/drawing/2014/main" id="{DFABB56F-4FF9-710C-6B1E-AABE649D13FB}"/>
              </a:ext>
            </a:extLst>
          </p:cNvPr>
          <p:cNvSpPr txBox="1"/>
          <p:nvPr/>
        </p:nvSpPr>
        <p:spPr>
          <a:xfrm>
            <a:off x="4775563"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49</a:t>
            </a:r>
          </a:p>
          <a:p>
            <a:pPr algn="ctr"/>
            <a:r>
              <a:rPr lang="en-GB" sz="1000" noProof="0" dirty="0">
                <a:latin typeface="Arial" panose="020B0604020202020204" pitchFamily="34" charset="0"/>
                <a:ea typeface="Aileron" charset="0"/>
                <a:cs typeface="Arial" panose="020B0604020202020204" pitchFamily="34" charset="0"/>
              </a:rPr>
              <a:t>15</a:t>
            </a:r>
          </a:p>
        </p:txBody>
      </p:sp>
      <p:sp>
        <p:nvSpPr>
          <p:cNvPr id="196" name="TextBox 195">
            <a:extLst>
              <a:ext uri="{FF2B5EF4-FFF2-40B4-BE49-F238E27FC236}">
                <a16:creationId xmlns:a16="http://schemas.microsoft.com/office/drawing/2014/main" id="{2441C8DC-96BB-41AF-9B83-78BF86EBBDC0}"/>
              </a:ext>
            </a:extLst>
          </p:cNvPr>
          <p:cNvSpPr txBox="1"/>
          <p:nvPr/>
        </p:nvSpPr>
        <p:spPr>
          <a:xfrm>
            <a:off x="5359763"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41</a:t>
            </a:r>
          </a:p>
          <a:p>
            <a:pPr algn="ctr"/>
            <a:r>
              <a:rPr lang="en-GB" sz="1000" noProof="0" dirty="0">
                <a:latin typeface="Arial" panose="020B0604020202020204" pitchFamily="34" charset="0"/>
                <a:ea typeface="Aileron" charset="0"/>
                <a:cs typeface="Arial" panose="020B0604020202020204" pitchFamily="34" charset="0"/>
              </a:rPr>
              <a:t>15</a:t>
            </a:r>
          </a:p>
        </p:txBody>
      </p:sp>
      <p:sp>
        <p:nvSpPr>
          <p:cNvPr id="197" name="TextBox 196">
            <a:extLst>
              <a:ext uri="{FF2B5EF4-FFF2-40B4-BE49-F238E27FC236}">
                <a16:creationId xmlns:a16="http://schemas.microsoft.com/office/drawing/2014/main" id="{807C3408-F30B-8DB7-2E1B-041BF425C7E7}"/>
              </a:ext>
            </a:extLst>
          </p:cNvPr>
          <p:cNvSpPr txBox="1"/>
          <p:nvPr/>
        </p:nvSpPr>
        <p:spPr>
          <a:xfrm>
            <a:off x="5975713" y="5353471"/>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16</a:t>
            </a:r>
          </a:p>
          <a:p>
            <a:pPr algn="ctr"/>
            <a:r>
              <a:rPr lang="en-GB" sz="1000" noProof="0" dirty="0">
                <a:latin typeface="Arial" panose="020B0604020202020204" pitchFamily="34" charset="0"/>
                <a:ea typeface="Aileron" charset="0"/>
                <a:cs typeface="Arial" panose="020B0604020202020204" pitchFamily="34" charset="0"/>
              </a:rPr>
              <a:t>7</a:t>
            </a:r>
          </a:p>
        </p:txBody>
      </p:sp>
      <p:sp>
        <p:nvSpPr>
          <p:cNvPr id="198" name="TextBox 197">
            <a:extLst>
              <a:ext uri="{FF2B5EF4-FFF2-40B4-BE49-F238E27FC236}">
                <a16:creationId xmlns:a16="http://schemas.microsoft.com/office/drawing/2014/main" id="{64702A0F-FA01-6EF4-6046-670F21B4C5D6}"/>
              </a:ext>
            </a:extLst>
          </p:cNvPr>
          <p:cNvSpPr txBox="1"/>
          <p:nvPr/>
        </p:nvSpPr>
        <p:spPr>
          <a:xfrm>
            <a:off x="6595179" y="5353471"/>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199" name="TextBox 198">
            <a:extLst>
              <a:ext uri="{FF2B5EF4-FFF2-40B4-BE49-F238E27FC236}">
                <a16:creationId xmlns:a16="http://schemas.microsoft.com/office/drawing/2014/main" id="{B51097A1-8F32-F6BA-69EA-C5E9BA65FBA3}"/>
              </a:ext>
            </a:extLst>
          </p:cNvPr>
          <p:cNvSpPr txBox="1"/>
          <p:nvPr/>
        </p:nvSpPr>
        <p:spPr>
          <a:xfrm>
            <a:off x="510292" y="5181116"/>
            <a:ext cx="617156" cy="461665"/>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No. at risk</a:t>
            </a:r>
          </a:p>
          <a:p>
            <a:pPr algn="r"/>
            <a:r>
              <a:rPr lang="en-GB" sz="1000" b="1" noProof="0" dirty="0">
                <a:solidFill>
                  <a:schemeClr val="accent1"/>
                </a:solidFill>
                <a:latin typeface="Arial" panose="020B0604020202020204" pitchFamily="34" charset="0"/>
                <a:ea typeface="Aileron" charset="0"/>
                <a:cs typeface="Arial" panose="020B0604020202020204" pitchFamily="34" charset="0"/>
              </a:rPr>
              <a:t>Sac-TMT</a:t>
            </a:r>
          </a:p>
          <a:p>
            <a:pPr algn="r"/>
            <a:r>
              <a:rPr lang="en-GB" sz="1000" b="1" noProof="0" dirty="0">
                <a:solidFill>
                  <a:schemeClr val="tx2"/>
                </a:solidFill>
                <a:latin typeface="Arial" panose="020B0604020202020204" pitchFamily="34" charset="0"/>
                <a:ea typeface="Aileron" charset="0"/>
                <a:cs typeface="Arial" panose="020B0604020202020204" pitchFamily="34" charset="0"/>
              </a:rPr>
              <a:t>Docetaxel</a:t>
            </a:r>
          </a:p>
        </p:txBody>
      </p:sp>
      <p:sp>
        <p:nvSpPr>
          <p:cNvPr id="200" name="TextBox 199">
            <a:extLst>
              <a:ext uri="{FF2B5EF4-FFF2-40B4-BE49-F238E27FC236}">
                <a16:creationId xmlns:a16="http://schemas.microsoft.com/office/drawing/2014/main" id="{090C1AA9-DE8E-DB76-0BFE-48D553BE86EC}"/>
              </a:ext>
            </a:extLst>
          </p:cNvPr>
          <p:cNvSpPr txBox="1"/>
          <p:nvPr/>
        </p:nvSpPr>
        <p:spPr>
          <a:xfrm>
            <a:off x="2655708" y="3691337"/>
            <a:ext cx="1195841" cy="387798"/>
          </a:xfrm>
          <a:prstGeom prst="rect">
            <a:avLst/>
          </a:prstGeom>
          <a:noFill/>
        </p:spPr>
        <p:txBody>
          <a:bodyPr wrap="none" lIns="0" tIns="0" rIns="0" bIns="0" rtlCol="0">
            <a:spAutoFit/>
          </a:bodyPr>
          <a:lstStyle/>
          <a:p>
            <a:pPr algn="ctr">
              <a:lnSpc>
                <a:spcPct val="90000"/>
              </a:lnSpc>
            </a:pPr>
            <a:r>
              <a:rPr lang="en-GB" sz="1400" b="1" noProof="0" dirty="0">
                <a:solidFill>
                  <a:schemeClr val="tx2"/>
                </a:solidFill>
                <a:latin typeface="Arial" panose="020B0604020202020204" pitchFamily="34" charset="0"/>
                <a:ea typeface="Aileron" charset="0"/>
                <a:cs typeface="Arial" panose="020B0604020202020204" pitchFamily="34" charset="0"/>
              </a:rPr>
              <a:t>Docetaxel</a:t>
            </a:r>
          </a:p>
          <a:p>
            <a:pPr algn="ctr">
              <a:lnSpc>
                <a:spcPct val="90000"/>
              </a:lnSpc>
            </a:pPr>
            <a:r>
              <a:rPr lang="en-GB" sz="1400" b="1" noProof="0" dirty="0">
                <a:solidFill>
                  <a:schemeClr val="tx2"/>
                </a:solidFill>
                <a:latin typeface="Arial" panose="020B0604020202020204" pitchFamily="34" charset="0"/>
                <a:ea typeface="Aileron" charset="0"/>
                <a:cs typeface="Arial" panose="020B0604020202020204" pitchFamily="34" charset="0"/>
              </a:rPr>
              <a:t>mOS: 13.5 mo</a:t>
            </a:r>
          </a:p>
        </p:txBody>
      </p:sp>
      <p:sp>
        <p:nvSpPr>
          <p:cNvPr id="201" name="TextBox 200">
            <a:extLst>
              <a:ext uri="{FF2B5EF4-FFF2-40B4-BE49-F238E27FC236}">
                <a16:creationId xmlns:a16="http://schemas.microsoft.com/office/drawing/2014/main" id="{6FF5C4EA-7DA6-161C-C0E3-A6C7A6F136F3}"/>
              </a:ext>
            </a:extLst>
          </p:cNvPr>
          <p:cNvSpPr txBox="1"/>
          <p:nvPr/>
        </p:nvSpPr>
        <p:spPr>
          <a:xfrm>
            <a:off x="4515242" y="3013419"/>
            <a:ext cx="1195840" cy="387798"/>
          </a:xfrm>
          <a:prstGeom prst="rect">
            <a:avLst/>
          </a:prstGeom>
          <a:noFill/>
        </p:spPr>
        <p:txBody>
          <a:bodyPr wrap="none" lIns="0" tIns="0" rIns="0" bIns="0" rtlCol="0">
            <a:spAutoFit/>
          </a:bodyPr>
          <a:lstStyle/>
          <a:p>
            <a:pPr algn="ctr">
              <a:lnSpc>
                <a:spcPct val="90000"/>
              </a:lnSpc>
            </a:pPr>
            <a:r>
              <a:rPr lang="en-GB" sz="1400" b="1" noProof="0" dirty="0">
                <a:solidFill>
                  <a:schemeClr val="accent1"/>
                </a:solidFill>
                <a:latin typeface="Arial" panose="020B0604020202020204" pitchFamily="34" charset="0"/>
                <a:ea typeface="Aileron" charset="0"/>
                <a:cs typeface="Arial" panose="020B0604020202020204" pitchFamily="34" charset="0"/>
              </a:rPr>
              <a:t>Sac-TMT</a:t>
            </a:r>
          </a:p>
          <a:p>
            <a:pPr algn="ctr">
              <a:lnSpc>
                <a:spcPct val="90000"/>
              </a:lnSpc>
            </a:pPr>
            <a:r>
              <a:rPr lang="en-GB" sz="1400" b="1" noProof="0" dirty="0">
                <a:solidFill>
                  <a:schemeClr val="accent1"/>
                </a:solidFill>
                <a:latin typeface="Arial" panose="020B0604020202020204" pitchFamily="34" charset="0"/>
                <a:ea typeface="Aileron" charset="0"/>
                <a:cs typeface="Arial" panose="020B0604020202020204" pitchFamily="34" charset="0"/>
              </a:rPr>
              <a:t>mOS: 20.0 mo</a:t>
            </a:r>
          </a:p>
        </p:txBody>
      </p:sp>
      <p:sp>
        <p:nvSpPr>
          <p:cNvPr id="202" name="TextBox 201">
            <a:extLst>
              <a:ext uri="{FF2B5EF4-FFF2-40B4-BE49-F238E27FC236}">
                <a16:creationId xmlns:a16="http://schemas.microsoft.com/office/drawing/2014/main" id="{DC5882B9-D332-8E28-B330-6F3E612021EF}"/>
              </a:ext>
            </a:extLst>
          </p:cNvPr>
          <p:cNvSpPr txBox="1"/>
          <p:nvPr/>
        </p:nvSpPr>
        <p:spPr>
          <a:xfrm>
            <a:off x="1604839" y="4137635"/>
            <a:ext cx="602729" cy="461665"/>
          </a:xfrm>
          <a:prstGeom prst="rect">
            <a:avLst/>
          </a:prstGeom>
          <a:noFill/>
        </p:spPr>
        <p:txBody>
          <a:bodyPr wrap="none" lIns="0" tIns="0" rIns="0" bIns="0" rtlCol="0">
            <a:spAutoFit/>
          </a:bodyPr>
          <a:lstStyle/>
          <a:p>
            <a:r>
              <a:rPr lang="en-GB" sz="1000" b="1" noProof="0" dirty="0">
                <a:latin typeface="Arial" panose="020B0604020202020204" pitchFamily="34" charset="0"/>
                <a:ea typeface="Aileron" charset="0"/>
                <a:cs typeface="Arial" panose="020B0604020202020204" pitchFamily="34" charset="0"/>
              </a:rPr>
              <a:t>Sac-TMT</a:t>
            </a:r>
          </a:p>
          <a:p>
            <a:r>
              <a:rPr lang="en-GB" sz="1000" b="1" noProof="0" dirty="0">
                <a:latin typeface="Arial" panose="020B0604020202020204" pitchFamily="34" charset="0"/>
                <a:ea typeface="Aileron" charset="0"/>
                <a:cs typeface="Arial" panose="020B0604020202020204" pitchFamily="34" charset="0"/>
              </a:rPr>
              <a:t>Docetaxel</a:t>
            </a:r>
          </a:p>
          <a:p>
            <a:r>
              <a:rPr lang="en-GB" sz="1000" b="1" noProof="0" dirty="0">
                <a:latin typeface="Arial" panose="020B0604020202020204" pitchFamily="34" charset="0"/>
                <a:ea typeface="Aileron" charset="0"/>
                <a:cs typeface="Arial" panose="020B0604020202020204" pitchFamily="34" charset="0"/>
              </a:rPr>
              <a:t>Censored</a:t>
            </a:r>
          </a:p>
        </p:txBody>
      </p:sp>
      <p:cxnSp>
        <p:nvCxnSpPr>
          <p:cNvPr id="205" name="Straight Connector 204">
            <a:extLst>
              <a:ext uri="{FF2B5EF4-FFF2-40B4-BE49-F238E27FC236}">
                <a16:creationId xmlns:a16="http://schemas.microsoft.com/office/drawing/2014/main" id="{5B2C2505-36E2-9DA7-7D02-6B9DD55A8310}"/>
              </a:ext>
            </a:extLst>
          </p:cNvPr>
          <p:cNvCxnSpPr>
            <a:cxnSpLocks/>
          </p:cNvCxnSpPr>
          <p:nvPr/>
        </p:nvCxnSpPr>
        <p:spPr>
          <a:xfrm>
            <a:off x="1324472" y="4216483"/>
            <a:ext cx="216024"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C364808D-C8D3-306A-A373-EEA4D945DECA}"/>
              </a:ext>
            </a:extLst>
          </p:cNvPr>
          <p:cNvCxnSpPr>
            <a:cxnSpLocks/>
          </p:cNvCxnSpPr>
          <p:nvPr/>
        </p:nvCxnSpPr>
        <p:spPr>
          <a:xfrm>
            <a:off x="1324472" y="4372058"/>
            <a:ext cx="21602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209" name="Group 208">
            <a:extLst>
              <a:ext uri="{FF2B5EF4-FFF2-40B4-BE49-F238E27FC236}">
                <a16:creationId xmlns:a16="http://schemas.microsoft.com/office/drawing/2014/main" id="{FFB6CAEC-2117-4351-9474-4223ADAFD162}"/>
              </a:ext>
            </a:extLst>
          </p:cNvPr>
          <p:cNvGrpSpPr/>
          <p:nvPr/>
        </p:nvGrpSpPr>
        <p:grpSpPr>
          <a:xfrm>
            <a:off x="1382639" y="4464201"/>
            <a:ext cx="99690" cy="99690"/>
            <a:chOff x="523702" y="3940392"/>
            <a:chExt cx="99690" cy="99690"/>
          </a:xfrm>
        </p:grpSpPr>
        <p:cxnSp>
          <p:nvCxnSpPr>
            <p:cNvPr id="204" name="Straight Connector 203">
              <a:extLst>
                <a:ext uri="{FF2B5EF4-FFF2-40B4-BE49-F238E27FC236}">
                  <a16:creationId xmlns:a16="http://schemas.microsoft.com/office/drawing/2014/main" id="{796F6203-0A80-0BD7-B185-3183C021EBA7}"/>
                </a:ext>
              </a:extLst>
            </p:cNvPr>
            <p:cNvCxnSpPr>
              <a:cxnSpLocks/>
            </p:cNvCxnSpPr>
            <p:nvPr/>
          </p:nvCxnSpPr>
          <p:spPr>
            <a:xfrm>
              <a:off x="523702" y="3990237"/>
              <a:ext cx="9969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B17D2642-411D-2FAD-BE72-E6BBD3BB599B}"/>
                </a:ext>
              </a:extLst>
            </p:cNvPr>
            <p:cNvCxnSpPr>
              <a:cxnSpLocks/>
            </p:cNvCxnSpPr>
            <p:nvPr/>
          </p:nvCxnSpPr>
          <p:spPr>
            <a:xfrm rot="16200000">
              <a:off x="523702" y="3990237"/>
              <a:ext cx="9969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10" name="Table 209">
            <a:extLst>
              <a:ext uri="{FF2B5EF4-FFF2-40B4-BE49-F238E27FC236}">
                <a16:creationId xmlns:a16="http://schemas.microsoft.com/office/drawing/2014/main" id="{6CA53C46-FB3A-76DA-FC9B-621FD1727F4B}"/>
              </a:ext>
            </a:extLst>
          </p:cNvPr>
          <p:cNvGraphicFramePr>
            <a:graphicFrameLocks noGrp="1"/>
          </p:cNvGraphicFramePr>
          <p:nvPr>
            <p:extLst>
              <p:ext uri="{D42A27DB-BD31-4B8C-83A1-F6EECF244321}">
                <p14:modId xmlns:p14="http://schemas.microsoft.com/office/powerpoint/2010/main" val="1649481245"/>
              </p:ext>
            </p:extLst>
          </p:nvPr>
        </p:nvGraphicFramePr>
        <p:xfrm>
          <a:off x="2818921" y="1412776"/>
          <a:ext cx="4255849" cy="1007064"/>
        </p:xfrm>
        <a:graphic>
          <a:graphicData uri="http://schemas.openxmlformats.org/drawingml/2006/table">
            <a:tbl>
              <a:tblPr firstRow="1" bandRow="1">
                <a:tableStyleId>{5C22544A-7EE6-4342-B048-85BDC9FD1C3A}</a:tableStyleId>
              </a:tblPr>
              <a:tblGrid>
                <a:gridCol w="1938123">
                  <a:extLst>
                    <a:ext uri="{9D8B030D-6E8A-4147-A177-3AD203B41FA5}">
                      <a16:colId xmlns:a16="http://schemas.microsoft.com/office/drawing/2014/main" val="2724654460"/>
                    </a:ext>
                  </a:extLst>
                </a:gridCol>
                <a:gridCol w="1158863">
                  <a:extLst>
                    <a:ext uri="{9D8B030D-6E8A-4147-A177-3AD203B41FA5}">
                      <a16:colId xmlns:a16="http://schemas.microsoft.com/office/drawing/2014/main" val="141715588"/>
                    </a:ext>
                  </a:extLst>
                </a:gridCol>
                <a:gridCol w="1158863">
                  <a:extLst>
                    <a:ext uri="{9D8B030D-6E8A-4147-A177-3AD203B41FA5}">
                      <a16:colId xmlns:a16="http://schemas.microsoft.com/office/drawing/2014/main" val="1722274264"/>
                    </a:ext>
                  </a:extLst>
                </a:gridCol>
              </a:tblGrid>
              <a:tr h="338027">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46800" marB="46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200" noProof="0" dirty="0">
                          <a:solidFill>
                            <a:schemeClr val="bg1"/>
                          </a:solidFill>
                          <a:latin typeface="Arial" panose="020B0604020202020204" pitchFamily="34" charset="0"/>
                          <a:cs typeface="Arial" panose="020B0604020202020204" pitchFamily="34" charset="0"/>
                        </a:rPr>
                        <a:t>Sac-TMT</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(N=91)</a:t>
                      </a:r>
                      <a:endParaRPr lang="en-GB" sz="1200" baseline="30000" noProof="0" dirty="0">
                        <a:solidFill>
                          <a:schemeClr val="bg1"/>
                        </a:solidFill>
                        <a:latin typeface="Arial" panose="020B0604020202020204" pitchFamily="34" charset="0"/>
                        <a:cs typeface="Arial" panose="020B0604020202020204" pitchFamily="34" charset="0"/>
                      </a:endParaRPr>
                    </a:p>
                  </a:txBody>
                  <a:tcPr marT="46800" marB="46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90000"/>
                        </a:lnSpc>
                      </a:pPr>
                      <a:r>
                        <a:rPr lang="en-GB" sz="1200" i="0" noProof="0" dirty="0">
                          <a:solidFill>
                            <a:schemeClr val="bg1"/>
                          </a:solidFill>
                          <a:latin typeface="Arial" panose="020B0604020202020204" pitchFamily="34" charset="0"/>
                          <a:cs typeface="Arial" panose="020B0604020202020204" pitchFamily="34" charset="0"/>
                        </a:rPr>
                        <a:t>Docetaxel</a:t>
                      </a:r>
                    </a:p>
                    <a:p>
                      <a:pPr algn="ctr">
                        <a:lnSpc>
                          <a:spcPct val="90000"/>
                        </a:lnSpc>
                      </a:pPr>
                      <a:r>
                        <a:rPr lang="en-GB" sz="1200" i="0" noProof="0" dirty="0">
                          <a:solidFill>
                            <a:schemeClr val="bg1"/>
                          </a:solidFill>
                          <a:latin typeface="Arial" panose="020B0604020202020204" pitchFamily="34" charset="0"/>
                          <a:cs typeface="Arial" panose="020B0604020202020204" pitchFamily="34" charset="0"/>
                        </a:rPr>
                        <a:t>(N=46)</a:t>
                      </a:r>
                    </a:p>
                  </a:txBody>
                  <a:tcPr marT="46800" marB="46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84815632"/>
                  </a:ext>
                </a:extLst>
              </a:tr>
              <a:tr h="155716">
                <a:tc>
                  <a:txBody>
                    <a:bodyPr/>
                    <a:lstStyle/>
                    <a:p>
                      <a:pPr>
                        <a:lnSpc>
                          <a:spcPct val="90000"/>
                        </a:lnSpc>
                      </a:pPr>
                      <a:r>
                        <a:rPr lang="en-GB" sz="1000" noProof="0" dirty="0">
                          <a:latin typeface="Arial" panose="020B0604020202020204" pitchFamily="34" charset="0"/>
                          <a:cs typeface="Arial" panose="020B0604020202020204" pitchFamily="34" charset="0"/>
                        </a:rPr>
                        <a:t>OS events, n (%)</a:t>
                      </a:r>
                    </a:p>
                  </a:txBody>
                  <a:tcPr marT="28800" marB="288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000" noProof="0" dirty="0">
                          <a:latin typeface="Arial" panose="020B0604020202020204" pitchFamily="34" charset="0"/>
                          <a:cs typeface="Arial" panose="020B0604020202020204" pitchFamily="34" charset="0"/>
                        </a:rPr>
                        <a:t>51 (56.0)</a:t>
                      </a:r>
                    </a:p>
                  </a:txBody>
                  <a:tcPr marT="28800" marB="288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000" noProof="0" dirty="0">
                          <a:latin typeface="Arial" panose="020B0604020202020204" pitchFamily="34" charset="0"/>
                          <a:cs typeface="Arial" panose="020B0604020202020204" pitchFamily="34" charset="0"/>
                        </a:rPr>
                        <a:t>33 (71.7)</a:t>
                      </a:r>
                    </a:p>
                  </a:txBody>
                  <a:tcPr marT="28800" marB="288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2606596"/>
                  </a:ext>
                </a:extLst>
              </a:tr>
              <a:tr h="155716">
                <a:tc>
                  <a:txBody>
                    <a:bodyPr/>
                    <a:lstStyle/>
                    <a:p>
                      <a:pPr>
                        <a:lnSpc>
                          <a:spcPct val="90000"/>
                        </a:lnSpc>
                      </a:pPr>
                      <a:r>
                        <a:rPr lang="en-GB" sz="1000" noProof="0" dirty="0">
                          <a:latin typeface="Arial" panose="020B0604020202020204" pitchFamily="34" charset="0"/>
                          <a:cs typeface="Arial" panose="020B0604020202020204" pitchFamily="34" charset="0"/>
                        </a:rPr>
                        <a:t>Median OS (95% CI), </a:t>
                      </a:r>
                      <a:r>
                        <a:rPr lang="en-GB" sz="1000" noProof="0" dirty="0">
                          <a:solidFill>
                            <a:schemeClr val="tx1"/>
                          </a:solidFill>
                          <a:latin typeface="Arial" panose="020B0604020202020204" pitchFamily="34" charset="0"/>
                          <a:cs typeface="Arial" panose="020B0604020202020204" pitchFamily="34" charset="0"/>
                        </a:rPr>
                        <a:t>months</a:t>
                      </a:r>
                    </a:p>
                  </a:txBody>
                  <a:tcPr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000" b="1" noProof="0" dirty="0">
                          <a:latin typeface="Arial" panose="020B0604020202020204" pitchFamily="34" charset="0"/>
                          <a:cs typeface="Arial" panose="020B0604020202020204" pitchFamily="34" charset="0"/>
                        </a:rPr>
                        <a:t>20.0</a:t>
                      </a:r>
                      <a:r>
                        <a:rPr lang="en-GB" sz="1000" noProof="0" dirty="0">
                          <a:latin typeface="Arial" panose="020B0604020202020204" pitchFamily="34" charset="0"/>
                          <a:cs typeface="Arial" panose="020B0604020202020204" pitchFamily="34" charset="0"/>
                        </a:rPr>
                        <a:t> (14.8-NE)</a:t>
                      </a:r>
                    </a:p>
                  </a:txBody>
                  <a:tcPr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000" b="1" noProof="0" dirty="0">
                          <a:latin typeface="Arial" panose="020B0604020202020204" pitchFamily="34" charset="0"/>
                          <a:cs typeface="Arial" panose="020B0604020202020204" pitchFamily="34" charset="0"/>
                        </a:rPr>
                        <a:t>13.5</a:t>
                      </a:r>
                      <a:r>
                        <a:rPr lang="en-GB" sz="1000" noProof="0" dirty="0">
                          <a:latin typeface="Arial" panose="020B0604020202020204" pitchFamily="34" charset="0"/>
                          <a:cs typeface="Arial" panose="020B0604020202020204" pitchFamily="34" charset="0"/>
                        </a:rPr>
                        <a:t> (8.0-17.2)</a:t>
                      </a:r>
                    </a:p>
                  </a:txBody>
                  <a:tcPr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6811553"/>
                  </a:ext>
                </a:extLst>
              </a:tr>
              <a:tr h="155716">
                <a:tc>
                  <a:txBody>
                    <a:bodyPr/>
                    <a:lstStyle/>
                    <a:p>
                      <a:pPr marL="0" indent="9525">
                        <a:lnSpc>
                          <a:spcPct val="90000"/>
                        </a:lnSpc>
                        <a:tabLst/>
                      </a:pPr>
                      <a:r>
                        <a:rPr lang="en-GB" sz="1000" noProof="0" dirty="0">
                          <a:latin typeface="Arial" panose="020B0604020202020204" pitchFamily="34" charset="0"/>
                          <a:cs typeface="Arial" panose="020B0604020202020204" pitchFamily="34" charset="0"/>
                        </a:rPr>
                        <a:t>18-month OS rate, % (95% CI)</a:t>
                      </a:r>
                    </a:p>
                  </a:txBody>
                  <a:tcPr marT="28800" marB="28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00" noProof="0" dirty="0">
                          <a:latin typeface="Arial" panose="020B0604020202020204" pitchFamily="34" charset="0"/>
                          <a:cs typeface="Arial" panose="020B0604020202020204" pitchFamily="34" charset="0"/>
                        </a:rPr>
                        <a:t>54.7 (43.9-64.3)</a:t>
                      </a:r>
                    </a:p>
                  </a:txBody>
                  <a:tcPr marT="28800" marB="28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00" noProof="0" dirty="0">
                          <a:latin typeface="Arial" panose="020B0604020202020204" pitchFamily="34" charset="0"/>
                          <a:cs typeface="Arial" panose="020B0604020202020204" pitchFamily="34" charset="0"/>
                        </a:rPr>
                        <a:t>34.0 (20.7-47.7)</a:t>
                      </a:r>
                    </a:p>
                  </a:txBody>
                  <a:tcPr marT="28800" marB="28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14694"/>
                  </a:ext>
                </a:extLst>
              </a:tr>
            </a:tbl>
          </a:graphicData>
        </a:graphic>
      </p:graphicFrame>
      <p:sp>
        <p:nvSpPr>
          <p:cNvPr id="211" name="Rectangle 210">
            <a:extLst>
              <a:ext uri="{FF2B5EF4-FFF2-40B4-BE49-F238E27FC236}">
                <a16:creationId xmlns:a16="http://schemas.microsoft.com/office/drawing/2014/main" id="{19EB23E6-466B-187E-4A8D-E22EF3386924}"/>
              </a:ext>
            </a:extLst>
          </p:cNvPr>
          <p:cNvSpPr/>
          <p:nvPr/>
        </p:nvSpPr>
        <p:spPr>
          <a:xfrm>
            <a:off x="5707410" y="3578399"/>
            <a:ext cx="1315541" cy="703763"/>
          </a:xfrm>
          <a:prstGeom prst="rect">
            <a:avLst/>
          </a:pr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2" name="TextBox 211">
            <a:extLst>
              <a:ext uri="{FF2B5EF4-FFF2-40B4-BE49-F238E27FC236}">
                <a16:creationId xmlns:a16="http://schemas.microsoft.com/office/drawing/2014/main" id="{BBB3DD0D-1270-E548-19A6-DF79A223A247}"/>
              </a:ext>
            </a:extLst>
          </p:cNvPr>
          <p:cNvSpPr txBox="1"/>
          <p:nvPr/>
        </p:nvSpPr>
        <p:spPr>
          <a:xfrm>
            <a:off x="4001338" y="2484345"/>
            <a:ext cx="2040623" cy="166199"/>
          </a:xfrm>
          <a:prstGeom prst="rect">
            <a:avLst/>
          </a:prstGeom>
          <a:noFill/>
        </p:spPr>
        <p:txBody>
          <a:bodyPr wrap="non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HR: 0.63 (95% CI: 0.40-0.98)</a:t>
            </a:r>
          </a:p>
        </p:txBody>
      </p:sp>
      <p:sp>
        <p:nvSpPr>
          <p:cNvPr id="213" name="TextBox 212">
            <a:extLst>
              <a:ext uri="{FF2B5EF4-FFF2-40B4-BE49-F238E27FC236}">
                <a16:creationId xmlns:a16="http://schemas.microsoft.com/office/drawing/2014/main" id="{FE5BE6F7-8F21-EC97-8760-DE6536E8FC01}"/>
              </a:ext>
            </a:extLst>
          </p:cNvPr>
          <p:cNvSpPr txBox="1"/>
          <p:nvPr/>
        </p:nvSpPr>
        <p:spPr>
          <a:xfrm>
            <a:off x="7690811" y="3930280"/>
            <a:ext cx="533800" cy="153888"/>
          </a:xfrm>
          <a:prstGeom prst="rect">
            <a:avLst/>
          </a:prstGeom>
          <a:noFill/>
        </p:spPr>
        <p:txBody>
          <a:bodyPr wrap="none" lIns="0" tIns="0" rIns="0" bIns="0" rtlCol="0">
            <a:spAutoFit/>
          </a:bodyPr>
          <a:lstStyle/>
          <a:p>
            <a:pPr algn="r"/>
            <a:r>
              <a:rPr lang="en-GB" sz="1000" b="1" noProof="0" dirty="0">
                <a:solidFill>
                  <a:schemeClr val="accent1"/>
                </a:solidFill>
                <a:latin typeface="Arial" panose="020B0604020202020204" pitchFamily="34" charset="0"/>
                <a:ea typeface="Aileron" charset="0"/>
                <a:cs typeface="Arial" panose="020B0604020202020204" pitchFamily="34" charset="0"/>
              </a:rPr>
              <a:t>Sac-TMT</a:t>
            </a:r>
          </a:p>
        </p:txBody>
      </p:sp>
      <p:sp>
        <p:nvSpPr>
          <p:cNvPr id="214" name="TextBox 213">
            <a:extLst>
              <a:ext uri="{FF2B5EF4-FFF2-40B4-BE49-F238E27FC236}">
                <a16:creationId xmlns:a16="http://schemas.microsoft.com/office/drawing/2014/main" id="{A83D3668-82EE-FE41-980D-83BB17C51570}"/>
              </a:ext>
            </a:extLst>
          </p:cNvPr>
          <p:cNvSpPr txBox="1"/>
          <p:nvPr/>
        </p:nvSpPr>
        <p:spPr>
          <a:xfrm>
            <a:off x="7621882" y="4150415"/>
            <a:ext cx="602729" cy="153888"/>
          </a:xfrm>
          <a:prstGeom prst="rect">
            <a:avLst/>
          </a:prstGeom>
          <a:noFill/>
        </p:spPr>
        <p:txBody>
          <a:bodyPr wrap="none" lIns="0" tIns="0" rIns="0" bIns="0" rtlCol="0">
            <a:spAutoFit/>
          </a:bodyPr>
          <a:lstStyle/>
          <a:p>
            <a:pPr algn="r"/>
            <a:r>
              <a:rPr lang="en-GB" sz="1000" b="1" noProof="0" dirty="0">
                <a:solidFill>
                  <a:schemeClr val="tx2"/>
                </a:solidFill>
                <a:latin typeface="Arial" panose="020B0604020202020204" pitchFamily="34" charset="0"/>
                <a:ea typeface="Aileron" charset="0"/>
                <a:cs typeface="Arial" panose="020B0604020202020204" pitchFamily="34" charset="0"/>
              </a:rPr>
              <a:t>Docetaxel</a:t>
            </a:r>
          </a:p>
        </p:txBody>
      </p:sp>
      <p:sp>
        <p:nvSpPr>
          <p:cNvPr id="215" name="TextBox 214">
            <a:extLst>
              <a:ext uri="{FF2B5EF4-FFF2-40B4-BE49-F238E27FC236}">
                <a16:creationId xmlns:a16="http://schemas.microsoft.com/office/drawing/2014/main" id="{58D95C18-8E96-CEC1-29F3-C58D1812A74C}"/>
              </a:ext>
            </a:extLst>
          </p:cNvPr>
          <p:cNvSpPr txBox="1"/>
          <p:nvPr/>
        </p:nvSpPr>
        <p:spPr>
          <a:xfrm>
            <a:off x="8514847" y="3707160"/>
            <a:ext cx="184346" cy="153888"/>
          </a:xfrm>
          <a:prstGeom prst="rect">
            <a:avLst/>
          </a:prstGeom>
          <a:noFill/>
        </p:spPr>
        <p:txBody>
          <a:bodyPr wrap="none" lIns="0" tIns="0" rIns="0" bIns="0" rtlCol="0">
            <a:spAutoFit/>
          </a:bodyPr>
          <a:lstStyle/>
          <a:p>
            <a:r>
              <a:rPr lang="en-GB" sz="1000" b="1" noProof="0" dirty="0">
                <a:latin typeface="Arial" panose="020B0604020202020204" pitchFamily="34" charset="0"/>
                <a:ea typeface="Aileron" charset="0"/>
                <a:cs typeface="Arial" panose="020B0604020202020204" pitchFamily="34" charset="0"/>
              </a:rPr>
              <a:t>OS</a:t>
            </a:r>
          </a:p>
        </p:txBody>
      </p:sp>
      <p:sp>
        <p:nvSpPr>
          <p:cNvPr id="216" name="TextBox 215">
            <a:extLst>
              <a:ext uri="{FF2B5EF4-FFF2-40B4-BE49-F238E27FC236}">
                <a16:creationId xmlns:a16="http://schemas.microsoft.com/office/drawing/2014/main" id="{0E1C42CA-57D0-F416-63E2-A0CEC65C618D}"/>
              </a:ext>
            </a:extLst>
          </p:cNvPr>
          <p:cNvSpPr txBox="1"/>
          <p:nvPr/>
        </p:nvSpPr>
        <p:spPr>
          <a:xfrm rot="16200000">
            <a:off x="8183557" y="4066942"/>
            <a:ext cx="397545" cy="138499"/>
          </a:xfrm>
          <a:prstGeom prst="rect">
            <a:avLst/>
          </a:prstGeom>
          <a:noFill/>
        </p:spPr>
        <p:txBody>
          <a:bodyPr wrap="none" lIns="0" tIns="0" rIns="0" bIns="0" rtlCol="0">
            <a:spAutoFit/>
          </a:bodyPr>
          <a:lstStyle/>
          <a:p>
            <a:r>
              <a:rPr lang="en-GB" sz="900" b="1" noProof="0" dirty="0">
                <a:latin typeface="Arial" panose="020B0604020202020204" pitchFamily="34" charset="0"/>
                <a:ea typeface="Aileron" charset="0"/>
                <a:cs typeface="Arial" panose="020B0604020202020204" pitchFamily="34" charset="0"/>
              </a:rPr>
              <a:t>Median</a:t>
            </a:r>
          </a:p>
        </p:txBody>
      </p:sp>
      <p:sp>
        <p:nvSpPr>
          <p:cNvPr id="217" name="TextBox 216">
            <a:extLst>
              <a:ext uri="{FF2B5EF4-FFF2-40B4-BE49-F238E27FC236}">
                <a16:creationId xmlns:a16="http://schemas.microsoft.com/office/drawing/2014/main" id="{D5F7A490-73CF-D4AC-15E8-E632204738B9}"/>
              </a:ext>
            </a:extLst>
          </p:cNvPr>
          <p:cNvSpPr txBox="1"/>
          <p:nvPr/>
        </p:nvSpPr>
        <p:spPr>
          <a:xfrm>
            <a:off x="8496350" y="4413076"/>
            <a:ext cx="1694375" cy="138499"/>
          </a:xfrm>
          <a:prstGeom prst="rect">
            <a:avLst/>
          </a:prstGeom>
          <a:noFill/>
        </p:spPr>
        <p:txBody>
          <a:bodyPr wrap="none" lIns="0" tIns="0" rIns="0" bIns="0" rtlCol="0">
            <a:spAutoFit/>
          </a:bodyPr>
          <a:lstStyle/>
          <a:p>
            <a:pPr>
              <a:lnSpc>
                <a:spcPct val="90000"/>
              </a:lnSpc>
            </a:pPr>
            <a:r>
              <a:rPr lang="en-GB" sz="1000" b="1" noProof="0" dirty="0">
                <a:latin typeface="Arial" panose="020B0604020202020204" pitchFamily="34" charset="0"/>
                <a:ea typeface="Aileron" charset="0"/>
                <a:cs typeface="Arial" panose="020B0604020202020204" pitchFamily="34" charset="0"/>
              </a:rPr>
              <a:t>HR: 0.63 (95% CI: 0.40-0.98)</a:t>
            </a:r>
          </a:p>
        </p:txBody>
      </p:sp>
      <p:sp>
        <p:nvSpPr>
          <p:cNvPr id="218" name="Rectangle 217">
            <a:extLst>
              <a:ext uri="{FF2B5EF4-FFF2-40B4-BE49-F238E27FC236}">
                <a16:creationId xmlns:a16="http://schemas.microsoft.com/office/drawing/2014/main" id="{C17AFC05-1FD3-F0F2-8947-137A275388E1}"/>
              </a:ext>
            </a:extLst>
          </p:cNvPr>
          <p:cNvSpPr/>
          <p:nvPr/>
        </p:nvSpPr>
        <p:spPr>
          <a:xfrm>
            <a:off x="8468197" y="3885237"/>
            <a:ext cx="3063875" cy="2454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2" name="Rectangle 221">
            <a:extLst>
              <a:ext uri="{FF2B5EF4-FFF2-40B4-BE49-F238E27FC236}">
                <a16:creationId xmlns:a16="http://schemas.microsoft.com/office/drawing/2014/main" id="{5F74F5ED-2948-A347-6799-704F11730A22}"/>
              </a:ext>
            </a:extLst>
          </p:cNvPr>
          <p:cNvSpPr/>
          <p:nvPr/>
        </p:nvSpPr>
        <p:spPr>
          <a:xfrm>
            <a:off x="8468198" y="4132800"/>
            <a:ext cx="2057400" cy="245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0" name="TextBox 219">
            <a:extLst>
              <a:ext uri="{FF2B5EF4-FFF2-40B4-BE49-F238E27FC236}">
                <a16:creationId xmlns:a16="http://schemas.microsoft.com/office/drawing/2014/main" id="{1CCA4978-9979-6939-E897-DBF90E008D7B}"/>
              </a:ext>
            </a:extLst>
          </p:cNvPr>
          <p:cNvSpPr txBox="1"/>
          <p:nvPr/>
        </p:nvSpPr>
        <p:spPr>
          <a:xfrm>
            <a:off x="10998208" y="3931012"/>
            <a:ext cx="474490" cy="153888"/>
          </a:xfrm>
          <a:prstGeom prst="rect">
            <a:avLst/>
          </a:prstGeom>
          <a:noFill/>
        </p:spPr>
        <p:txBody>
          <a:bodyPr wrap="none" lIns="0" tIns="0" rIns="0" bIns="0" rtlCol="0">
            <a:spAutoFit/>
          </a:bodyPr>
          <a:lstStyle/>
          <a:p>
            <a:pPr algn="r"/>
            <a:r>
              <a:rPr lang="en-GB" sz="1000" b="1" noProof="0" dirty="0">
                <a:solidFill>
                  <a:schemeClr val="bg1"/>
                </a:solidFill>
                <a:latin typeface="Arial" panose="020B0604020202020204" pitchFamily="34" charset="0"/>
                <a:ea typeface="Aileron" charset="0"/>
                <a:cs typeface="Arial" panose="020B0604020202020204" pitchFamily="34" charset="0"/>
              </a:rPr>
              <a:t>20.0 mo</a:t>
            </a:r>
          </a:p>
        </p:txBody>
      </p:sp>
      <p:sp>
        <p:nvSpPr>
          <p:cNvPr id="221" name="TextBox 220">
            <a:extLst>
              <a:ext uri="{FF2B5EF4-FFF2-40B4-BE49-F238E27FC236}">
                <a16:creationId xmlns:a16="http://schemas.microsoft.com/office/drawing/2014/main" id="{2E946E80-2571-1E0C-0853-B7B113A68BA8}"/>
              </a:ext>
            </a:extLst>
          </p:cNvPr>
          <p:cNvSpPr txBox="1"/>
          <p:nvPr/>
        </p:nvSpPr>
        <p:spPr>
          <a:xfrm>
            <a:off x="9978046" y="4178575"/>
            <a:ext cx="474490" cy="153888"/>
          </a:xfrm>
          <a:prstGeom prst="rect">
            <a:avLst/>
          </a:prstGeom>
          <a:noFill/>
        </p:spPr>
        <p:txBody>
          <a:bodyPr wrap="none" lIns="0" tIns="0" rIns="0" bIns="0" rtlCol="0">
            <a:spAutoFit/>
          </a:bodyPr>
          <a:lstStyle/>
          <a:p>
            <a:pPr algn="r"/>
            <a:r>
              <a:rPr lang="en-GB" sz="1000" b="1" noProof="0" dirty="0">
                <a:solidFill>
                  <a:schemeClr val="bg1"/>
                </a:solidFill>
                <a:latin typeface="Arial" panose="020B0604020202020204" pitchFamily="34" charset="0"/>
                <a:ea typeface="Aileron" charset="0"/>
                <a:cs typeface="Arial" panose="020B0604020202020204" pitchFamily="34" charset="0"/>
              </a:rPr>
              <a:t>13.5 mo</a:t>
            </a:r>
          </a:p>
        </p:txBody>
      </p:sp>
      <p:cxnSp>
        <p:nvCxnSpPr>
          <p:cNvPr id="224" name="Straight Connector 223">
            <a:extLst>
              <a:ext uri="{FF2B5EF4-FFF2-40B4-BE49-F238E27FC236}">
                <a16:creationId xmlns:a16="http://schemas.microsoft.com/office/drawing/2014/main" id="{691B8DB1-F8F5-8EEF-094A-FBD09F04F7E0}"/>
              </a:ext>
            </a:extLst>
          </p:cNvPr>
          <p:cNvCxnSpPr/>
          <p:nvPr/>
        </p:nvCxnSpPr>
        <p:spPr>
          <a:xfrm>
            <a:off x="7492306" y="3645024"/>
            <a:ext cx="4176464"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225" name="TextBox 224">
            <a:extLst>
              <a:ext uri="{FF2B5EF4-FFF2-40B4-BE49-F238E27FC236}">
                <a16:creationId xmlns:a16="http://schemas.microsoft.com/office/drawing/2014/main" id="{36465F2B-D624-7519-099E-460D0D008B4D}"/>
              </a:ext>
            </a:extLst>
          </p:cNvPr>
          <p:cNvSpPr txBox="1"/>
          <p:nvPr/>
        </p:nvSpPr>
        <p:spPr>
          <a:xfrm>
            <a:off x="7690811" y="2965080"/>
            <a:ext cx="533800" cy="153888"/>
          </a:xfrm>
          <a:prstGeom prst="rect">
            <a:avLst/>
          </a:prstGeom>
          <a:noFill/>
        </p:spPr>
        <p:txBody>
          <a:bodyPr wrap="none" lIns="0" tIns="0" rIns="0" bIns="0" rtlCol="0">
            <a:spAutoFit/>
          </a:bodyPr>
          <a:lstStyle/>
          <a:p>
            <a:pPr algn="r"/>
            <a:r>
              <a:rPr lang="en-GB" sz="1000" b="1" noProof="0" dirty="0">
                <a:solidFill>
                  <a:schemeClr val="accent1"/>
                </a:solidFill>
                <a:latin typeface="Arial" panose="020B0604020202020204" pitchFamily="34" charset="0"/>
                <a:ea typeface="Aileron" charset="0"/>
                <a:cs typeface="Arial" panose="020B0604020202020204" pitchFamily="34" charset="0"/>
              </a:rPr>
              <a:t>Sac-TMT</a:t>
            </a:r>
          </a:p>
        </p:txBody>
      </p:sp>
      <p:sp>
        <p:nvSpPr>
          <p:cNvPr id="226" name="TextBox 225">
            <a:extLst>
              <a:ext uri="{FF2B5EF4-FFF2-40B4-BE49-F238E27FC236}">
                <a16:creationId xmlns:a16="http://schemas.microsoft.com/office/drawing/2014/main" id="{6A295DAF-343F-AEB2-6818-1A9AB5BC6951}"/>
              </a:ext>
            </a:extLst>
          </p:cNvPr>
          <p:cNvSpPr txBox="1"/>
          <p:nvPr/>
        </p:nvSpPr>
        <p:spPr>
          <a:xfrm>
            <a:off x="7621882" y="3185215"/>
            <a:ext cx="602729" cy="153888"/>
          </a:xfrm>
          <a:prstGeom prst="rect">
            <a:avLst/>
          </a:prstGeom>
          <a:noFill/>
        </p:spPr>
        <p:txBody>
          <a:bodyPr wrap="none" lIns="0" tIns="0" rIns="0" bIns="0" rtlCol="0">
            <a:spAutoFit/>
          </a:bodyPr>
          <a:lstStyle/>
          <a:p>
            <a:pPr algn="r"/>
            <a:r>
              <a:rPr lang="en-GB" sz="1000" b="1" noProof="0" dirty="0">
                <a:solidFill>
                  <a:schemeClr val="tx2"/>
                </a:solidFill>
                <a:latin typeface="Arial" panose="020B0604020202020204" pitchFamily="34" charset="0"/>
                <a:ea typeface="Aileron" charset="0"/>
                <a:cs typeface="Arial" panose="020B0604020202020204" pitchFamily="34" charset="0"/>
              </a:rPr>
              <a:t>Docetaxel</a:t>
            </a:r>
          </a:p>
        </p:txBody>
      </p:sp>
      <p:sp>
        <p:nvSpPr>
          <p:cNvPr id="227" name="TextBox 226">
            <a:extLst>
              <a:ext uri="{FF2B5EF4-FFF2-40B4-BE49-F238E27FC236}">
                <a16:creationId xmlns:a16="http://schemas.microsoft.com/office/drawing/2014/main" id="{831304A3-625D-8B88-6A15-5EFA85DA63C9}"/>
              </a:ext>
            </a:extLst>
          </p:cNvPr>
          <p:cNvSpPr txBox="1"/>
          <p:nvPr/>
        </p:nvSpPr>
        <p:spPr>
          <a:xfrm>
            <a:off x="8514847" y="2741960"/>
            <a:ext cx="1192634" cy="153888"/>
          </a:xfrm>
          <a:prstGeom prst="rect">
            <a:avLst/>
          </a:prstGeom>
          <a:noFill/>
        </p:spPr>
        <p:txBody>
          <a:bodyPr wrap="none" lIns="0" tIns="0" rIns="0" bIns="0" rtlCol="0">
            <a:spAutoFit/>
          </a:bodyPr>
          <a:lstStyle/>
          <a:p>
            <a:r>
              <a:rPr lang="en-GB" sz="1000" b="1" noProof="0" dirty="0">
                <a:latin typeface="Arial" panose="020B0604020202020204" pitchFamily="34" charset="0"/>
                <a:ea typeface="Aileron" charset="0"/>
                <a:cs typeface="Arial" panose="020B0604020202020204" pitchFamily="34" charset="0"/>
              </a:rPr>
              <a:t>PFS by investigator</a:t>
            </a:r>
          </a:p>
        </p:txBody>
      </p:sp>
      <p:sp>
        <p:nvSpPr>
          <p:cNvPr id="228" name="TextBox 227">
            <a:extLst>
              <a:ext uri="{FF2B5EF4-FFF2-40B4-BE49-F238E27FC236}">
                <a16:creationId xmlns:a16="http://schemas.microsoft.com/office/drawing/2014/main" id="{E7127850-FA2C-0FC6-703D-1130E4C41CCC}"/>
              </a:ext>
            </a:extLst>
          </p:cNvPr>
          <p:cNvSpPr txBox="1"/>
          <p:nvPr/>
        </p:nvSpPr>
        <p:spPr>
          <a:xfrm rot="16200000">
            <a:off x="8183557" y="3101742"/>
            <a:ext cx="397545" cy="138499"/>
          </a:xfrm>
          <a:prstGeom prst="rect">
            <a:avLst/>
          </a:prstGeom>
          <a:noFill/>
        </p:spPr>
        <p:txBody>
          <a:bodyPr wrap="none" lIns="0" tIns="0" rIns="0" bIns="0" rtlCol="0">
            <a:spAutoFit/>
          </a:bodyPr>
          <a:lstStyle/>
          <a:p>
            <a:r>
              <a:rPr lang="en-GB" sz="900" b="1" noProof="0" dirty="0">
                <a:latin typeface="Arial" panose="020B0604020202020204" pitchFamily="34" charset="0"/>
                <a:ea typeface="Aileron" charset="0"/>
                <a:cs typeface="Arial" panose="020B0604020202020204" pitchFamily="34" charset="0"/>
              </a:rPr>
              <a:t>Median</a:t>
            </a:r>
          </a:p>
        </p:txBody>
      </p:sp>
      <p:sp>
        <p:nvSpPr>
          <p:cNvPr id="229" name="TextBox 228">
            <a:extLst>
              <a:ext uri="{FF2B5EF4-FFF2-40B4-BE49-F238E27FC236}">
                <a16:creationId xmlns:a16="http://schemas.microsoft.com/office/drawing/2014/main" id="{9C9714B3-26FB-4AF4-369C-CC1B16A9FA57}"/>
              </a:ext>
            </a:extLst>
          </p:cNvPr>
          <p:cNvSpPr txBox="1"/>
          <p:nvPr/>
        </p:nvSpPr>
        <p:spPr>
          <a:xfrm>
            <a:off x="8496350" y="3447876"/>
            <a:ext cx="1667123" cy="138499"/>
          </a:xfrm>
          <a:prstGeom prst="rect">
            <a:avLst/>
          </a:prstGeom>
          <a:noFill/>
        </p:spPr>
        <p:txBody>
          <a:bodyPr wrap="none" lIns="0" tIns="0" rIns="0" bIns="0" rtlCol="0">
            <a:spAutoFit/>
          </a:bodyPr>
          <a:lstStyle/>
          <a:p>
            <a:pPr>
              <a:lnSpc>
                <a:spcPct val="90000"/>
              </a:lnSpc>
            </a:pPr>
            <a:r>
              <a:rPr lang="en-GB" sz="1000" b="1" noProof="0" dirty="0">
                <a:latin typeface="Arial" panose="020B0604020202020204" pitchFamily="34" charset="0"/>
                <a:ea typeface="Aileron" charset="0"/>
                <a:cs typeface="Arial" panose="020B0604020202020204" pitchFamily="34" charset="0"/>
              </a:rPr>
              <a:t>HR: 0.23 (95% CI: 0.15-0.35)</a:t>
            </a:r>
          </a:p>
        </p:txBody>
      </p:sp>
      <p:sp>
        <p:nvSpPr>
          <p:cNvPr id="230" name="Rectangle 229">
            <a:extLst>
              <a:ext uri="{FF2B5EF4-FFF2-40B4-BE49-F238E27FC236}">
                <a16:creationId xmlns:a16="http://schemas.microsoft.com/office/drawing/2014/main" id="{3757F660-77A6-8EE9-086E-D4F5FB83A2C4}"/>
              </a:ext>
            </a:extLst>
          </p:cNvPr>
          <p:cNvSpPr/>
          <p:nvPr/>
        </p:nvSpPr>
        <p:spPr>
          <a:xfrm>
            <a:off x="8468197" y="2920037"/>
            <a:ext cx="1336675" cy="2454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1" name="Rectangle 230">
            <a:extLst>
              <a:ext uri="{FF2B5EF4-FFF2-40B4-BE49-F238E27FC236}">
                <a16:creationId xmlns:a16="http://schemas.microsoft.com/office/drawing/2014/main" id="{2223D56B-D995-D77C-6854-C3604A58D3DF}"/>
              </a:ext>
            </a:extLst>
          </p:cNvPr>
          <p:cNvSpPr/>
          <p:nvPr/>
        </p:nvSpPr>
        <p:spPr>
          <a:xfrm>
            <a:off x="8468198" y="3167600"/>
            <a:ext cx="536276" cy="245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2" name="TextBox 231">
            <a:extLst>
              <a:ext uri="{FF2B5EF4-FFF2-40B4-BE49-F238E27FC236}">
                <a16:creationId xmlns:a16="http://schemas.microsoft.com/office/drawing/2014/main" id="{F64F1CFF-063D-9937-5B82-EDBF738B3B43}"/>
              </a:ext>
            </a:extLst>
          </p:cNvPr>
          <p:cNvSpPr txBox="1"/>
          <p:nvPr/>
        </p:nvSpPr>
        <p:spPr>
          <a:xfrm>
            <a:off x="9336454" y="2965812"/>
            <a:ext cx="403957" cy="153888"/>
          </a:xfrm>
          <a:prstGeom prst="rect">
            <a:avLst/>
          </a:prstGeom>
          <a:noFill/>
        </p:spPr>
        <p:txBody>
          <a:bodyPr wrap="none" lIns="0" tIns="0" rIns="0" bIns="0" rtlCol="0">
            <a:spAutoFit/>
          </a:bodyPr>
          <a:lstStyle/>
          <a:p>
            <a:pPr algn="r"/>
            <a:r>
              <a:rPr lang="en-GB" sz="1000" b="1" noProof="0" dirty="0">
                <a:solidFill>
                  <a:schemeClr val="bg1"/>
                </a:solidFill>
                <a:latin typeface="Arial" panose="020B0604020202020204" pitchFamily="34" charset="0"/>
                <a:ea typeface="Aileron" charset="0"/>
                <a:cs typeface="Arial" panose="020B0604020202020204" pitchFamily="34" charset="0"/>
              </a:rPr>
              <a:t>7.9 mo</a:t>
            </a:r>
          </a:p>
        </p:txBody>
      </p:sp>
      <p:sp>
        <p:nvSpPr>
          <p:cNvPr id="233" name="TextBox 232">
            <a:extLst>
              <a:ext uri="{FF2B5EF4-FFF2-40B4-BE49-F238E27FC236}">
                <a16:creationId xmlns:a16="http://schemas.microsoft.com/office/drawing/2014/main" id="{9DA77257-6FD2-609B-86B9-88582D94379B}"/>
              </a:ext>
            </a:extLst>
          </p:cNvPr>
          <p:cNvSpPr txBox="1"/>
          <p:nvPr/>
        </p:nvSpPr>
        <p:spPr>
          <a:xfrm>
            <a:off x="8540048" y="3213375"/>
            <a:ext cx="403957" cy="153888"/>
          </a:xfrm>
          <a:prstGeom prst="rect">
            <a:avLst/>
          </a:prstGeom>
          <a:noFill/>
        </p:spPr>
        <p:txBody>
          <a:bodyPr wrap="none" lIns="0" tIns="0" rIns="0" bIns="0" rtlCol="0">
            <a:spAutoFit/>
          </a:bodyPr>
          <a:lstStyle/>
          <a:p>
            <a:pPr algn="r"/>
            <a:r>
              <a:rPr lang="en-GB" sz="1000" b="1" noProof="0" dirty="0">
                <a:solidFill>
                  <a:schemeClr val="bg1"/>
                </a:solidFill>
                <a:latin typeface="Arial" panose="020B0604020202020204" pitchFamily="34" charset="0"/>
                <a:ea typeface="Aileron" charset="0"/>
                <a:cs typeface="Arial" panose="020B0604020202020204" pitchFamily="34" charset="0"/>
              </a:rPr>
              <a:t>2.8 mo</a:t>
            </a:r>
          </a:p>
        </p:txBody>
      </p:sp>
      <p:cxnSp>
        <p:nvCxnSpPr>
          <p:cNvPr id="235" name="Straight Connector 234">
            <a:extLst>
              <a:ext uri="{FF2B5EF4-FFF2-40B4-BE49-F238E27FC236}">
                <a16:creationId xmlns:a16="http://schemas.microsoft.com/office/drawing/2014/main" id="{BF30E84C-8E93-9A32-5F15-0113AF115C4C}"/>
              </a:ext>
            </a:extLst>
          </p:cNvPr>
          <p:cNvCxnSpPr/>
          <p:nvPr/>
        </p:nvCxnSpPr>
        <p:spPr>
          <a:xfrm>
            <a:off x="7492306" y="4619749"/>
            <a:ext cx="4176464"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236" name="TextBox 235">
            <a:extLst>
              <a:ext uri="{FF2B5EF4-FFF2-40B4-BE49-F238E27FC236}">
                <a16:creationId xmlns:a16="http://schemas.microsoft.com/office/drawing/2014/main" id="{09A0F459-33CB-68CB-77D3-C1043606103B}"/>
              </a:ext>
            </a:extLst>
          </p:cNvPr>
          <p:cNvSpPr txBox="1"/>
          <p:nvPr/>
        </p:nvSpPr>
        <p:spPr>
          <a:xfrm>
            <a:off x="7690811" y="4879605"/>
            <a:ext cx="533800" cy="153888"/>
          </a:xfrm>
          <a:prstGeom prst="rect">
            <a:avLst/>
          </a:prstGeom>
          <a:noFill/>
        </p:spPr>
        <p:txBody>
          <a:bodyPr wrap="none" lIns="0" tIns="0" rIns="0" bIns="0" rtlCol="0">
            <a:spAutoFit/>
          </a:bodyPr>
          <a:lstStyle/>
          <a:p>
            <a:pPr algn="r"/>
            <a:r>
              <a:rPr lang="en-GB" sz="1000" b="1" noProof="0" dirty="0">
                <a:solidFill>
                  <a:schemeClr val="accent1"/>
                </a:solidFill>
                <a:latin typeface="Arial" panose="020B0604020202020204" pitchFamily="34" charset="0"/>
                <a:ea typeface="Aileron" charset="0"/>
                <a:cs typeface="Arial" panose="020B0604020202020204" pitchFamily="34" charset="0"/>
              </a:rPr>
              <a:t>Sac-TMT</a:t>
            </a:r>
          </a:p>
        </p:txBody>
      </p:sp>
      <p:sp>
        <p:nvSpPr>
          <p:cNvPr id="237" name="TextBox 236">
            <a:extLst>
              <a:ext uri="{FF2B5EF4-FFF2-40B4-BE49-F238E27FC236}">
                <a16:creationId xmlns:a16="http://schemas.microsoft.com/office/drawing/2014/main" id="{A0913988-03FA-A9C0-9EE7-A04385B8C786}"/>
              </a:ext>
            </a:extLst>
          </p:cNvPr>
          <p:cNvSpPr txBox="1"/>
          <p:nvPr/>
        </p:nvSpPr>
        <p:spPr>
          <a:xfrm>
            <a:off x="7621882" y="5099740"/>
            <a:ext cx="602729" cy="153888"/>
          </a:xfrm>
          <a:prstGeom prst="rect">
            <a:avLst/>
          </a:prstGeom>
          <a:noFill/>
        </p:spPr>
        <p:txBody>
          <a:bodyPr wrap="none" lIns="0" tIns="0" rIns="0" bIns="0" rtlCol="0">
            <a:spAutoFit/>
          </a:bodyPr>
          <a:lstStyle/>
          <a:p>
            <a:pPr algn="r"/>
            <a:r>
              <a:rPr lang="en-GB" sz="1000" b="1" noProof="0" dirty="0">
                <a:solidFill>
                  <a:schemeClr val="tx2"/>
                </a:solidFill>
                <a:latin typeface="Arial" panose="020B0604020202020204" pitchFamily="34" charset="0"/>
                <a:ea typeface="Aileron" charset="0"/>
                <a:cs typeface="Arial" panose="020B0604020202020204" pitchFamily="34" charset="0"/>
              </a:rPr>
              <a:t>Docetaxel</a:t>
            </a:r>
          </a:p>
        </p:txBody>
      </p:sp>
      <p:sp>
        <p:nvSpPr>
          <p:cNvPr id="238" name="TextBox 237">
            <a:extLst>
              <a:ext uri="{FF2B5EF4-FFF2-40B4-BE49-F238E27FC236}">
                <a16:creationId xmlns:a16="http://schemas.microsoft.com/office/drawing/2014/main" id="{B6063983-515D-265B-29D2-CF379E552606}"/>
              </a:ext>
            </a:extLst>
          </p:cNvPr>
          <p:cNvSpPr txBox="1"/>
          <p:nvPr/>
        </p:nvSpPr>
        <p:spPr>
          <a:xfrm>
            <a:off x="8514847" y="4656485"/>
            <a:ext cx="2463816" cy="153888"/>
          </a:xfrm>
          <a:prstGeom prst="rect">
            <a:avLst/>
          </a:prstGeom>
          <a:noFill/>
        </p:spPr>
        <p:txBody>
          <a:bodyPr wrap="none" lIns="0" tIns="0" rIns="0" bIns="0" rtlCol="0">
            <a:spAutoFit/>
          </a:bodyPr>
          <a:lstStyle/>
          <a:p>
            <a:r>
              <a:rPr lang="en-GB" sz="1000" b="1" noProof="0" dirty="0">
                <a:latin typeface="Arial" panose="020B0604020202020204" pitchFamily="34" charset="0"/>
                <a:ea typeface="Aileron" charset="0"/>
                <a:cs typeface="Arial" panose="020B0604020202020204" pitchFamily="34" charset="0"/>
              </a:rPr>
              <a:t>RPSFT model-adjusted OS for crossover</a:t>
            </a:r>
          </a:p>
        </p:txBody>
      </p:sp>
      <p:sp>
        <p:nvSpPr>
          <p:cNvPr id="239" name="TextBox 238">
            <a:extLst>
              <a:ext uri="{FF2B5EF4-FFF2-40B4-BE49-F238E27FC236}">
                <a16:creationId xmlns:a16="http://schemas.microsoft.com/office/drawing/2014/main" id="{8C0C8813-946D-4955-7435-8FB027544B7F}"/>
              </a:ext>
            </a:extLst>
          </p:cNvPr>
          <p:cNvSpPr txBox="1"/>
          <p:nvPr/>
        </p:nvSpPr>
        <p:spPr>
          <a:xfrm rot="16200000">
            <a:off x="8183557" y="5016267"/>
            <a:ext cx="397545" cy="138499"/>
          </a:xfrm>
          <a:prstGeom prst="rect">
            <a:avLst/>
          </a:prstGeom>
          <a:noFill/>
        </p:spPr>
        <p:txBody>
          <a:bodyPr wrap="none" lIns="0" tIns="0" rIns="0" bIns="0" rtlCol="0">
            <a:spAutoFit/>
          </a:bodyPr>
          <a:lstStyle/>
          <a:p>
            <a:r>
              <a:rPr lang="en-GB" sz="900" b="1" noProof="0" dirty="0">
                <a:latin typeface="Arial" panose="020B0604020202020204" pitchFamily="34" charset="0"/>
                <a:ea typeface="Aileron" charset="0"/>
                <a:cs typeface="Arial" panose="020B0604020202020204" pitchFamily="34" charset="0"/>
              </a:rPr>
              <a:t>Median</a:t>
            </a:r>
          </a:p>
        </p:txBody>
      </p:sp>
      <p:sp>
        <p:nvSpPr>
          <p:cNvPr id="240" name="TextBox 239">
            <a:extLst>
              <a:ext uri="{FF2B5EF4-FFF2-40B4-BE49-F238E27FC236}">
                <a16:creationId xmlns:a16="http://schemas.microsoft.com/office/drawing/2014/main" id="{E1DFD7C0-B8DC-628E-5EB0-3D9B0FA99B52}"/>
              </a:ext>
            </a:extLst>
          </p:cNvPr>
          <p:cNvSpPr txBox="1"/>
          <p:nvPr/>
        </p:nvSpPr>
        <p:spPr>
          <a:xfrm>
            <a:off x="8496350" y="5362401"/>
            <a:ext cx="1667123" cy="138499"/>
          </a:xfrm>
          <a:prstGeom prst="rect">
            <a:avLst/>
          </a:prstGeom>
          <a:noFill/>
        </p:spPr>
        <p:txBody>
          <a:bodyPr wrap="none" lIns="0" tIns="0" rIns="0" bIns="0" rtlCol="0">
            <a:spAutoFit/>
          </a:bodyPr>
          <a:lstStyle/>
          <a:p>
            <a:pPr>
              <a:lnSpc>
                <a:spcPct val="90000"/>
              </a:lnSpc>
            </a:pPr>
            <a:r>
              <a:rPr lang="en-GB" sz="1000" b="1" noProof="0" dirty="0">
                <a:latin typeface="Arial" panose="020B0604020202020204" pitchFamily="34" charset="0"/>
                <a:ea typeface="Aileron" charset="0"/>
                <a:cs typeface="Arial" panose="020B0604020202020204" pitchFamily="34" charset="0"/>
              </a:rPr>
              <a:t>HR: 0.45 (95% CI: 0.28-0.73)</a:t>
            </a:r>
          </a:p>
        </p:txBody>
      </p:sp>
      <p:sp>
        <p:nvSpPr>
          <p:cNvPr id="241" name="Rectangle 240">
            <a:extLst>
              <a:ext uri="{FF2B5EF4-FFF2-40B4-BE49-F238E27FC236}">
                <a16:creationId xmlns:a16="http://schemas.microsoft.com/office/drawing/2014/main" id="{53966D0E-8F28-8A26-42ED-A5C40CC024C7}"/>
              </a:ext>
            </a:extLst>
          </p:cNvPr>
          <p:cNvSpPr/>
          <p:nvPr/>
        </p:nvSpPr>
        <p:spPr>
          <a:xfrm>
            <a:off x="8468197" y="4834562"/>
            <a:ext cx="3063875" cy="2454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2" name="Rectangle 241">
            <a:extLst>
              <a:ext uri="{FF2B5EF4-FFF2-40B4-BE49-F238E27FC236}">
                <a16:creationId xmlns:a16="http://schemas.microsoft.com/office/drawing/2014/main" id="{6A41C290-243C-95FA-3A68-102F2A6A463C}"/>
              </a:ext>
            </a:extLst>
          </p:cNvPr>
          <p:cNvSpPr/>
          <p:nvPr/>
        </p:nvSpPr>
        <p:spPr>
          <a:xfrm>
            <a:off x="8468198" y="5082125"/>
            <a:ext cx="1701929" cy="245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3" name="TextBox 242">
            <a:extLst>
              <a:ext uri="{FF2B5EF4-FFF2-40B4-BE49-F238E27FC236}">
                <a16:creationId xmlns:a16="http://schemas.microsoft.com/office/drawing/2014/main" id="{32D9EB4C-5982-2FE9-609B-D86E3BEC4E4D}"/>
              </a:ext>
            </a:extLst>
          </p:cNvPr>
          <p:cNvSpPr txBox="1"/>
          <p:nvPr/>
        </p:nvSpPr>
        <p:spPr>
          <a:xfrm>
            <a:off x="10998208" y="4880337"/>
            <a:ext cx="474490" cy="153888"/>
          </a:xfrm>
          <a:prstGeom prst="rect">
            <a:avLst/>
          </a:prstGeom>
          <a:noFill/>
        </p:spPr>
        <p:txBody>
          <a:bodyPr wrap="none" lIns="0" tIns="0" rIns="0" bIns="0" rtlCol="0">
            <a:spAutoFit/>
          </a:bodyPr>
          <a:lstStyle/>
          <a:p>
            <a:pPr algn="r"/>
            <a:r>
              <a:rPr lang="en-GB" sz="1000" b="1" noProof="0" dirty="0">
                <a:solidFill>
                  <a:schemeClr val="bg1"/>
                </a:solidFill>
                <a:latin typeface="Arial" panose="020B0604020202020204" pitchFamily="34" charset="0"/>
                <a:ea typeface="Aileron" charset="0"/>
                <a:cs typeface="Arial" panose="020B0604020202020204" pitchFamily="34" charset="0"/>
              </a:rPr>
              <a:t>20.0 mo</a:t>
            </a:r>
          </a:p>
        </p:txBody>
      </p:sp>
      <p:sp>
        <p:nvSpPr>
          <p:cNvPr id="244" name="TextBox 243">
            <a:extLst>
              <a:ext uri="{FF2B5EF4-FFF2-40B4-BE49-F238E27FC236}">
                <a16:creationId xmlns:a16="http://schemas.microsoft.com/office/drawing/2014/main" id="{E415E0B8-E312-5318-3520-723A39C43CF5}"/>
              </a:ext>
            </a:extLst>
          </p:cNvPr>
          <p:cNvSpPr txBox="1"/>
          <p:nvPr/>
        </p:nvSpPr>
        <p:spPr>
          <a:xfrm>
            <a:off x="9616939" y="5127900"/>
            <a:ext cx="474489" cy="153888"/>
          </a:xfrm>
          <a:prstGeom prst="rect">
            <a:avLst/>
          </a:prstGeom>
          <a:noFill/>
        </p:spPr>
        <p:txBody>
          <a:bodyPr wrap="none" lIns="0" tIns="0" rIns="0" bIns="0" rtlCol="0">
            <a:spAutoFit/>
          </a:bodyPr>
          <a:lstStyle/>
          <a:p>
            <a:pPr algn="r"/>
            <a:r>
              <a:rPr lang="en-GB" sz="1000" b="1" noProof="0" dirty="0">
                <a:solidFill>
                  <a:schemeClr val="bg1"/>
                </a:solidFill>
                <a:latin typeface="Arial" panose="020B0604020202020204" pitchFamily="34" charset="0"/>
                <a:ea typeface="Aileron" charset="0"/>
                <a:cs typeface="Arial" panose="020B0604020202020204" pitchFamily="34" charset="0"/>
              </a:rPr>
              <a:t>11.2 mo</a:t>
            </a:r>
          </a:p>
        </p:txBody>
      </p:sp>
    </p:spTree>
    <p:extLst>
      <p:ext uri="{BB962C8B-B14F-4D97-AF65-F5344CB8AC3E}">
        <p14:creationId xmlns:p14="http://schemas.microsoft.com/office/powerpoint/2010/main" val="3044134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93B7-D45C-1969-3240-FB526F129384}"/>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8D1DAC59-C9B6-7E2B-C56B-004BD2E058B4}"/>
              </a:ext>
            </a:extLst>
          </p:cNvPr>
          <p:cNvSpPr>
            <a:spLocks noGrp="1"/>
          </p:cNvSpPr>
          <p:nvPr>
            <p:ph type="body" idx="1"/>
          </p:nvPr>
        </p:nvSpPr>
        <p:spPr>
          <a:xfrm>
            <a:off x="609600" y="1105200"/>
            <a:ext cx="10972800" cy="702470"/>
          </a:xfrm>
        </p:spPr>
        <p:txBody>
          <a:bodyPr/>
          <a:lstStyle/>
          <a:p>
            <a:r>
              <a:rPr lang="en-GB" noProof="0" dirty="0">
                <a:solidFill>
                  <a:schemeClr val="accent1"/>
                </a:solidFill>
                <a:ea typeface="Aileron" charset="0"/>
              </a:rPr>
              <a:t>SAFETY SUMMARY AND COMMON TRAE</a:t>
            </a:r>
            <a:r>
              <a:rPr lang="en-GB" cap="none" noProof="0" dirty="0">
                <a:solidFill>
                  <a:schemeClr val="accent1"/>
                </a:solidFill>
                <a:ea typeface="Aileron" charset="0"/>
              </a:rPr>
              <a:t>s</a:t>
            </a:r>
            <a:r>
              <a:rPr lang="en-GB" noProof="0" dirty="0">
                <a:solidFill>
                  <a:schemeClr val="accent1"/>
                </a:solidFill>
                <a:ea typeface="Aileron" charset="0"/>
              </a:rPr>
              <a:t> (≥30%</a:t>
            </a:r>
            <a:r>
              <a:rPr lang="en-GB" cap="none" baseline="30000" noProof="0" dirty="0">
                <a:solidFill>
                  <a:schemeClr val="accent1"/>
                </a:solidFill>
                <a:ea typeface="Aileron" charset="0"/>
              </a:rPr>
              <a:t>a</a:t>
            </a:r>
            <a:r>
              <a:rPr lang="en-GB" noProof="0" dirty="0">
                <a:solidFill>
                  <a:schemeClr val="accent1"/>
                </a:solidFill>
                <a:ea typeface="Aileron" charset="0"/>
              </a:rPr>
              <a:t>)</a:t>
            </a:r>
          </a:p>
          <a:p>
            <a:endParaRPr lang="en-GB" noProof="0" dirty="0"/>
          </a:p>
        </p:txBody>
      </p:sp>
      <p:sp>
        <p:nvSpPr>
          <p:cNvPr id="6" name="Title 5">
            <a:extLst>
              <a:ext uri="{FF2B5EF4-FFF2-40B4-BE49-F238E27FC236}">
                <a16:creationId xmlns:a16="http://schemas.microsoft.com/office/drawing/2014/main" id="{7884DD79-AA8D-886F-6F85-DB893A526EA4}"/>
              </a:ext>
            </a:extLst>
          </p:cNvPr>
          <p:cNvSpPr>
            <a:spLocks noGrp="1"/>
          </p:cNvSpPr>
          <p:nvPr>
            <p:ph type="title"/>
          </p:nvPr>
        </p:nvSpPr>
        <p:spPr/>
        <p:txBody>
          <a:bodyPr/>
          <a:lstStyle/>
          <a:p>
            <a:r>
              <a:rPr lang="en-GB" noProof="0" dirty="0"/>
              <a:t>O</a:t>
            </a:r>
            <a:r>
              <a:rPr lang="en-GB" cap="none" noProof="0" dirty="0"/>
              <a:t>pti</a:t>
            </a:r>
            <a:r>
              <a:rPr lang="en-GB" noProof="0" dirty="0"/>
              <a:t>trop-l</a:t>
            </a:r>
            <a:r>
              <a:rPr lang="en-GB" cap="none" noProof="0" dirty="0"/>
              <a:t>ung</a:t>
            </a:r>
            <a:r>
              <a:rPr lang="en-GB" noProof="0" dirty="0"/>
              <a:t>03: safety results</a:t>
            </a:r>
          </a:p>
        </p:txBody>
      </p:sp>
      <p:graphicFrame>
        <p:nvGraphicFramePr>
          <p:cNvPr id="15" name="Content Placeholder 14">
            <a:extLst>
              <a:ext uri="{FF2B5EF4-FFF2-40B4-BE49-F238E27FC236}">
                <a16:creationId xmlns:a16="http://schemas.microsoft.com/office/drawing/2014/main" id="{507D1F4D-BEA8-A2C7-0B7F-F56A5E25A01C}"/>
              </a:ext>
            </a:extLst>
          </p:cNvPr>
          <p:cNvGraphicFramePr>
            <a:graphicFrameLocks noGrp="1"/>
          </p:cNvGraphicFramePr>
          <p:nvPr>
            <p:ph sz="quarter" idx="14"/>
            <p:extLst>
              <p:ext uri="{D42A27DB-BD31-4B8C-83A1-F6EECF244321}">
                <p14:modId xmlns:p14="http://schemas.microsoft.com/office/powerpoint/2010/main" val="2914178026"/>
              </p:ext>
            </p:extLst>
          </p:nvPr>
        </p:nvGraphicFramePr>
        <p:xfrm>
          <a:off x="619125" y="1512228"/>
          <a:ext cx="5980935" cy="4023360"/>
        </p:xfrm>
        <a:graphic>
          <a:graphicData uri="http://schemas.openxmlformats.org/drawingml/2006/table">
            <a:tbl>
              <a:tblPr firstRow="1" bandRow="1">
                <a:tableStyleId>{5C22544A-7EE6-4342-B048-85BDC9FD1C3A}</a:tableStyleId>
              </a:tblPr>
              <a:tblGrid>
                <a:gridCol w="2812579">
                  <a:extLst>
                    <a:ext uri="{9D8B030D-6E8A-4147-A177-3AD203B41FA5}">
                      <a16:colId xmlns:a16="http://schemas.microsoft.com/office/drawing/2014/main" val="3785995780"/>
                    </a:ext>
                  </a:extLst>
                </a:gridCol>
                <a:gridCol w="756085">
                  <a:extLst>
                    <a:ext uri="{9D8B030D-6E8A-4147-A177-3AD203B41FA5}">
                      <a16:colId xmlns:a16="http://schemas.microsoft.com/office/drawing/2014/main" val="3178435010"/>
                    </a:ext>
                  </a:extLst>
                </a:gridCol>
                <a:gridCol w="756085">
                  <a:extLst>
                    <a:ext uri="{9D8B030D-6E8A-4147-A177-3AD203B41FA5}">
                      <a16:colId xmlns:a16="http://schemas.microsoft.com/office/drawing/2014/main" val="1342648352"/>
                    </a:ext>
                  </a:extLst>
                </a:gridCol>
                <a:gridCol w="828093">
                  <a:extLst>
                    <a:ext uri="{9D8B030D-6E8A-4147-A177-3AD203B41FA5}">
                      <a16:colId xmlns:a16="http://schemas.microsoft.com/office/drawing/2014/main" val="2488233600"/>
                    </a:ext>
                  </a:extLst>
                </a:gridCol>
                <a:gridCol w="828093">
                  <a:extLst>
                    <a:ext uri="{9D8B030D-6E8A-4147-A177-3AD203B41FA5}">
                      <a16:colId xmlns:a16="http://schemas.microsoft.com/office/drawing/2014/main" val="447341576"/>
                    </a:ext>
                  </a:extLst>
                </a:gridCol>
              </a:tblGrid>
              <a:tr h="0">
                <a:tc>
                  <a:txBody>
                    <a:bodyPr/>
                    <a:lstStyle/>
                    <a:p>
                      <a:r>
                        <a:rPr lang="en-GB" sz="1200" noProof="0" dirty="0">
                          <a:solidFill>
                            <a:schemeClr val="bg1"/>
                          </a:solidFill>
                          <a:latin typeface="Arial" panose="020B0604020202020204" pitchFamily="34" charset="0"/>
                          <a:cs typeface="Arial" panose="020B0604020202020204" pitchFamily="34" charset="0"/>
                        </a:rPr>
                        <a:t>Safety-related variables, n (%)</a:t>
                      </a:r>
                    </a:p>
                  </a:txBody>
                  <a:tcPr anchor="ct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Sac-TMT 5 mg/kg</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(N=91)</a:t>
                      </a:r>
                    </a:p>
                  </a:txBody>
                  <a:tcPr/>
                </a:tc>
                <a:tc hMerge="1">
                  <a:txBody>
                    <a:bodyPr/>
                    <a:lstStyle/>
                    <a:p>
                      <a:endParaRPr lang="en-US"/>
                    </a:p>
                  </a:txBody>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Docetaxel 75 mg/kg</a:t>
                      </a:r>
                      <a:r>
                        <a:rPr lang="en-GB" sz="1200" baseline="30000" noProof="0" dirty="0">
                          <a:solidFill>
                            <a:schemeClr val="bg1"/>
                          </a:solidFill>
                          <a:latin typeface="Arial" panose="020B0604020202020204" pitchFamily="34" charset="0"/>
                          <a:cs typeface="Arial" panose="020B0604020202020204" pitchFamily="34" charset="0"/>
                        </a:rPr>
                        <a:t>2</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(N=46)</a:t>
                      </a:r>
                    </a:p>
                  </a:txBody>
                  <a:tcPr marL="0" marR="0"/>
                </a:tc>
                <a:tc hMerge="1">
                  <a:txBody>
                    <a:bodyPr/>
                    <a:lstStyle/>
                    <a:p>
                      <a:endParaRPr lang="en-US"/>
                    </a:p>
                  </a:txBody>
                  <a:tcPr/>
                </a:tc>
                <a:extLst>
                  <a:ext uri="{0D108BD9-81ED-4DB2-BD59-A6C34878D82A}">
                    <a16:rowId xmlns:a16="http://schemas.microsoft.com/office/drawing/2014/main" val="3860467685"/>
                  </a:ext>
                </a:extLst>
              </a:tr>
              <a:tr h="0">
                <a:tc>
                  <a:txBody>
                    <a:bodyPr/>
                    <a:lstStyle/>
                    <a:p>
                      <a:r>
                        <a:rPr lang="en-GB" sz="1200" b="1" noProof="0" dirty="0">
                          <a:latin typeface="Arial" panose="020B0604020202020204" pitchFamily="34" charset="0"/>
                          <a:cs typeface="Arial" panose="020B0604020202020204" pitchFamily="34" charset="0"/>
                        </a:rPr>
                        <a:t>TRAEs</a:t>
                      </a:r>
                    </a:p>
                  </a:txBody>
                  <a:tcPr/>
                </a:tc>
                <a:tc gridSpan="2">
                  <a:txBody>
                    <a:bodyPr/>
                    <a:lstStyle/>
                    <a:p>
                      <a:pPr algn="ctr"/>
                      <a:r>
                        <a:rPr lang="en-GB" sz="1200" noProof="0" dirty="0">
                          <a:latin typeface="Arial" panose="020B0604020202020204" pitchFamily="34" charset="0"/>
                          <a:cs typeface="Arial" panose="020B0604020202020204" pitchFamily="34" charset="0"/>
                        </a:rPr>
                        <a:t>89 (97.8)</a:t>
                      </a:r>
                    </a:p>
                  </a:txBody>
                  <a:tcPr/>
                </a:tc>
                <a:tc hMerge="1">
                  <a:txBody>
                    <a:bodyPr/>
                    <a:lstStyle/>
                    <a:p>
                      <a:endParaRPr lang="en-US"/>
                    </a:p>
                  </a:txBody>
                  <a:tcPr/>
                </a:tc>
                <a:tc gridSpan="2">
                  <a:txBody>
                    <a:bodyPr/>
                    <a:lstStyle/>
                    <a:p>
                      <a:pPr algn="ctr"/>
                      <a:r>
                        <a:rPr lang="en-GB" sz="1200" noProof="0" dirty="0">
                          <a:latin typeface="Arial" panose="020B0604020202020204" pitchFamily="34" charset="0"/>
                          <a:cs typeface="Arial" panose="020B0604020202020204" pitchFamily="34" charset="0"/>
                        </a:rPr>
                        <a:t>45 (97.8)</a:t>
                      </a:r>
                    </a:p>
                  </a:txBody>
                  <a:tcPr/>
                </a:tc>
                <a:tc hMerge="1">
                  <a:txBody>
                    <a:bodyPr/>
                    <a:lstStyle/>
                    <a:p>
                      <a:endParaRPr lang="en-US"/>
                    </a:p>
                  </a:txBody>
                  <a:tcPr/>
                </a:tc>
                <a:extLst>
                  <a:ext uri="{0D108BD9-81ED-4DB2-BD59-A6C34878D82A}">
                    <a16:rowId xmlns:a16="http://schemas.microsoft.com/office/drawing/2014/main" val="276154039"/>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Grade ≥3 TRAEs</a:t>
                      </a:r>
                    </a:p>
                  </a:txBody>
                  <a:tcPr/>
                </a:tc>
                <a:tc gridSpan="2">
                  <a:txBody>
                    <a:bodyPr/>
                    <a:lstStyle/>
                    <a:p>
                      <a:pPr algn="ctr"/>
                      <a:r>
                        <a:rPr lang="en-GB" sz="1200" noProof="0" dirty="0">
                          <a:latin typeface="Arial" panose="020B0604020202020204" pitchFamily="34" charset="0"/>
                          <a:cs typeface="Arial" panose="020B0604020202020204" pitchFamily="34" charset="0"/>
                        </a:rPr>
                        <a:t>55 (60.4)</a:t>
                      </a:r>
                    </a:p>
                  </a:txBody>
                  <a:tcPr/>
                </a:tc>
                <a:tc hMerge="1">
                  <a:txBody>
                    <a:bodyPr/>
                    <a:lstStyle/>
                    <a:p>
                      <a:endParaRPr lang="en-US"/>
                    </a:p>
                  </a:txBody>
                  <a:tcPr/>
                </a:tc>
                <a:tc gridSpan="2">
                  <a:txBody>
                    <a:bodyPr/>
                    <a:lstStyle/>
                    <a:p>
                      <a:pPr algn="ctr"/>
                      <a:r>
                        <a:rPr lang="en-GB" sz="1200" noProof="0" dirty="0">
                          <a:latin typeface="Arial" panose="020B0604020202020204" pitchFamily="34" charset="0"/>
                          <a:cs typeface="Arial" panose="020B0604020202020204" pitchFamily="34" charset="0"/>
                        </a:rPr>
                        <a:t>34 (73.9)</a:t>
                      </a:r>
                    </a:p>
                  </a:txBody>
                  <a:tcPr/>
                </a:tc>
                <a:tc hMerge="1">
                  <a:txBody>
                    <a:bodyPr/>
                    <a:lstStyle/>
                    <a:p>
                      <a:endParaRPr lang="en-US"/>
                    </a:p>
                  </a:txBody>
                  <a:tcPr/>
                </a:tc>
                <a:extLst>
                  <a:ext uri="{0D108BD9-81ED-4DB2-BD59-A6C34878D82A}">
                    <a16:rowId xmlns:a16="http://schemas.microsoft.com/office/drawing/2014/main" val="196955104"/>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Serious TRAEs</a:t>
                      </a:r>
                    </a:p>
                  </a:txBody>
                  <a:tcPr/>
                </a:tc>
                <a:tc gridSpan="2">
                  <a:txBody>
                    <a:bodyPr/>
                    <a:lstStyle/>
                    <a:p>
                      <a:pPr algn="ctr"/>
                      <a:r>
                        <a:rPr lang="en-GB" sz="1200" noProof="0" dirty="0">
                          <a:latin typeface="Arial" panose="020B0604020202020204" pitchFamily="34" charset="0"/>
                          <a:cs typeface="Arial" panose="020B0604020202020204" pitchFamily="34" charset="0"/>
                        </a:rPr>
                        <a:t>19 (20.9)</a:t>
                      </a:r>
                    </a:p>
                  </a:txBody>
                  <a:tcPr/>
                </a:tc>
                <a:tc hMerge="1">
                  <a:txBody>
                    <a:bodyPr/>
                    <a:lstStyle/>
                    <a:p>
                      <a:endParaRPr lang="en-US"/>
                    </a:p>
                  </a:txBody>
                  <a:tcPr/>
                </a:tc>
                <a:tc gridSpan="2">
                  <a:txBody>
                    <a:bodyPr/>
                    <a:lstStyle/>
                    <a:p>
                      <a:pPr algn="ctr"/>
                      <a:r>
                        <a:rPr lang="en-GB" sz="1200" noProof="0" dirty="0">
                          <a:latin typeface="Arial" panose="020B0604020202020204" pitchFamily="34" charset="0"/>
                          <a:cs typeface="Arial" panose="020B0604020202020204" pitchFamily="34" charset="0"/>
                        </a:rPr>
                        <a:t>19 (41.3)</a:t>
                      </a:r>
                    </a:p>
                  </a:txBody>
                  <a:tcPr/>
                </a:tc>
                <a:tc hMerge="1">
                  <a:txBody>
                    <a:bodyPr/>
                    <a:lstStyle/>
                    <a:p>
                      <a:endParaRPr lang="en-US"/>
                    </a:p>
                  </a:txBody>
                  <a:tcPr/>
                </a:tc>
                <a:extLst>
                  <a:ext uri="{0D108BD9-81ED-4DB2-BD59-A6C34878D82A}">
                    <a16:rowId xmlns:a16="http://schemas.microsoft.com/office/drawing/2014/main" val="4207430541"/>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TRAEs leading to dose reduction</a:t>
                      </a:r>
                    </a:p>
                  </a:txBody>
                  <a:tcPr/>
                </a:tc>
                <a:tc gridSpan="2">
                  <a:txBody>
                    <a:bodyPr/>
                    <a:lstStyle/>
                    <a:p>
                      <a:pPr algn="ctr"/>
                      <a:r>
                        <a:rPr lang="en-GB" sz="1200" noProof="0" dirty="0">
                          <a:latin typeface="Arial" panose="020B0604020202020204" pitchFamily="34" charset="0"/>
                          <a:cs typeface="Arial" panose="020B0604020202020204" pitchFamily="34" charset="0"/>
                        </a:rPr>
                        <a:t>39 (42.9)</a:t>
                      </a:r>
                    </a:p>
                  </a:txBody>
                  <a:tcPr/>
                </a:tc>
                <a:tc hMerge="1">
                  <a:txBody>
                    <a:bodyPr/>
                    <a:lstStyle/>
                    <a:p>
                      <a:endParaRPr lang="en-US"/>
                    </a:p>
                  </a:txBody>
                  <a:tcPr/>
                </a:tc>
                <a:tc gridSpan="2">
                  <a:txBody>
                    <a:bodyPr/>
                    <a:lstStyle/>
                    <a:p>
                      <a:pPr algn="ctr"/>
                      <a:r>
                        <a:rPr lang="en-GB" sz="1200" noProof="0" dirty="0">
                          <a:latin typeface="Arial" panose="020B0604020202020204" pitchFamily="34" charset="0"/>
                          <a:cs typeface="Arial" panose="020B0604020202020204" pitchFamily="34" charset="0"/>
                        </a:rPr>
                        <a:t>20 (43.5)</a:t>
                      </a:r>
                    </a:p>
                  </a:txBody>
                  <a:tcPr/>
                </a:tc>
                <a:tc hMerge="1">
                  <a:txBody>
                    <a:bodyPr/>
                    <a:lstStyle/>
                    <a:p>
                      <a:endParaRPr lang="en-US"/>
                    </a:p>
                  </a:txBody>
                  <a:tcPr/>
                </a:tc>
                <a:extLst>
                  <a:ext uri="{0D108BD9-81ED-4DB2-BD59-A6C34878D82A}">
                    <a16:rowId xmlns:a16="http://schemas.microsoft.com/office/drawing/2014/main" val="950847912"/>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TRAEs leading to dose interruption</a:t>
                      </a:r>
                    </a:p>
                  </a:txBody>
                  <a:tcPr/>
                </a:tc>
                <a:tc gridSpan="2">
                  <a:txBody>
                    <a:bodyPr/>
                    <a:lstStyle/>
                    <a:p>
                      <a:pPr algn="ctr"/>
                      <a:r>
                        <a:rPr lang="en-GB" sz="1200" noProof="0" dirty="0">
                          <a:latin typeface="Arial" panose="020B0604020202020204" pitchFamily="34" charset="0"/>
                          <a:cs typeface="Arial" panose="020B0604020202020204" pitchFamily="34" charset="0"/>
                        </a:rPr>
                        <a:t>42 (46.2)</a:t>
                      </a:r>
                    </a:p>
                  </a:txBody>
                  <a:tcPr/>
                </a:tc>
                <a:tc hMerge="1">
                  <a:txBody>
                    <a:bodyPr/>
                    <a:lstStyle/>
                    <a:p>
                      <a:endParaRPr lang="en-US"/>
                    </a:p>
                  </a:txBody>
                  <a:tcPr/>
                </a:tc>
                <a:tc gridSpan="2">
                  <a:txBody>
                    <a:bodyPr/>
                    <a:lstStyle/>
                    <a:p>
                      <a:pPr algn="ctr"/>
                      <a:r>
                        <a:rPr lang="en-GB" sz="1200" noProof="0" dirty="0">
                          <a:latin typeface="Arial" panose="020B0604020202020204" pitchFamily="34" charset="0"/>
                          <a:cs typeface="Arial" panose="020B0604020202020204" pitchFamily="34" charset="0"/>
                        </a:rPr>
                        <a:t>14 (30.4)</a:t>
                      </a:r>
                    </a:p>
                  </a:txBody>
                  <a:tcPr/>
                </a:tc>
                <a:tc hMerge="1">
                  <a:txBody>
                    <a:bodyPr/>
                    <a:lstStyle/>
                    <a:p>
                      <a:endParaRPr lang="en-US"/>
                    </a:p>
                  </a:txBody>
                  <a:tcPr/>
                </a:tc>
                <a:extLst>
                  <a:ext uri="{0D108BD9-81ED-4DB2-BD59-A6C34878D82A}">
                    <a16:rowId xmlns:a16="http://schemas.microsoft.com/office/drawing/2014/main" val="2491396424"/>
                  </a:ext>
                </a:extLst>
              </a:tr>
              <a:tr h="0">
                <a:tc>
                  <a:txBody>
                    <a:bodyPr/>
                    <a:lstStyle/>
                    <a:p>
                      <a:pPr marL="0" indent="6350">
                        <a:tabLst/>
                      </a:pPr>
                      <a:r>
                        <a:rPr lang="en-GB" sz="1200" b="1" noProof="0" dirty="0">
                          <a:solidFill>
                            <a:schemeClr val="tx1"/>
                          </a:solidFill>
                          <a:latin typeface="Arial" panose="020B0604020202020204" pitchFamily="34" charset="0"/>
                          <a:cs typeface="Arial" panose="020B0604020202020204" pitchFamily="34" charset="0"/>
                        </a:rPr>
                        <a:t>TRAE preferred term</a:t>
                      </a:r>
                    </a:p>
                  </a:txBody>
                  <a:tcPr/>
                </a:tc>
                <a:tc>
                  <a:txBody>
                    <a:bodyPr/>
                    <a:lstStyle/>
                    <a:p>
                      <a:pPr algn="ctr"/>
                      <a:r>
                        <a:rPr lang="en-GB" sz="1200" noProof="0" dirty="0">
                          <a:latin typeface="Arial" panose="020B0604020202020204" pitchFamily="34" charset="0"/>
                          <a:cs typeface="Arial" panose="020B0604020202020204" pitchFamily="34" charset="0"/>
                        </a:rPr>
                        <a:t>All grades</a:t>
                      </a:r>
                    </a:p>
                  </a:txBody>
                  <a:tcPr marL="0" marR="0"/>
                </a:tc>
                <a:tc>
                  <a:txBody>
                    <a:bodyPr/>
                    <a:lstStyle/>
                    <a:p>
                      <a:pPr algn="ctr"/>
                      <a:r>
                        <a:rPr lang="en-GB" sz="1200" noProof="0" dirty="0">
                          <a:latin typeface="Arial" panose="020B0604020202020204" pitchFamily="34" charset="0"/>
                          <a:cs typeface="Arial" panose="020B0604020202020204" pitchFamily="34" charset="0"/>
                        </a:rPr>
                        <a:t>Grade ≥3</a:t>
                      </a:r>
                    </a:p>
                  </a:txBody>
                  <a:tcPr marL="0" marR="0"/>
                </a:tc>
                <a:tc>
                  <a:txBody>
                    <a:bodyPr/>
                    <a:lstStyle/>
                    <a:p>
                      <a:pPr algn="ctr"/>
                      <a:r>
                        <a:rPr lang="en-GB" sz="1200" noProof="0" dirty="0">
                          <a:latin typeface="Arial" panose="020B0604020202020204" pitchFamily="34" charset="0"/>
                          <a:cs typeface="Arial" panose="020B0604020202020204" pitchFamily="34" charset="0"/>
                        </a:rPr>
                        <a:t>All grades</a:t>
                      </a:r>
                    </a:p>
                  </a:txBody>
                  <a:tcPr marL="0" marR="0"/>
                </a:tc>
                <a:tc>
                  <a:txBody>
                    <a:bodyPr/>
                    <a:lstStyle/>
                    <a:p>
                      <a:pPr algn="ctr"/>
                      <a:r>
                        <a:rPr lang="en-GB" sz="1200" noProof="0" dirty="0">
                          <a:latin typeface="Arial" panose="020B0604020202020204" pitchFamily="34" charset="0"/>
                          <a:cs typeface="Arial" panose="020B0604020202020204" pitchFamily="34" charset="0"/>
                        </a:rPr>
                        <a:t>Grade ≥3</a:t>
                      </a:r>
                    </a:p>
                  </a:txBody>
                  <a:tcPr marL="0" marR="0"/>
                </a:tc>
                <a:extLst>
                  <a:ext uri="{0D108BD9-81ED-4DB2-BD59-A6C34878D82A}">
                    <a16:rowId xmlns:a16="http://schemas.microsoft.com/office/drawing/2014/main" val="165808570"/>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Anemia</a:t>
                      </a:r>
                    </a:p>
                  </a:txBody>
                  <a:tcPr/>
                </a:tc>
                <a:tc>
                  <a:txBody>
                    <a:bodyPr/>
                    <a:lstStyle/>
                    <a:p>
                      <a:pPr algn="ctr"/>
                      <a:r>
                        <a:rPr lang="en-GB" sz="1200" noProof="0" dirty="0">
                          <a:latin typeface="Arial" panose="020B0604020202020204" pitchFamily="34" charset="0"/>
                          <a:cs typeface="Arial" panose="020B0604020202020204" pitchFamily="34" charset="0"/>
                        </a:rPr>
                        <a:t>74 (81.3)</a:t>
                      </a:r>
                    </a:p>
                  </a:txBody>
                  <a:tcPr marL="0" marR="0"/>
                </a:tc>
                <a:tc>
                  <a:txBody>
                    <a:bodyPr/>
                    <a:lstStyle/>
                    <a:p>
                      <a:pPr algn="ctr"/>
                      <a:r>
                        <a:rPr lang="en-GB" sz="1200" noProof="0" dirty="0">
                          <a:latin typeface="Arial" panose="020B0604020202020204" pitchFamily="34" charset="0"/>
                          <a:cs typeface="Arial" panose="020B0604020202020204" pitchFamily="34" charset="0"/>
                        </a:rPr>
                        <a:t>12 (13.2)</a:t>
                      </a:r>
                    </a:p>
                  </a:txBody>
                  <a:tcPr marL="0" marR="0"/>
                </a:tc>
                <a:tc>
                  <a:txBody>
                    <a:bodyPr/>
                    <a:lstStyle/>
                    <a:p>
                      <a:pPr algn="ctr"/>
                      <a:r>
                        <a:rPr lang="en-GB" sz="1200" noProof="0" dirty="0">
                          <a:latin typeface="Arial" panose="020B0604020202020204" pitchFamily="34" charset="0"/>
                          <a:cs typeface="Arial" panose="020B0604020202020204" pitchFamily="34" charset="0"/>
                        </a:rPr>
                        <a:t>31 (67.4)</a:t>
                      </a:r>
                    </a:p>
                  </a:txBody>
                  <a:tcPr marL="0" marR="0"/>
                </a:tc>
                <a:tc>
                  <a:txBody>
                    <a:bodyPr/>
                    <a:lstStyle/>
                    <a:p>
                      <a:pPr algn="ctr"/>
                      <a:r>
                        <a:rPr lang="en-GB" sz="1200" noProof="0" dirty="0">
                          <a:latin typeface="Arial" panose="020B0604020202020204" pitchFamily="34" charset="0"/>
                          <a:cs typeface="Arial" panose="020B0604020202020204" pitchFamily="34" charset="0"/>
                        </a:rPr>
                        <a:t>2 (4.3)</a:t>
                      </a:r>
                    </a:p>
                  </a:txBody>
                  <a:tcPr marL="0" marR="0"/>
                </a:tc>
                <a:extLst>
                  <a:ext uri="{0D108BD9-81ED-4DB2-BD59-A6C34878D82A}">
                    <a16:rowId xmlns:a16="http://schemas.microsoft.com/office/drawing/2014/main" val="903433039"/>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WBC count decreased</a:t>
                      </a:r>
                    </a:p>
                  </a:txBody>
                  <a:tcPr/>
                </a:tc>
                <a:tc>
                  <a:txBody>
                    <a:bodyPr/>
                    <a:lstStyle/>
                    <a:p>
                      <a:pPr algn="ctr"/>
                      <a:r>
                        <a:rPr lang="en-GB" sz="1200" noProof="0" dirty="0">
                          <a:latin typeface="Arial" panose="020B0604020202020204" pitchFamily="34" charset="0"/>
                          <a:cs typeface="Arial" panose="020B0604020202020204" pitchFamily="34" charset="0"/>
                        </a:rPr>
                        <a:t>68 (74.7)</a:t>
                      </a:r>
                    </a:p>
                  </a:txBody>
                  <a:tcPr marL="0" marR="0"/>
                </a:tc>
                <a:tc>
                  <a:txBody>
                    <a:bodyPr/>
                    <a:lstStyle/>
                    <a:p>
                      <a:pPr algn="ctr"/>
                      <a:r>
                        <a:rPr lang="en-GB" sz="1200" noProof="0" dirty="0">
                          <a:latin typeface="Arial" panose="020B0604020202020204" pitchFamily="34" charset="0"/>
                          <a:cs typeface="Arial" panose="020B0604020202020204" pitchFamily="34" charset="0"/>
                        </a:rPr>
                        <a:t>25 (27.5)</a:t>
                      </a:r>
                    </a:p>
                  </a:txBody>
                  <a:tcPr marL="0" marR="0"/>
                </a:tc>
                <a:tc>
                  <a:txBody>
                    <a:bodyPr/>
                    <a:lstStyle/>
                    <a:p>
                      <a:pPr algn="ctr"/>
                      <a:r>
                        <a:rPr lang="en-GB" sz="1200" noProof="0" dirty="0">
                          <a:latin typeface="Arial" panose="020B0604020202020204" pitchFamily="34" charset="0"/>
                          <a:cs typeface="Arial" panose="020B0604020202020204" pitchFamily="34" charset="0"/>
                        </a:rPr>
                        <a:t>29 (63.0)</a:t>
                      </a:r>
                    </a:p>
                  </a:txBody>
                  <a:tcPr marL="0" marR="0"/>
                </a:tc>
                <a:tc>
                  <a:txBody>
                    <a:bodyPr/>
                    <a:lstStyle/>
                    <a:p>
                      <a:pPr algn="ctr"/>
                      <a:r>
                        <a:rPr lang="en-GB" sz="1200" noProof="0" dirty="0">
                          <a:latin typeface="Arial" panose="020B0604020202020204" pitchFamily="34" charset="0"/>
                          <a:cs typeface="Arial" panose="020B0604020202020204" pitchFamily="34" charset="0"/>
                        </a:rPr>
                        <a:t>24 (52.2)</a:t>
                      </a:r>
                    </a:p>
                  </a:txBody>
                  <a:tcPr marL="0" marR="0"/>
                </a:tc>
                <a:extLst>
                  <a:ext uri="{0D108BD9-81ED-4DB2-BD59-A6C34878D82A}">
                    <a16:rowId xmlns:a16="http://schemas.microsoft.com/office/drawing/2014/main" val="2117482320"/>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Neutrophil count decreased</a:t>
                      </a:r>
                    </a:p>
                  </a:txBody>
                  <a:tcPr/>
                </a:tc>
                <a:tc>
                  <a:txBody>
                    <a:bodyPr/>
                    <a:lstStyle/>
                    <a:p>
                      <a:pPr algn="ctr"/>
                      <a:r>
                        <a:rPr lang="en-GB" sz="1200" noProof="0" dirty="0">
                          <a:latin typeface="Arial" panose="020B0604020202020204" pitchFamily="34" charset="0"/>
                          <a:cs typeface="Arial" panose="020B0604020202020204" pitchFamily="34" charset="0"/>
                        </a:rPr>
                        <a:t>62 (68.1)</a:t>
                      </a:r>
                    </a:p>
                  </a:txBody>
                  <a:tcPr marL="0" marR="0"/>
                </a:tc>
                <a:tc>
                  <a:txBody>
                    <a:bodyPr/>
                    <a:lstStyle/>
                    <a:p>
                      <a:pPr algn="ctr"/>
                      <a:r>
                        <a:rPr lang="en-GB" sz="1200" noProof="0" dirty="0">
                          <a:latin typeface="Arial" panose="020B0604020202020204" pitchFamily="34" charset="0"/>
                          <a:cs typeface="Arial" panose="020B0604020202020204" pitchFamily="34" charset="0"/>
                        </a:rPr>
                        <a:t>40 (44.0)</a:t>
                      </a:r>
                    </a:p>
                  </a:txBody>
                  <a:tcPr marL="0" marR="0"/>
                </a:tc>
                <a:tc>
                  <a:txBody>
                    <a:bodyPr/>
                    <a:lstStyle/>
                    <a:p>
                      <a:pPr algn="ctr"/>
                      <a:r>
                        <a:rPr lang="en-GB" sz="1200" noProof="0" dirty="0">
                          <a:latin typeface="Arial" panose="020B0604020202020204" pitchFamily="34" charset="0"/>
                          <a:cs typeface="Arial" panose="020B0604020202020204" pitchFamily="34" charset="0"/>
                        </a:rPr>
                        <a:t>27 (58.7)</a:t>
                      </a:r>
                    </a:p>
                  </a:txBody>
                  <a:tcPr marL="0" marR="0"/>
                </a:tc>
                <a:tc>
                  <a:txBody>
                    <a:bodyPr/>
                    <a:lstStyle/>
                    <a:p>
                      <a:pPr algn="ctr"/>
                      <a:r>
                        <a:rPr lang="en-GB" sz="1200" noProof="0" dirty="0">
                          <a:latin typeface="Arial" panose="020B0604020202020204" pitchFamily="34" charset="0"/>
                          <a:cs typeface="Arial" panose="020B0604020202020204" pitchFamily="34" charset="0"/>
                        </a:rPr>
                        <a:t>27 (58.7)</a:t>
                      </a:r>
                    </a:p>
                  </a:txBody>
                  <a:tcPr marL="0" marR="0"/>
                </a:tc>
                <a:extLst>
                  <a:ext uri="{0D108BD9-81ED-4DB2-BD59-A6C34878D82A}">
                    <a16:rowId xmlns:a16="http://schemas.microsoft.com/office/drawing/2014/main" val="3374944393"/>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Stomatitis</a:t>
                      </a:r>
                    </a:p>
                  </a:txBody>
                  <a:tcPr/>
                </a:tc>
                <a:tc>
                  <a:txBody>
                    <a:bodyPr/>
                    <a:lstStyle/>
                    <a:p>
                      <a:pPr algn="ctr"/>
                      <a:r>
                        <a:rPr lang="en-GB" sz="1200" noProof="0" dirty="0">
                          <a:latin typeface="Arial" panose="020B0604020202020204" pitchFamily="34" charset="0"/>
                          <a:cs typeface="Arial" panose="020B0604020202020204" pitchFamily="34" charset="0"/>
                        </a:rPr>
                        <a:t>60 (65.9)</a:t>
                      </a:r>
                    </a:p>
                  </a:txBody>
                  <a:tcPr marL="0" marR="0"/>
                </a:tc>
                <a:tc>
                  <a:txBody>
                    <a:bodyPr/>
                    <a:lstStyle/>
                    <a:p>
                      <a:pPr algn="ctr"/>
                      <a:r>
                        <a:rPr lang="en-GB" sz="1200" noProof="0" dirty="0">
                          <a:latin typeface="Arial" panose="020B0604020202020204" pitchFamily="34" charset="0"/>
                          <a:cs typeface="Arial" panose="020B0604020202020204" pitchFamily="34" charset="0"/>
                        </a:rPr>
                        <a:t>17 (18.7)</a:t>
                      </a:r>
                    </a:p>
                  </a:txBody>
                  <a:tcPr marL="0" marR="0"/>
                </a:tc>
                <a:tc>
                  <a:txBody>
                    <a:bodyPr/>
                    <a:lstStyle/>
                    <a:p>
                      <a:pPr algn="ctr"/>
                      <a:r>
                        <a:rPr lang="en-GB" sz="1200" noProof="0" dirty="0">
                          <a:latin typeface="Arial" panose="020B0604020202020204" pitchFamily="34" charset="0"/>
                          <a:cs typeface="Arial" panose="020B0604020202020204" pitchFamily="34" charset="0"/>
                        </a:rPr>
                        <a:t>4 (8.7)</a:t>
                      </a:r>
                    </a:p>
                  </a:txBody>
                  <a:tcPr marL="0" marR="0"/>
                </a:tc>
                <a:tc>
                  <a:txBody>
                    <a:bodyPr/>
                    <a:lstStyle/>
                    <a:p>
                      <a:pPr algn="ctr"/>
                      <a:r>
                        <a:rPr lang="en-GB" sz="1200" noProof="0" dirty="0">
                          <a:latin typeface="Arial" panose="020B0604020202020204" pitchFamily="34" charset="0"/>
                          <a:cs typeface="Arial" panose="020B0604020202020204" pitchFamily="34" charset="0"/>
                        </a:rPr>
                        <a:t>1 (2.2)</a:t>
                      </a:r>
                    </a:p>
                  </a:txBody>
                  <a:tcPr marL="0" marR="0"/>
                </a:tc>
                <a:extLst>
                  <a:ext uri="{0D108BD9-81ED-4DB2-BD59-A6C34878D82A}">
                    <a16:rowId xmlns:a16="http://schemas.microsoft.com/office/drawing/2014/main" val="1903816867"/>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Alopecia</a:t>
                      </a:r>
                    </a:p>
                  </a:txBody>
                  <a:tcPr/>
                </a:tc>
                <a:tc>
                  <a:txBody>
                    <a:bodyPr/>
                    <a:lstStyle/>
                    <a:p>
                      <a:pPr algn="ctr"/>
                      <a:r>
                        <a:rPr lang="en-GB" sz="1200" noProof="0" dirty="0">
                          <a:latin typeface="Arial" panose="020B0604020202020204" pitchFamily="34" charset="0"/>
                          <a:cs typeface="Arial" panose="020B0604020202020204" pitchFamily="34" charset="0"/>
                        </a:rPr>
                        <a:t>44 (48.4)</a:t>
                      </a:r>
                    </a:p>
                  </a:txBody>
                  <a:tcPr marL="0" marR="0"/>
                </a:tc>
                <a:tc>
                  <a:txBody>
                    <a:bodyPr/>
                    <a:lstStyle/>
                    <a:p>
                      <a:pPr algn="ctr"/>
                      <a:r>
                        <a:rPr lang="en-GB" sz="1200" noProof="0" dirty="0">
                          <a:latin typeface="Arial" panose="020B0604020202020204" pitchFamily="34" charset="0"/>
                          <a:cs typeface="Arial" panose="020B0604020202020204" pitchFamily="34" charset="0"/>
                        </a:rPr>
                        <a:t>0</a:t>
                      </a:r>
                    </a:p>
                  </a:txBody>
                  <a:tcPr marL="0" marR="0"/>
                </a:tc>
                <a:tc>
                  <a:txBody>
                    <a:bodyPr/>
                    <a:lstStyle/>
                    <a:p>
                      <a:pPr algn="ctr"/>
                      <a:r>
                        <a:rPr lang="en-GB" sz="1200" noProof="0" dirty="0">
                          <a:latin typeface="Arial" panose="020B0604020202020204" pitchFamily="34" charset="0"/>
                          <a:cs typeface="Arial" panose="020B0604020202020204" pitchFamily="34" charset="0"/>
                        </a:rPr>
                        <a:t>23 (50.0)</a:t>
                      </a:r>
                    </a:p>
                  </a:txBody>
                  <a:tcPr marL="0" marR="0"/>
                </a:tc>
                <a:tc>
                  <a:txBody>
                    <a:bodyPr/>
                    <a:lstStyle/>
                    <a:p>
                      <a:pPr algn="ctr"/>
                      <a:r>
                        <a:rPr lang="en-GB" sz="1200" noProof="0" dirty="0">
                          <a:latin typeface="Arial" panose="020B0604020202020204" pitchFamily="34" charset="0"/>
                          <a:cs typeface="Arial" panose="020B0604020202020204" pitchFamily="34" charset="0"/>
                        </a:rPr>
                        <a:t>0</a:t>
                      </a:r>
                    </a:p>
                  </a:txBody>
                  <a:tcPr marL="0" marR="0"/>
                </a:tc>
                <a:extLst>
                  <a:ext uri="{0D108BD9-81ED-4DB2-BD59-A6C34878D82A}">
                    <a16:rowId xmlns:a16="http://schemas.microsoft.com/office/drawing/2014/main" val="3212800660"/>
                  </a:ext>
                </a:extLst>
              </a:tr>
              <a:tr h="0">
                <a:tc>
                  <a:txBody>
                    <a:bodyPr/>
                    <a:lstStyle/>
                    <a:p>
                      <a:pPr marL="0" indent="180975">
                        <a:tabLst/>
                      </a:pPr>
                      <a:r>
                        <a:rPr lang="en-GB" sz="1200" noProof="0" dirty="0">
                          <a:solidFill>
                            <a:schemeClr val="tx1"/>
                          </a:solidFill>
                          <a:latin typeface="Arial" panose="020B0604020202020204" pitchFamily="34" charset="0"/>
                          <a:cs typeface="Arial" panose="020B0604020202020204" pitchFamily="34" charset="0"/>
                        </a:rPr>
                        <a:t>Platelet count decreased</a:t>
                      </a:r>
                    </a:p>
                  </a:txBody>
                  <a:tcPr/>
                </a:tc>
                <a:tc>
                  <a:txBody>
                    <a:bodyPr/>
                    <a:lstStyle/>
                    <a:p>
                      <a:pPr algn="ctr"/>
                      <a:r>
                        <a:rPr lang="en-GB" sz="1200" noProof="0" dirty="0">
                          <a:latin typeface="Arial" panose="020B0604020202020204" pitchFamily="34" charset="0"/>
                          <a:cs typeface="Arial" panose="020B0604020202020204" pitchFamily="34" charset="0"/>
                        </a:rPr>
                        <a:t>33 (36.3)</a:t>
                      </a:r>
                    </a:p>
                  </a:txBody>
                  <a:tcPr marL="0" marR="0"/>
                </a:tc>
                <a:tc>
                  <a:txBody>
                    <a:bodyPr/>
                    <a:lstStyle/>
                    <a:p>
                      <a:pPr algn="ctr"/>
                      <a:r>
                        <a:rPr lang="en-GB" sz="1200" noProof="0" dirty="0">
                          <a:latin typeface="Arial" panose="020B0604020202020204" pitchFamily="34" charset="0"/>
                          <a:cs typeface="Arial" panose="020B0604020202020204" pitchFamily="34" charset="0"/>
                        </a:rPr>
                        <a:t>5 (5.5)</a:t>
                      </a:r>
                    </a:p>
                  </a:txBody>
                  <a:tcPr marL="0" marR="0"/>
                </a:tc>
                <a:tc>
                  <a:txBody>
                    <a:bodyPr/>
                    <a:lstStyle/>
                    <a:p>
                      <a:pPr algn="ctr"/>
                      <a:r>
                        <a:rPr lang="en-GB" sz="1200" noProof="0" dirty="0">
                          <a:latin typeface="Arial" panose="020B0604020202020204" pitchFamily="34" charset="0"/>
                          <a:cs typeface="Arial" panose="020B0604020202020204" pitchFamily="34" charset="0"/>
                        </a:rPr>
                        <a:t>9 (19.6)</a:t>
                      </a:r>
                    </a:p>
                  </a:txBody>
                  <a:tcPr marL="0" marR="0"/>
                </a:tc>
                <a:tc>
                  <a:txBody>
                    <a:bodyPr/>
                    <a:lstStyle/>
                    <a:p>
                      <a:pPr algn="ctr"/>
                      <a:r>
                        <a:rPr lang="en-GB" sz="1200" noProof="0" dirty="0">
                          <a:latin typeface="Arial" panose="020B0604020202020204" pitchFamily="34" charset="0"/>
                          <a:cs typeface="Arial" panose="020B0604020202020204" pitchFamily="34" charset="0"/>
                        </a:rPr>
                        <a:t>0</a:t>
                      </a:r>
                    </a:p>
                  </a:txBody>
                  <a:tcPr marL="0" marR="0"/>
                </a:tc>
                <a:extLst>
                  <a:ext uri="{0D108BD9-81ED-4DB2-BD59-A6C34878D82A}">
                    <a16:rowId xmlns:a16="http://schemas.microsoft.com/office/drawing/2014/main" val="3965930072"/>
                  </a:ext>
                </a:extLst>
              </a:tr>
              <a:tr h="0">
                <a:tc>
                  <a:txBody>
                    <a:bodyPr/>
                    <a:lstStyle/>
                    <a:p>
                      <a:pPr marL="0" indent="180975">
                        <a:tabLst/>
                      </a:pPr>
                      <a:r>
                        <a:rPr lang="en-GB" sz="1200" noProof="0" dirty="0">
                          <a:latin typeface="Arial" panose="020B0604020202020204" pitchFamily="34" charset="0"/>
                          <a:cs typeface="Arial" panose="020B0604020202020204" pitchFamily="34" charset="0"/>
                        </a:rPr>
                        <a:t>Asthenia</a:t>
                      </a:r>
                    </a:p>
                  </a:txBody>
                  <a:tcPr/>
                </a:tc>
                <a:tc>
                  <a:txBody>
                    <a:bodyPr/>
                    <a:lstStyle/>
                    <a:p>
                      <a:pPr algn="ctr"/>
                      <a:r>
                        <a:rPr lang="en-GB" sz="1200" noProof="0" dirty="0">
                          <a:latin typeface="Arial" panose="020B0604020202020204" pitchFamily="34" charset="0"/>
                          <a:cs typeface="Arial" panose="020B0604020202020204" pitchFamily="34" charset="0"/>
                        </a:rPr>
                        <a:t>26 (28.6)</a:t>
                      </a:r>
                    </a:p>
                  </a:txBody>
                  <a:tcPr marL="0" marR="0"/>
                </a:tc>
                <a:tc>
                  <a:txBody>
                    <a:bodyPr/>
                    <a:lstStyle/>
                    <a:p>
                      <a:pPr algn="ctr"/>
                      <a:r>
                        <a:rPr lang="en-GB" sz="1200" noProof="0" dirty="0">
                          <a:latin typeface="Arial" panose="020B0604020202020204" pitchFamily="34" charset="0"/>
                          <a:cs typeface="Arial" panose="020B0604020202020204" pitchFamily="34" charset="0"/>
                        </a:rPr>
                        <a:t>0</a:t>
                      </a:r>
                    </a:p>
                  </a:txBody>
                  <a:tcPr marL="0" marR="0"/>
                </a:tc>
                <a:tc>
                  <a:txBody>
                    <a:bodyPr/>
                    <a:lstStyle/>
                    <a:p>
                      <a:pPr algn="ctr"/>
                      <a:r>
                        <a:rPr lang="en-GB" sz="1200" noProof="0" dirty="0">
                          <a:latin typeface="Arial" panose="020B0604020202020204" pitchFamily="34" charset="0"/>
                          <a:cs typeface="Arial" panose="020B0604020202020204" pitchFamily="34" charset="0"/>
                        </a:rPr>
                        <a:t>15 (32.6)</a:t>
                      </a:r>
                    </a:p>
                  </a:txBody>
                  <a:tcPr marL="0" marR="0"/>
                </a:tc>
                <a:tc>
                  <a:txBody>
                    <a:bodyPr/>
                    <a:lstStyle/>
                    <a:p>
                      <a:pPr algn="ctr"/>
                      <a:r>
                        <a:rPr lang="en-GB" sz="1200" noProof="0" dirty="0">
                          <a:latin typeface="Arial" panose="020B0604020202020204" pitchFamily="34" charset="0"/>
                          <a:cs typeface="Arial" panose="020B0604020202020204" pitchFamily="34" charset="0"/>
                        </a:rPr>
                        <a:t>2 (4.3)</a:t>
                      </a:r>
                    </a:p>
                  </a:txBody>
                  <a:tcPr marL="0" marR="0"/>
                </a:tc>
                <a:extLst>
                  <a:ext uri="{0D108BD9-81ED-4DB2-BD59-A6C34878D82A}">
                    <a16:rowId xmlns:a16="http://schemas.microsoft.com/office/drawing/2014/main" val="492830917"/>
                  </a:ext>
                </a:extLst>
              </a:tr>
            </a:tbl>
          </a:graphicData>
        </a:graphic>
      </p:graphicFrame>
      <p:sp>
        <p:nvSpPr>
          <p:cNvPr id="14" name="Content Placeholder 13">
            <a:extLst>
              <a:ext uri="{FF2B5EF4-FFF2-40B4-BE49-F238E27FC236}">
                <a16:creationId xmlns:a16="http://schemas.microsoft.com/office/drawing/2014/main" id="{95D95658-4D1C-8D11-9EC6-3C82B1B8D693}"/>
              </a:ext>
            </a:extLst>
          </p:cNvPr>
          <p:cNvSpPr>
            <a:spLocks noGrp="1"/>
          </p:cNvSpPr>
          <p:nvPr>
            <p:ph sz="quarter" idx="15"/>
          </p:nvPr>
        </p:nvSpPr>
        <p:spPr/>
        <p:txBody>
          <a:bodyPr anchor="b" anchorCtr="0"/>
          <a:lstStyle/>
          <a:p>
            <a:r>
              <a:rPr lang="en-GB" baseline="30000" noProof="0" dirty="0">
                <a:solidFill>
                  <a:schemeClr val="tx2"/>
                </a:solidFill>
                <a:ea typeface="Aileron" charset="0"/>
              </a:rPr>
              <a:t>a</a:t>
            </a:r>
            <a:r>
              <a:rPr lang="en-GB" noProof="0" dirty="0">
                <a:solidFill>
                  <a:schemeClr val="tx2"/>
                </a:solidFill>
                <a:ea typeface="Aileron" charset="0"/>
              </a:rPr>
              <a:t> Incidence ≥30% in either group</a:t>
            </a:r>
          </a:p>
          <a:p>
            <a:r>
              <a:rPr lang="en-GB" noProof="0" dirty="0">
                <a:solidFill>
                  <a:schemeClr val="tx2"/>
                </a:solidFill>
                <a:ea typeface="Aileron" charset="0"/>
              </a:rPr>
              <a:t>Data cut-off: 11 December 2025 (23.8 months follow-up)</a:t>
            </a:r>
          </a:p>
          <a:p>
            <a:r>
              <a:rPr lang="en-GB" noProof="0" dirty="0">
                <a:solidFill>
                  <a:schemeClr val="tx2"/>
                </a:solidFill>
                <a:ea typeface="Verdana" panose="020B0604030504040204" pitchFamily="34" charset="0"/>
              </a:rPr>
              <a:t>ILD, interstitial lung disease; sac-TMT, s</a:t>
            </a:r>
            <a:r>
              <a:rPr lang="en-GB" noProof="0" dirty="0">
                <a:solidFill>
                  <a:schemeClr val="tx2"/>
                </a:solidFill>
              </a:rPr>
              <a:t>acituzumab tirumotecan; </a:t>
            </a:r>
            <a:r>
              <a:rPr lang="en-GB" noProof="0" dirty="0">
                <a:solidFill>
                  <a:schemeClr val="tx2"/>
                </a:solidFill>
                <a:ea typeface="Verdana" panose="020B0604030504040204" pitchFamily="34" charset="0"/>
              </a:rPr>
              <a:t>TRAE, treatment-related adverse event; WBC, white blood cell </a:t>
            </a:r>
          </a:p>
          <a:p>
            <a:r>
              <a:rPr lang="en-GB" noProof="0" dirty="0">
                <a:solidFill>
                  <a:schemeClr val="tx2"/>
                </a:solidFill>
                <a:ea typeface="Verdana" panose="020B0604030504040204" pitchFamily="34" charset="0"/>
              </a:rPr>
              <a:t>Yang Y, et al. Abstract LBA4, ELCC 2026 (oral presentation)</a:t>
            </a:r>
            <a:endParaRPr lang="en-GB" sz="900" noProof="0" dirty="0">
              <a:solidFill>
                <a:schemeClr val="tx2"/>
              </a:solidFill>
            </a:endParaRPr>
          </a:p>
        </p:txBody>
      </p:sp>
      <p:sp>
        <p:nvSpPr>
          <p:cNvPr id="2" name="Slide Number Placeholder 1">
            <a:extLst>
              <a:ext uri="{FF2B5EF4-FFF2-40B4-BE49-F238E27FC236}">
                <a16:creationId xmlns:a16="http://schemas.microsoft.com/office/drawing/2014/main" id="{93FA613C-6274-19FB-64E7-98EADF10EA27}"/>
              </a:ext>
            </a:extLst>
          </p:cNvPr>
          <p:cNvSpPr>
            <a:spLocks noGrp="1"/>
          </p:cNvSpPr>
          <p:nvPr>
            <p:ph type="sldNum" sz="quarter" idx="4"/>
          </p:nvPr>
        </p:nvSpPr>
        <p:spPr/>
        <p:txBody>
          <a:bodyPr/>
          <a:lstStyle/>
          <a:p>
            <a:fld id="{FCE43C0F-8A7B-3A4B-9DB5-B3472E36E833}" type="slidenum">
              <a:rPr lang="en-GB" noProof="0" smtClean="0"/>
              <a:pPr/>
              <a:t>26</a:t>
            </a:fld>
            <a:endParaRPr lang="en-GB" noProof="0" dirty="0"/>
          </a:p>
        </p:txBody>
      </p:sp>
      <p:sp>
        <p:nvSpPr>
          <p:cNvPr id="16" name="Content Placeholder 6">
            <a:extLst>
              <a:ext uri="{FF2B5EF4-FFF2-40B4-BE49-F238E27FC236}">
                <a16:creationId xmlns:a16="http://schemas.microsoft.com/office/drawing/2014/main" id="{FF929595-96B4-EA15-DCA9-98EB9949CD09}"/>
              </a:ext>
            </a:extLst>
          </p:cNvPr>
          <p:cNvSpPr txBox="1">
            <a:spLocks/>
          </p:cNvSpPr>
          <p:nvPr/>
        </p:nvSpPr>
        <p:spPr>
          <a:xfrm>
            <a:off x="6816080" y="1484784"/>
            <a:ext cx="4767908" cy="4671220"/>
          </a:xfrm>
          <a:prstGeom prst="rect">
            <a:avLst/>
          </a:prstGeom>
        </p:spPr>
        <p:txBody>
          <a:bodyPr>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b="1" noProof="0" dirty="0">
                <a:solidFill>
                  <a:schemeClr val="accent1"/>
                </a:solidFill>
              </a:rPr>
              <a:t>Median duration of exposure</a:t>
            </a:r>
          </a:p>
          <a:p>
            <a:pPr lvl="1">
              <a:spcBef>
                <a:spcPts val="200"/>
              </a:spcBef>
            </a:pPr>
            <a:r>
              <a:rPr lang="en-GB" sz="1400" noProof="0" dirty="0"/>
              <a:t>Sac-TMT: 7.1 months (range: 0.5, 25.0)</a:t>
            </a:r>
          </a:p>
          <a:p>
            <a:pPr lvl="1">
              <a:spcBef>
                <a:spcPts val="200"/>
              </a:spcBef>
            </a:pPr>
            <a:r>
              <a:rPr lang="en-GB" sz="1400" noProof="0" dirty="0"/>
              <a:t>Docetaxel: 2.8 months (range: 0.7, 13.1)</a:t>
            </a:r>
          </a:p>
          <a:p>
            <a:r>
              <a:rPr lang="en-GB" sz="1600" noProof="0" dirty="0"/>
              <a:t>Despite more than double the median </a:t>
            </a:r>
            <a:br>
              <a:rPr lang="en-GB" sz="1600" noProof="0" dirty="0"/>
            </a:br>
            <a:r>
              <a:rPr lang="en-GB" sz="1600" noProof="0" dirty="0"/>
              <a:t>duration of treatment in the sac-TMT group, the incidences of grade ≥3 and serious </a:t>
            </a:r>
            <a:br>
              <a:rPr lang="en-GB" sz="1600" noProof="0" dirty="0"/>
            </a:br>
            <a:r>
              <a:rPr lang="en-GB" sz="1600" noProof="0" dirty="0"/>
              <a:t>TRAEs were much lower with</a:t>
            </a:r>
            <a:r>
              <a:rPr lang="en-GB" sz="1600" strike="sngStrike" noProof="0" dirty="0">
                <a:solidFill>
                  <a:srgbClr val="FF0000"/>
                </a:solidFill>
              </a:rPr>
              <a:t> </a:t>
            </a:r>
            <a:br>
              <a:rPr lang="en-GB" sz="1600" noProof="0" dirty="0"/>
            </a:br>
            <a:r>
              <a:rPr lang="en-GB" sz="1600" noProof="0" dirty="0"/>
              <a:t>sac-TMT than with docetaxel</a:t>
            </a:r>
            <a:endParaRPr lang="en-GB" sz="1600" baseline="30000" noProof="0" dirty="0"/>
          </a:p>
          <a:p>
            <a:r>
              <a:rPr lang="en-GB" sz="1600" noProof="0" dirty="0"/>
              <a:t>The most common TRAEs for both sac-TMT and docetaxel were hematologic toxicities</a:t>
            </a:r>
          </a:p>
          <a:p>
            <a:pPr lvl="1">
              <a:spcBef>
                <a:spcPts val="200"/>
              </a:spcBef>
            </a:pPr>
            <a:r>
              <a:rPr lang="en-GB" sz="1400" noProof="0" dirty="0"/>
              <a:t>Febrile neutropenia: none </a:t>
            </a:r>
            <a:r>
              <a:rPr lang="en-GB" sz="1400" noProof="0" dirty="0">
                <a:solidFill>
                  <a:schemeClr val="tx2"/>
                </a:solidFill>
              </a:rPr>
              <a:t>in the sac-TMT group and 19.6% of patients in the docetaxel group </a:t>
            </a:r>
          </a:p>
          <a:p>
            <a:r>
              <a:rPr lang="en-GB" sz="1600" noProof="0" dirty="0">
                <a:solidFill>
                  <a:schemeClr val="tx2"/>
                </a:solidFill>
              </a:rPr>
              <a:t>ILD/pneumonitis were reported as 2.2% </a:t>
            </a:r>
            <a:br>
              <a:rPr lang="en-GB" sz="1600" noProof="0" dirty="0">
                <a:solidFill>
                  <a:schemeClr val="tx2"/>
                </a:solidFill>
              </a:rPr>
            </a:br>
            <a:r>
              <a:rPr lang="en-GB" sz="1600" noProof="0" dirty="0">
                <a:solidFill>
                  <a:schemeClr val="tx2"/>
                </a:solidFill>
              </a:rPr>
              <a:t>in both groups</a:t>
            </a:r>
          </a:p>
          <a:p>
            <a:r>
              <a:rPr lang="en-GB" sz="1600" noProof="0" dirty="0">
                <a:solidFill>
                  <a:schemeClr val="tx2"/>
                </a:solidFill>
              </a:rPr>
              <a:t>No TRAEs led to treatment discontinu</a:t>
            </a:r>
            <a:r>
              <a:rPr lang="en-GB" sz="1600" noProof="0" dirty="0"/>
              <a:t>ation </a:t>
            </a:r>
            <a:br>
              <a:rPr lang="en-GB" sz="1600" noProof="0" dirty="0"/>
            </a:br>
            <a:r>
              <a:rPr lang="en-GB" sz="1600" noProof="0" dirty="0"/>
              <a:t>or death in the sac-TMT group</a:t>
            </a:r>
          </a:p>
        </p:txBody>
      </p:sp>
    </p:spTree>
    <p:extLst>
      <p:ext uri="{BB962C8B-B14F-4D97-AF65-F5344CB8AC3E}">
        <p14:creationId xmlns:p14="http://schemas.microsoft.com/office/powerpoint/2010/main" val="28899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ECC7-8A89-EF70-9CD1-21A52A0B825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C02082B-F129-B182-120E-FE4966781B16}"/>
              </a:ext>
            </a:extLst>
          </p:cNvPr>
          <p:cNvSpPr>
            <a:spLocks noGrp="1"/>
          </p:cNvSpPr>
          <p:nvPr>
            <p:ph sz="quarter" idx="12"/>
          </p:nvPr>
        </p:nvSpPr>
        <p:spPr>
          <a:xfrm>
            <a:off x="620184" y="1425600"/>
            <a:ext cx="10963200" cy="4525200"/>
          </a:xfrm>
        </p:spPr>
        <p:txBody>
          <a:bodyPr>
            <a:normAutofit/>
          </a:bodyPr>
          <a:lstStyle/>
          <a:p>
            <a:r>
              <a:rPr lang="en-GB" noProof="0" dirty="0"/>
              <a:t>Sac-TMT continues to demonstrate clinically meaningful and significant improvements in PFS and OS compared to docetaxel, with a </a:t>
            </a:r>
            <a:r>
              <a:rPr lang="en-GB" noProof="0" dirty="0">
                <a:solidFill>
                  <a:schemeClr val="tx2"/>
                </a:solidFill>
              </a:rPr>
              <a:t>manageable safety profile in patients with </a:t>
            </a:r>
            <a:r>
              <a:rPr lang="en-GB" noProof="0" dirty="0"/>
              <a:t>previously treated advanced </a:t>
            </a:r>
            <a:r>
              <a:rPr lang="en-GB" i="1" noProof="0" dirty="0"/>
              <a:t>EGFR</a:t>
            </a:r>
            <a:r>
              <a:rPr lang="en-GB" noProof="0" dirty="0"/>
              <a:t>m NSCLC. These results underscore sac-TMT as a promising new treatment option for this population</a:t>
            </a:r>
          </a:p>
        </p:txBody>
      </p:sp>
      <p:sp>
        <p:nvSpPr>
          <p:cNvPr id="6" name="Title 5">
            <a:extLst>
              <a:ext uri="{FF2B5EF4-FFF2-40B4-BE49-F238E27FC236}">
                <a16:creationId xmlns:a16="http://schemas.microsoft.com/office/drawing/2014/main" id="{F923C765-3421-24FE-B747-FAC35CBC7F2B}"/>
              </a:ext>
            </a:extLst>
          </p:cNvPr>
          <p:cNvSpPr>
            <a:spLocks noGrp="1"/>
          </p:cNvSpPr>
          <p:nvPr>
            <p:ph type="title"/>
          </p:nvPr>
        </p:nvSpPr>
        <p:spPr>
          <a:xfrm>
            <a:off x="619201" y="259200"/>
            <a:ext cx="10963199" cy="864000"/>
          </a:xfrm>
        </p:spPr>
        <p:txBody>
          <a:bodyPr/>
          <a:lstStyle/>
          <a:p>
            <a:r>
              <a:rPr lang="en-GB" noProof="0" dirty="0"/>
              <a:t>O</a:t>
            </a:r>
            <a:r>
              <a:rPr lang="en-GB" cap="none" noProof="0" dirty="0"/>
              <a:t>pti</a:t>
            </a:r>
            <a:r>
              <a:rPr lang="en-GB" noProof="0" dirty="0"/>
              <a:t>trop-l</a:t>
            </a:r>
            <a:r>
              <a:rPr lang="en-GB" cap="none" noProof="0" dirty="0"/>
              <a:t>ung</a:t>
            </a:r>
            <a:r>
              <a:rPr lang="en-GB" noProof="0" dirty="0"/>
              <a:t>03: summary</a:t>
            </a:r>
          </a:p>
        </p:txBody>
      </p:sp>
      <p:sp>
        <p:nvSpPr>
          <p:cNvPr id="8" name="Content Placeholder 7">
            <a:extLst>
              <a:ext uri="{FF2B5EF4-FFF2-40B4-BE49-F238E27FC236}">
                <a16:creationId xmlns:a16="http://schemas.microsoft.com/office/drawing/2014/main" id="{617AFE6B-B272-7F1A-B5E2-FCEC0E7A8775}"/>
              </a:ext>
            </a:extLst>
          </p:cNvPr>
          <p:cNvSpPr>
            <a:spLocks noGrp="1"/>
          </p:cNvSpPr>
          <p:nvPr>
            <p:ph sz="quarter" idx="15"/>
          </p:nvPr>
        </p:nvSpPr>
        <p:spPr>
          <a:xfrm>
            <a:off x="620183" y="6356351"/>
            <a:ext cx="10180339" cy="365125"/>
          </a:xfrm>
        </p:spPr>
        <p:txBody>
          <a:bodyPr anchor="b" anchorCtr="0"/>
          <a:lstStyle/>
          <a:p>
            <a:endParaRPr lang="en-GB" noProof="0" dirty="0">
              <a:solidFill>
                <a:schemeClr val="tx2"/>
              </a:solidFill>
              <a:ea typeface="Verdana" panose="020B0604030504040204" pitchFamily="34" charset="0"/>
            </a:endParaRPr>
          </a:p>
          <a:p>
            <a:r>
              <a:rPr lang="en-GB" noProof="0" dirty="0">
                <a:solidFill>
                  <a:schemeClr val="tx2"/>
                </a:solidFill>
                <a:ea typeface="Verdana" panose="020B0604030504040204" pitchFamily="34" charset="0"/>
              </a:rPr>
              <a:t>ADC, antibody-drug conjugate; EGFRm, EGFR mutation; NSCLC, non-small cell lung cancer; OS, overall survival; PFS, progression-free survival; sac-TMT, s</a:t>
            </a:r>
            <a:r>
              <a:rPr lang="en-GB" noProof="0" dirty="0">
                <a:solidFill>
                  <a:schemeClr val="tx2"/>
                </a:solidFill>
              </a:rPr>
              <a:t>acituzumab tirumotecan; TKI, tyrosine kinase inhibitor </a:t>
            </a:r>
            <a:endParaRPr lang="en-GB" noProof="0" dirty="0">
              <a:solidFill>
                <a:schemeClr val="tx2"/>
              </a:solidFill>
              <a:ea typeface="Verdana" panose="020B0604030504040204" pitchFamily="34" charset="0"/>
            </a:endParaRPr>
          </a:p>
          <a:p>
            <a:r>
              <a:rPr lang="en-GB" noProof="0" dirty="0">
                <a:solidFill>
                  <a:schemeClr val="tx2"/>
                </a:solidFill>
                <a:ea typeface="Verdana" panose="020B0604030504040204" pitchFamily="34" charset="0"/>
              </a:rPr>
              <a:t>Yang Y, et al. Abstract LBA4, ELCC 2026 (oral presentation)</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5BF40D3E-3A98-A81C-4FB4-2E374201D2D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27</a:t>
            </a:fld>
            <a:endParaRPr lang="en-GB" noProof="0" dirty="0"/>
          </a:p>
        </p:txBody>
      </p:sp>
      <p:sp>
        <p:nvSpPr>
          <p:cNvPr id="5" name="TextBox 4">
            <a:extLst>
              <a:ext uri="{FF2B5EF4-FFF2-40B4-BE49-F238E27FC236}">
                <a16:creationId xmlns:a16="http://schemas.microsoft.com/office/drawing/2014/main" id="{F4585EE2-7340-8C34-94B3-1C233A175045}"/>
              </a:ext>
            </a:extLst>
          </p:cNvPr>
          <p:cNvSpPr txBox="1"/>
          <p:nvPr/>
        </p:nvSpPr>
        <p:spPr>
          <a:xfrm>
            <a:off x="946799" y="3501008"/>
            <a:ext cx="10624487" cy="1479993"/>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endParaRPr lang="en-GB" b="1" noProof="0" dirty="0"/>
          </a:p>
          <a:p>
            <a:pPr marL="365125" indent="-365125">
              <a:spcBef>
                <a:spcPts val="1200"/>
              </a:spcBef>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Sacituzumab tirumotecan is poised to become a </a:t>
            </a:r>
            <a:r>
              <a:rPr lang="en-GB" b="1" noProof="0" dirty="0">
                <a:latin typeface="Arial" panose="020B0604020202020204" pitchFamily="34" charset="0"/>
                <a:cs typeface="Arial" panose="020B0604020202020204" pitchFamily="34" charset="0"/>
              </a:rPr>
              <a:t>new standard of care after EGFR TKI failure</a:t>
            </a:r>
            <a:r>
              <a:rPr lang="en-GB" noProof="0" dirty="0">
                <a:latin typeface="Arial" panose="020B0604020202020204" pitchFamily="34" charset="0"/>
                <a:cs typeface="Arial" panose="020B0604020202020204" pitchFamily="34" charset="0"/>
              </a:rPr>
              <a:t>, replacing docetaxel and reinforcing </a:t>
            </a:r>
            <a:r>
              <a:rPr lang="en-GB" b="1" noProof="0" dirty="0">
                <a:latin typeface="Arial" panose="020B0604020202020204" pitchFamily="34" charset="0"/>
                <a:cs typeface="Arial" panose="020B0604020202020204" pitchFamily="34" charset="0"/>
              </a:rPr>
              <a:t>ADCs as a key pillar in the treatment sequence</a:t>
            </a:r>
            <a:r>
              <a:rPr lang="en-GB" noProof="0" dirty="0">
                <a:latin typeface="Arial" panose="020B0604020202020204" pitchFamily="34" charset="0"/>
                <a:cs typeface="Arial" panose="020B0604020202020204" pitchFamily="34" charset="0"/>
              </a:rPr>
              <a:t> for </a:t>
            </a:r>
            <a:r>
              <a:rPr lang="en-GB" i="1" noProof="0" dirty="0">
                <a:latin typeface="Arial" panose="020B0604020202020204" pitchFamily="34" charset="0"/>
                <a:cs typeface="Arial" panose="020B0604020202020204" pitchFamily="34" charset="0"/>
              </a:rPr>
              <a:t>EGFR</a:t>
            </a:r>
            <a:r>
              <a:rPr lang="en-GB" noProof="0" dirty="0">
                <a:latin typeface="Arial" panose="020B0604020202020204" pitchFamily="34" charset="0"/>
                <a:cs typeface="Arial" panose="020B0604020202020204" pitchFamily="34" charset="0"/>
              </a:rPr>
              <a:t>-mutant NSCLC</a:t>
            </a:r>
          </a:p>
        </p:txBody>
      </p:sp>
    </p:spTree>
    <p:extLst>
      <p:ext uri="{BB962C8B-B14F-4D97-AF65-F5344CB8AC3E}">
        <p14:creationId xmlns:p14="http://schemas.microsoft.com/office/powerpoint/2010/main" val="194529533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416876" y="1592023"/>
            <a:ext cx="10143620" cy="5472608"/>
          </a:xfrm>
        </p:spPr>
        <p:txBody>
          <a:bodyPr>
            <a:normAutofit/>
          </a:bodyPr>
          <a:lstStyle/>
          <a:p>
            <a:pPr marL="0" indent="0">
              <a:lnSpc>
                <a:spcPct val="120000"/>
              </a:lnSpc>
              <a:spcBef>
                <a:spcPts val="600"/>
              </a:spcBef>
              <a:buNone/>
            </a:pPr>
            <a:endParaRPr lang="en-GB" sz="16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lnSpc>
                <a:spcPct val="120000"/>
              </a:lnSpc>
              <a:buNone/>
            </a:pPr>
            <a:r>
              <a:rPr lang="en-GB" sz="1400" noProof="0" dirty="0">
                <a:latin typeface="Arial" panose="020B0604020202020204" pitchFamily="34" charset="0"/>
              </a:rPr>
              <a:t>This LUNG CONNECT programme is supported through an independent educational grant from </a:t>
            </a:r>
            <a:r>
              <a:rPr lang="en-GB" sz="1400" noProof="0" dirty="0"/>
              <a:t>Bayer</a:t>
            </a:r>
            <a:r>
              <a:rPr lang="en-GB" sz="1400" noProof="0" dirty="0">
                <a:latin typeface="Arial" panose="020B0604020202020204" pitchFamily="34" charset="0"/>
              </a:rPr>
              <a:t>. </a:t>
            </a:r>
            <a:br>
              <a:rPr lang="en-GB" sz="1400" noProof="0" dirty="0">
                <a:latin typeface="Arial" panose="020B0604020202020204" pitchFamily="34" charset="0"/>
              </a:rPr>
            </a:br>
            <a:r>
              <a:rPr lang="en-GB" sz="1400" noProof="0" dirty="0">
                <a:latin typeface="Arial" panose="020B0604020202020204" pitchFamily="34" charset="0"/>
              </a:rPr>
              <a:t>The programme is therefore independent, the content is not influenced by the supporter and is under the sole responsibility of the experts.</a:t>
            </a:r>
          </a:p>
          <a:p>
            <a:pPr marL="0" indent="0">
              <a:lnSpc>
                <a:spcPct val="120000"/>
              </a:lnSpc>
              <a:buNone/>
            </a:pPr>
            <a:r>
              <a:rPr lang="en-GB" sz="1400" b="1" noProof="0" dirty="0">
                <a:latin typeface="Arial" panose="020B0604020202020204" pitchFamily="34" charset="0"/>
              </a:rPr>
              <a:t>Please note:</a:t>
            </a:r>
            <a:r>
              <a:rPr lang="en-GB" sz="1400" noProof="0" dirty="0">
                <a:latin typeface="Arial" panose="020B0604020202020204" pitchFamily="34" charset="0"/>
              </a:rPr>
              <a:t> </a:t>
            </a:r>
          </a:p>
          <a:p>
            <a:pPr>
              <a:lnSpc>
                <a:spcPct val="120000"/>
              </a:lnSpc>
            </a:pPr>
            <a:r>
              <a:rPr lang="en-GB" sz="1400" noProof="0" dirty="0">
                <a:latin typeface="Arial" panose="020B0604020202020204" pitchFamily="34" charset="0"/>
              </a:rPr>
              <a:t>This educational programme is intended for healthcare professionals only</a:t>
            </a:r>
          </a:p>
          <a:p>
            <a:pPr>
              <a:lnSpc>
                <a:spcPct val="120000"/>
              </a:lnSpc>
            </a:pPr>
            <a:r>
              <a:rPr lang="en-GB" sz="1400" noProof="0" dirty="0">
                <a:latin typeface="Arial" panose="020B0604020202020204" pitchFamily="34" charset="0"/>
              </a:rPr>
              <a:t>The views expressed within this programme are the personal opinions of the experts. They do not necessarily represent the views of the experts’ institutions, or the rest of the LUNG CONNECT group.</a:t>
            </a:r>
          </a:p>
          <a:p>
            <a:pPr marL="0" indent="0">
              <a:buNone/>
            </a:pPr>
            <a:r>
              <a:rPr lang="en-GB" sz="1600" b="1" noProof="0" dirty="0">
                <a:latin typeface="Arial" panose="020B0604020202020204" pitchFamily="34" charset="0"/>
              </a:rPr>
              <a:t>Expert disclosures:</a:t>
            </a:r>
          </a:p>
          <a:p>
            <a:r>
              <a:rPr lang="en-GB" sz="1600" b="1" noProof="0" dirty="0">
                <a:solidFill>
                  <a:srgbClr val="C6573B"/>
                </a:solidFill>
                <a:latin typeface="Arial" panose="020B0604020202020204" pitchFamily="34" charset="0"/>
              </a:rPr>
              <a:t>Prof. Nicolas Girard  </a:t>
            </a:r>
            <a:r>
              <a:rPr lang="en-GB" sz="1400" noProof="0" dirty="0">
                <a:latin typeface="Arial" panose="020B0604020202020204" pitchFamily="34" charset="0"/>
              </a:rPr>
              <a:t>has received financial support/sponsorship for research support, consultation, or speaker fees from the following companies: AbbVie, Amgen, AstraZeneca, BeiGene, Boehringer Ingelheim, Bristol Myers Squibb, Daiichi‑Sankyo, Gilead, Hoffmann-La Roche, Ipsen, Janssen, Leo Pharma, Lilly, Merk Serono, Merck Sharp &amp; Dohme, Mirati, Novartis, Pfizer, Pierre Fabre, Sanofi and Takeda</a:t>
            </a:r>
            <a:r>
              <a:rPr lang="en-GB" sz="1400" noProof="0" dirty="0"/>
              <a:t>. Prof. Nicolas Girard has also participated on a data safety monitoring board for Hoffmann-La Roche and has a family member employed by AstraZeneca</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416876" y="259200"/>
            <a:ext cx="10963199" cy="790544"/>
          </a:xfrm>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dirty="0">
              <a:solidFill>
                <a:srgbClr val="505050"/>
              </a:solidFill>
              <a:latin typeface="Aileron" charset="0"/>
              <a:ea typeface="Aileron" charset="0"/>
              <a:cs typeface="Aileron" charset="0"/>
            </a:endParaRPr>
          </a:p>
        </p:txBody>
      </p:sp>
      <p:sp>
        <p:nvSpPr>
          <p:cNvPr id="5" name="TextBox 4">
            <a:extLst>
              <a:ext uri="{FF2B5EF4-FFF2-40B4-BE49-F238E27FC236}">
                <a16:creationId xmlns:a16="http://schemas.microsoft.com/office/drawing/2014/main" id="{10315A7D-74A6-4D5C-139B-D3EBA80E40A9}"/>
              </a:ext>
            </a:extLst>
          </p:cNvPr>
          <p:cNvSpPr txBox="1"/>
          <p:nvPr/>
        </p:nvSpPr>
        <p:spPr>
          <a:xfrm>
            <a:off x="349578" y="877781"/>
            <a:ext cx="6667251" cy="886205"/>
          </a:xfrm>
          <a:prstGeom prst="rect">
            <a:avLst/>
          </a:prstGeom>
          <a:noFill/>
        </p:spPr>
        <p:txBody>
          <a:bodyPr wrap="square">
            <a:spAutoFit/>
          </a:bodyPr>
          <a:lstStyle/>
          <a:p>
            <a:pPr marL="0" indent="0">
              <a:lnSpc>
                <a:spcPct val="120000"/>
              </a:lnSpc>
              <a:spcBef>
                <a:spcPts val="600"/>
              </a:spcBef>
              <a:buNone/>
            </a:pPr>
            <a:r>
              <a:rPr lang="en-GB" sz="1100" b="1" noProof="0" dirty="0">
                <a:solidFill>
                  <a:srgbClr val="5D8298"/>
                </a:solidFill>
                <a:latin typeface="Arial" panose="020B0604020202020204" pitchFamily="34" charset="0"/>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detection and treatment of targetable genetic/genomic alterations in various cancers</a:t>
            </a:r>
          </a:p>
        </p:txBody>
      </p:sp>
      <p:pic>
        <p:nvPicPr>
          <p:cNvPr id="8" name="Picture 7">
            <a:extLst>
              <a:ext uri="{FF2B5EF4-FFF2-40B4-BE49-F238E27FC236}">
                <a16:creationId xmlns:a16="http://schemas.microsoft.com/office/drawing/2014/main" id="{9C3045DB-2CEF-2379-DB29-33F875A9E779}"/>
              </a:ext>
            </a:extLst>
          </p:cNvPr>
          <p:cNvPicPr>
            <a:picLocks noChangeAspect="1"/>
          </p:cNvPicPr>
          <p:nvPr/>
        </p:nvPicPr>
        <p:blipFill>
          <a:blip r:embed="rId3"/>
          <a:stretch>
            <a:fillRect/>
          </a:stretch>
        </p:blipFill>
        <p:spPr>
          <a:xfrm>
            <a:off x="9592821" y="781993"/>
            <a:ext cx="1989579" cy="1026570"/>
          </a:xfrm>
          <a:prstGeom prst="rect">
            <a:avLst/>
          </a:prstGeom>
        </p:spPr>
      </p:pic>
      <p:pic>
        <p:nvPicPr>
          <p:cNvPr id="12" name="Picture 11">
            <a:extLst>
              <a:ext uri="{FF2B5EF4-FFF2-40B4-BE49-F238E27FC236}">
                <a16:creationId xmlns:a16="http://schemas.microsoft.com/office/drawing/2014/main" id="{1E49659C-C5C8-8960-E002-4EF9FDF8BDC4}"/>
              </a:ext>
            </a:extLst>
          </p:cNvPr>
          <p:cNvPicPr>
            <a:picLocks noChangeAspect="1"/>
          </p:cNvPicPr>
          <p:nvPr/>
        </p:nvPicPr>
        <p:blipFill>
          <a:blip r:embed="rId4"/>
          <a:stretch>
            <a:fillRect/>
          </a:stretch>
        </p:blipFill>
        <p:spPr>
          <a:xfrm>
            <a:off x="7279374" y="988784"/>
            <a:ext cx="2008942" cy="726373"/>
          </a:xfrm>
          <a:prstGeom prst="rect">
            <a:avLst/>
          </a:prstGeom>
        </p:spPr>
      </p:pic>
    </p:spTree>
    <p:extLst>
      <p:ext uri="{BB962C8B-B14F-4D97-AF65-F5344CB8AC3E}">
        <p14:creationId xmlns:p14="http://schemas.microsoft.com/office/powerpoint/2010/main" val="6754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620184" y="1425600"/>
            <a:ext cx="10963200" cy="4525200"/>
          </a:xfrm>
        </p:spPr>
        <p:txBody>
          <a:bodyPr/>
          <a:lstStyle/>
          <a:p>
            <a:r>
              <a:rPr lang="en-GB" sz="1800" b="1" noProof="0" dirty="0">
                <a:solidFill>
                  <a:schemeClr val="accent1"/>
                </a:solidFill>
              </a:rPr>
              <a:t>Beamion-Lung1: </a:t>
            </a:r>
            <a:r>
              <a:rPr lang="en-GB" sz="1800" noProof="0" dirty="0"/>
              <a:t>Zongertinib shows </a:t>
            </a:r>
            <a:r>
              <a:rPr lang="en-GB" sz="1800" noProof="0" dirty="0">
                <a:solidFill>
                  <a:schemeClr val="tx2"/>
                </a:solidFill>
              </a:rPr>
              <a:t>practice-changing potential as a first-line targeted therapy in </a:t>
            </a:r>
            <a:br>
              <a:rPr lang="en-GB" sz="1800" noProof="0" dirty="0">
                <a:solidFill>
                  <a:schemeClr val="tx2"/>
                </a:solidFill>
              </a:rPr>
            </a:br>
            <a:r>
              <a:rPr lang="en-GB" sz="1800" i="1" noProof="0" dirty="0">
                <a:solidFill>
                  <a:schemeClr val="tx2"/>
                </a:solidFill>
              </a:rPr>
              <a:t>HER2</a:t>
            </a:r>
            <a:r>
              <a:rPr lang="en-GB" sz="1800" noProof="0" dirty="0">
                <a:solidFill>
                  <a:schemeClr val="tx2"/>
                </a:solidFill>
              </a:rPr>
              <a:t>-mutant NSCLC, with high systemic response rates, durable disease control, and clinically meaningful CNS activity, including responses in patients with untreated or active brain metastases, alongside a manageable safety profile</a:t>
            </a:r>
          </a:p>
          <a:p>
            <a:r>
              <a:rPr lang="en-GB" sz="1800" b="1" noProof="0" dirty="0">
                <a:solidFill>
                  <a:schemeClr val="accent1"/>
                </a:solidFill>
              </a:rPr>
              <a:t>SOHO-01: </a:t>
            </a:r>
            <a:r>
              <a:rPr lang="en-GB" sz="1800" noProof="0" dirty="0">
                <a:solidFill>
                  <a:schemeClr val="tx2"/>
                </a:solidFill>
              </a:rPr>
              <a:t>Dia</a:t>
            </a:r>
            <a:r>
              <a:rPr lang="en-GB" sz="1800" noProof="0" dirty="0"/>
              <a:t>rrhea with sevabertinib is predictable and manageable with proactive measures, </a:t>
            </a:r>
            <a:br>
              <a:rPr lang="en-GB" sz="1800" noProof="0" dirty="0"/>
            </a:br>
            <a:r>
              <a:rPr lang="en-GB" sz="1800" noProof="0" dirty="0"/>
              <a:t>meaning patients can stay on treatment longer without compromising dose intensity</a:t>
            </a:r>
          </a:p>
          <a:p>
            <a:r>
              <a:rPr lang="en-GB" sz="1800" b="1" noProof="0" dirty="0">
                <a:solidFill>
                  <a:schemeClr val="accent1"/>
                </a:solidFill>
              </a:rPr>
              <a:t>IELCART: </a:t>
            </a:r>
            <a:r>
              <a:rPr lang="en-GB" sz="1800" noProof="0" dirty="0"/>
              <a:t>In patients with resected stage IA NSCLC, </a:t>
            </a:r>
            <a:r>
              <a:rPr lang="en-GB" sz="1800" i="1" noProof="0" dirty="0"/>
              <a:t>HER2</a:t>
            </a:r>
            <a:r>
              <a:rPr lang="en-GB" sz="1800" noProof="0" dirty="0"/>
              <a:t> mutations occur at a similar frequency </a:t>
            </a:r>
            <a:br>
              <a:rPr lang="en-GB" sz="1800" noProof="0" dirty="0"/>
            </a:br>
            <a:r>
              <a:rPr lang="en-GB" sz="1800" noProof="0" dirty="0"/>
              <a:t>to advanced disease but in early-stage disease there was no clear impact on outcomes, suggesting </a:t>
            </a:r>
            <a:br>
              <a:rPr lang="en-GB" sz="1800" noProof="0" dirty="0"/>
            </a:br>
            <a:r>
              <a:rPr lang="en-GB" sz="1800" noProof="0" dirty="0"/>
              <a:t>these alterations do not currently inform prognosis or adjuvant treatment decisions</a:t>
            </a:r>
          </a:p>
          <a:p>
            <a:r>
              <a:rPr lang="en-GB" sz="1800" b="1" noProof="0" dirty="0">
                <a:solidFill>
                  <a:schemeClr val="accent1"/>
                </a:solidFill>
              </a:rPr>
              <a:t>OptiTROP-Lung03: </a:t>
            </a:r>
            <a:r>
              <a:rPr lang="en-GB" sz="1800" noProof="0" dirty="0"/>
              <a:t>Sacituzumab tirumotecan demonstrates a clinically meaningful overall </a:t>
            </a:r>
            <a:br>
              <a:rPr lang="en-GB" sz="1800" noProof="0" dirty="0"/>
            </a:br>
            <a:r>
              <a:rPr lang="en-GB" sz="1800" noProof="0" dirty="0"/>
              <a:t>survival benefit over docetaxel in previously treated </a:t>
            </a:r>
            <a:r>
              <a:rPr lang="en-GB" sz="1800" i="1" noProof="0" dirty="0"/>
              <a:t>EGFR</a:t>
            </a:r>
            <a:r>
              <a:rPr lang="en-GB" sz="1800" noProof="0" dirty="0"/>
              <a:t>-mutant NSCLC, supporting its use </a:t>
            </a:r>
            <a:br>
              <a:rPr lang="en-GB" sz="1800" noProof="0" dirty="0"/>
            </a:br>
            <a:r>
              <a:rPr lang="en-GB" sz="1800" noProof="0" dirty="0"/>
              <a:t>as a preferred post-TKI treatment option and reinforcing the growing role of ADCs in this setting</a:t>
            </a:r>
          </a:p>
          <a:p>
            <a:endParaRPr lang="en-GB" sz="1800" noProof="0" dirty="0"/>
          </a:p>
          <a:p>
            <a:endParaRPr lang="en-GB" sz="1800" noProof="0" dirty="0"/>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619201" y="259200"/>
            <a:ext cx="10963199" cy="864000"/>
          </a:xfrm>
        </p:spPr>
        <p:txBody>
          <a:bodyPr/>
          <a:lstStyle/>
          <a:p>
            <a:r>
              <a:rPr lang="en-GB" noProof="0" dirty="0"/>
              <a:t>Clinical takeaways</a:t>
            </a:r>
          </a:p>
        </p:txBody>
      </p:sp>
      <p:sp>
        <p:nvSpPr>
          <p:cNvPr id="14" name="Content Placeholder 13">
            <a:extLst>
              <a:ext uri="{FF2B5EF4-FFF2-40B4-BE49-F238E27FC236}">
                <a16:creationId xmlns:a16="http://schemas.microsoft.com/office/drawing/2014/main" id="{E589FB86-6B42-8107-0296-5AE05692E294}"/>
              </a:ext>
            </a:extLst>
          </p:cNvPr>
          <p:cNvSpPr>
            <a:spLocks noGrp="1"/>
          </p:cNvSpPr>
          <p:nvPr>
            <p:ph sz="quarter" idx="15"/>
          </p:nvPr>
        </p:nvSpPr>
        <p:spPr>
          <a:xfrm>
            <a:off x="620183" y="6356351"/>
            <a:ext cx="10180339" cy="365125"/>
          </a:xfrm>
        </p:spPr>
        <p:txBody>
          <a:bodyPr/>
          <a:lstStyle/>
          <a:p>
            <a:r>
              <a:rPr lang="en-GB" noProof="0" dirty="0"/>
              <a:t>ADC, antibody-drug conjugate; CNS, central nervous system; NSCLC, non-small cell lung cancer</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a:t>
            </a:fld>
            <a:endParaRPr lang="en-GB" noProof="0"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noProof="0" dirty="0">
              <a:highlight>
                <a:srgbClr val="FFFF00"/>
              </a:highlight>
            </a:endParaRPr>
          </a:p>
        </p:txBody>
      </p:sp>
    </p:spTree>
    <p:extLst>
      <p:ext uri="{BB962C8B-B14F-4D97-AF65-F5344CB8AC3E}">
        <p14:creationId xmlns:p14="http://schemas.microsoft.com/office/powerpoint/2010/main" val="41216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425600"/>
            <a:ext cx="10963200" cy="4525200"/>
          </a:xfrm>
        </p:spPr>
        <p:txBody>
          <a:bodyPr/>
          <a:lstStyle/>
          <a:p>
            <a:r>
              <a:rPr lang="en-GB" noProof="0" dirty="0"/>
              <a:t>Understand the </a:t>
            </a:r>
            <a:r>
              <a:rPr lang="en-GB" b="1" noProof="0" dirty="0">
                <a:solidFill>
                  <a:schemeClr val="accent1"/>
                </a:solidFill>
              </a:rPr>
              <a:t>clinical trial data and emerging profiles </a:t>
            </a:r>
            <a:r>
              <a:rPr lang="en-GB" noProof="0" dirty="0"/>
              <a:t>of therapies for the treatment </a:t>
            </a:r>
            <a:br>
              <a:rPr lang="en-GB" noProof="0" dirty="0"/>
            </a:br>
            <a:r>
              <a:rPr lang="en-GB" noProof="0" dirty="0"/>
              <a:t>of molecularly driven lung cancer, including treatments for HER2-directed NSCLC </a:t>
            </a:r>
          </a:p>
          <a:p>
            <a:endParaRPr lang="en-GB" noProof="0"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864000"/>
          </a:xfrm>
        </p:spPr>
        <p:txBody>
          <a:bodyPr/>
          <a:lstStyle/>
          <a:p>
            <a:r>
              <a:rPr lang="en-GB" noProof="0" dirty="0"/>
              <a:t>Educational objectives</a:t>
            </a:r>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a:xfrm>
            <a:off x="620183" y="6356351"/>
            <a:ext cx="10180339" cy="365125"/>
          </a:xfrm>
        </p:spPr>
        <p:txBody>
          <a:bodyPr/>
          <a:lstStyle/>
          <a:p>
            <a:r>
              <a:rPr lang="en-GB" noProof="0" dirty="0"/>
              <a:t>NSCLC, non-small cell lung cancer</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dirty="0"/>
          </a:p>
        </p:txBody>
      </p:sp>
    </p:spTree>
    <p:extLst>
      <p:ext uri="{BB962C8B-B14F-4D97-AF65-F5344CB8AC3E}">
        <p14:creationId xmlns:p14="http://schemas.microsoft.com/office/powerpoint/2010/main" val="393747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E336-E780-4398-5C4C-07B10A65DA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AD5E7E-831C-C828-EA3E-A792FCF9B703}"/>
              </a:ext>
            </a:extLst>
          </p:cNvPr>
          <p:cNvSpPr>
            <a:spLocks noGrp="1"/>
          </p:cNvSpPr>
          <p:nvPr>
            <p:ph type="title"/>
          </p:nvPr>
        </p:nvSpPr>
        <p:spPr/>
        <p:txBody>
          <a:bodyPr>
            <a:normAutofit/>
          </a:bodyPr>
          <a:lstStyle/>
          <a:p>
            <a:r>
              <a:rPr lang="en-GB" noProof="0" dirty="0"/>
              <a:t>Beamion LUNG-1: Zongertinib in treatment-</a:t>
            </a:r>
            <a:r>
              <a:rPr lang="en-GB" noProof="0" dirty="0" err="1"/>
              <a:t>na</a:t>
            </a:r>
            <a:r>
              <a:rPr lang="en-GB" dirty="0"/>
              <a:t>ï</a:t>
            </a:r>
            <a:r>
              <a:rPr lang="en-GB" noProof="0" dirty="0" err="1"/>
              <a:t>ve</a:t>
            </a:r>
            <a:r>
              <a:rPr lang="en-GB" noProof="0" dirty="0"/>
              <a:t> patients with </a:t>
            </a:r>
            <a:r>
              <a:rPr lang="en-GB" i="1" noProof="0" dirty="0"/>
              <a:t>HER2</a:t>
            </a:r>
            <a:r>
              <a:rPr lang="en-GB" noProof="0" dirty="0"/>
              <a:t>-mutant NSCLC, including those with active brain metastases</a:t>
            </a:r>
          </a:p>
        </p:txBody>
      </p:sp>
      <p:sp>
        <p:nvSpPr>
          <p:cNvPr id="7" name="Subtitle 6">
            <a:extLst>
              <a:ext uri="{FF2B5EF4-FFF2-40B4-BE49-F238E27FC236}">
                <a16:creationId xmlns:a16="http://schemas.microsoft.com/office/drawing/2014/main" id="{C21E1B47-D4AD-C14A-F9B0-FE90F3090E31}"/>
              </a:ext>
            </a:extLst>
          </p:cNvPr>
          <p:cNvSpPr>
            <a:spLocks noGrp="1"/>
          </p:cNvSpPr>
          <p:nvPr>
            <p:ph type="subTitle" idx="1"/>
          </p:nvPr>
        </p:nvSpPr>
        <p:spPr/>
        <p:txBody>
          <a:bodyPr/>
          <a:lstStyle/>
          <a:p>
            <a:r>
              <a:rPr lang="en-GB" b="1" noProof="0" dirty="0"/>
              <a:t>Heymach J, et al. Abstract 6MO, ELCC 2026</a:t>
            </a:r>
            <a:endParaRPr lang="en-GB" sz="1800" b="1"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2639158-CF5A-B6C3-40E8-262589E4DDBD}"/>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8" name="Content Placeholder 7">
            <a:extLst>
              <a:ext uri="{FF2B5EF4-FFF2-40B4-BE49-F238E27FC236}">
                <a16:creationId xmlns:a16="http://schemas.microsoft.com/office/drawing/2014/main" id="{61E21B67-3F8F-D4ED-2AF4-579BF78F9E53}"/>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4849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063277"/>
            <a:ext cx="10963275" cy="1659437"/>
          </a:xfrm>
        </p:spPr>
        <p:txBody>
          <a:bodyPr>
            <a:noAutofit/>
          </a:bodyPr>
          <a:lstStyle/>
          <a:p>
            <a:r>
              <a:rPr lang="en-GB" sz="1600" b="1" spc="-20" noProof="0" dirty="0">
                <a:solidFill>
                  <a:schemeClr val="accent1"/>
                </a:solidFill>
              </a:rPr>
              <a:t>Zongertinib, a novel HER2-specific TKI</a:t>
            </a:r>
            <a:r>
              <a:rPr lang="en-GB" sz="1600" spc="-20" noProof="0" dirty="0"/>
              <a:t>, binds selectively and covalently to the HER2 tyrosine kinase domain while sparing wild-type </a:t>
            </a:r>
            <a:r>
              <a:rPr lang="en-GB" sz="1600" spc="-20" noProof="0" dirty="0">
                <a:solidFill>
                  <a:schemeClr val="tx2"/>
                </a:solidFill>
              </a:rPr>
              <a:t>EGFR a</a:t>
            </a:r>
            <a:r>
              <a:rPr lang="en-GB" sz="1600" spc="-20" noProof="0" dirty="0"/>
              <a:t>nd limiting EGFR-related adverse events</a:t>
            </a:r>
          </a:p>
          <a:p>
            <a:r>
              <a:rPr lang="en-GB" sz="1600" b="1" noProof="0" dirty="0">
                <a:solidFill>
                  <a:schemeClr val="accent1"/>
                </a:solidFill>
              </a:rPr>
              <a:t>Beamion LUNG-1 </a:t>
            </a:r>
            <a:r>
              <a:rPr lang="en-GB" sz="1600" noProof="0" dirty="0"/>
              <a:t>is</a:t>
            </a:r>
            <a:r>
              <a:rPr lang="en-GB" sz="1600" b="1" noProof="0" dirty="0">
                <a:solidFill>
                  <a:schemeClr val="accent1"/>
                </a:solidFill>
              </a:rPr>
              <a:t> </a:t>
            </a:r>
            <a:r>
              <a:rPr lang="en-GB" sz="1600" noProof="0" dirty="0">
                <a:solidFill>
                  <a:schemeClr val="tx2"/>
                </a:solidFill>
              </a:rPr>
              <a:t>a phase </a:t>
            </a:r>
            <a:r>
              <a:rPr lang="en-GB" sz="1600" noProof="0" dirty="0"/>
              <a:t>1a/1b, open-label trial, is evaluating the safety and efficacy of zongertinib in patients with </a:t>
            </a:r>
            <a:r>
              <a:rPr lang="en-GB" sz="1600" i="1" noProof="0" dirty="0"/>
              <a:t>HER2 </a:t>
            </a:r>
            <a:r>
              <a:rPr lang="en-GB" sz="1600" noProof="0" dirty="0"/>
              <a:t>aberration-positive solid </a:t>
            </a:r>
            <a:r>
              <a:rPr lang="en-GB" sz="1600" noProof="0" dirty="0">
                <a:solidFill>
                  <a:schemeClr val="tx2"/>
                </a:solidFill>
              </a:rPr>
              <a:t>tumours (phase 1a) and </a:t>
            </a:r>
            <a:r>
              <a:rPr lang="en-GB" sz="1600" i="1" noProof="0" dirty="0">
                <a:solidFill>
                  <a:schemeClr val="tx2"/>
                </a:solidFill>
              </a:rPr>
              <a:t>HER2</a:t>
            </a:r>
            <a:r>
              <a:rPr lang="en-GB" sz="1600" noProof="0" dirty="0">
                <a:solidFill>
                  <a:schemeClr val="tx2"/>
                </a:solidFill>
              </a:rPr>
              <a:t> mutation-positive NSCLC (phase 1b)</a:t>
            </a:r>
          </a:p>
          <a:p>
            <a:pPr lvl="1"/>
            <a:r>
              <a:rPr lang="en-GB" sz="1400" noProof="0" dirty="0"/>
              <a:t>The efficacy and safety of zongertinib in</a:t>
            </a:r>
            <a:r>
              <a:rPr lang="en-GB" sz="1400" b="1" noProof="0" dirty="0"/>
              <a:t> </a:t>
            </a:r>
            <a:r>
              <a:rPr lang="en-GB" sz="1400" b="1" noProof="0" dirty="0">
                <a:solidFill>
                  <a:schemeClr val="accent1"/>
                </a:solidFill>
              </a:rPr>
              <a:t>treatment-naïve patients (cohort 2),</a:t>
            </a:r>
            <a:r>
              <a:rPr lang="en-GB" sz="1400" noProof="0" dirty="0">
                <a:solidFill>
                  <a:schemeClr val="accent1"/>
                </a:solidFill>
              </a:rPr>
              <a:t> </a:t>
            </a:r>
            <a:r>
              <a:rPr lang="en-GB" sz="1400" noProof="0" dirty="0"/>
              <a:t>and </a:t>
            </a:r>
            <a:r>
              <a:rPr lang="en-GB" sz="1400" noProof="0" dirty="0">
                <a:solidFill>
                  <a:schemeClr val="tx2"/>
                </a:solidFill>
              </a:rPr>
              <a:t>patients</a:t>
            </a:r>
            <a:r>
              <a:rPr lang="en-GB" sz="1400" noProof="0" dirty="0"/>
              <a:t> with </a:t>
            </a:r>
            <a:r>
              <a:rPr lang="en-GB" sz="1400" b="1" noProof="0" dirty="0">
                <a:solidFill>
                  <a:schemeClr val="accent1"/>
                </a:solidFill>
              </a:rPr>
              <a:t>active brain metastases (cohort 4), </a:t>
            </a:r>
            <a:r>
              <a:rPr lang="en-GB" sz="1400" noProof="0" dirty="0"/>
              <a:t>including those with no prior brain radiotherapy were reported at ELCC 2026</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Beamion LUNG-1: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588385" cy="365125"/>
          </a:xfrm>
        </p:spPr>
        <p:txBody>
          <a:bodyPr anchor="b" anchorCtr="0"/>
          <a:lstStyle/>
          <a:p>
            <a:r>
              <a:rPr lang="en-GB" baseline="30000" noProof="0" dirty="0">
                <a:solidFill>
                  <a:schemeClr val="tx2"/>
                </a:solidFill>
              </a:rPr>
              <a:t> </a:t>
            </a:r>
            <a:r>
              <a:rPr lang="en-GB" spc="0" noProof="0" dirty="0">
                <a:solidFill>
                  <a:srgbClr val="000000"/>
                </a:solidFill>
              </a:rPr>
              <a:t>NCT04886804; </a:t>
            </a:r>
            <a:r>
              <a:rPr lang="en-GB" baseline="30000" noProof="0" dirty="0">
                <a:solidFill>
                  <a:schemeClr val="tx2"/>
                </a:solidFill>
              </a:rPr>
              <a:t>a</a:t>
            </a:r>
            <a:r>
              <a:rPr lang="en-GB" sz="1200" b="0" i="0" u="none" strike="noStrike" baseline="0" noProof="0" dirty="0">
                <a:solidFill>
                  <a:schemeClr val="tx2"/>
                </a:solidFill>
                <a:latin typeface="Arial" panose="020B0604020202020204" pitchFamily="34" charset="0"/>
                <a:cs typeface="Arial" panose="020B0604020202020204" pitchFamily="34" charset="0"/>
              </a:rPr>
              <a:t> Received ≥1 line of platinum-based combination chemotherapy; </a:t>
            </a:r>
            <a:r>
              <a:rPr lang="en-GB" baseline="30000" noProof="0" dirty="0">
                <a:solidFill>
                  <a:schemeClr val="tx2"/>
                </a:solidFill>
              </a:rPr>
              <a:t>b</a:t>
            </a:r>
            <a:r>
              <a:rPr lang="en-GB" sz="1200" b="0" i="0" u="none" strike="noStrike" baseline="30000" noProof="0" dirty="0">
                <a:solidFill>
                  <a:schemeClr val="tx2"/>
                </a:solidFill>
                <a:latin typeface="Arial" panose="020B0604020202020204" pitchFamily="34" charset="0"/>
                <a:cs typeface="Arial" panose="020B0604020202020204" pitchFamily="34" charset="0"/>
              </a:rPr>
              <a:t> </a:t>
            </a:r>
            <a:r>
              <a:rPr lang="en-GB" sz="1200" b="0" i="0" u="none" strike="noStrike" baseline="0" noProof="0" dirty="0">
                <a:solidFill>
                  <a:schemeClr val="tx2"/>
                </a:solidFill>
                <a:latin typeface="Arial" panose="020B0604020202020204" pitchFamily="34" charset="0"/>
                <a:cs typeface="Arial" panose="020B0604020202020204" pitchFamily="34" charset="0"/>
              </a:rPr>
              <a:t>excluding patients treated with ADCs</a:t>
            </a:r>
            <a:endParaRPr lang="en-GB" sz="1200" noProof="0" dirty="0">
              <a:solidFill>
                <a:schemeClr val="tx2"/>
              </a:solidFill>
              <a:latin typeface="Arial" panose="020B0604020202020204" pitchFamily="34" charset="0"/>
              <a:cs typeface="Arial" panose="020B0604020202020204" pitchFamily="34" charset="0"/>
            </a:endParaRPr>
          </a:p>
          <a:p>
            <a:r>
              <a:rPr lang="en-GB" noProof="0" dirty="0">
                <a:solidFill>
                  <a:schemeClr val="tx2"/>
                </a:solidFill>
              </a:rPr>
              <a:t>ADC, antibody-drug conjugate; NSCLC, non-small cell lung cancer; ORR, overall response rate; R, randomised; RECIST, Response Evaluation Criteria in Solid Tumours; TKD, tyrosine kinase domain; TKI, tyrosine kinase inhibitor</a:t>
            </a:r>
          </a:p>
          <a:p>
            <a:r>
              <a:rPr lang="en-GB" noProof="0" dirty="0">
                <a:solidFill>
                  <a:schemeClr val="tx2"/>
                </a:solidFill>
              </a:rPr>
              <a:t>Ruiter G, et al. Abstract PL04.04, WCLC 2024 (oral presentation); Heymach J, et al. Abstract 6MO, ELCC 2026 (oral presentation); </a:t>
            </a:r>
            <a:r>
              <a:rPr lang="en-GB" noProof="0" dirty="0" err="1">
                <a:solidFill>
                  <a:schemeClr val="tx2"/>
                </a:solidFill>
              </a:rPr>
              <a:t>Heymach</a:t>
            </a:r>
            <a:r>
              <a:rPr lang="en-GB" noProof="0" dirty="0">
                <a:solidFill>
                  <a:schemeClr val="tx2"/>
                </a:solidFill>
              </a:rPr>
              <a:t> J, et al. N Engl J Med 2025; 392: 2321-33</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Rectangle: Rounded Corners 7">
            <a:extLst>
              <a:ext uri="{FF2B5EF4-FFF2-40B4-BE49-F238E27FC236}">
                <a16:creationId xmlns:a16="http://schemas.microsoft.com/office/drawing/2014/main" id="{8CA1ED1D-7672-74DB-4CCE-88C0B7B7F854}"/>
              </a:ext>
            </a:extLst>
          </p:cNvPr>
          <p:cNvSpPr/>
          <p:nvPr/>
        </p:nvSpPr>
        <p:spPr>
          <a:xfrm>
            <a:off x="8616280" y="2852937"/>
            <a:ext cx="2927003" cy="2833352"/>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8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Phase 1b primary endpoint</a:t>
            </a:r>
          </a:p>
          <a:p>
            <a:pPr marL="184150" marR="0" lvl="0" indent="-1841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ORR by RECIST</a:t>
            </a:r>
          </a:p>
          <a:p>
            <a:pPr marL="184150" marR="0" lvl="0" indent="-1841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8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Key inclusion criteria</a:t>
            </a:r>
          </a:p>
          <a:p>
            <a:pPr marL="184150" marR="0" lvl="0" indent="-184150" algn="l" defTabSz="457200" rtl="0" eaLnBrk="1" fontAlgn="auto" latinLnBrk="0" hangingPunct="1">
              <a:lnSpc>
                <a:spcPct val="100000"/>
              </a:lnSpc>
              <a:spcBef>
                <a:spcPts val="0"/>
              </a:spcBef>
              <a:spcAft>
                <a:spcPts val="800"/>
              </a:spcAft>
              <a:buClr>
                <a:srgbClr val="C6573B"/>
              </a:buClr>
              <a:buSzTx/>
              <a:buFont typeface="Arial" panose="020B0604020202020204" pitchFamily="34" charset="0"/>
              <a:buChar char="•"/>
              <a:tabLst>
                <a:tab pos="1011238" algn="l"/>
                <a:tab pos="1774825"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with </a:t>
            </a:r>
            <a:r>
              <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mutation-positive NSCLC</a:t>
            </a:r>
          </a:p>
          <a:p>
            <a:pPr marL="184150" marR="0" lvl="0" indent="-184150" algn="l" defTabSz="457200" rtl="0" eaLnBrk="1" fontAlgn="auto" latinLnBrk="0" hangingPunct="1">
              <a:lnSpc>
                <a:spcPct val="100000"/>
              </a:lnSpc>
              <a:spcBef>
                <a:spcPts val="0"/>
              </a:spcBef>
              <a:spcAft>
                <a:spcPts val="800"/>
              </a:spcAft>
              <a:buClr>
                <a:srgbClr val="C6573B"/>
              </a:buClr>
              <a:buSzTx/>
              <a:buFont typeface="Arial" panose="020B0604020202020204" pitchFamily="34" charset="0"/>
              <a:buChar char="•"/>
              <a:tabLst>
                <a:tab pos="1011238" algn="l"/>
                <a:tab pos="1774825"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Received ≥1 line of platinum-based combination chemotherapy (Cohorts 1,3,5)</a:t>
            </a:r>
          </a:p>
        </p:txBody>
      </p:sp>
      <p:sp>
        <p:nvSpPr>
          <p:cNvPr id="23" name="Rounded Rectangle 22">
            <a:extLst>
              <a:ext uri="{FF2B5EF4-FFF2-40B4-BE49-F238E27FC236}">
                <a16:creationId xmlns:a16="http://schemas.microsoft.com/office/drawing/2014/main" id="{CECDA51B-1468-CFFB-DC07-E3A4192841AB}"/>
              </a:ext>
            </a:extLst>
          </p:cNvPr>
          <p:cNvSpPr/>
          <p:nvPr/>
        </p:nvSpPr>
        <p:spPr>
          <a:xfrm>
            <a:off x="5375920" y="2852936"/>
            <a:ext cx="3024000"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rgbClr val="C6573B"/>
              </a:buClr>
            </a:pPr>
            <a:r>
              <a:rPr lang="en-GB" sz="1200" b="1" noProof="0" dirty="0">
                <a:solidFill>
                  <a:srgbClr val="000000"/>
                </a:solidFill>
                <a:latin typeface="Arial" panose="020B0604020202020204" pitchFamily="34" charset="0"/>
                <a:cs typeface="Arial" panose="020B0604020202020204" pitchFamily="34" charset="0"/>
              </a:rPr>
              <a:t>Cohort 1: Pre-treated NSCLC</a:t>
            </a:r>
            <a:r>
              <a:rPr lang="en-GB" sz="1200" b="1" baseline="30000" noProof="0" dirty="0">
                <a:solidFill>
                  <a:srgbClr val="000000"/>
                </a:solidFill>
                <a:latin typeface="Arial" panose="020B0604020202020204" pitchFamily="34" charset="0"/>
                <a:cs typeface="Arial" panose="020B0604020202020204" pitchFamily="34" charset="0"/>
              </a:rPr>
              <a:t>a,b</a:t>
            </a:r>
            <a:br>
              <a:rPr lang="en-GB" sz="1200" b="1" noProof="0" dirty="0">
                <a:solidFill>
                  <a:srgbClr val="000000"/>
                </a:solidFill>
                <a:latin typeface="Arial" panose="020B0604020202020204" pitchFamily="34" charset="0"/>
                <a:cs typeface="Arial" panose="020B0604020202020204" pitchFamily="34" charset="0"/>
              </a:rPr>
            </a:br>
            <a:r>
              <a:rPr lang="en-GB" sz="1200" b="1" noProof="0" dirty="0">
                <a:solidFill>
                  <a:srgbClr val="000000"/>
                </a:solidFill>
                <a:latin typeface="Arial" panose="020B0604020202020204" pitchFamily="34" charset="0"/>
                <a:cs typeface="Arial" panose="020B0604020202020204" pitchFamily="34" charset="0"/>
              </a:rPr>
              <a:t>with a </a:t>
            </a:r>
            <a:r>
              <a:rPr lang="en-GB" sz="1200" b="1" i="1" noProof="0" dirty="0">
                <a:solidFill>
                  <a:srgbClr val="000000"/>
                </a:solidFill>
                <a:latin typeface="Arial" panose="020B0604020202020204" pitchFamily="34" charset="0"/>
                <a:cs typeface="Arial" panose="020B0604020202020204" pitchFamily="34" charset="0"/>
              </a:rPr>
              <a:t>HER2</a:t>
            </a:r>
            <a:r>
              <a:rPr lang="en-GB" sz="1200" b="1" noProof="0" dirty="0">
                <a:solidFill>
                  <a:srgbClr val="000000"/>
                </a:solidFill>
                <a:latin typeface="Arial" panose="020B0604020202020204" pitchFamily="34" charset="0"/>
                <a:cs typeface="Arial" panose="020B0604020202020204" pitchFamily="34" charset="0"/>
              </a:rPr>
              <a:t> TKD mutation</a:t>
            </a:r>
          </a:p>
        </p:txBody>
      </p:sp>
      <p:sp>
        <p:nvSpPr>
          <p:cNvPr id="27" name="Rounded Rectangle 26">
            <a:extLst>
              <a:ext uri="{FF2B5EF4-FFF2-40B4-BE49-F238E27FC236}">
                <a16:creationId xmlns:a16="http://schemas.microsoft.com/office/drawing/2014/main" id="{4331F00F-85B8-FF22-F2C4-FE10FB45CDF3}"/>
              </a:ext>
            </a:extLst>
          </p:cNvPr>
          <p:cNvSpPr/>
          <p:nvPr/>
        </p:nvSpPr>
        <p:spPr>
          <a:xfrm>
            <a:off x="5375920" y="3357879"/>
            <a:ext cx="3024000" cy="425600"/>
          </a:xfrm>
          <a:prstGeom prst="roundRect">
            <a:avLst>
              <a:gd name="adj" fmla="val 16894"/>
            </a:avLst>
          </a:prstGeom>
          <a:solidFill>
            <a:schemeClr val="tx2">
              <a:lumMod val="60000"/>
              <a:lumOff val="40000"/>
            </a:schemeClr>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2: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Treatment-naïve NSCLC</a:t>
            </a:r>
            <a:b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TKD mutation</a:t>
            </a:r>
          </a:p>
        </p:txBody>
      </p:sp>
      <p:sp>
        <p:nvSpPr>
          <p:cNvPr id="28" name="Rounded Rectangle 27">
            <a:extLst>
              <a:ext uri="{FF2B5EF4-FFF2-40B4-BE49-F238E27FC236}">
                <a16:creationId xmlns:a16="http://schemas.microsoft.com/office/drawing/2014/main" id="{9D1B07A2-E81A-3B0B-3650-7F8EEC4EC8E8}"/>
              </a:ext>
            </a:extLst>
          </p:cNvPr>
          <p:cNvSpPr/>
          <p:nvPr/>
        </p:nvSpPr>
        <p:spPr>
          <a:xfrm>
            <a:off x="5375920" y="3862822"/>
            <a:ext cx="3024000" cy="619983"/>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90000"/>
              </a:lnSpc>
              <a:buClr>
                <a:srgbClr val="C6573B"/>
              </a:buClr>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3: </a:t>
            </a: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Pre-treated</a:t>
            </a:r>
            <a:r>
              <a:rPr lang="en-GB" sz="1200" baseline="30000" dirty="0">
                <a:solidFill>
                  <a:srgbClr val="000000"/>
                </a:solidFill>
                <a:latin typeface="Arial" panose="020B0604020202020204" pitchFamily="34" charset="0"/>
                <a:cs typeface="Arial" panose="020B0604020202020204" pitchFamily="34" charset="0"/>
              </a:rPr>
              <a:t>a</a:t>
            </a: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NSCLC with a non-TKD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mutation or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TKD mutation-positive squamous NSCLC</a:t>
            </a:r>
            <a:endPar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ounded Rectangle 28">
            <a:extLst>
              <a:ext uri="{FF2B5EF4-FFF2-40B4-BE49-F238E27FC236}">
                <a16:creationId xmlns:a16="http://schemas.microsoft.com/office/drawing/2014/main" id="{F230F5CD-7453-1724-E07A-704D7F9E7635}"/>
              </a:ext>
            </a:extLst>
          </p:cNvPr>
          <p:cNvSpPr/>
          <p:nvPr/>
        </p:nvSpPr>
        <p:spPr>
          <a:xfrm>
            <a:off x="5375920" y="4562147"/>
            <a:ext cx="3024000" cy="425600"/>
          </a:xfrm>
          <a:prstGeom prst="roundRect">
            <a:avLst>
              <a:gd name="adj" fmla="val 16894"/>
            </a:avLst>
          </a:prstGeom>
          <a:solidFill>
            <a:schemeClr val="tx2">
              <a:lumMod val="60000"/>
              <a:lumOff val="40000"/>
            </a:schemeClr>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4: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NSCLC with active brain metastases with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TKD mutation</a:t>
            </a:r>
          </a:p>
        </p:txBody>
      </p:sp>
      <p:sp>
        <p:nvSpPr>
          <p:cNvPr id="30" name="Rounded Rectangle 29">
            <a:extLst>
              <a:ext uri="{FF2B5EF4-FFF2-40B4-BE49-F238E27FC236}">
                <a16:creationId xmlns:a16="http://schemas.microsoft.com/office/drawing/2014/main" id="{6D765E6E-9087-5004-AB6B-E996521B38E3}"/>
              </a:ext>
            </a:extLst>
          </p:cNvPr>
          <p:cNvSpPr/>
          <p:nvPr/>
        </p:nvSpPr>
        <p:spPr>
          <a:xfrm>
            <a:off x="5375920" y="5067089"/>
            <a:ext cx="3024000" cy="6192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5: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Pre-treated</a:t>
            </a:r>
            <a:r>
              <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NSCLC with a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TKD mutation and prior treatment with HER2-directed ADCs</a:t>
            </a:r>
          </a:p>
        </p:txBody>
      </p:sp>
      <p:sp>
        <p:nvSpPr>
          <p:cNvPr id="31" name="Rounded Rectangle 30">
            <a:extLst>
              <a:ext uri="{FF2B5EF4-FFF2-40B4-BE49-F238E27FC236}">
                <a16:creationId xmlns:a16="http://schemas.microsoft.com/office/drawing/2014/main" id="{C2967809-51D5-E0B4-58EB-8AFF02FC0DFF}"/>
              </a:ext>
            </a:extLst>
          </p:cNvPr>
          <p:cNvSpPr/>
          <p:nvPr/>
        </p:nvSpPr>
        <p:spPr>
          <a:xfrm>
            <a:off x="639280" y="4250294"/>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2</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Rounded Rectangle 31">
            <a:extLst>
              <a:ext uri="{FF2B5EF4-FFF2-40B4-BE49-F238E27FC236}">
                <a16:creationId xmlns:a16="http://schemas.microsoft.com/office/drawing/2014/main" id="{71E2B51F-B291-24DB-A3BC-C0957F7F0A18}"/>
              </a:ext>
            </a:extLst>
          </p:cNvPr>
          <p:cNvSpPr/>
          <p:nvPr/>
        </p:nvSpPr>
        <p:spPr>
          <a:xfrm>
            <a:off x="639280" y="4627816"/>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3 (exploratory)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Rounded Rectangle 32">
            <a:extLst>
              <a:ext uri="{FF2B5EF4-FFF2-40B4-BE49-F238E27FC236}">
                <a16:creationId xmlns:a16="http://schemas.microsoft.com/office/drawing/2014/main" id="{0C4E9DE1-3910-7D64-1788-7D29B00DDF9B}"/>
              </a:ext>
            </a:extLst>
          </p:cNvPr>
          <p:cNvSpPr/>
          <p:nvPr/>
        </p:nvSpPr>
        <p:spPr>
          <a:xfrm>
            <a:off x="639280" y="5005338"/>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4 (exploratory)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Rounded Rectangle 33">
            <a:extLst>
              <a:ext uri="{FF2B5EF4-FFF2-40B4-BE49-F238E27FC236}">
                <a16:creationId xmlns:a16="http://schemas.microsoft.com/office/drawing/2014/main" id="{A1ECDA88-FB65-F3EF-EC29-1F0CD399BB05}"/>
              </a:ext>
            </a:extLst>
          </p:cNvPr>
          <p:cNvSpPr/>
          <p:nvPr/>
        </p:nvSpPr>
        <p:spPr>
          <a:xfrm>
            <a:off x="639280" y="5382861"/>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5</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Rounded Rectangle 34">
            <a:extLst>
              <a:ext uri="{FF2B5EF4-FFF2-40B4-BE49-F238E27FC236}">
                <a16:creationId xmlns:a16="http://schemas.microsoft.com/office/drawing/2014/main" id="{2C13C6EF-0417-572F-4305-3D9D33D5E376}"/>
              </a:ext>
            </a:extLst>
          </p:cNvPr>
          <p:cNvSpPr/>
          <p:nvPr/>
        </p:nvSpPr>
        <p:spPr>
          <a:xfrm>
            <a:off x="639280" y="2852936"/>
            <a:ext cx="4520616" cy="432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Phase 1b: ongoing dose expansion</a:t>
            </a:r>
            <a:b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patients with </a:t>
            </a:r>
            <a:r>
              <a:rPr kumimoji="0" lang="en-GB"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HER2</a:t>
            </a: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-mutant NSCLC)</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Rounded Rectangle 35">
            <a:extLst>
              <a:ext uri="{FF2B5EF4-FFF2-40B4-BE49-F238E27FC236}">
                <a16:creationId xmlns:a16="http://schemas.microsoft.com/office/drawing/2014/main" id="{C0BE2589-7C7A-A853-9DBF-F6D81DEF677D}"/>
              </a:ext>
            </a:extLst>
          </p:cNvPr>
          <p:cNvSpPr/>
          <p:nvPr/>
        </p:nvSpPr>
        <p:spPr>
          <a:xfrm>
            <a:off x="2001357" y="3501008"/>
            <a:ext cx="576061" cy="232343"/>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120 mg</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Rounded Rectangle 36">
            <a:extLst>
              <a:ext uri="{FF2B5EF4-FFF2-40B4-BE49-F238E27FC236}">
                <a16:creationId xmlns:a16="http://schemas.microsoft.com/office/drawing/2014/main" id="{FB228701-2AEA-861B-0874-157FBD5874E4}"/>
              </a:ext>
            </a:extLst>
          </p:cNvPr>
          <p:cNvSpPr/>
          <p:nvPr/>
        </p:nvSpPr>
        <p:spPr>
          <a:xfrm>
            <a:off x="2001357" y="3780408"/>
            <a:ext cx="576061" cy="232343"/>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240 mg</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 name="Rounded Rectangle 38">
            <a:extLst>
              <a:ext uri="{FF2B5EF4-FFF2-40B4-BE49-F238E27FC236}">
                <a16:creationId xmlns:a16="http://schemas.microsoft.com/office/drawing/2014/main" id="{A67A39B9-641E-69F7-549C-93B93F6ED4F8}"/>
              </a:ext>
            </a:extLst>
          </p:cNvPr>
          <p:cNvSpPr/>
          <p:nvPr/>
        </p:nvSpPr>
        <p:spPr>
          <a:xfrm>
            <a:off x="2876148" y="3501008"/>
            <a:ext cx="881335" cy="551108"/>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Interim</a:t>
            </a:r>
            <a:b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futility</a:t>
            </a:r>
            <a:b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analysis</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1" name="Straight Connector 40">
            <a:extLst>
              <a:ext uri="{FF2B5EF4-FFF2-40B4-BE49-F238E27FC236}">
                <a16:creationId xmlns:a16="http://schemas.microsoft.com/office/drawing/2014/main" id="{F49D9E61-A519-E9EB-68B3-4C4253541272}"/>
              </a:ext>
            </a:extLst>
          </p:cNvPr>
          <p:cNvCxnSpPr>
            <a:cxnSpLocks/>
          </p:cNvCxnSpPr>
          <p:nvPr/>
        </p:nvCxnSpPr>
        <p:spPr>
          <a:xfrm>
            <a:off x="3798848" y="3770154"/>
            <a:ext cx="32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511B3DA-2E1B-7357-08B0-8B2EFA4894FA}"/>
              </a:ext>
            </a:extLst>
          </p:cNvPr>
          <p:cNvCxnSpPr>
            <a:cxnSpLocks/>
          </p:cNvCxnSpPr>
          <p:nvPr/>
        </p:nvCxnSpPr>
        <p:spPr>
          <a:xfrm>
            <a:off x="2618783" y="3770154"/>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F7CC1F2-C4E9-BC62-53E6-D955F42AA017}"/>
              </a:ext>
            </a:extLst>
          </p:cNvPr>
          <p:cNvCxnSpPr>
            <a:cxnSpLocks/>
          </p:cNvCxnSpPr>
          <p:nvPr/>
        </p:nvCxnSpPr>
        <p:spPr>
          <a:xfrm>
            <a:off x="1144983" y="3769816"/>
            <a:ext cx="71370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A65F4EC3-4EBB-B6FF-68AD-F92615A84841}"/>
              </a:ext>
            </a:extLst>
          </p:cNvPr>
          <p:cNvSpPr/>
          <p:nvPr/>
        </p:nvSpPr>
        <p:spPr>
          <a:xfrm>
            <a:off x="626790" y="3501008"/>
            <a:ext cx="932706" cy="551108"/>
          </a:xfrm>
          <a:prstGeom prst="roundRect">
            <a:avLst>
              <a:gd name="adj" fmla="val 23172"/>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Cohort 1</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50" name="Group 49">
            <a:extLst>
              <a:ext uri="{FF2B5EF4-FFF2-40B4-BE49-F238E27FC236}">
                <a16:creationId xmlns:a16="http://schemas.microsoft.com/office/drawing/2014/main" id="{B8F98613-1E31-D9AD-CF17-2ECA09021365}"/>
              </a:ext>
            </a:extLst>
          </p:cNvPr>
          <p:cNvGrpSpPr/>
          <p:nvPr/>
        </p:nvGrpSpPr>
        <p:grpSpPr>
          <a:xfrm>
            <a:off x="1856679" y="3603608"/>
            <a:ext cx="144000" cy="313200"/>
            <a:chOff x="1856679" y="3531600"/>
            <a:chExt cx="144000" cy="313200"/>
          </a:xfrm>
        </p:grpSpPr>
        <p:cxnSp>
          <p:nvCxnSpPr>
            <p:cNvPr id="44" name="Straight Connector 43">
              <a:extLst>
                <a:ext uri="{FF2B5EF4-FFF2-40B4-BE49-F238E27FC236}">
                  <a16:creationId xmlns:a16="http://schemas.microsoft.com/office/drawing/2014/main" id="{D9049FAD-75FC-93F1-F327-646796B1073A}"/>
                </a:ext>
              </a:extLst>
            </p:cNvPr>
            <p:cNvCxnSpPr>
              <a:cxnSpLocks/>
            </p:cNvCxnSpPr>
            <p:nvPr/>
          </p:nvCxnSpPr>
          <p:spPr>
            <a:xfrm>
              <a:off x="1856679" y="3545171"/>
              <a:ext cx="14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50BA583-55FC-DBB7-F223-4D1F1B54801A}"/>
                </a:ext>
              </a:extLst>
            </p:cNvPr>
            <p:cNvCxnSpPr>
              <a:cxnSpLocks/>
            </p:cNvCxnSpPr>
            <p:nvPr/>
          </p:nvCxnSpPr>
          <p:spPr>
            <a:xfrm flipV="1">
              <a:off x="1856679" y="3531600"/>
              <a:ext cx="0" cy="3132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98300D7-B299-4459-1C9A-0B34C212A91E}"/>
                </a:ext>
              </a:extLst>
            </p:cNvPr>
            <p:cNvCxnSpPr>
              <a:cxnSpLocks/>
            </p:cNvCxnSpPr>
            <p:nvPr/>
          </p:nvCxnSpPr>
          <p:spPr>
            <a:xfrm>
              <a:off x="1856679" y="3834096"/>
              <a:ext cx="14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48" name="Rounded Rectangle 47">
            <a:extLst>
              <a:ext uri="{FF2B5EF4-FFF2-40B4-BE49-F238E27FC236}">
                <a16:creationId xmlns:a16="http://schemas.microsoft.com/office/drawing/2014/main" id="{99BB272D-B352-0D8D-6F55-B45AC6B656C8}"/>
              </a:ext>
            </a:extLst>
          </p:cNvPr>
          <p:cNvSpPr/>
          <p:nvPr/>
        </p:nvSpPr>
        <p:spPr>
          <a:xfrm>
            <a:off x="4164214" y="3501008"/>
            <a:ext cx="881335" cy="551108"/>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120 mg</a:t>
            </a:r>
          </a:p>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(n=75)</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9" name="Oval 48">
            <a:extLst>
              <a:ext uri="{FF2B5EF4-FFF2-40B4-BE49-F238E27FC236}">
                <a16:creationId xmlns:a16="http://schemas.microsoft.com/office/drawing/2014/main" id="{272525DF-2E1F-B37A-782D-54C5675A9A49}"/>
              </a:ext>
            </a:extLst>
          </p:cNvPr>
          <p:cNvSpPr/>
          <p:nvPr/>
        </p:nvSpPr>
        <p:spPr>
          <a:xfrm>
            <a:off x="1765088" y="3673484"/>
            <a:ext cx="183182" cy="18318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p>
        </p:txBody>
      </p:sp>
    </p:spTree>
    <p:extLst>
      <p:ext uri="{BB962C8B-B14F-4D97-AF65-F5344CB8AC3E}">
        <p14:creationId xmlns:p14="http://schemas.microsoft.com/office/powerpoint/2010/main" val="23544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2DCAF-7D9B-9E00-8223-74BE332DF0A8}"/>
            </a:ext>
          </a:extLst>
        </p:cNvPr>
        <p:cNvGrpSpPr/>
        <p:nvPr/>
      </p:nvGrpSpPr>
      <p:grpSpPr>
        <a:xfrm>
          <a:off x="0" y="0"/>
          <a:ext cx="0" cy="0"/>
          <a:chOff x="0" y="0"/>
          <a:chExt cx="0" cy="0"/>
        </a:xfrm>
      </p:grpSpPr>
      <p:sp>
        <p:nvSpPr>
          <p:cNvPr id="32" name="Text Placeholder 31">
            <a:extLst>
              <a:ext uri="{FF2B5EF4-FFF2-40B4-BE49-F238E27FC236}">
                <a16:creationId xmlns:a16="http://schemas.microsoft.com/office/drawing/2014/main" id="{C3DD3587-F3BB-E58F-A26E-95DD9A26C2AD}"/>
              </a:ext>
            </a:extLst>
          </p:cNvPr>
          <p:cNvSpPr>
            <a:spLocks noGrp="1"/>
          </p:cNvSpPr>
          <p:nvPr>
            <p:ph type="body" idx="1"/>
          </p:nvPr>
        </p:nvSpPr>
        <p:spPr>
          <a:xfrm>
            <a:off x="609600" y="737657"/>
            <a:ext cx="10972800" cy="701675"/>
          </a:xfrm>
        </p:spPr>
        <p:txBody>
          <a:bodyPr/>
          <a:lstStyle/>
          <a:p>
            <a:r>
              <a:rPr lang="en-GB" noProof="0" dirty="0"/>
              <a:t>TUMOUR RESPONSE</a:t>
            </a:r>
          </a:p>
        </p:txBody>
      </p:sp>
      <p:sp>
        <p:nvSpPr>
          <p:cNvPr id="13" name="Title 12">
            <a:extLst>
              <a:ext uri="{FF2B5EF4-FFF2-40B4-BE49-F238E27FC236}">
                <a16:creationId xmlns:a16="http://schemas.microsoft.com/office/drawing/2014/main" id="{8295EA79-5886-0F7A-6AA7-F3CC7374A122}"/>
              </a:ext>
            </a:extLst>
          </p:cNvPr>
          <p:cNvSpPr>
            <a:spLocks noGrp="1"/>
          </p:cNvSpPr>
          <p:nvPr>
            <p:ph type="title"/>
          </p:nvPr>
        </p:nvSpPr>
        <p:spPr>
          <a:xfrm>
            <a:off x="619125" y="258763"/>
            <a:ext cx="11525547" cy="865187"/>
          </a:xfrm>
        </p:spPr>
        <p:txBody>
          <a:bodyPr>
            <a:normAutofit/>
          </a:bodyPr>
          <a:lstStyle/>
          <a:p>
            <a:r>
              <a:rPr lang="en-GB" sz="2600" noProof="0" dirty="0"/>
              <a:t>Beamion-Lung-1: Zongertinib in 1L Treatment-Naïve Patients</a:t>
            </a:r>
          </a:p>
        </p:txBody>
      </p:sp>
      <p:sp>
        <p:nvSpPr>
          <p:cNvPr id="28" name="Content Placeholder 27">
            <a:extLst>
              <a:ext uri="{FF2B5EF4-FFF2-40B4-BE49-F238E27FC236}">
                <a16:creationId xmlns:a16="http://schemas.microsoft.com/office/drawing/2014/main" id="{8F0C4403-5B34-C682-32D3-C6B0B232A4E3}"/>
              </a:ext>
            </a:extLst>
          </p:cNvPr>
          <p:cNvSpPr>
            <a:spLocks noGrp="1"/>
          </p:cNvSpPr>
          <p:nvPr>
            <p:ph sz="quarter" idx="15"/>
          </p:nvPr>
        </p:nvSpPr>
        <p:spPr>
          <a:xfrm>
            <a:off x="620183" y="6356351"/>
            <a:ext cx="10180339" cy="365125"/>
          </a:xfrm>
        </p:spPr>
        <p:txBody>
          <a:bodyPr anchor="b" anchorCtr="0"/>
          <a:lstStyle/>
          <a:p>
            <a:pPr>
              <a:spcBef>
                <a:spcPts val="0"/>
              </a:spcBef>
              <a:spcAft>
                <a:spcPts val="200"/>
              </a:spcAft>
            </a:pPr>
            <a:r>
              <a:rPr lang="en-GB" baseline="30000" noProof="0" dirty="0">
                <a:solidFill>
                  <a:schemeClr val="tx2"/>
                </a:solidFill>
              </a:rPr>
              <a:t>a</a:t>
            </a:r>
            <a:r>
              <a:rPr lang="en-GB" noProof="0" dirty="0">
                <a:solidFill>
                  <a:schemeClr val="tx2"/>
                </a:solidFill>
              </a:rPr>
              <a:t> PD due to non-target lesion progression; </a:t>
            </a:r>
            <a:r>
              <a:rPr lang="en-GB" baseline="30000" noProof="0" dirty="0">
                <a:solidFill>
                  <a:schemeClr val="tx2"/>
                </a:solidFill>
              </a:rPr>
              <a:t>b </a:t>
            </a:r>
            <a:r>
              <a:rPr lang="en-GB" noProof="0" dirty="0">
                <a:solidFill>
                  <a:schemeClr val="tx2"/>
                </a:solidFill>
              </a:rPr>
              <a:t>two patients were not evaluable for response (images were not available) </a:t>
            </a:r>
          </a:p>
          <a:p>
            <a:pPr>
              <a:spcBef>
                <a:spcPts val="0"/>
              </a:spcBef>
              <a:spcAft>
                <a:spcPts val="200"/>
              </a:spcAft>
            </a:pPr>
            <a:r>
              <a:rPr lang="en-GB" noProof="0" dirty="0">
                <a:solidFill>
                  <a:schemeClr val="tx2"/>
                </a:solidFill>
              </a:rPr>
              <a:t>Median follow-up for DoR: 13.8 months (95% CI, 12.4–15.3). Median best percentage change in SLD was -59% (range, -4% to -100%)</a:t>
            </a:r>
          </a:p>
          <a:p>
            <a:pPr>
              <a:spcBef>
                <a:spcPts val="0"/>
              </a:spcBef>
              <a:spcAft>
                <a:spcPts val="200"/>
              </a:spcAft>
            </a:pPr>
            <a:r>
              <a:rPr lang="en-GB" noProof="0" dirty="0">
                <a:solidFill>
                  <a:schemeClr val="tx2"/>
                </a:solidFill>
              </a:rPr>
              <a:t>1L, first-line; BICR, blinded independent central review; CI, confidence interval; CR, complete response; DCR, disease control rate; ORR, overall response rate; PD, progressive disease; PR, partial response; RECIST, Response Evaluation Criteria in Solid Tumours; SD, stable disease; SLD, sum of lesion diameter</a:t>
            </a:r>
          </a:p>
          <a:p>
            <a:pPr>
              <a:spcBef>
                <a:spcPts val="0"/>
              </a:spcBef>
              <a:spcAft>
                <a:spcPts val="200"/>
              </a:spcAft>
            </a:pPr>
            <a:r>
              <a:rPr lang="en-GB" noProof="0" dirty="0">
                <a:solidFill>
                  <a:schemeClr val="tx2"/>
                </a:solidFill>
              </a:rPr>
              <a:t>Heymach J, et al. Abstract 6MO, ELCC 2026 (oral presentation)</a:t>
            </a:r>
          </a:p>
        </p:txBody>
      </p:sp>
      <p:sp>
        <p:nvSpPr>
          <p:cNvPr id="125" name="Rectangle: Rounded Corners 124">
            <a:extLst>
              <a:ext uri="{FF2B5EF4-FFF2-40B4-BE49-F238E27FC236}">
                <a16:creationId xmlns:a16="http://schemas.microsoft.com/office/drawing/2014/main" id="{FCA3A4D3-17E0-A9C1-30E1-0C0E8E32C3C5}"/>
              </a:ext>
            </a:extLst>
          </p:cNvPr>
          <p:cNvSpPr/>
          <p:nvPr/>
        </p:nvSpPr>
        <p:spPr>
          <a:xfrm>
            <a:off x="7020188" y="692696"/>
            <a:ext cx="3525679" cy="384721"/>
          </a:xfrm>
          <a:prstGeom prst="roundRect">
            <a:avLst>
              <a:gd name="adj" fmla="val 20366"/>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402" algn="ctr" defTabSz="568187">
              <a:spcAft>
                <a:spcPts val="600"/>
              </a:spcAft>
              <a:buClr>
                <a:srgbClr val="00305D"/>
              </a:buClr>
              <a:buSzPct val="100000"/>
              <a:defRPr/>
            </a:pPr>
            <a:r>
              <a:rPr lang="en-GB" sz="1600" b="1" kern="0" noProof="0" dirty="0">
                <a:solidFill>
                  <a:schemeClr val="tx1"/>
                </a:solidFill>
                <a:latin typeface="Arial" panose="020B0604020202020204" pitchFamily="34" charset="0"/>
                <a:cs typeface="Arial" panose="020B0604020202020204" pitchFamily="34" charset="0"/>
              </a:rPr>
              <a:t>Confirmed ORR by BICR: 76%</a:t>
            </a:r>
          </a:p>
        </p:txBody>
      </p:sp>
      <p:sp>
        <p:nvSpPr>
          <p:cNvPr id="170" name="TextBox 169">
            <a:extLst>
              <a:ext uri="{FF2B5EF4-FFF2-40B4-BE49-F238E27FC236}">
                <a16:creationId xmlns:a16="http://schemas.microsoft.com/office/drawing/2014/main" id="{9DE740DA-34B0-3F01-ADE2-CEA1FAF29CBD}"/>
              </a:ext>
            </a:extLst>
          </p:cNvPr>
          <p:cNvSpPr txBox="1"/>
          <p:nvPr/>
        </p:nvSpPr>
        <p:spPr>
          <a:xfrm>
            <a:off x="5285315" y="953682"/>
            <a:ext cx="172484" cy="266676"/>
          </a:xfrm>
          <a:prstGeom prst="rect">
            <a:avLst/>
          </a:prstGeom>
          <a:solidFill>
            <a:schemeClr val="bg1"/>
          </a:solid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0</a:t>
            </a:r>
          </a:p>
        </p:txBody>
      </p:sp>
      <p:sp>
        <p:nvSpPr>
          <p:cNvPr id="171" name="TextBox 170">
            <a:extLst>
              <a:ext uri="{FF2B5EF4-FFF2-40B4-BE49-F238E27FC236}">
                <a16:creationId xmlns:a16="http://schemas.microsoft.com/office/drawing/2014/main" id="{9237139D-D52E-1E67-CD20-61ABB54EFB27}"/>
              </a:ext>
            </a:extLst>
          </p:cNvPr>
          <p:cNvSpPr txBox="1"/>
          <p:nvPr/>
        </p:nvSpPr>
        <p:spPr>
          <a:xfrm>
            <a:off x="5138015" y="1745375"/>
            <a:ext cx="300723" cy="266676"/>
          </a:xfrm>
          <a:prstGeom prst="rect">
            <a:avLst/>
          </a:prstGeom>
          <a:solidFill>
            <a:schemeClr val="bg1"/>
          </a:solid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-20</a:t>
            </a:r>
          </a:p>
        </p:txBody>
      </p:sp>
      <p:sp>
        <p:nvSpPr>
          <p:cNvPr id="172" name="TextBox 171">
            <a:extLst>
              <a:ext uri="{FF2B5EF4-FFF2-40B4-BE49-F238E27FC236}">
                <a16:creationId xmlns:a16="http://schemas.microsoft.com/office/drawing/2014/main" id="{8AE5987F-3619-AD1D-305D-7ACF2AB85F91}"/>
              </a:ext>
            </a:extLst>
          </p:cNvPr>
          <p:cNvSpPr txBox="1"/>
          <p:nvPr/>
        </p:nvSpPr>
        <p:spPr>
          <a:xfrm>
            <a:off x="5157076" y="2537069"/>
            <a:ext cx="300723" cy="266676"/>
          </a:xfrm>
          <a:prstGeom prst="rect">
            <a:avLst/>
          </a:prstGeom>
          <a:solidFill>
            <a:schemeClr val="bg1"/>
          </a:solid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-40</a:t>
            </a:r>
          </a:p>
        </p:txBody>
      </p:sp>
      <p:sp>
        <p:nvSpPr>
          <p:cNvPr id="173" name="TextBox 172">
            <a:extLst>
              <a:ext uri="{FF2B5EF4-FFF2-40B4-BE49-F238E27FC236}">
                <a16:creationId xmlns:a16="http://schemas.microsoft.com/office/drawing/2014/main" id="{613DE79F-4A9C-5D74-DA4B-FD0F131B52ED}"/>
              </a:ext>
            </a:extLst>
          </p:cNvPr>
          <p:cNvSpPr txBox="1"/>
          <p:nvPr/>
        </p:nvSpPr>
        <p:spPr>
          <a:xfrm>
            <a:off x="5157076" y="3336625"/>
            <a:ext cx="300723" cy="266676"/>
          </a:xfrm>
          <a:prstGeom prst="rect">
            <a:avLst/>
          </a:prstGeom>
          <a:solidFill>
            <a:schemeClr val="bg1"/>
          </a:solid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-60</a:t>
            </a:r>
          </a:p>
        </p:txBody>
      </p:sp>
      <p:sp>
        <p:nvSpPr>
          <p:cNvPr id="174" name="TextBox 173">
            <a:extLst>
              <a:ext uri="{FF2B5EF4-FFF2-40B4-BE49-F238E27FC236}">
                <a16:creationId xmlns:a16="http://schemas.microsoft.com/office/drawing/2014/main" id="{1B40BDED-406B-E6D9-0C8C-3D82EA0268F1}"/>
              </a:ext>
            </a:extLst>
          </p:cNvPr>
          <p:cNvSpPr txBox="1"/>
          <p:nvPr/>
        </p:nvSpPr>
        <p:spPr>
          <a:xfrm>
            <a:off x="5167630" y="4136182"/>
            <a:ext cx="300723" cy="266676"/>
          </a:xfrm>
          <a:prstGeom prst="rect">
            <a:avLst/>
          </a:prstGeom>
          <a:solidFill>
            <a:schemeClr val="bg1"/>
          </a:solid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-80</a:t>
            </a:r>
          </a:p>
        </p:txBody>
      </p:sp>
      <p:sp>
        <p:nvSpPr>
          <p:cNvPr id="175" name="TextBox 174">
            <a:extLst>
              <a:ext uri="{FF2B5EF4-FFF2-40B4-BE49-F238E27FC236}">
                <a16:creationId xmlns:a16="http://schemas.microsoft.com/office/drawing/2014/main" id="{48AA1038-82D3-6D5A-280E-44DE1D4B0A38}"/>
              </a:ext>
            </a:extLst>
          </p:cNvPr>
          <p:cNvSpPr txBox="1"/>
          <p:nvPr/>
        </p:nvSpPr>
        <p:spPr>
          <a:xfrm>
            <a:off x="5076926" y="4920001"/>
            <a:ext cx="380873" cy="266676"/>
          </a:xfrm>
          <a:prstGeom prst="rect">
            <a:avLst/>
          </a:prstGeom>
          <a:no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-100</a:t>
            </a:r>
          </a:p>
        </p:txBody>
      </p:sp>
      <p:sp>
        <p:nvSpPr>
          <p:cNvPr id="10" name="TextBox 9">
            <a:extLst>
              <a:ext uri="{FF2B5EF4-FFF2-40B4-BE49-F238E27FC236}">
                <a16:creationId xmlns:a16="http://schemas.microsoft.com/office/drawing/2014/main" id="{9735E790-8767-BCD2-D0FD-2F2DF3FF323F}"/>
              </a:ext>
            </a:extLst>
          </p:cNvPr>
          <p:cNvSpPr txBox="1"/>
          <p:nvPr/>
        </p:nvSpPr>
        <p:spPr>
          <a:xfrm>
            <a:off x="5902061" y="4412278"/>
            <a:ext cx="1323637" cy="266676"/>
          </a:xfrm>
          <a:prstGeom prst="rect">
            <a:avLst/>
          </a:prstGeom>
          <a:solidFill>
            <a:schemeClr val="bg1"/>
          </a:solidFill>
        </p:spPr>
        <p:txBody>
          <a:bodyPr wrap="square" rtlCol="0">
            <a:spAutoFit/>
          </a:bodyPr>
          <a:lstStyle/>
          <a:p>
            <a:pPr defTabSz="609630">
              <a:defRPr/>
            </a:pPr>
            <a:r>
              <a:rPr lang="en-GB" sz="1133" noProof="0" dirty="0">
                <a:ln/>
                <a:latin typeface="Arial" panose="020B0604020202020204" pitchFamily="34" charset="0"/>
                <a:cs typeface="Arial" panose="020B0604020202020204" pitchFamily="34" charset="0"/>
                <a:sym typeface="ArialNarrow"/>
                <a:rtl val="0"/>
              </a:rPr>
              <a:t>YVMA mutation</a:t>
            </a:r>
          </a:p>
        </p:txBody>
      </p:sp>
      <p:sp>
        <p:nvSpPr>
          <p:cNvPr id="11" name="TextBox 10">
            <a:extLst>
              <a:ext uri="{FF2B5EF4-FFF2-40B4-BE49-F238E27FC236}">
                <a16:creationId xmlns:a16="http://schemas.microsoft.com/office/drawing/2014/main" id="{B0796A47-9B1C-CA9B-08F0-DB96715F88D4}"/>
              </a:ext>
            </a:extLst>
          </p:cNvPr>
          <p:cNvSpPr txBox="1"/>
          <p:nvPr/>
        </p:nvSpPr>
        <p:spPr>
          <a:xfrm>
            <a:off x="5902061" y="4687151"/>
            <a:ext cx="1465480" cy="266676"/>
          </a:xfrm>
          <a:prstGeom prst="rect">
            <a:avLst/>
          </a:prstGeom>
          <a:solidFill>
            <a:schemeClr val="bg1"/>
          </a:solidFill>
        </p:spPr>
        <p:txBody>
          <a:bodyPr wrap="square" rtlCol="0">
            <a:spAutoFit/>
          </a:bodyPr>
          <a:lstStyle/>
          <a:p>
            <a:pPr defTabSz="609630">
              <a:defRPr/>
            </a:pPr>
            <a:r>
              <a:rPr lang="en-GB" sz="1133" noProof="0" dirty="0">
                <a:ln/>
                <a:latin typeface="Arial" panose="020B0604020202020204" pitchFamily="34" charset="0"/>
                <a:cs typeface="Arial" panose="020B0604020202020204" pitchFamily="34" charset="0"/>
                <a:sym typeface="ArialNarrow"/>
                <a:rtl val="0"/>
              </a:rPr>
              <a:t>Other mutation</a:t>
            </a:r>
          </a:p>
        </p:txBody>
      </p:sp>
      <p:sp>
        <p:nvSpPr>
          <p:cNvPr id="18" name="TextBox 17">
            <a:extLst>
              <a:ext uri="{FF2B5EF4-FFF2-40B4-BE49-F238E27FC236}">
                <a16:creationId xmlns:a16="http://schemas.microsoft.com/office/drawing/2014/main" id="{8FF07870-38BF-A418-2486-1A68E4FB1273}"/>
              </a:ext>
            </a:extLst>
          </p:cNvPr>
          <p:cNvSpPr txBox="1"/>
          <p:nvPr/>
        </p:nvSpPr>
        <p:spPr>
          <a:xfrm>
            <a:off x="5902061" y="3857614"/>
            <a:ext cx="1877437" cy="266676"/>
          </a:xfrm>
          <a:prstGeom prst="rect">
            <a:avLst/>
          </a:prstGeom>
          <a:solidFill>
            <a:schemeClr val="bg1"/>
          </a:solidFill>
        </p:spPr>
        <p:txBody>
          <a:bodyPr wrap="none" rtlCol="0">
            <a:spAutoFit/>
          </a:bodyPr>
          <a:lstStyle/>
          <a:p>
            <a:pPr defTabSz="609630">
              <a:defRPr/>
            </a:pPr>
            <a:r>
              <a:rPr lang="en-GB" sz="1133" noProof="0" dirty="0">
                <a:ln/>
                <a:latin typeface="Arial" panose="020B0604020202020204" pitchFamily="34" charset="0"/>
                <a:cs typeface="Arial" panose="020B0604020202020204" pitchFamily="34" charset="0"/>
                <a:sym typeface="ArialNarrow"/>
                <a:rtl val="0"/>
              </a:rPr>
              <a:t>Baseline brain metastases</a:t>
            </a:r>
          </a:p>
        </p:txBody>
      </p:sp>
      <p:sp>
        <p:nvSpPr>
          <p:cNvPr id="19" name="TextBox 18">
            <a:extLst>
              <a:ext uri="{FF2B5EF4-FFF2-40B4-BE49-F238E27FC236}">
                <a16:creationId xmlns:a16="http://schemas.microsoft.com/office/drawing/2014/main" id="{174D4D62-8FF4-D58D-869E-8BD2E17396E8}"/>
              </a:ext>
            </a:extLst>
          </p:cNvPr>
          <p:cNvSpPr txBox="1"/>
          <p:nvPr/>
        </p:nvSpPr>
        <p:spPr>
          <a:xfrm>
            <a:off x="5902061" y="4134946"/>
            <a:ext cx="2085827" cy="266676"/>
          </a:xfrm>
          <a:prstGeom prst="rect">
            <a:avLst/>
          </a:prstGeom>
          <a:solidFill>
            <a:schemeClr val="bg1"/>
          </a:solidFill>
        </p:spPr>
        <p:txBody>
          <a:bodyPr wrap="none" rtlCol="0">
            <a:spAutoFit/>
          </a:bodyPr>
          <a:lstStyle/>
          <a:p>
            <a:pPr defTabSz="609630">
              <a:defRPr/>
            </a:pPr>
            <a:r>
              <a:rPr lang="en-GB" sz="1133" noProof="0" dirty="0">
                <a:ln/>
                <a:latin typeface="Arial" panose="020B0604020202020204" pitchFamily="34" charset="0"/>
                <a:cs typeface="Arial" panose="020B0604020202020204" pitchFamily="34" charset="0"/>
                <a:sym typeface="ArialNarrow"/>
                <a:rtl val="0"/>
              </a:rPr>
              <a:t>No baseline brain metastases</a:t>
            </a:r>
          </a:p>
        </p:txBody>
      </p:sp>
      <p:sp>
        <p:nvSpPr>
          <p:cNvPr id="556" name="Rectangle 555">
            <a:extLst>
              <a:ext uri="{FF2B5EF4-FFF2-40B4-BE49-F238E27FC236}">
                <a16:creationId xmlns:a16="http://schemas.microsoft.com/office/drawing/2014/main" id="{883DB4B6-EDCC-C0E4-CBA0-3C8EDF422F83}"/>
              </a:ext>
            </a:extLst>
          </p:cNvPr>
          <p:cNvSpPr/>
          <p:nvPr/>
        </p:nvSpPr>
        <p:spPr>
          <a:xfrm>
            <a:off x="5798732" y="4741170"/>
            <a:ext cx="120000" cy="131197"/>
          </a:xfrm>
          <a:prstGeom prst="rect">
            <a:avLst/>
          </a:prstGeom>
          <a:noFill/>
          <a:ln w="1270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2F5D81"/>
              </a:solidFill>
              <a:latin typeface="Calibri" panose="020F0502020204030204"/>
            </a:endParaRPr>
          </a:p>
        </p:txBody>
      </p:sp>
      <p:sp>
        <p:nvSpPr>
          <p:cNvPr id="557" name="Rectangle 556">
            <a:extLst>
              <a:ext uri="{FF2B5EF4-FFF2-40B4-BE49-F238E27FC236}">
                <a16:creationId xmlns:a16="http://schemas.microsoft.com/office/drawing/2014/main" id="{406C66E4-9D5E-ECDF-21B4-A2A1D37B408D}"/>
              </a:ext>
            </a:extLst>
          </p:cNvPr>
          <p:cNvSpPr/>
          <p:nvPr/>
        </p:nvSpPr>
        <p:spPr>
          <a:xfrm>
            <a:off x="5798732" y="4467815"/>
            <a:ext cx="120000" cy="131197"/>
          </a:xfrm>
          <a:prstGeom prst="rect">
            <a:avLst/>
          </a:prstGeom>
          <a:solidFill>
            <a:schemeClr val="accent5">
              <a:lumMod val="50000"/>
            </a:schemeClr>
          </a:solidFill>
          <a:ln w="1270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2F5D81"/>
              </a:solidFill>
              <a:latin typeface="Calibri" panose="020F0502020204030204"/>
            </a:endParaRPr>
          </a:p>
        </p:txBody>
      </p:sp>
      <p:sp>
        <p:nvSpPr>
          <p:cNvPr id="558" name="Rectangle 557">
            <a:extLst>
              <a:ext uri="{FF2B5EF4-FFF2-40B4-BE49-F238E27FC236}">
                <a16:creationId xmlns:a16="http://schemas.microsoft.com/office/drawing/2014/main" id="{DDDF83F5-7A7C-370A-8E29-5A647B20D0B3}"/>
              </a:ext>
            </a:extLst>
          </p:cNvPr>
          <p:cNvSpPr/>
          <p:nvPr/>
        </p:nvSpPr>
        <p:spPr>
          <a:xfrm>
            <a:off x="5798732" y="4194460"/>
            <a:ext cx="120000" cy="1311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2F5D81"/>
              </a:solidFill>
              <a:latin typeface="Calibri" panose="020F0502020204030204"/>
            </a:endParaRPr>
          </a:p>
        </p:txBody>
      </p:sp>
      <p:sp>
        <p:nvSpPr>
          <p:cNvPr id="559" name="Rectangle 558">
            <a:extLst>
              <a:ext uri="{FF2B5EF4-FFF2-40B4-BE49-F238E27FC236}">
                <a16:creationId xmlns:a16="http://schemas.microsoft.com/office/drawing/2014/main" id="{F432DE48-0182-6E92-8C5D-4584ED8EFD1B}"/>
              </a:ext>
            </a:extLst>
          </p:cNvPr>
          <p:cNvSpPr/>
          <p:nvPr/>
        </p:nvSpPr>
        <p:spPr>
          <a:xfrm>
            <a:off x="5798732" y="3921105"/>
            <a:ext cx="120000" cy="13119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2F5D81"/>
              </a:solidFill>
              <a:latin typeface="Calibri" panose="020F0502020204030204"/>
            </a:endParaRPr>
          </a:p>
        </p:txBody>
      </p:sp>
      <p:sp>
        <p:nvSpPr>
          <p:cNvPr id="63" name="Freeform 155">
            <a:extLst>
              <a:ext uri="{FF2B5EF4-FFF2-40B4-BE49-F238E27FC236}">
                <a16:creationId xmlns:a16="http://schemas.microsoft.com/office/drawing/2014/main" id="{92C16BB5-A08B-4C2A-EC21-C441AF88B205}"/>
              </a:ext>
            </a:extLst>
          </p:cNvPr>
          <p:cNvSpPr/>
          <p:nvPr/>
        </p:nvSpPr>
        <p:spPr>
          <a:xfrm>
            <a:off x="6379050" y="1087593"/>
            <a:ext cx="76146" cy="1324581"/>
          </a:xfrm>
          <a:custGeom>
            <a:avLst/>
            <a:gdLst>
              <a:gd name="connsiteX0" fmla="*/ 0 w 138906"/>
              <a:gd name="connsiteY0" fmla="*/ 0 h 883563"/>
              <a:gd name="connsiteX1" fmla="*/ 138907 w 138906"/>
              <a:gd name="connsiteY1" fmla="*/ 0 h 883563"/>
              <a:gd name="connsiteX2" fmla="*/ 138907 w 138906"/>
              <a:gd name="connsiteY2" fmla="*/ 883564 h 883563"/>
              <a:gd name="connsiteX3" fmla="*/ 0 w 138906"/>
              <a:gd name="connsiteY3" fmla="*/ 883564 h 883563"/>
            </a:gdLst>
            <a:ahLst/>
            <a:cxnLst>
              <a:cxn ang="0">
                <a:pos x="connsiteX0" y="connsiteY0"/>
              </a:cxn>
              <a:cxn ang="0">
                <a:pos x="connsiteX1" y="connsiteY1"/>
              </a:cxn>
              <a:cxn ang="0">
                <a:pos x="connsiteX2" y="connsiteY2"/>
              </a:cxn>
              <a:cxn ang="0">
                <a:pos x="connsiteX3" y="connsiteY3"/>
              </a:cxn>
            </a:cxnLst>
            <a:rect l="l" t="t" r="r" b="b"/>
            <a:pathLst>
              <a:path w="138906" h="883563">
                <a:moveTo>
                  <a:pt x="0" y="0"/>
                </a:moveTo>
                <a:lnTo>
                  <a:pt x="138907" y="0"/>
                </a:lnTo>
                <a:lnTo>
                  <a:pt x="138907" y="883564"/>
                </a:lnTo>
                <a:lnTo>
                  <a:pt x="0" y="883564"/>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48" name="Freeform 156">
            <a:extLst>
              <a:ext uri="{FF2B5EF4-FFF2-40B4-BE49-F238E27FC236}">
                <a16:creationId xmlns:a16="http://schemas.microsoft.com/office/drawing/2014/main" id="{8437E0F6-60CD-EBD3-768F-8DA736134C0E}"/>
              </a:ext>
            </a:extLst>
          </p:cNvPr>
          <p:cNvSpPr/>
          <p:nvPr/>
        </p:nvSpPr>
        <p:spPr>
          <a:xfrm>
            <a:off x="6465266" y="1087593"/>
            <a:ext cx="76146" cy="1345907"/>
          </a:xfrm>
          <a:custGeom>
            <a:avLst/>
            <a:gdLst>
              <a:gd name="connsiteX0" fmla="*/ 0 w 138906"/>
              <a:gd name="connsiteY0" fmla="*/ 0 h 923760"/>
              <a:gd name="connsiteX1" fmla="*/ 138907 w 138906"/>
              <a:gd name="connsiteY1" fmla="*/ 0 h 923760"/>
              <a:gd name="connsiteX2" fmla="*/ 138907 w 138906"/>
              <a:gd name="connsiteY2" fmla="*/ 923760 h 923760"/>
              <a:gd name="connsiteX3" fmla="*/ 0 w 138906"/>
              <a:gd name="connsiteY3" fmla="*/ 923760 h 923760"/>
            </a:gdLst>
            <a:ahLst/>
            <a:cxnLst>
              <a:cxn ang="0">
                <a:pos x="connsiteX0" y="connsiteY0"/>
              </a:cxn>
              <a:cxn ang="0">
                <a:pos x="connsiteX1" y="connsiteY1"/>
              </a:cxn>
              <a:cxn ang="0">
                <a:pos x="connsiteX2" y="connsiteY2"/>
              </a:cxn>
              <a:cxn ang="0">
                <a:pos x="connsiteX3" y="connsiteY3"/>
              </a:cxn>
            </a:cxnLst>
            <a:rect l="l" t="t" r="r" b="b"/>
            <a:pathLst>
              <a:path w="138906" h="923760">
                <a:moveTo>
                  <a:pt x="0" y="0"/>
                </a:moveTo>
                <a:lnTo>
                  <a:pt x="138907" y="0"/>
                </a:lnTo>
                <a:lnTo>
                  <a:pt x="138907" y="923760"/>
                </a:lnTo>
                <a:lnTo>
                  <a:pt x="0" y="923760"/>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0" name="Freeform 158">
            <a:extLst>
              <a:ext uri="{FF2B5EF4-FFF2-40B4-BE49-F238E27FC236}">
                <a16:creationId xmlns:a16="http://schemas.microsoft.com/office/drawing/2014/main" id="{9C978E2F-A029-F1D3-9874-F065D455C71B}"/>
              </a:ext>
            </a:extLst>
          </p:cNvPr>
          <p:cNvSpPr/>
          <p:nvPr/>
        </p:nvSpPr>
        <p:spPr>
          <a:xfrm>
            <a:off x="6637698" y="1087593"/>
            <a:ext cx="76146" cy="1376121"/>
          </a:xfrm>
          <a:custGeom>
            <a:avLst/>
            <a:gdLst>
              <a:gd name="connsiteX0" fmla="*/ 0 w 138906"/>
              <a:gd name="connsiteY0" fmla="*/ 0 h 1022793"/>
              <a:gd name="connsiteX1" fmla="*/ 138907 w 138906"/>
              <a:gd name="connsiteY1" fmla="*/ 0 h 1022793"/>
              <a:gd name="connsiteX2" fmla="*/ 138907 w 138906"/>
              <a:gd name="connsiteY2" fmla="*/ 1022794 h 1022793"/>
              <a:gd name="connsiteX3" fmla="*/ 0 w 138906"/>
              <a:gd name="connsiteY3" fmla="*/ 1022794 h 1022793"/>
            </a:gdLst>
            <a:ahLst/>
            <a:cxnLst>
              <a:cxn ang="0">
                <a:pos x="connsiteX0" y="connsiteY0"/>
              </a:cxn>
              <a:cxn ang="0">
                <a:pos x="connsiteX1" y="connsiteY1"/>
              </a:cxn>
              <a:cxn ang="0">
                <a:pos x="connsiteX2" y="connsiteY2"/>
              </a:cxn>
              <a:cxn ang="0">
                <a:pos x="connsiteX3" y="connsiteY3"/>
              </a:cxn>
            </a:cxnLst>
            <a:rect l="l" t="t" r="r" b="b"/>
            <a:pathLst>
              <a:path w="138906" h="1022793">
                <a:moveTo>
                  <a:pt x="0" y="0"/>
                </a:moveTo>
                <a:lnTo>
                  <a:pt x="138907" y="0"/>
                </a:lnTo>
                <a:lnTo>
                  <a:pt x="138907" y="1022794"/>
                </a:lnTo>
                <a:lnTo>
                  <a:pt x="0" y="1022794"/>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5" name="Freeform 163">
            <a:extLst>
              <a:ext uri="{FF2B5EF4-FFF2-40B4-BE49-F238E27FC236}">
                <a16:creationId xmlns:a16="http://schemas.microsoft.com/office/drawing/2014/main" id="{EFEC52BD-921D-3670-2945-52A1028DCF0D}"/>
              </a:ext>
            </a:extLst>
          </p:cNvPr>
          <p:cNvSpPr/>
          <p:nvPr/>
        </p:nvSpPr>
        <p:spPr>
          <a:xfrm>
            <a:off x="7068778" y="1087593"/>
            <a:ext cx="76146" cy="1626713"/>
          </a:xfrm>
          <a:custGeom>
            <a:avLst/>
            <a:gdLst>
              <a:gd name="connsiteX0" fmla="*/ 0 w 138906"/>
              <a:gd name="connsiteY0" fmla="*/ 0 h 1410177"/>
              <a:gd name="connsiteX1" fmla="*/ 138907 w 138906"/>
              <a:gd name="connsiteY1" fmla="*/ 0 h 1410177"/>
              <a:gd name="connsiteX2" fmla="*/ 138907 w 138906"/>
              <a:gd name="connsiteY2" fmla="*/ 1410177 h 1410177"/>
              <a:gd name="connsiteX3" fmla="*/ 0 w 138906"/>
              <a:gd name="connsiteY3" fmla="*/ 1410177 h 1410177"/>
            </a:gdLst>
            <a:ahLst/>
            <a:cxnLst>
              <a:cxn ang="0">
                <a:pos x="connsiteX0" y="connsiteY0"/>
              </a:cxn>
              <a:cxn ang="0">
                <a:pos x="connsiteX1" y="connsiteY1"/>
              </a:cxn>
              <a:cxn ang="0">
                <a:pos x="connsiteX2" y="connsiteY2"/>
              </a:cxn>
              <a:cxn ang="0">
                <a:pos x="connsiteX3" y="connsiteY3"/>
              </a:cxn>
            </a:cxnLst>
            <a:rect l="l" t="t" r="r" b="b"/>
            <a:pathLst>
              <a:path w="138906" h="1410177">
                <a:moveTo>
                  <a:pt x="0" y="0"/>
                </a:moveTo>
                <a:lnTo>
                  <a:pt x="138907" y="0"/>
                </a:lnTo>
                <a:lnTo>
                  <a:pt x="138907" y="1410177"/>
                </a:lnTo>
                <a:lnTo>
                  <a:pt x="0" y="1410177"/>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8" name="Freeform 166">
            <a:extLst>
              <a:ext uri="{FF2B5EF4-FFF2-40B4-BE49-F238E27FC236}">
                <a16:creationId xmlns:a16="http://schemas.microsoft.com/office/drawing/2014/main" id="{55E43920-A35D-8B7B-B219-0ED5DFEE606D}"/>
              </a:ext>
            </a:extLst>
          </p:cNvPr>
          <p:cNvSpPr/>
          <p:nvPr/>
        </p:nvSpPr>
        <p:spPr>
          <a:xfrm>
            <a:off x="7327426" y="1087593"/>
            <a:ext cx="76146" cy="1731572"/>
          </a:xfrm>
          <a:custGeom>
            <a:avLst/>
            <a:gdLst>
              <a:gd name="connsiteX0" fmla="*/ 0 w 138906"/>
              <a:gd name="connsiteY0" fmla="*/ 0 h 1434016"/>
              <a:gd name="connsiteX1" fmla="*/ 138907 w 138906"/>
              <a:gd name="connsiteY1" fmla="*/ 0 h 1434016"/>
              <a:gd name="connsiteX2" fmla="*/ 138907 w 138906"/>
              <a:gd name="connsiteY2" fmla="*/ 1434016 h 1434016"/>
              <a:gd name="connsiteX3" fmla="*/ 0 w 138906"/>
              <a:gd name="connsiteY3" fmla="*/ 1434016 h 1434016"/>
            </a:gdLst>
            <a:ahLst/>
            <a:cxnLst>
              <a:cxn ang="0">
                <a:pos x="connsiteX0" y="connsiteY0"/>
              </a:cxn>
              <a:cxn ang="0">
                <a:pos x="connsiteX1" y="connsiteY1"/>
              </a:cxn>
              <a:cxn ang="0">
                <a:pos x="connsiteX2" y="connsiteY2"/>
              </a:cxn>
              <a:cxn ang="0">
                <a:pos x="connsiteX3" y="connsiteY3"/>
              </a:cxn>
            </a:cxnLst>
            <a:rect l="l" t="t" r="r" b="b"/>
            <a:pathLst>
              <a:path w="138906" h="1434016">
                <a:moveTo>
                  <a:pt x="0" y="0"/>
                </a:moveTo>
                <a:lnTo>
                  <a:pt x="138907" y="0"/>
                </a:lnTo>
                <a:lnTo>
                  <a:pt x="138907" y="1434016"/>
                </a:lnTo>
                <a:lnTo>
                  <a:pt x="0" y="1434016"/>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1" name="Freeform 169">
            <a:extLst>
              <a:ext uri="{FF2B5EF4-FFF2-40B4-BE49-F238E27FC236}">
                <a16:creationId xmlns:a16="http://schemas.microsoft.com/office/drawing/2014/main" id="{67034DE3-A176-A5B9-C3ED-2414D6CF6CFA}"/>
              </a:ext>
            </a:extLst>
          </p:cNvPr>
          <p:cNvSpPr/>
          <p:nvPr/>
        </p:nvSpPr>
        <p:spPr>
          <a:xfrm>
            <a:off x="7586074" y="1087593"/>
            <a:ext cx="76146" cy="1748543"/>
          </a:xfrm>
          <a:custGeom>
            <a:avLst/>
            <a:gdLst>
              <a:gd name="connsiteX0" fmla="*/ 0 w 138906"/>
              <a:gd name="connsiteY0" fmla="*/ 0 h 1562594"/>
              <a:gd name="connsiteX1" fmla="*/ 138907 w 138906"/>
              <a:gd name="connsiteY1" fmla="*/ 0 h 1562594"/>
              <a:gd name="connsiteX2" fmla="*/ 138907 w 138906"/>
              <a:gd name="connsiteY2" fmla="*/ 1562594 h 1562594"/>
              <a:gd name="connsiteX3" fmla="*/ 0 w 138906"/>
              <a:gd name="connsiteY3" fmla="*/ 1562594 h 1562594"/>
            </a:gdLst>
            <a:ahLst/>
            <a:cxnLst>
              <a:cxn ang="0">
                <a:pos x="connsiteX0" y="connsiteY0"/>
              </a:cxn>
              <a:cxn ang="0">
                <a:pos x="connsiteX1" y="connsiteY1"/>
              </a:cxn>
              <a:cxn ang="0">
                <a:pos x="connsiteX2" y="connsiteY2"/>
              </a:cxn>
              <a:cxn ang="0">
                <a:pos x="connsiteX3" y="connsiteY3"/>
              </a:cxn>
            </a:cxnLst>
            <a:rect l="l" t="t" r="r" b="b"/>
            <a:pathLst>
              <a:path w="138906" h="1562594">
                <a:moveTo>
                  <a:pt x="0" y="0"/>
                </a:moveTo>
                <a:lnTo>
                  <a:pt x="138907" y="0"/>
                </a:lnTo>
                <a:lnTo>
                  <a:pt x="138907" y="1562594"/>
                </a:lnTo>
                <a:lnTo>
                  <a:pt x="0" y="1562594"/>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4" name="Freeform 172">
            <a:extLst>
              <a:ext uri="{FF2B5EF4-FFF2-40B4-BE49-F238E27FC236}">
                <a16:creationId xmlns:a16="http://schemas.microsoft.com/office/drawing/2014/main" id="{9F331F92-C415-52E1-B720-222E6F94E068}"/>
              </a:ext>
            </a:extLst>
          </p:cNvPr>
          <p:cNvSpPr/>
          <p:nvPr/>
        </p:nvSpPr>
        <p:spPr>
          <a:xfrm>
            <a:off x="7844722" y="1087593"/>
            <a:ext cx="76146" cy="1875529"/>
          </a:xfrm>
          <a:custGeom>
            <a:avLst/>
            <a:gdLst>
              <a:gd name="connsiteX0" fmla="*/ 0 w 138906"/>
              <a:gd name="connsiteY0" fmla="*/ 0 h 1615344"/>
              <a:gd name="connsiteX1" fmla="*/ 138907 w 138906"/>
              <a:gd name="connsiteY1" fmla="*/ 0 h 1615344"/>
              <a:gd name="connsiteX2" fmla="*/ 138907 w 138906"/>
              <a:gd name="connsiteY2" fmla="*/ 1615345 h 1615344"/>
              <a:gd name="connsiteX3" fmla="*/ 0 w 138906"/>
              <a:gd name="connsiteY3" fmla="*/ 1615345 h 1615344"/>
            </a:gdLst>
            <a:ahLst/>
            <a:cxnLst>
              <a:cxn ang="0">
                <a:pos x="connsiteX0" y="connsiteY0"/>
              </a:cxn>
              <a:cxn ang="0">
                <a:pos x="connsiteX1" y="connsiteY1"/>
              </a:cxn>
              <a:cxn ang="0">
                <a:pos x="connsiteX2" y="connsiteY2"/>
              </a:cxn>
              <a:cxn ang="0">
                <a:pos x="connsiteX3" y="connsiteY3"/>
              </a:cxn>
            </a:cxnLst>
            <a:rect l="l" t="t" r="r" b="b"/>
            <a:pathLst>
              <a:path w="138906" h="1615344">
                <a:moveTo>
                  <a:pt x="0" y="0"/>
                </a:moveTo>
                <a:lnTo>
                  <a:pt x="138907" y="0"/>
                </a:lnTo>
                <a:lnTo>
                  <a:pt x="138907" y="1615345"/>
                </a:lnTo>
                <a:lnTo>
                  <a:pt x="0" y="1615345"/>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6" name="Freeform 174">
            <a:extLst>
              <a:ext uri="{FF2B5EF4-FFF2-40B4-BE49-F238E27FC236}">
                <a16:creationId xmlns:a16="http://schemas.microsoft.com/office/drawing/2014/main" id="{F4DAE447-AFE8-F993-EE8F-B3687EE693A3}"/>
              </a:ext>
            </a:extLst>
          </p:cNvPr>
          <p:cNvSpPr/>
          <p:nvPr/>
        </p:nvSpPr>
        <p:spPr>
          <a:xfrm>
            <a:off x="8017154" y="1087593"/>
            <a:ext cx="76146" cy="1967494"/>
          </a:xfrm>
          <a:custGeom>
            <a:avLst/>
            <a:gdLst>
              <a:gd name="connsiteX0" fmla="*/ 0 w 138906"/>
              <a:gd name="connsiteY0" fmla="*/ 0 h 1649074"/>
              <a:gd name="connsiteX1" fmla="*/ 138907 w 138906"/>
              <a:gd name="connsiteY1" fmla="*/ 0 h 1649074"/>
              <a:gd name="connsiteX2" fmla="*/ 138907 w 138906"/>
              <a:gd name="connsiteY2" fmla="*/ 1649074 h 1649074"/>
              <a:gd name="connsiteX3" fmla="*/ 0 w 138906"/>
              <a:gd name="connsiteY3" fmla="*/ 1649074 h 1649074"/>
            </a:gdLst>
            <a:ahLst/>
            <a:cxnLst>
              <a:cxn ang="0">
                <a:pos x="connsiteX0" y="connsiteY0"/>
              </a:cxn>
              <a:cxn ang="0">
                <a:pos x="connsiteX1" y="connsiteY1"/>
              </a:cxn>
              <a:cxn ang="0">
                <a:pos x="connsiteX2" y="connsiteY2"/>
              </a:cxn>
              <a:cxn ang="0">
                <a:pos x="connsiteX3" y="connsiteY3"/>
              </a:cxn>
            </a:cxnLst>
            <a:rect l="l" t="t" r="r" b="b"/>
            <a:pathLst>
              <a:path w="138906" h="1649074">
                <a:moveTo>
                  <a:pt x="0" y="0"/>
                </a:moveTo>
                <a:lnTo>
                  <a:pt x="138907" y="0"/>
                </a:lnTo>
                <a:lnTo>
                  <a:pt x="138907" y="1649074"/>
                </a:lnTo>
                <a:lnTo>
                  <a:pt x="0" y="1649074"/>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8" name="Freeform 176">
            <a:extLst>
              <a:ext uri="{FF2B5EF4-FFF2-40B4-BE49-F238E27FC236}">
                <a16:creationId xmlns:a16="http://schemas.microsoft.com/office/drawing/2014/main" id="{8DC32AE1-DB25-8505-F1FD-AF84E0B935A0}"/>
              </a:ext>
            </a:extLst>
          </p:cNvPr>
          <p:cNvSpPr/>
          <p:nvPr/>
        </p:nvSpPr>
        <p:spPr>
          <a:xfrm>
            <a:off x="8189586" y="1087593"/>
            <a:ext cx="76146" cy="2016654"/>
          </a:xfrm>
          <a:custGeom>
            <a:avLst/>
            <a:gdLst>
              <a:gd name="connsiteX0" fmla="*/ 0 w 138906"/>
              <a:gd name="connsiteY0" fmla="*/ 0 h 1699668"/>
              <a:gd name="connsiteX1" fmla="*/ 138907 w 138906"/>
              <a:gd name="connsiteY1" fmla="*/ 0 h 1699668"/>
              <a:gd name="connsiteX2" fmla="*/ 138907 w 138906"/>
              <a:gd name="connsiteY2" fmla="*/ 1699669 h 1699668"/>
              <a:gd name="connsiteX3" fmla="*/ 0 w 138906"/>
              <a:gd name="connsiteY3" fmla="*/ 1699669 h 1699668"/>
            </a:gdLst>
            <a:ahLst/>
            <a:cxnLst>
              <a:cxn ang="0">
                <a:pos x="connsiteX0" y="connsiteY0"/>
              </a:cxn>
              <a:cxn ang="0">
                <a:pos x="connsiteX1" y="connsiteY1"/>
              </a:cxn>
              <a:cxn ang="0">
                <a:pos x="connsiteX2" y="connsiteY2"/>
              </a:cxn>
              <a:cxn ang="0">
                <a:pos x="connsiteX3" y="connsiteY3"/>
              </a:cxn>
            </a:cxnLst>
            <a:rect l="l" t="t" r="r" b="b"/>
            <a:pathLst>
              <a:path w="138906" h="1699668">
                <a:moveTo>
                  <a:pt x="0" y="0"/>
                </a:moveTo>
                <a:lnTo>
                  <a:pt x="138907" y="0"/>
                </a:lnTo>
                <a:lnTo>
                  <a:pt x="138907" y="1699669"/>
                </a:lnTo>
                <a:lnTo>
                  <a:pt x="0" y="1699669"/>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0" name="Freeform 178">
            <a:extLst>
              <a:ext uri="{FF2B5EF4-FFF2-40B4-BE49-F238E27FC236}">
                <a16:creationId xmlns:a16="http://schemas.microsoft.com/office/drawing/2014/main" id="{64733ABC-24F1-2C42-E23A-67A5D247A6BE}"/>
              </a:ext>
            </a:extLst>
          </p:cNvPr>
          <p:cNvSpPr/>
          <p:nvPr/>
        </p:nvSpPr>
        <p:spPr>
          <a:xfrm>
            <a:off x="8362018" y="1087593"/>
            <a:ext cx="76146" cy="2101963"/>
          </a:xfrm>
          <a:custGeom>
            <a:avLst/>
            <a:gdLst>
              <a:gd name="connsiteX0" fmla="*/ 0 w 138906"/>
              <a:gd name="connsiteY0" fmla="*/ 0 h 1767127"/>
              <a:gd name="connsiteX1" fmla="*/ 138907 w 138906"/>
              <a:gd name="connsiteY1" fmla="*/ 0 h 1767127"/>
              <a:gd name="connsiteX2" fmla="*/ 138907 w 138906"/>
              <a:gd name="connsiteY2" fmla="*/ 1767128 h 1767127"/>
              <a:gd name="connsiteX3" fmla="*/ 0 w 138906"/>
              <a:gd name="connsiteY3" fmla="*/ 1767128 h 1767127"/>
            </a:gdLst>
            <a:ahLst/>
            <a:cxnLst>
              <a:cxn ang="0">
                <a:pos x="connsiteX0" y="connsiteY0"/>
              </a:cxn>
              <a:cxn ang="0">
                <a:pos x="connsiteX1" y="connsiteY1"/>
              </a:cxn>
              <a:cxn ang="0">
                <a:pos x="connsiteX2" y="connsiteY2"/>
              </a:cxn>
              <a:cxn ang="0">
                <a:pos x="connsiteX3" y="connsiteY3"/>
              </a:cxn>
            </a:cxnLst>
            <a:rect l="l" t="t" r="r" b="b"/>
            <a:pathLst>
              <a:path w="138906" h="1767127">
                <a:moveTo>
                  <a:pt x="0" y="0"/>
                </a:moveTo>
                <a:lnTo>
                  <a:pt x="138907" y="0"/>
                </a:lnTo>
                <a:lnTo>
                  <a:pt x="138907" y="1767128"/>
                </a:lnTo>
                <a:lnTo>
                  <a:pt x="0" y="1767128"/>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4" name="Freeform 182">
            <a:extLst>
              <a:ext uri="{FF2B5EF4-FFF2-40B4-BE49-F238E27FC236}">
                <a16:creationId xmlns:a16="http://schemas.microsoft.com/office/drawing/2014/main" id="{65B7847C-A539-09AA-4047-38B436673403}"/>
              </a:ext>
            </a:extLst>
          </p:cNvPr>
          <p:cNvSpPr/>
          <p:nvPr/>
        </p:nvSpPr>
        <p:spPr>
          <a:xfrm>
            <a:off x="8706882" y="1087593"/>
            <a:ext cx="76146" cy="2360779"/>
          </a:xfrm>
          <a:custGeom>
            <a:avLst/>
            <a:gdLst>
              <a:gd name="connsiteX0" fmla="*/ 0 w 138906"/>
              <a:gd name="connsiteY0" fmla="*/ 0 h 1876051"/>
              <a:gd name="connsiteX1" fmla="*/ 138907 w 138906"/>
              <a:gd name="connsiteY1" fmla="*/ 0 h 1876051"/>
              <a:gd name="connsiteX2" fmla="*/ 138907 w 138906"/>
              <a:gd name="connsiteY2" fmla="*/ 1876052 h 1876051"/>
              <a:gd name="connsiteX3" fmla="*/ 0 w 138906"/>
              <a:gd name="connsiteY3" fmla="*/ 1876052 h 1876051"/>
            </a:gdLst>
            <a:ahLst/>
            <a:cxnLst>
              <a:cxn ang="0">
                <a:pos x="connsiteX0" y="connsiteY0"/>
              </a:cxn>
              <a:cxn ang="0">
                <a:pos x="connsiteX1" y="connsiteY1"/>
              </a:cxn>
              <a:cxn ang="0">
                <a:pos x="connsiteX2" y="connsiteY2"/>
              </a:cxn>
              <a:cxn ang="0">
                <a:pos x="connsiteX3" y="connsiteY3"/>
              </a:cxn>
            </a:cxnLst>
            <a:rect l="l" t="t" r="r" b="b"/>
            <a:pathLst>
              <a:path w="138906" h="1876051">
                <a:moveTo>
                  <a:pt x="0" y="0"/>
                </a:moveTo>
                <a:lnTo>
                  <a:pt x="138907" y="0"/>
                </a:lnTo>
                <a:lnTo>
                  <a:pt x="138907" y="1876052"/>
                </a:lnTo>
                <a:lnTo>
                  <a:pt x="0" y="1876052"/>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5" name="Freeform 183">
            <a:extLst>
              <a:ext uri="{FF2B5EF4-FFF2-40B4-BE49-F238E27FC236}">
                <a16:creationId xmlns:a16="http://schemas.microsoft.com/office/drawing/2014/main" id="{F5089E98-1D2E-1C5B-6B69-184CB7F954CE}"/>
              </a:ext>
            </a:extLst>
          </p:cNvPr>
          <p:cNvSpPr/>
          <p:nvPr/>
        </p:nvSpPr>
        <p:spPr>
          <a:xfrm>
            <a:off x="8793098" y="1087593"/>
            <a:ext cx="76146" cy="2375238"/>
          </a:xfrm>
          <a:custGeom>
            <a:avLst/>
            <a:gdLst>
              <a:gd name="connsiteX0" fmla="*/ 0 w 138906"/>
              <a:gd name="connsiteY0" fmla="*/ 0 h 1892916"/>
              <a:gd name="connsiteX1" fmla="*/ 138907 w 138906"/>
              <a:gd name="connsiteY1" fmla="*/ 0 h 1892916"/>
              <a:gd name="connsiteX2" fmla="*/ 138907 w 138906"/>
              <a:gd name="connsiteY2" fmla="*/ 1892916 h 1892916"/>
              <a:gd name="connsiteX3" fmla="*/ 0 w 138906"/>
              <a:gd name="connsiteY3" fmla="*/ 1892916 h 1892916"/>
            </a:gdLst>
            <a:ahLst/>
            <a:cxnLst>
              <a:cxn ang="0">
                <a:pos x="connsiteX0" y="connsiteY0"/>
              </a:cxn>
              <a:cxn ang="0">
                <a:pos x="connsiteX1" y="connsiteY1"/>
              </a:cxn>
              <a:cxn ang="0">
                <a:pos x="connsiteX2" y="connsiteY2"/>
              </a:cxn>
              <a:cxn ang="0">
                <a:pos x="connsiteX3" y="connsiteY3"/>
              </a:cxn>
            </a:cxnLst>
            <a:rect l="l" t="t" r="r" b="b"/>
            <a:pathLst>
              <a:path w="138906" h="1892916">
                <a:moveTo>
                  <a:pt x="0" y="0"/>
                </a:moveTo>
                <a:lnTo>
                  <a:pt x="138907" y="0"/>
                </a:lnTo>
                <a:lnTo>
                  <a:pt x="138907" y="1892916"/>
                </a:lnTo>
                <a:lnTo>
                  <a:pt x="0" y="1892916"/>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81" name="Freeform 187">
            <a:extLst>
              <a:ext uri="{FF2B5EF4-FFF2-40B4-BE49-F238E27FC236}">
                <a16:creationId xmlns:a16="http://schemas.microsoft.com/office/drawing/2014/main" id="{25933D31-2A48-5694-FB92-2C10FF5F8A2E}"/>
              </a:ext>
            </a:extLst>
          </p:cNvPr>
          <p:cNvSpPr/>
          <p:nvPr/>
        </p:nvSpPr>
        <p:spPr>
          <a:xfrm>
            <a:off x="9137962" y="1087593"/>
            <a:ext cx="76146" cy="2489464"/>
          </a:xfrm>
          <a:custGeom>
            <a:avLst/>
            <a:gdLst>
              <a:gd name="connsiteX0" fmla="*/ 0 w 138906"/>
              <a:gd name="connsiteY0" fmla="*/ 0 h 1943510"/>
              <a:gd name="connsiteX1" fmla="*/ 138907 w 138906"/>
              <a:gd name="connsiteY1" fmla="*/ 0 h 1943510"/>
              <a:gd name="connsiteX2" fmla="*/ 138907 w 138906"/>
              <a:gd name="connsiteY2" fmla="*/ 1943511 h 1943510"/>
              <a:gd name="connsiteX3" fmla="*/ 0 w 138906"/>
              <a:gd name="connsiteY3" fmla="*/ 1943511 h 1943510"/>
            </a:gdLst>
            <a:ahLst/>
            <a:cxnLst>
              <a:cxn ang="0">
                <a:pos x="connsiteX0" y="connsiteY0"/>
              </a:cxn>
              <a:cxn ang="0">
                <a:pos x="connsiteX1" y="connsiteY1"/>
              </a:cxn>
              <a:cxn ang="0">
                <a:pos x="connsiteX2" y="connsiteY2"/>
              </a:cxn>
              <a:cxn ang="0">
                <a:pos x="connsiteX3" y="connsiteY3"/>
              </a:cxn>
            </a:cxnLst>
            <a:rect l="l" t="t" r="r" b="b"/>
            <a:pathLst>
              <a:path w="138906" h="1943510">
                <a:moveTo>
                  <a:pt x="0" y="0"/>
                </a:moveTo>
                <a:lnTo>
                  <a:pt x="138907" y="0"/>
                </a:lnTo>
                <a:lnTo>
                  <a:pt x="138907" y="1943511"/>
                </a:lnTo>
                <a:lnTo>
                  <a:pt x="0" y="1943511"/>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89" name="Freeform 189">
            <a:extLst>
              <a:ext uri="{FF2B5EF4-FFF2-40B4-BE49-F238E27FC236}">
                <a16:creationId xmlns:a16="http://schemas.microsoft.com/office/drawing/2014/main" id="{DBC9AF86-0E24-8E0A-E202-677E4555BA4B}"/>
              </a:ext>
            </a:extLst>
          </p:cNvPr>
          <p:cNvSpPr/>
          <p:nvPr/>
        </p:nvSpPr>
        <p:spPr>
          <a:xfrm>
            <a:off x="9310394" y="1087593"/>
            <a:ext cx="76146" cy="2622486"/>
          </a:xfrm>
          <a:custGeom>
            <a:avLst/>
            <a:gdLst>
              <a:gd name="connsiteX0" fmla="*/ 0 w 138906"/>
              <a:gd name="connsiteY0" fmla="*/ 0 h 2009575"/>
              <a:gd name="connsiteX1" fmla="*/ 138907 w 138906"/>
              <a:gd name="connsiteY1" fmla="*/ 0 h 2009575"/>
              <a:gd name="connsiteX2" fmla="*/ 138907 w 138906"/>
              <a:gd name="connsiteY2" fmla="*/ 2009575 h 2009575"/>
              <a:gd name="connsiteX3" fmla="*/ 0 w 138906"/>
              <a:gd name="connsiteY3" fmla="*/ 2009575 h 2009575"/>
            </a:gdLst>
            <a:ahLst/>
            <a:cxnLst>
              <a:cxn ang="0">
                <a:pos x="connsiteX0" y="connsiteY0"/>
              </a:cxn>
              <a:cxn ang="0">
                <a:pos x="connsiteX1" y="connsiteY1"/>
              </a:cxn>
              <a:cxn ang="0">
                <a:pos x="connsiteX2" y="connsiteY2"/>
              </a:cxn>
              <a:cxn ang="0">
                <a:pos x="connsiteX3" y="connsiteY3"/>
              </a:cxn>
            </a:cxnLst>
            <a:rect l="l" t="t" r="r" b="b"/>
            <a:pathLst>
              <a:path w="138906" h="2009575">
                <a:moveTo>
                  <a:pt x="0" y="0"/>
                </a:moveTo>
                <a:lnTo>
                  <a:pt x="138907" y="0"/>
                </a:lnTo>
                <a:lnTo>
                  <a:pt x="138907" y="2009575"/>
                </a:lnTo>
                <a:lnTo>
                  <a:pt x="0" y="2009575"/>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0" name="Freeform 190">
            <a:extLst>
              <a:ext uri="{FF2B5EF4-FFF2-40B4-BE49-F238E27FC236}">
                <a16:creationId xmlns:a16="http://schemas.microsoft.com/office/drawing/2014/main" id="{B9B3EEF3-0B1A-B356-17B8-1B2B31EADE2B}"/>
              </a:ext>
            </a:extLst>
          </p:cNvPr>
          <p:cNvSpPr/>
          <p:nvPr/>
        </p:nvSpPr>
        <p:spPr>
          <a:xfrm>
            <a:off x="9396610" y="1087593"/>
            <a:ext cx="76146" cy="2671647"/>
          </a:xfrm>
          <a:custGeom>
            <a:avLst/>
            <a:gdLst>
              <a:gd name="connsiteX0" fmla="*/ 0 w 138906"/>
              <a:gd name="connsiteY0" fmla="*/ 0 h 2020860"/>
              <a:gd name="connsiteX1" fmla="*/ 138907 w 138906"/>
              <a:gd name="connsiteY1" fmla="*/ 0 h 2020860"/>
              <a:gd name="connsiteX2" fmla="*/ 138907 w 138906"/>
              <a:gd name="connsiteY2" fmla="*/ 2020861 h 2020860"/>
              <a:gd name="connsiteX3" fmla="*/ 0 w 138906"/>
              <a:gd name="connsiteY3" fmla="*/ 2020861 h 2020860"/>
            </a:gdLst>
            <a:ahLst/>
            <a:cxnLst>
              <a:cxn ang="0">
                <a:pos x="connsiteX0" y="connsiteY0"/>
              </a:cxn>
              <a:cxn ang="0">
                <a:pos x="connsiteX1" y="connsiteY1"/>
              </a:cxn>
              <a:cxn ang="0">
                <a:pos x="connsiteX2" y="connsiteY2"/>
              </a:cxn>
              <a:cxn ang="0">
                <a:pos x="connsiteX3" y="connsiteY3"/>
              </a:cxn>
            </a:cxnLst>
            <a:rect l="l" t="t" r="r" b="b"/>
            <a:pathLst>
              <a:path w="138906" h="2020860">
                <a:moveTo>
                  <a:pt x="0" y="0"/>
                </a:moveTo>
                <a:lnTo>
                  <a:pt x="138907" y="0"/>
                </a:lnTo>
                <a:lnTo>
                  <a:pt x="138907" y="2020861"/>
                </a:lnTo>
                <a:lnTo>
                  <a:pt x="0" y="2020861"/>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1" name="Freeform 191">
            <a:extLst>
              <a:ext uri="{FF2B5EF4-FFF2-40B4-BE49-F238E27FC236}">
                <a16:creationId xmlns:a16="http://schemas.microsoft.com/office/drawing/2014/main" id="{7E95F6EC-946B-61A9-54F8-7B56CF5C3C2E}"/>
              </a:ext>
            </a:extLst>
          </p:cNvPr>
          <p:cNvSpPr/>
          <p:nvPr/>
        </p:nvSpPr>
        <p:spPr>
          <a:xfrm>
            <a:off x="9482826" y="1087593"/>
            <a:ext cx="76146" cy="2707794"/>
          </a:xfrm>
          <a:custGeom>
            <a:avLst/>
            <a:gdLst>
              <a:gd name="connsiteX0" fmla="*/ 0 w 138906"/>
              <a:gd name="connsiteY0" fmla="*/ 0 h 2032019"/>
              <a:gd name="connsiteX1" fmla="*/ 138907 w 138906"/>
              <a:gd name="connsiteY1" fmla="*/ 0 h 2032019"/>
              <a:gd name="connsiteX2" fmla="*/ 138907 w 138906"/>
              <a:gd name="connsiteY2" fmla="*/ 2032019 h 2032019"/>
              <a:gd name="connsiteX3" fmla="*/ 0 w 138906"/>
              <a:gd name="connsiteY3" fmla="*/ 2032019 h 2032019"/>
            </a:gdLst>
            <a:ahLst/>
            <a:cxnLst>
              <a:cxn ang="0">
                <a:pos x="connsiteX0" y="connsiteY0"/>
              </a:cxn>
              <a:cxn ang="0">
                <a:pos x="connsiteX1" y="connsiteY1"/>
              </a:cxn>
              <a:cxn ang="0">
                <a:pos x="connsiteX2" y="connsiteY2"/>
              </a:cxn>
              <a:cxn ang="0">
                <a:pos x="connsiteX3" y="connsiteY3"/>
              </a:cxn>
            </a:cxnLst>
            <a:rect l="l" t="t" r="r" b="b"/>
            <a:pathLst>
              <a:path w="138906" h="2032019">
                <a:moveTo>
                  <a:pt x="0" y="0"/>
                </a:moveTo>
                <a:lnTo>
                  <a:pt x="138907" y="0"/>
                </a:lnTo>
                <a:lnTo>
                  <a:pt x="138907" y="2032019"/>
                </a:lnTo>
                <a:lnTo>
                  <a:pt x="0" y="2032019"/>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2" name="Freeform 192">
            <a:extLst>
              <a:ext uri="{FF2B5EF4-FFF2-40B4-BE49-F238E27FC236}">
                <a16:creationId xmlns:a16="http://schemas.microsoft.com/office/drawing/2014/main" id="{1274D353-B924-002D-D924-DB4011F748FD}"/>
              </a:ext>
            </a:extLst>
          </p:cNvPr>
          <p:cNvSpPr/>
          <p:nvPr/>
        </p:nvSpPr>
        <p:spPr>
          <a:xfrm>
            <a:off x="9569042" y="1087593"/>
            <a:ext cx="76146" cy="2794548"/>
          </a:xfrm>
          <a:custGeom>
            <a:avLst/>
            <a:gdLst>
              <a:gd name="connsiteX0" fmla="*/ 0 w 138906"/>
              <a:gd name="connsiteY0" fmla="*/ 0 h 2106579"/>
              <a:gd name="connsiteX1" fmla="*/ 138907 w 138906"/>
              <a:gd name="connsiteY1" fmla="*/ 0 h 2106579"/>
              <a:gd name="connsiteX2" fmla="*/ 138907 w 138906"/>
              <a:gd name="connsiteY2" fmla="*/ 2106580 h 2106579"/>
              <a:gd name="connsiteX3" fmla="*/ 0 w 138906"/>
              <a:gd name="connsiteY3" fmla="*/ 2106580 h 2106579"/>
            </a:gdLst>
            <a:ahLst/>
            <a:cxnLst>
              <a:cxn ang="0">
                <a:pos x="connsiteX0" y="connsiteY0"/>
              </a:cxn>
              <a:cxn ang="0">
                <a:pos x="connsiteX1" y="connsiteY1"/>
              </a:cxn>
              <a:cxn ang="0">
                <a:pos x="connsiteX2" y="connsiteY2"/>
              </a:cxn>
              <a:cxn ang="0">
                <a:pos x="connsiteX3" y="connsiteY3"/>
              </a:cxn>
            </a:cxnLst>
            <a:rect l="l" t="t" r="r" b="b"/>
            <a:pathLst>
              <a:path w="138906" h="2106579">
                <a:moveTo>
                  <a:pt x="0" y="0"/>
                </a:moveTo>
                <a:lnTo>
                  <a:pt x="138907" y="0"/>
                </a:lnTo>
                <a:lnTo>
                  <a:pt x="138907" y="2106580"/>
                </a:lnTo>
                <a:lnTo>
                  <a:pt x="0" y="2106580"/>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5" name="Freeform 195">
            <a:extLst>
              <a:ext uri="{FF2B5EF4-FFF2-40B4-BE49-F238E27FC236}">
                <a16:creationId xmlns:a16="http://schemas.microsoft.com/office/drawing/2014/main" id="{FD1E32CC-C751-2894-AF66-ECD29665C324}"/>
              </a:ext>
            </a:extLst>
          </p:cNvPr>
          <p:cNvSpPr/>
          <p:nvPr/>
        </p:nvSpPr>
        <p:spPr>
          <a:xfrm>
            <a:off x="9827690" y="1087593"/>
            <a:ext cx="76146" cy="2959381"/>
          </a:xfrm>
          <a:custGeom>
            <a:avLst/>
            <a:gdLst>
              <a:gd name="connsiteX0" fmla="*/ 0 w 138906"/>
              <a:gd name="connsiteY0" fmla="*/ 0 h 2179618"/>
              <a:gd name="connsiteX1" fmla="*/ 138907 w 138906"/>
              <a:gd name="connsiteY1" fmla="*/ 0 h 2179618"/>
              <a:gd name="connsiteX2" fmla="*/ 138907 w 138906"/>
              <a:gd name="connsiteY2" fmla="*/ 2179618 h 2179618"/>
              <a:gd name="connsiteX3" fmla="*/ 0 w 138906"/>
              <a:gd name="connsiteY3" fmla="*/ 2179618 h 2179618"/>
            </a:gdLst>
            <a:ahLst/>
            <a:cxnLst>
              <a:cxn ang="0">
                <a:pos x="connsiteX0" y="connsiteY0"/>
              </a:cxn>
              <a:cxn ang="0">
                <a:pos x="connsiteX1" y="connsiteY1"/>
              </a:cxn>
              <a:cxn ang="0">
                <a:pos x="connsiteX2" y="connsiteY2"/>
              </a:cxn>
              <a:cxn ang="0">
                <a:pos x="connsiteX3" y="connsiteY3"/>
              </a:cxn>
            </a:cxnLst>
            <a:rect l="l" t="t" r="r" b="b"/>
            <a:pathLst>
              <a:path w="138906" h="2179618">
                <a:moveTo>
                  <a:pt x="0" y="0"/>
                </a:moveTo>
                <a:lnTo>
                  <a:pt x="138907" y="0"/>
                </a:lnTo>
                <a:lnTo>
                  <a:pt x="138907" y="2179618"/>
                </a:lnTo>
                <a:lnTo>
                  <a:pt x="0" y="2179618"/>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1" name="Freeform 201">
            <a:extLst>
              <a:ext uri="{FF2B5EF4-FFF2-40B4-BE49-F238E27FC236}">
                <a16:creationId xmlns:a16="http://schemas.microsoft.com/office/drawing/2014/main" id="{42D49ABD-85DE-7341-F360-0BB5B18FB0E7}"/>
              </a:ext>
            </a:extLst>
          </p:cNvPr>
          <p:cNvSpPr/>
          <p:nvPr/>
        </p:nvSpPr>
        <p:spPr>
          <a:xfrm>
            <a:off x="10344986" y="1087593"/>
            <a:ext cx="76146" cy="3242778"/>
          </a:xfrm>
          <a:custGeom>
            <a:avLst/>
            <a:gdLst>
              <a:gd name="connsiteX0" fmla="*/ 0 w 138906"/>
              <a:gd name="connsiteY0" fmla="*/ 0 h 2391886"/>
              <a:gd name="connsiteX1" fmla="*/ 138907 w 138906"/>
              <a:gd name="connsiteY1" fmla="*/ 0 h 2391886"/>
              <a:gd name="connsiteX2" fmla="*/ 138907 w 138906"/>
              <a:gd name="connsiteY2" fmla="*/ 2391887 h 2391886"/>
              <a:gd name="connsiteX3" fmla="*/ 0 w 138906"/>
              <a:gd name="connsiteY3" fmla="*/ 2391887 h 2391886"/>
            </a:gdLst>
            <a:ahLst/>
            <a:cxnLst>
              <a:cxn ang="0">
                <a:pos x="connsiteX0" y="connsiteY0"/>
              </a:cxn>
              <a:cxn ang="0">
                <a:pos x="connsiteX1" y="connsiteY1"/>
              </a:cxn>
              <a:cxn ang="0">
                <a:pos x="connsiteX2" y="connsiteY2"/>
              </a:cxn>
              <a:cxn ang="0">
                <a:pos x="connsiteX3" y="connsiteY3"/>
              </a:cxn>
            </a:cxnLst>
            <a:rect l="l" t="t" r="r" b="b"/>
            <a:pathLst>
              <a:path w="138906" h="2391886">
                <a:moveTo>
                  <a:pt x="0" y="0"/>
                </a:moveTo>
                <a:lnTo>
                  <a:pt x="138907" y="0"/>
                </a:lnTo>
                <a:lnTo>
                  <a:pt x="138907" y="2391887"/>
                </a:lnTo>
                <a:lnTo>
                  <a:pt x="0" y="2391887"/>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67" name="Freeform 213">
            <a:extLst>
              <a:ext uri="{FF2B5EF4-FFF2-40B4-BE49-F238E27FC236}">
                <a16:creationId xmlns:a16="http://schemas.microsoft.com/office/drawing/2014/main" id="{600D920A-B54C-1139-CD41-F58F54315253}"/>
              </a:ext>
            </a:extLst>
          </p:cNvPr>
          <p:cNvSpPr/>
          <p:nvPr/>
        </p:nvSpPr>
        <p:spPr>
          <a:xfrm>
            <a:off x="11379578" y="1087593"/>
            <a:ext cx="76146" cy="3949014"/>
          </a:xfrm>
          <a:custGeom>
            <a:avLst/>
            <a:gdLst>
              <a:gd name="connsiteX0" fmla="*/ 0 w 138906"/>
              <a:gd name="connsiteY0" fmla="*/ 0 h 2916217"/>
              <a:gd name="connsiteX1" fmla="*/ 138907 w 138906"/>
              <a:gd name="connsiteY1" fmla="*/ 0 h 2916217"/>
              <a:gd name="connsiteX2" fmla="*/ 138907 w 138906"/>
              <a:gd name="connsiteY2" fmla="*/ 2916217 h 2916217"/>
              <a:gd name="connsiteX3" fmla="*/ 0 w 138906"/>
              <a:gd name="connsiteY3" fmla="*/ 2916217 h 2916217"/>
            </a:gdLst>
            <a:ahLst/>
            <a:cxnLst>
              <a:cxn ang="0">
                <a:pos x="connsiteX0" y="connsiteY0"/>
              </a:cxn>
              <a:cxn ang="0">
                <a:pos x="connsiteX1" y="connsiteY1"/>
              </a:cxn>
              <a:cxn ang="0">
                <a:pos x="connsiteX2" y="connsiteY2"/>
              </a:cxn>
              <a:cxn ang="0">
                <a:pos x="connsiteX3" y="connsiteY3"/>
              </a:cxn>
            </a:cxnLst>
            <a:rect l="l" t="t" r="r" b="b"/>
            <a:pathLst>
              <a:path w="138906" h="2916217">
                <a:moveTo>
                  <a:pt x="0" y="0"/>
                </a:moveTo>
                <a:lnTo>
                  <a:pt x="138907" y="0"/>
                </a:lnTo>
                <a:lnTo>
                  <a:pt x="138907" y="2916217"/>
                </a:lnTo>
                <a:lnTo>
                  <a:pt x="0" y="2916217"/>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68" name="Freeform 214">
            <a:extLst>
              <a:ext uri="{FF2B5EF4-FFF2-40B4-BE49-F238E27FC236}">
                <a16:creationId xmlns:a16="http://schemas.microsoft.com/office/drawing/2014/main" id="{D54E1A53-3C4D-92F6-1EAD-10A6BB09147E}"/>
              </a:ext>
            </a:extLst>
          </p:cNvPr>
          <p:cNvSpPr/>
          <p:nvPr/>
        </p:nvSpPr>
        <p:spPr>
          <a:xfrm>
            <a:off x="11465794" y="1087593"/>
            <a:ext cx="76146" cy="3949016"/>
          </a:xfrm>
          <a:custGeom>
            <a:avLst/>
            <a:gdLst>
              <a:gd name="connsiteX0" fmla="*/ 0 w 138906"/>
              <a:gd name="connsiteY0" fmla="*/ 0 h 2927375"/>
              <a:gd name="connsiteX1" fmla="*/ 138907 w 138906"/>
              <a:gd name="connsiteY1" fmla="*/ 0 h 2927375"/>
              <a:gd name="connsiteX2" fmla="*/ 138907 w 138906"/>
              <a:gd name="connsiteY2" fmla="*/ 2927376 h 2927375"/>
              <a:gd name="connsiteX3" fmla="*/ 0 w 138906"/>
              <a:gd name="connsiteY3" fmla="*/ 2927376 h 2927375"/>
            </a:gdLst>
            <a:ahLst/>
            <a:cxnLst>
              <a:cxn ang="0">
                <a:pos x="connsiteX0" y="connsiteY0"/>
              </a:cxn>
              <a:cxn ang="0">
                <a:pos x="connsiteX1" y="connsiteY1"/>
              </a:cxn>
              <a:cxn ang="0">
                <a:pos x="connsiteX2" y="connsiteY2"/>
              </a:cxn>
              <a:cxn ang="0">
                <a:pos x="connsiteX3" y="connsiteY3"/>
              </a:cxn>
            </a:cxnLst>
            <a:rect l="l" t="t" r="r" b="b"/>
            <a:pathLst>
              <a:path w="138906" h="2927375">
                <a:moveTo>
                  <a:pt x="0" y="0"/>
                </a:moveTo>
                <a:lnTo>
                  <a:pt x="138907" y="0"/>
                </a:lnTo>
                <a:lnTo>
                  <a:pt x="138907" y="2927376"/>
                </a:lnTo>
                <a:lnTo>
                  <a:pt x="0" y="2927376"/>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0" name="Freeform 215">
            <a:extLst>
              <a:ext uri="{FF2B5EF4-FFF2-40B4-BE49-F238E27FC236}">
                <a16:creationId xmlns:a16="http://schemas.microsoft.com/office/drawing/2014/main" id="{D84058E8-6468-860A-3625-B27273FB072C}"/>
              </a:ext>
            </a:extLst>
          </p:cNvPr>
          <p:cNvSpPr/>
          <p:nvPr/>
        </p:nvSpPr>
        <p:spPr>
          <a:xfrm>
            <a:off x="11552010" y="1087593"/>
            <a:ext cx="76146" cy="3949015"/>
          </a:xfrm>
          <a:custGeom>
            <a:avLst/>
            <a:gdLst>
              <a:gd name="connsiteX0" fmla="*/ 0 w 138906"/>
              <a:gd name="connsiteY0" fmla="*/ 0 h 2970996"/>
              <a:gd name="connsiteX1" fmla="*/ 138907 w 138906"/>
              <a:gd name="connsiteY1" fmla="*/ 0 h 2970996"/>
              <a:gd name="connsiteX2" fmla="*/ 138907 w 138906"/>
              <a:gd name="connsiteY2" fmla="*/ 2970996 h 2970996"/>
              <a:gd name="connsiteX3" fmla="*/ 0 w 138906"/>
              <a:gd name="connsiteY3" fmla="*/ 2970996 h 2970996"/>
            </a:gdLst>
            <a:ahLst/>
            <a:cxnLst>
              <a:cxn ang="0">
                <a:pos x="connsiteX0" y="connsiteY0"/>
              </a:cxn>
              <a:cxn ang="0">
                <a:pos x="connsiteX1" y="connsiteY1"/>
              </a:cxn>
              <a:cxn ang="0">
                <a:pos x="connsiteX2" y="connsiteY2"/>
              </a:cxn>
              <a:cxn ang="0">
                <a:pos x="connsiteX3" y="connsiteY3"/>
              </a:cxn>
            </a:cxnLst>
            <a:rect l="l" t="t" r="r" b="b"/>
            <a:pathLst>
              <a:path w="138906" h="2970996">
                <a:moveTo>
                  <a:pt x="0" y="0"/>
                </a:moveTo>
                <a:lnTo>
                  <a:pt x="138907" y="0"/>
                </a:lnTo>
                <a:lnTo>
                  <a:pt x="138907" y="2970996"/>
                </a:lnTo>
                <a:lnTo>
                  <a:pt x="0" y="2970996"/>
                </a:lnTo>
                <a:close/>
              </a:path>
            </a:pathLst>
          </a:custGeom>
          <a:solidFill>
            <a:schemeClr val="accent1"/>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nvGrpSpPr>
          <p:cNvPr id="7" name="Group 6">
            <a:extLst>
              <a:ext uri="{FF2B5EF4-FFF2-40B4-BE49-F238E27FC236}">
                <a16:creationId xmlns:a16="http://schemas.microsoft.com/office/drawing/2014/main" id="{F9F0F9FF-8E75-3919-C076-D955D9569504}"/>
              </a:ext>
            </a:extLst>
          </p:cNvPr>
          <p:cNvGrpSpPr/>
          <p:nvPr/>
        </p:nvGrpSpPr>
        <p:grpSpPr>
          <a:xfrm>
            <a:off x="5603106" y="1087593"/>
            <a:ext cx="3697218" cy="2528503"/>
            <a:chOff x="8404658" y="2190363"/>
            <a:chExt cx="5545827" cy="3515878"/>
          </a:xfrm>
          <a:solidFill>
            <a:srgbClr val="2F5D81"/>
          </a:solidFill>
        </p:grpSpPr>
        <p:grpSp>
          <p:nvGrpSpPr>
            <p:cNvPr id="6" name="Group 5">
              <a:extLst>
                <a:ext uri="{FF2B5EF4-FFF2-40B4-BE49-F238E27FC236}">
                  <a16:creationId xmlns:a16="http://schemas.microsoft.com/office/drawing/2014/main" id="{CFC8FA34-D128-60A4-CBDB-505B74CE3241}"/>
                </a:ext>
              </a:extLst>
            </p:cNvPr>
            <p:cNvGrpSpPr/>
            <p:nvPr/>
          </p:nvGrpSpPr>
          <p:grpSpPr>
            <a:xfrm>
              <a:off x="8404658" y="2190363"/>
              <a:ext cx="2571375" cy="2407747"/>
              <a:chOff x="8404658" y="2190363"/>
              <a:chExt cx="2571375" cy="2407747"/>
            </a:xfrm>
            <a:grpFill/>
          </p:grpSpPr>
          <p:sp>
            <p:nvSpPr>
              <p:cNvPr id="54" name="Freeform 146">
                <a:extLst>
                  <a:ext uri="{FF2B5EF4-FFF2-40B4-BE49-F238E27FC236}">
                    <a16:creationId xmlns:a16="http://schemas.microsoft.com/office/drawing/2014/main" id="{F4747FA3-BDA4-6F8B-61DF-B7610AA40FA3}"/>
                  </a:ext>
                </a:extLst>
              </p:cNvPr>
              <p:cNvSpPr/>
              <p:nvPr/>
            </p:nvSpPr>
            <p:spPr>
              <a:xfrm>
                <a:off x="8404658" y="2190363"/>
                <a:ext cx="114219" cy="169136"/>
              </a:xfrm>
              <a:custGeom>
                <a:avLst/>
                <a:gdLst>
                  <a:gd name="connsiteX0" fmla="*/ 0 w 138906"/>
                  <a:gd name="connsiteY0" fmla="*/ 0 h 64162"/>
                  <a:gd name="connsiteX1" fmla="*/ 138907 w 138906"/>
                  <a:gd name="connsiteY1" fmla="*/ 0 h 64162"/>
                  <a:gd name="connsiteX2" fmla="*/ 138907 w 138906"/>
                  <a:gd name="connsiteY2" fmla="*/ 64162 h 64162"/>
                  <a:gd name="connsiteX3" fmla="*/ 0 w 138906"/>
                  <a:gd name="connsiteY3" fmla="*/ 64162 h 64162"/>
                </a:gdLst>
                <a:ahLst/>
                <a:cxnLst>
                  <a:cxn ang="0">
                    <a:pos x="connsiteX0" y="connsiteY0"/>
                  </a:cxn>
                  <a:cxn ang="0">
                    <a:pos x="connsiteX1" y="connsiteY1"/>
                  </a:cxn>
                  <a:cxn ang="0">
                    <a:pos x="connsiteX2" y="connsiteY2"/>
                  </a:cxn>
                  <a:cxn ang="0">
                    <a:pos x="connsiteX3" y="connsiteY3"/>
                  </a:cxn>
                </a:cxnLst>
                <a:rect l="l" t="t" r="r" b="b"/>
                <a:pathLst>
                  <a:path w="138906" h="64162">
                    <a:moveTo>
                      <a:pt x="0" y="0"/>
                    </a:moveTo>
                    <a:lnTo>
                      <a:pt x="138907" y="0"/>
                    </a:lnTo>
                    <a:lnTo>
                      <a:pt x="138907" y="64162"/>
                    </a:lnTo>
                    <a:lnTo>
                      <a:pt x="0" y="64162"/>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5" name="Freeform 147">
                <a:extLst>
                  <a:ext uri="{FF2B5EF4-FFF2-40B4-BE49-F238E27FC236}">
                    <a16:creationId xmlns:a16="http://schemas.microsoft.com/office/drawing/2014/main" id="{9125AC16-B614-5754-2102-D446D8F87972}"/>
                  </a:ext>
                </a:extLst>
              </p:cNvPr>
              <p:cNvSpPr/>
              <p:nvPr/>
            </p:nvSpPr>
            <p:spPr>
              <a:xfrm>
                <a:off x="8533982" y="2190363"/>
                <a:ext cx="114219" cy="687746"/>
              </a:xfrm>
              <a:custGeom>
                <a:avLst/>
                <a:gdLst>
                  <a:gd name="connsiteX0" fmla="*/ 0 w 138906"/>
                  <a:gd name="connsiteY0" fmla="*/ 0 h 284926"/>
                  <a:gd name="connsiteX1" fmla="*/ 138907 w 138906"/>
                  <a:gd name="connsiteY1" fmla="*/ 0 h 284926"/>
                  <a:gd name="connsiteX2" fmla="*/ 138907 w 138906"/>
                  <a:gd name="connsiteY2" fmla="*/ 284926 h 284926"/>
                  <a:gd name="connsiteX3" fmla="*/ 0 w 138906"/>
                  <a:gd name="connsiteY3" fmla="*/ 284926 h 284926"/>
                </a:gdLst>
                <a:ahLst/>
                <a:cxnLst>
                  <a:cxn ang="0">
                    <a:pos x="connsiteX0" y="connsiteY0"/>
                  </a:cxn>
                  <a:cxn ang="0">
                    <a:pos x="connsiteX1" y="connsiteY1"/>
                  </a:cxn>
                  <a:cxn ang="0">
                    <a:pos x="connsiteX2" y="connsiteY2"/>
                  </a:cxn>
                  <a:cxn ang="0">
                    <a:pos x="connsiteX3" y="connsiteY3"/>
                  </a:cxn>
                </a:cxnLst>
                <a:rect l="l" t="t" r="r" b="b"/>
                <a:pathLst>
                  <a:path w="138906" h="284926">
                    <a:moveTo>
                      <a:pt x="0" y="0"/>
                    </a:moveTo>
                    <a:lnTo>
                      <a:pt x="138907" y="0"/>
                    </a:lnTo>
                    <a:lnTo>
                      <a:pt x="138907" y="284926"/>
                    </a:lnTo>
                    <a:lnTo>
                      <a:pt x="0" y="284926"/>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6" name="Freeform 148">
                <a:extLst>
                  <a:ext uri="{FF2B5EF4-FFF2-40B4-BE49-F238E27FC236}">
                    <a16:creationId xmlns:a16="http://schemas.microsoft.com/office/drawing/2014/main" id="{B5352C41-911E-F3DE-44C2-53B0A627F56E}"/>
                  </a:ext>
                </a:extLst>
              </p:cNvPr>
              <p:cNvSpPr/>
              <p:nvPr/>
            </p:nvSpPr>
            <p:spPr>
              <a:xfrm>
                <a:off x="8663306" y="2190363"/>
                <a:ext cx="114219" cy="999125"/>
              </a:xfrm>
              <a:custGeom>
                <a:avLst/>
                <a:gdLst>
                  <a:gd name="connsiteX0" fmla="*/ 0 w 138906"/>
                  <a:gd name="connsiteY0" fmla="*/ 0 h 284926"/>
                  <a:gd name="connsiteX1" fmla="*/ 138907 w 138906"/>
                  <a:gd name="connsiteY1" fmla="*/ 0 h 284926"/>
                  <a:gd name="connsiteX2" fmla="*/ 138907 w 138906"/>
                  <a:gd name="connsiteY2" fmla="*/ 284926 h 284926"/>
                  <a:gd name="connsiteX3" fmla="*/ 0 w 138906"/>
                  <a:gd name="connsiteY3" fmla="*/ 284926 h 284926"/>
                </a:gdLst>
                <a:ahLst/>
                <a:cxnLst>
                  <a:cxn ang="0">
                    <a:pos x="connsiteX0" y="connsiteY0"/>
                  </a:cxn>
                  <a:cxn ang="0">
                    <a:pos x="connsiteX1" y="connsiteY1"/>
                  </a:cxn>
                  <a:cxn ang="0">
                    <a:pos x="connsiteX2" y="connsiteY2"/>
                  </a:cxn>
                  <a:cxn ang="0">
                    <a:pos x="connsiteX3" y="connsiteY3"/>
                  </a:cxn>
                </a:cxnLst>
                <a:rect l="l" t="t" r="r" b="b"/>
                <a:pathLst>
                  <a:path w="138906" h="284926">
                    <a:moveTo>
                      <a:pt x="0" y="0"/>
                    </a:moveTo>
                    <a:lnTo>
                      <a:pt x="138907" y="0"/>
                    </a:lnTo>
                    <a:lnTo>
                      <a:pt x="138907" y="284926"/>
                    </a:lnTo>
                    <a:lnTo>
                      <a:pt x="0" y="284926"/>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7" name="Freeform 149">
                <a:extLst>
                  <a:ext uri="{FF2B5EF4-FFF2-40B4-BE49-F238E27FC236}">
                    <a16:creationId xmlns:a16="http://schemas.microsoft.com/office/drawing/2014/main" id="{D58069DB-9653-9293-736A-E33F9B7A8A40}"/>
                  </a:ext>
                </a:extLst>
              </p:cNvPr>
              <p:cNvSpPr/>
              <p:nvPr/>
            </p:nvSpPr>
            <p:spPr>
              <a:xfrm>
                <a:off x="8792630" y="2190363"/>
                <a:ext cx="114219" cy="1194355"/>
              </a:xfrm>
              <a:custGeom>
                <a:avLst/>
                <a:gdLst>
                  <a:gd name="connsiteX0" fmla="*/ 0 w 138906"/>
                  <a:gd name="connsiteY0" fmla="*/ 0 h 405135"/>
                  <a:gd name="connsiteX1" fmla="*/ 138907 w 138906"/>
                  <a:gd name="connsiteY1" fmla="*/ 0 h 405135"/>
                  <a:gd name="connsiteX2" fmla="*/ 138907 w 138906"/>
                  <a:gd name="connsiteY2" fmla="*/ 405136 h 405135"/>
                  <a:gd name="connsiteX3" fmla="*/ 0 w 138906"/>
                  <a:gd name="connsiteY3" fmla="*/ 405136 h 405135"/>
                </a:gdLst>
                <a:ahLst/>
                <a:cxnLst>
                  <a:cxn ang="0">
                    <a:pos x="connsiteX0" y="connsiteY0"/>
                  </a:cxn>
                  <a:cxn ang="0">
                    <a:pos x="connsiteX1" y="connsiteY1"/>
                  </a:cxn>
                  <a:cxn ang="0">
                    <a:pos x="connsiteX2" y="connsiteY2"/>
                  </a:cxn>
                  <a:cxn ang="0">
                    <a:pos x="connsiteX3" y="connsiteY3"/>
                  </a:cxn>
                </a:cxnLst>
                <a:rect l="l" t="t" r="r" b="b"/>
                <a:pathLst>
                  <a:path w="138906" h="405135">
                    <a:moveTo>
                      <a:pt x="0" y="0"/>
                    </a:moveTo>
                    <a:lnTo>
                      <a:pt x="138907" y="0"/>
                    </a:lnTo>
                    <a:lnTo>
                      <a:pt x="138907" y="405136"/>
                    </a:lnTo>
                    <a:lnTo>
                      <a:pt x="0" y="405136"/>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8" name="Freeform 150">
                <a:extLst>
                  <a:ext uri="{FF2B5EF4-FFF2-40B4-BE49-F238E27FC236}">
                    <a16:creationId xmlns:a16="http://schemas.microsoft.com/office/drawing/2014/main" id="{922B22AD-BAEA-3C07-B4F0-E63FB8FF83DF}"/>
                  </a:ext>
                </a:extLst>
              </p:cNvPr>
              <p:cNvSpPr/>
              <p:nvPr/>
            </p:nvSpPr>
            <p:spPr>
              <a:xfrm>
                <a:off x="8921954" y="2190363"/>
                <a:ext cx="114219" cy="1226482"/>
              </a:xfrm>
              <a:custGeom>
                <a:avLst/>
                <a:gdLst>
                  <a:gd name="connsiteX0" fmla="*/ 0 w 138906"/>
                  <a:gd name="connsiteY0" fmla="*/ 0 h 590648"/>
                  <a:gd name="connsiteX1" fmla="*/ 138907 w 138906"/>
                  <a:gd name="connsiteY1" fmla="*/ 0 h 590648"/>
                  <a:gd name="connsiteX2" fmla="*/ 138907 w 138906"/>
                  <a:gd name="connsiteY2" fmla="*/ 590649 h 590648"/>
                  <a:gd name="connsiteX3" fmla="*/ 0 w 138906"/>
                  <a:gd name="connsiteY3" fmla="*/ 590649 h 590648"/>
                </a:gdLst>
                <a:ahLst/>
                <a:cxnLst>
                  <a:cxn ang="0">
                    <a:pos x="connsiteX0" y="connsiteY0"/>
                  </a:cxn>
                  <a:cxn ang="0">
                    <a:pos x="connsiteX1" y="connsiteY1"/>
                  </a:cxn>
                  <a:cxn ang="0">
                    <a:pos x="connsiteX2" y="connsiteY2"/>
                  </a:cxn>
                  <a:cxn ang="0">
                    <a:pos x="connsiteX3" y="connsiteY3"/>
                  </a:cxn>
                </a:cxnLst>
                <a:rect l="l" t="t" r="r" b="b"/>
                <a:pathLst>
                  <a:path w="138906" h="590648">
                    <a:moveTo>
                      <a:pt x="0" y="0"/>
                    </a:moveTo>
                    <a:lnTo>
                      <a:pt x="138907" y="0"/>
                    </a:lnTo>
                    <a:lnTo>
                      <a:pt x="138907" y="590649"/>
                    </a:lnTo>
                    <a:lnTo>
                      <a:pt x="0" y="590649"/>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9" name="Freeform 151">
                <a:extLst>
                  <a:ext uri="{FF2B5EF4-FFF2-40B4-BE49-F238E27FC236}">
                    <a16:creationId xmlns:a16="http://schemas.microsoft.com/office/drawing/2014/main" id="{E345F441-F83D-9F25-A412-0F90557AA39E}"/>
                  </a:ext>
                </a:extLst>
              </p:cNvPr>
              <p:cNvSpPr/>
              <p:nvPr/>
            </p:nvSpPr>
            <p:spPr>
              <a:xfrm>
                <a:off x="9051278" y="2190363"/>
                <a:ext cx="114219" cy="1639182"/>
              </a:xfrm>
              <a:custGeom>
                <a:avLst/>
                <a:gdLst>
                  <a:gd name="connsiteX0" fmla="*/ 0 w 138906"/>
                  <a:gd name="connsiteY0" fmla="*/ 0 h 590648"/>
                  <a:gd name="connsiteX1" fmla="*/ 138907 w 138906"/>
                  <a:gd name="connsiteY1" fmla="*/ 0 h 590648"/>
                  <a:gd name="connsiteX2" fmla="*/ 138907 w 138906"/>
                  <a:gd name="connsiteY2" fmla="*/ 590649 h 590648"/>
                  <a:gd name="connsiteX3" fmla="*/ 0 w 138906"/>
                  <a:gd name="connsiteY3" fmla="*/ 590649 h 590648"/>
                </a:gdLst>
                <a:ahLst/>
                <a:cxnLst>
                  <a:cxn ang="0">
                    <a:pos x="connsiteX0" y="connsiteY0"/>
                  </a:cxn>
                  <a:cxn ang="0">
                    <a:pos x="connsiteX1" y="connsiteY1"/>
                  </a:cxn>
                  <a:cxn ang="0">
                    <a:pos x="connsiteX2" y="connsiteY2"/>
                  </a:cxn>
                  <a:cxn ang="0">
                    <a:pos x="connsiteX3" y="connsiteY3"/>
                  </a:cxn>
                </a:cxnLst>
                <a:rect l="l" t="t" r="r" b="b"/>
                <a:pathLst>
                  <a:path w="138906" h="590648">
                    <a:moveTo>
                      <a:pt x="0" y="0"/>
                    </a:moveTo>
                    <a:lnTo>
                      <a:pt x="138907" y="0"/>
                    </a:lnTo>
                    <a:lnTo>
                      <a:pt x="138907" y="590649"/>
                    </a:lnTo>
                    <a:lnTo>
                      <a:pt x="0" y="590649"/>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60" name="Freeform 152">
                <a:extLst>
                  <a:ext uri="{FF2B5EF4-FFF2-40B4-BE49-F238E27FC236}">
                    <a16:creationId xmlns:a16="http://schemas.microsoft.com/office/drawing/2014/main" id="{FA230352-0765-5014-B657-A517485B496D}"/>
                  </a:ext>
                </a:extLst>
              </p:cNvPr>
              <p:cNvSpPr/>
              <p:nvPr/>
            </p:nvSpPr>
            <p:spPr>
              <a:xfrm>
                <a:off x="9180602" y="2190363"/>
                <a:ext cx="114219" cy="1661424"/>
              </a:xfrm>
              <a:custGeom>
                <a:avLst/>
                <a:gdLst>
                  <a:gd name="connsiteX0" fmla="*/ 0 w 138906"/>
                  <a:gd name="connsiteY0" fmla="*/ 0 h 705151"/>
                  <a:gd name="connsiteX1" fmla="*/ 138907 w 138906"/>
                  <a:gd name="connsiteY1" fmla="*/ 0 h 705151"/>
                  <a:gd name="connsiteX2" fmla="*/ 138907 w 138906"/>
                  <a:gd name="connsiteY2" fmla="*/ 705152 h 705151"/>
                  <a:gd name="connsiteX3" fmla="*/ 0 w 138906"/>
                  <a:gd name="connsiteY3" fmla="*/ 705152 h 705151"/>
                </a:gdLst>
                <a:ahLst/>
                <a:cxnLst>
                  <a:cxn ang="0">
                    <a:pos x="connsiteX0" y="connsiteY0"/>
                  </a:cxn>
                  <a:cxn ang="0">
                    <a:pos x="connsiteX1" y="connsiteY1"/>
                  </a:cxn>
                  <a:cxn ang="0">
                    <a:pos x="connsiteX2" y="connsiteY2"/>
                  </a:cxn>
                  <a:cxn ang="0">
                    <a:pos x="connsiteX3" y="connsiteY3"/>
                  </a:cxn>
                </a:cxnLst>
                <a:rect l="l" t="t" r="r" b="b"/>
                <a:pathLst>
                  <a:path w="138906" h="705151">
                    <a:moveTo>
                      <a:pt x="0" y="0"/>
                    </a:moveTo>
                    <a:lnTo>
                      <a:pt x="138907" y="0"/>
                    </a:lnTo>
                    <a:lnTo>
                      <a:pt x="138907" y="705152"/>
                    </a:lnTo>
                    <a:lnTo>
                      <a:pt x="0" y="705152"/>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61" name="Freeform 153">
                <a:extLst>
                  <a:ext uri="{FF2B5EF4-FFF2-40B4-BE49-F238E27FC236}">
                    <a16:creationId xmlns:a16="http://schemas.microsoft.com/office/drawing/2014/main" id="{CBE79E2D-15BC-B1F4-4B49-C21E668491D6}"/>
                  </a:ext>
                </a:extLst>
              </p:cNvPr>
              <p:cNvSpPr/>
              <p:nvPr/>
            </p:nvSpPr>
            <p:spPr>
              <a:xfrm>
                <a:off x="9309926" y="2190363"/>
                <a:ext cx="114219" cy="1723206"/>
              </a:xfrm>
              <a:custGeom>
                <a:avLst/>
                <a:gdLst>
                  <a:gd name="connsiteX0" fmla="*/ 0 w 138906"/>
                  <a:gd name="connsiteY0" fmla="*/ 0 h 740149"/>
                  <a:gd name="connsiteX1" fmla="*/ 138907 w 138906"/>
                  <a:gd name="connsiteY1" fmla="*/ 0 h 740149"/>
                  <a:gd name="connsiteX2" fmla="*/ 138907 w 138906"/>
                  <a:gd name="connsiteY2" fmla="*/ 740150 h 740149"/>
                  <a:gd name="connsiteX3" fmla="*/ 0 w 138906"/>
                  <a:gd name="connsiteY3" fmla="*/ 740150 h 740149"/>
                </a:gdLst>
                <a:ahLst/>
                <a:cxnLst>
                  <a:cxn ang="0">
                    <a:pos x="connsiteX0" y="connsiteY0"/>
                  </a:cxn>
                  <a:cxn ang="0">
                    <a:pos x="connsiteX1" y="connsiteY1"/>
                  </a:cxn>
                  <a:cxn ang="0">
                    <a:pos x="connsiteX2" y="connsiteY2"/>
                  </a:cxn>
                  <a:cxn ang="0">
                    <a:pos x="connsiteX3" y="connsiteY3"/>
                  </a:cxn>
                </a:cxnLst>
                <a:rect l="l" t="t" r="r" b="b"/>
                <a:pathLst>
                  <a:path w="138906" h="740149">
                    <a:moveTo>
                      <a:pt x="0" y="0"/>
                    </a:moveTo>
                    <a:lnTo>
                      <a:pt x="138907" y="0"/>
                    </a:lnTo>
                    <a:lnTo>
                      <a:pt x="138907" y="740150"/>
                    </a:lnTo>
                    <a:lnTo>
                      <a:pt x="0" y="740150"/>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62" name="Freeform 154">
                <a:extLst>
                  <a:ext uri="{FF2B5EF4-FFF2-40B4-BE49-F238E27FC236}">
                    <a16:creationId xmlns:a16="http://schemas.microsoft.com/office/drawing/2014/main" id="{C49A8D0A-30C4-3ED7-7B0E-F88DD227CEBB}"/>
                  </a:ext>
                </a:extLst>
              </p:cNvPr>
              <p:cNvSpPr/>
              <p:nvPr/>
            </p:nvSpPr>
            <p:spPr>
              <a:xfrm>
                <a:off x="9439250" y="2190363"/>
                <a:ext cx="114219" cy="1742976"/>
              </a:xfrm>
              <a:custGeom>
                <a:avLst/>
                <a:gdLst>
                  <a:gd name="connsiteX0" fmla="*/ 0 w 138906"/>
                  <a:gd name="connsiteY0" fmla="*/ 0 h 781360"/>
                  <a:gd name="connsiteX1" fmla="*/ 138907 w 138906"/>
                  <a:gd name="connsiteY1" fmla="*/ 0 h 781360"/>
                  <a:gd name="connsiteX2" fmla="*/ 138907 w 138906"/>
                  <a:gd name="connsiteY2" fmla="*/ 781361 h 781360"/>
                  <a:gd name="connsiteX3" fmla="*/ 0 w 138906"/>
                  <a:gd name="connsiteY3" fmla="*/ 781361 h 781360"/>
                </a:gdLst>
                <a:ahLst/>
                <a:cxnLst>
                  <a:cxn ang="0">
                    <a:pos x="connsiteX0" y="connsiteY0"/>
                  </a:cxn>
                  <a:cxn ang="0">
                    <a:pos x="connsiteX1" y="connsiteY1"/>
                  </a:cxn>
                  <a:cxn ang="0">
                    <a:pos x="connsiteX2" y="connsiteY2"/>
                  </a:cxn>
                  <a:cxn ang="0">
                    <a:pos x="connsiteX3" y="connsiteY3"/>
                  </a:cxn>
                </a:cxnLst>
                <a:rect l="l" t="t" r="r" b="b"/>
                <a:pathLst>
                  <a:path w="138906" h="781360">
                    <a:moveTo>
                      <a:pt x="0" y="0"/>
                    </a:moveTo>
                    <a:lnTo>
                      <a:pt x="138907" y="0"/>
                    </a:lnTo>
                    <a:lnTo>
                      <a:pt x="138907" y="781361"/>
                    </a:lnTo>
                    <a:lnTo>
                      <a:pt x="0" y="781361"/>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49" name="Freeform 157">
                <a:extLst>
                  <a:ext uri="{FF2B5EF4-FFF2-40B4-BE49-F238E27FC236}">
                    <a16:creationId xmlns:a16="http://schemas.microsoft.com/office/drawing/2014/main" id="{ADF976BA-62B8-8CE0-FD7E-5C288A5B83E3}"/>
                  </a:ext>
                </a:extLst>
              </p:cNvPr>
              <p:cNvSpPr/>
              <p:nvPr/>
            </p:nvSpPr>
            <p:spPr>
              <a:xfrm>
                <a:off x="9827222" y="2190363"/>
                <a:ext cx="114219" cy="1891252"/>
              </a:xfrm>
              <a:custGeom>
                <a:avLst/>
                <a:gdLst>
                  <a:gd name="connsiteX0" fmla="*/ 0 w 138906"/>
                  <a:gd name="connsiteY0" fmla="*/ 0 h 955334"/>
                  <a:gd name="connsiteX1" fmla="*/ 138907 w 138906"/>
                  <a:gd name="connsiteY1" fmla="*/ 0 h 955334"/>
                  <a:gd name="connsiteX2" fmla="*/ 138907 w 138906"/>
                  <a:gd name="connsiteY2" fmla="*/ 955334 h 955334"/>
                  <a:gd name="connsiteX3" fmla="*/ 0 w 138906"/>
                  <a:gd name="connsiteY3" fmla="*/ 955334 h 955334"/>
                </a:gdLst>
                <a:ahLst/>
                <a:cxnLst>
                  <a:cxn ang="0">
                    <a:pos x="connsiteX0" y="connsiteY0"/>
                  </a:cxn>
                  <a:cxn ang="0">
                    <a:pos x="connsiteX1" y="connsiteY1"/>
                  </a:cxn>
                  <a:cxn ang="0">
                    <a:pos x="connsiteX2" y="connsiteY2"/>
                  </a:cxn>
                  <a:cxn ang="0">
                    <a:pos x="connsiteX3" y="connsiteY3"/>
                  </a:cxn>
                </a:cxnLst>
                <a:rect l="l" t="t" r="r" b="b"/>
                <a:pathLst>
                  <a:path w="138906" h="955334">
                    <a:moveTo>
                      <a:pt x="0" y="0"/>
                    </a:moveTo>
                    <a:lnTo>
                      <a:pt x="138907" y="0"/>
                    </a:lnTo>
                    <a:lnTo>
                      <a:pt x="138907" y="955334"/>
                    </a:lnTo>
                    <a:lnTo>
                      <a:pt x="0" y="955334"/>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1" name="Freeform 159">
                <a:extLst>
                  <a:ext uri="{FF2B5EF4-FFF2-40B4-BE49-F238E27FC236}">
                    <a16:creationId xmlns:a16="http://schemas.microsoft.com/office/drawing/2014/main" id="{C7B6B177-9A2A-10C5-C78C-806775ACEA54}"/>
                  </a:ext>
                </a:extLst>
              </p:cNvPr>
              <p:cNvSpPr/>
              <p:nvPr/>
            </p:nvSpPr>
            <p:spPr>
              <a:xfrm>
                <a:off x="10085870" y="2190363"/>
                <a:ext cx="114219" cy="1913493"/>
              </a:xfrm>
              <a:custGeom>
                <a:avLst/>
                <a:gdLst>
                  <a:gd name="connsiteX0" fmla="*/ 0 w 138906"/>
                  <a:gd name="connsiteY0" fmla="*/ 0 h 1067174"/>
                  <a:gd name="connsiteX1" fmla="*/ 138907 w 138906"/>
                  <a:gd name="connsiteY1" fmla="*/ 0 h 1067174"/>
                  <a:gd name="connsiteX2" fmla="*/ 138907 w 138906"/>
                  <a:gd name="connsiteY2" fmla="*/ 1067175 h 1067174"/>
                  <a:gd name="connsiteX3" fmla="*/ 0 w 138906"/>
                  <a:gd name="connsiteY3" fmla="*/ 1067175 h 1067174"/>
                </a:gdLst>
                <a:ahLst/>
                <a:cxnLst>
                  <a:cxn ang="0">
                    <a:pos x="connsiteX0" y="connsiteY0"/>
                  </a:cxn>
                  <a:cxn ang="0">
                    <a:pos x="connsiteX1" y="connsiteY1"/>
                  </a:cxn>
                  <a:cxn ang="0">
                    <a:pos x="connsiteX2" y="connsiteY2"/>
                  </a:cxn>
                  <a:cxn ang="0">
                    <a:pos x="connsiteX3" y="connsiteY3"/>
                  </a:cxn>
                </a:cxnLst>
                <a:rect l="l" t="t" r="r" b="b"/>
                <a:pathLst>
                  <a:path w="138906" h="1067174">
                    <a:moveTo>
                      <a:pt x="0" y="0"/>
                    </a:moveTo>
                    <a:lnTo>
                      <a:pt x="138907" y="0"/>
                    </a:lnTo>
                    <a:lnTo>
                      <a:pt x="138907" y="1067175"/>
                    </a:lnTo>
                    <a:lnTo>
                      <a:pt x="0" y="1067175"/>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2" name="Freeform 160">
                <a:extLst>
                  <a:ext uri="{FF2B5EF4-FFF2-40B4-BE49-F238E27FC236}">
                    <a16:creationId xmlns:a16="http://schemas.microsoft.com/office/drawing/2014/main" id="{97B0A906-45BA-55F2-81C8-502CE5FA1EC5}"/>
                  </a:ext>
                </a:extLst>
              </p:cNvPr>
              <p:cNvSpPr/>
              <p:nvPr/>
            </p:nvSpPr>
            <p:spPr>
              <a:xfrm>
                <a:off x="10215194" y="2190363"/>
                <a:ext cx="114219" cy="2106253"/>
              </a:xfrm>
              <a:custGeom>
                <a:avLst/>
                <a:gdLst>
                  <a:gd name="connsiteX0" fmla="*/ 0 w 138906"/>
                  <a:gd name="connsiteY0" fmla="*/ 0 h 1086068"/>
                  <a:gd name="connsiteX1" fmla="*/ 138907 w 138906"/>
                  <a:gd name="connsiteY1" fmla="*/ 0 h 1086068"/>
                  <a:gd name="connsiteX2" fmla="*/ 138907 w 138906"/>
                  <a:gd name="connsiteY2" fmla="*/ 1086068 h 1086068"/>
                  <a:gd name="connsiteX3" fmla="*/ 0 w 138906"/>
                  <a:gd name="connsiteY3" fmla="*/ 1086068 h 1086068"/>
                </a:gdLst>
                <a:ahLst/>
                <a:cxnLst>
                  <a:cxn ang="0">
                    <a:pos x="connsiteX0" y="connsiteY0"/>
                  </a:cxn>
                  <a:cxn ang="0">
                    <a:pos x="connsiteX1" y="connsiteY1"/>
                  </a:cxn>
                  <a:cxn ang="0">
                    <a:pos x="connsiteX2" y="connsiteY2"/>
                  </a:cxn>
                  <a:cxn ang="0">
                    <a:pos x="connsiteX3" y="connsiteY3"/>
                  </a:cxn>
                </a:cxnLst>
                <a:rect l="l" t="t" r="r" b="b"/>
                <a:pathLst>
                  <a:path w="138906" h="1086068">
                    <a:moveTo>
                      <a:pt x="0" y="0"/>
                    </a:moveTo>
                    <a:lnTo>
                      <a:pt x="138907" y="0"/>
                    </a:lnTo>
                    <a:lnTo>
                      <a:pt x="138907" y="1086068"/>
                    </a:lnTo>
                    <a:lnTo>
                      <a:pt x="0" y="1086068"/>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3" name="Freeform 161">
                <a:extLst>
                  <a:ext uri="{FF2B5EF4-FFF2-40B4-BE49-F238E27FC236}">
                    <a16:creationId xmlns:a16="http://schemas.microsoft.com/office/drawing/2014/main" id="{E2315532-3FEE-B206-30B5-DE8E0D084BD1}"/>
                  </a:ext>
                </a:extLst>
              </p:cNvPr>
              <p:cNvSpPr/>
              <p:nvPr/>
            </p:nvSpPr>
            <p:spPr>
              <a:xfrm>
                <a:off x="10344518" y="2190363"/>
                <a:ext cx="114219" cy="2126023"/>
              </a:xfrm>
              <a:custGeom>
                <a:avLst/>
                <a:gdLst>
                  <a:gd name="connsiteX0" fmla="*/ 0 w 138906"/>
                  <a:gd name="connsiteY0" fmla="*/ 0 h 1242162"/>
                  <a:gd name="connsiteX1" fmla="*/ 138907 w 138906"/>
                  <a:gd name="connsiteY1" fmla="*/ 0 h 1242162"/>
                  <a:gd name="connsiteX2" fmla="*/ 138907 w 138906"/>
                  <a:gd name="connsiteY2" fmla="*/ 1242163 h 1242162"/>
                  <a:gd name="connsiteX3" fmla="*/ 0 w 138906"/>
                  <a:gd name="connsiteY3" fmla="*/ 1242163 h 1242162"/>
                </a:gdLst>
                <a:ahLst/>
                <a:cxnLst>
                  <a:cxn ang="0">
                    <a:pos x="connsiteX0" y="connsiteY0"/>
                  </a:cxn>
                  <a:cxn ang="0">
                    <a:pos x="connsiteX1" y="connsiteY1"/>
                  </a:cxn>
                  <a:cxn ang="0">
                    <a:pos x="connsiteX2" y="connsiteY2"/>
                  </a:cxn>
                  <a:cxn ang="0">
                    <a:pos x="connsiteX3" y="connsiteY3"/>
                  </a:cxn>
                </a:cxnLst>
                <a:rect l="l" t="t" r="r" b="b"/>
                <a:pathLst>
                  <a:path w="138906" h="1242162">
                    <a:moveTo>
                      <a:pt x="0" y="0"/>
                    </a:moveTo>
                    <a:lnTo>
                      <a:pt x="138907" y="0"/>
                    </a:lnTo>
                    <a:lnTo>
                      <a:pt x="138907" y="1242163"/>
                    </a:lnTo>
                    <a:lnTo>
                      <a:pt x="0" y="1242163"/>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4" name="Freeform 162">
                <a:extLst>
                  <a:ext uri="{FF2B5EF4-FFF2-40B4-BE49-F238E27FC236}">
                    <a16:creationId xmlns:a16="http://schemas.microsoft.com/office/drawing/2014/main" id="{04EBD130-B888-854A-A576-2CA4C219DA5C}"/>
                  </a:ext>
                </a:extLst>
              </p:cNvPr>
              <p:cNvSpPr/>
              <p:nvPr/>
            </p:nvSpPr>
            <p:spPr>
              <a:xfrm>
                <a:off x="10473842" y="2190363"/>
                <a:ext cx="114219" cy="2229814"/>
              </a:xfrm>
              <a:custGeom>
                <a:avLst/>
                <a:gdLst>
                  <a:gd name="connsiteX0" fmla="*/ 0 w 138906"/>
                  <a:gd name="connsiteY0" fmla="*/ 0 h 1273736"/>
                  <a:gd name="connsiteX1" fmla="*/ 138907 w 138906"/>
                  <a:gd name="connsiteY1" fmla="*/ 0 h 1273736"/>
                  <a:gd name="connsiteX2" fmla="*/ 138907 w 138906"/>
                  <a:gd name="connsiteY2" fmla="*/ 1273737 h 1273736"/>
                  <a:gd name="connsiteX3" fmla="*/ 0 w 138906"/>
                  <a:gd name="connsiteY3" fmla="*/ 1273737 h 1273736"/>
                </a:gdLst>
                <a:ahLst/>
                <a:cxnLst>
                  <a:cxn ang="0">
                    <a:pos x="connsiteX0" y="connsiteY0"/>
                  </a:cxn>
                  <a:cxn ang="0">
                    <a:pos x="connsiteX1" y="connsiteY1"/>
                  </a:cxn>
                  <a:cxn ang="0">
                    <a:pos x="connsiteX2" y="connsiteY2"/>
                  </a:cxn>
                  <a:cxn ang="0">
                    <a:pos x="connsiteX3" y="connsiteY3"/>
                  </a:cxn>
                </a:cxnLst>
                <a:rect l="l" t="t" r="r" b="b"/>
                <a:pathLst>
                  <a:path w="138906" h="1273736">
                    <a:moveTo>
                      <a:pt x="0" y="0"/>
                    </a:moveTo>
                    <a:lnTo>
                      <a:pt x="138907" y="0"/>
                    </a:lnTo>
                    <a:lnTo>
                      <a:pt x="138907" y="1273737"/>
                    </a:lnTo>
                    <a:lnTo>
                      <a:pt x="0" y="1273737"/>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6" name="Freeform 164">
                <a:extLst>
                  <a:ext uri="{FF2B5EF4-FFF2-40B4-BE49-F238E27FC236}">
                    <a16:creationId xmlns:a16="http://schemas.microsoft.com/office/drawing/2014/main" id="{A0F55BFB-61A4-998D-2824-B6113D806B3D}"/>
                  </a:ext>
                </a:extLst>
              </p:cNvPr>
              <p:cNvSpPr/>
              <p:nvPr/>
            </p:nvSpPr>
            <p:spPr>
              <a:xfrm>
                <a:off x="10732490" y="2190363"/>
                <a:ext cx="114219" cy="2294067"/>
              </a:xfrm>
              <a:custGeom>
                <a:avLst/>
                <a:gdLst>
                  <a:gd name="connsiteX0" fmla="*/ 0 w 138906"/>
                  <a:gd name="connsiteY0" fmla="*/ 0 h 1410177"/>
                  <a:gd name="connsiteX1" fmla="*/ 138907 w 138906"/>
                  <a:gd name="connsiteY1" fmla="*/ 0 h 1410177"/>
                  <a:gd name="connsiteX2" fmla="*/ 138907 w 138906"/>
                  <a:gd name="connsiteY2" fmla="*/ 1410177 h 1410177"/>
                  <a:gd name="connsiteX3" fmla="*/ 0 w 138906"/>
                  <a:gd name="connsiteY3" fmla="*/ 1410177 h 1410177"/>
                </a:gdLst>
                <a:ahLst/>
                <a:cxnLst>
                  <a:cxn ang="0">
                    <a:pos x="connsiteX0" y="connsiteY0"/>
                  </a:cxn>
                  <a:cxn ang="0">
                    <a:pos x="connsiteX1" y="connsiteY1"/>
                  </a:cxn>
                  <a:cxn ang="0">
                    <a:pos x="connsiteX2" y="connsiteY2"/>
                  </a:cxn>
                  <a:cxn ang="0">
                    <a:pos x="connsiteX3" y="connsiteY3"/>
                  </a:cxn>
                </a:cxnLst>
                <a:rect l="l" t="t" r="r" b="b"/>
                <a:pathLst>
                  <a:path w="138906" h="1410177">
                    <a:moveTo>
                      <a:pt x="0" y="0"/>
                    </a:moveTo>
                    <a:lnTo>
                      <a:pt x="138907" y="0"/>
                    </a:lnTo>
                    <a:lnTo>
                      <a:pt x="138907" y="1410177"/>
                    </a:lnTo>
                    <a:lnTo>
                      <a:pt x="0" y="1410177"/>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57" name="Freeform 165">
                <a:extLst>
                  <a:ext uri="{FF2B5EF4-FFF2-40B4-BE49-F238E27FC236}">
                    <a16:creationId xmlns:a16="http://schemas.microsoft.com/office/drawing/2014/main" id="{213E29A4-D773-767A-D2E8-83756015C83D}"/>
                  </a:ext>
                </a:extLst>
              </p:cNvPr>
              <p:cNvSpPr/>
              <p:nvPr/>
            </p:nvSpPr>
            <p:spPr>
              <a:xfrm>
                <a:off x="10861814" y="2190363"/>
                <a:ext cx="114219" cy="2407747"/>
              </a:xfrm>
              <a:custGeom>
                <a:avLst/>
                <a:gdLst>
                  <a:gd name="connsiteX0" fmla="*/ 0 w 138906"/>
                  <a:gd name="connsiteY0" fmla="*/ 0 h 1423491"/>
                  <a:gd name="connsiteX1" fmla="*/ 138907 w 138906"/>
                  <a:gd name="connsiteY1" fmla="*/ 0 h 1423491"/>
                  <a:gd name="connsiteX2" fmla="*/ 138907 w 138906"/>
                  <a:gd name="connsiteY2" fmla="*/ 1423491 h 1423491"/>
                  <a:gd name="connsiteX3" fmla="*/ 0 w 138906"/>
                  <a:gd name="connsiteY3" fmla="*/ 1423491 h 1423491"/>
                </a:gdLst>
                <a:ahLst/>
                <a:cxnLst>
                  <a:cxn ang="0">
                    <a:pos x="connsiteX0" y="connsiteY0"/>
                  </a:cxn>
                  <a:cxn ang="0">
                    <a:pos x="connsiteX1" y="connsiteY1"/>
                  </a:cxn>
                  <a:cxn ang="0">
                    <a:pos x="connsiteX2" y="connsiteY2"/>
                  </a:cxn>
                  <a:cxn ang="0">
                    <a:pos x="connsiteX3" y="connsiteY3"/>
                  </a:cxn>
                </a:cxnLst>
                <a:rect l="l" t="t" r="r" b="b"/>
                <a:pathLst>
                  <a:path w="138906" h="1423491">
                    <a:moveTo>
                      <a:pt x="0" y="0"/>
                    </a:moveTo>
                    <a:lnTo>
                      <a:pt x="138907" y="0"/>
                    </a:lnTo>
                    <a:lnTo>
                      <a:pt x="138907" y="1423491"/>
                    </a:lnTo>
                    <a:lnTo>
                      <a:pt x="0" y="1423491"/>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sp>
          <p:nvSpPr>
            <p:cNvPr id="459" name="Freeform 167">
              <a:extLst>
                <a:ext uri="{FF2B5EF4-FFF2-40B4-BE49-F238E27FC236}">
                  <a16:creationId xmlns:a16="http://schemas.microsoft.com/office/drawing/2014/main" id="{1A7CAF43-EEDE-0665-F16D-2349329763BE}"/>
                </a:ext>
              </a:extLst>
            </p:cNvPr>
            <p:cNvSpPr/>
            <p:nvPr/>
          </p:nvSpPr>
          <p:spPr>
            <a:xfrm>
              <a:off x="11120462" y="2190363"/>
              <a:ext cx="114219" cy="2407747"/>
            </a:xfrm>
            <a:custGeom>
              <a:avLst/>
              <a:gdLst>
                <a:gd name="connsiteX0" fmla="*/ 0 w 138906"/>
                <a:gd name="connsiteY0" fmla="*/ 0 h 1480425"/>
                <a:gd name="connsiteX1" fmla="*/ 138907 w 138906"/>
                <a:gd name="connsiteY1" fmla="*/ 0 h 1480425"/>
                <a:gd name="connsiteX2" fmla="*/ 138907 w 138906"/>
                <a:gd name="connsiteY2" fmla="*/ 1480426 h 1480425"/>
                <a:gd name="connsiteX3" fmla="*/ 0 w 138906"/>
                <a:gd name="connsiteY3" fmla="*/ 1480426 h 1480425"/>
              </a:gdLst>
              <a:ahLst/>
              <a:cxnLst>
                <a:cxn ang="0">
                  <a:pos x="connsiteX0" y="connsiteY0"/>
                </a:cxn>
                <a:cxn ang="0">
                  <a:pos x="connsiteX1" y="connsiteY1"/>
                </a:cxn>
                <a:cxn ang="0">
                  <a:pos x="connsiteX2" y="connsiteY2"/>
                </a:cxn>
                <a:cxn ang="0">
                  <a:pos x="connsiteX3" y="connsiteY3"/>
                </a:cxn>
              </a:cxnLst>
              <a:rect l="l" t="t" r="r" b="b"/>
              <a:pathLst>
                <a:path w="138906" h="1480425">
                  <a:moveTo>
                    <a:pt x="0" y="0"/>
                  </a:moveTo>
                  <a:lnTo>
                    <a:pt x="138907" y="0"/>
                  </a:lnTo>
                  <a:lnTo>
                    <a:pt x="138907" y="1480426"/>
                  </a:lnTo>
                  <a:lnTo>
                    <a:pt x="0" y="1480426"/>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0" name="Freeform 168">
              <a:extLst>
                <a:ext uri="{FF2B5EF4-FFF2-40B4-BE49-F238E27FC236}">
                  <a16:creationId xmlns:a16="http://schemas.microsoft.com/office/drawing/2014/main" id="{571CF689-E990-2BF0-96F5-0C904E2F81F6}"/>
                </a:ext>
              </a:extLst>
            </p:cNvPr>
            <p:cNvSpPr/>
            <p:nvPr/>
          </p:nvSpPr>
          <p:spPr>
            <a:xfrm>
              <a:off x="11249786" y="2190363"/>
              <a:ext cx="114219" cy="2405275"/>
            </a:xfrm>
            <a:custGeom>
              <a:avLst/>
              <a:gdLst>
                <a:gd name="connsiteX0" fmla="*/ 0 w 138906"/>
                <a:gd name="connsiteY0" fmla="*/ 0 h 1503504"/>
                <a:gd name="connsiteX1" fmla="*/ 138907 w 138906"/>
                <a:gd name="connsiteY1" fmla="*/ 0 h 1503504"/>
                <a:gd name="connsiteX2" fmla="*/ 138907 w 138906"/>
                <a:gd name="connsiteY2" fmla="*/ 1503504 h 1503504"/>
                <a:gd name="connsiteX3" fmla="*/ 0 w 138906"/>
                <a:gd name="connsiteY3" fmla="*/ 1503504 h 1503504"/>
              </a:gdLst>
              <a:ahLst/>
              <a:cxnLst>
                <a:cxn ang="0">
                  <a:pos x="connsiteX0" y="connsiteY0"/>
                </a:cxn>
                <a:cxn ang="0">
                  <a:pos x="connsiteX1" y="connsiteY1"/>
                </a:cxn>
                <a:cxn ang="0">
                  <a:pos x="connsiteX2" y="connsiteY2"/>
                </a:cxn>
                <a:cxn ang="0">
                  <a:pos x="connsiteX3" y="connsiteY3"/>
                </a:cxn>
              </a:cxnLst>
              <a:rect l="l" t="t" r="r" b="b"/>
              <a:pathLst>
                <a:path w="138906" h="1503504">
                  <a:moveTo>
                    <a:pt x="0" y="0"/>
                  </a:moveTo>
                  <a:lnTo>
                    <a:pt x="138907" y="0"/>
                  </a:lnTo>
                  <a:lnTo>
                    <a:pt x="138907" y="1503504"/>
                  </a:lnTo>
                  <a:lnTo>
                    <a:pt x="0" y="1503504"/>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2" name="Freeform 170">
              <a:extLst>
                <a:ext uri="{FF2B5EF4-FFF2-40B4-BE49-F238E27FC236}">
                  <a16:creationId xmlns:a16="http://schemas.microsoft.com/office/drawing/2014/main" id="{ED30AE6F-5CA8-F163-F7B1-F7EF5C37961A}"/>
                </a:ext>
              </a:extLst>
            </p:cNvPr>
            <p:cNvSpPr/>
            <p:nvPr/>
          </p:nvSpPr>
          <p:spPr>
            <a:xfrm>
              <a:off x="11508434" y="2190363"/>
              <a:ext cx="114219" cy="2469527"/>
            </a:xfrm>
            <a:custGeom>
              <a:avLst/>
              <a:gdLst>
                <a:gd name="connsiteX0" fmla="*/ 0 w 138906"/>
                <a:gd name="connsiteY0" fmla="*/ 0 h 1575274"/>
                <a:gd name="connsiteX1" fmla="*/ 138907 w 138906"/>
                <a:gd name="connsiteY1" fmla="*/ 0 h 1575274"/>
                <a:gd name="connsiteX2" fmla="*/ 138907 w 138906"/>
                <a:gd name="connsiteY2" fmla="*/ 1575275 h 1575274"/>
                <a:gd name="connsiteX3" fmla="*/ 0 w 138906"/>
                <a:gd name="connsiteY3" fmla="*/ 1575275 h 1575274"/>
              </a:gdLst>
              <a:ahLst/>
              <a:cxnLst>
                <a:cxn ang="0">
                  <a:pos x="connsiteX0" y="connsiteY0"/>
                </a:cxn>
                <a:cxn ang="0">
                  <a:pos x="connsiteX1" y="connsiteY1"/>
                </a:cxn>
                <a:cxn ang="0">
                  <a:pos x="connsiteX2" y="connsiteY2"/>
                </a:cxn>
                <a:cxn ang="0">
                  <a:pos x="connsiteX3" y="connsiteY3"/>
                </a:cxn>
              </a:cxnLst>
              <a:rect l="l" t="t" r="r" b="b"/>
              <a:pathLst>
                <a:path w="138906" h="1575274">
                  <a:moveTo>
                    <a:pt x="0" y="0"/>
                  </a:moveTo>
                  <a:lnTo>
                    <a:pt x="138907" y="0"/>
                  </a:lnTo>
                  <a:lnTo>
                    <a:pt x="138907" y="1575275"/>
                  </a:lnTo>
                  <a:lnTo>
                    <a:pt x="0" y="1575275"/>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3" name="Freeform 171">
              <a:extLst>
                <a:ext uri="{FF2B5EF4-FFF2-40B4-BE49-F238E27FC236}">
                  <a16:creationId xmlns:a16="http://schemas.microsoft.com/office/drawing/2014/main" id="{63D8D423-D31D-00C2-93BD-22545041937B}"/>
                </a:ext>
              </a:extLst>
            </p:cNvPr>
            <p:cNvSpPr/>
            <p:nvPr/>
          </p:nvSpPr>
          <p:spPr>
            <a:xfrm>
              <a:off x="11637758" y="2190363"/>
              <a:ext cx="114219" cy="2607919"/>
            </a:xfrm>
            <a:custGeom>
              <a:avLst/>
              <a:gdLst>
                <a:gd name="connsiteX0" fmla="*/ 0 w 138906"/>
                <a:gd name="connsiteY0" fmla="*/ 0 h 1600508"/>
                <a:gd name="connsiteX1" fmla="*/ 138907 w 138906"/>
                <a:gd name="connsiteY1" fmla="*/ 0 h 1600508"/>
                <a:gd name="connsiteX2" fmla="*/ 138907 w 138906"/>
                <a:gd name="connsiteY2" fmla="*/ 1600508 h 1600508"/>
                <a:gd name="connsiteX3" fmla="*/ 0 w 138906"/>
                <a:gd name="connsiteY3" fmla="*/ 1600508 h 1600508"/>
              </a:gdLst>
              <a:ahLst/>
              <a:cxnLst>
                <a:cxn ang="0">
                  <a:pos x="connsiteX0" y="connsiteY0"/>
                </a:cxn>
                <a:cxn ang="0">
                  <a:pos x="connsiteX1" y="connsiteY1"/>
                </a:cxn>
                <a:cxn ang="0">
                  <a:pos x="connsiteX2" y="connsiteY2"/>
                </a:cxn>
                <a:cxn ang="0">
                  <a:pos x="connsiteX3" y="connsiteY3"/>
                </a:cxn>
              </a:cxnLst>
              <a:rect l="l" t="t" r="r" b="b"/>
              <a:pathLst>
                <a:path w="138906" h="1600508">
                  <a:moveTo>
                    <a:pt x="0" y="0"/>
                  </a:moveTo>
                  <a:lnTo>
                    <a:pt x="138907" y="0"/>
                  </a:lnTo>
                  <a:lnTo>
                    <a:pt x="138907" y="1600508"/>
                  </a:lnTo>
                  <a:lnTo>
                    <a:pt x="0" y="1600508"/>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5" name="Freeform 173">
              <a:extLst>
                <a:ext uri="{FF2B5EF4-FFF2-40B4-BE49-F238E27FC236}">
                  <a16:creationId xmlns:a16="http://schemas.microsoft.com/office/drawing/2014/main" id="{E641F622-3F2E-DDCB-AD0C-79D81BF4EB4D}"/>
                </a:ext>
              </a:extLst>
            </p:cNvPr>
            <p:cNvSpPr/>
            <p:nvPr/>
          </p:nvSpPr>
          <p:spPr>
            <a:xfrm>
              <a:off x="11896406" y="2190363"/>
              <a:ext cx="114219" cy="2651577"/>
            </a:xfrm>
            <a:custGeom>
              <a:avLst/>
              <a:gdLst>
                <a:gd name="connsiteX0" fmla="*/ 0 w 138906"/>
                <a:gd name="connsiteY0" fmla="*/ 0 h 1634238"/>
                <a:gd name="connsiteX1" fmla="*/ 138907 w 138906"/>
                <a:gd name="connsiteY1" fmla="*/ 0 h 1634238"/>
                <a:gd name="connsiteX2" fmla="*/ 138907 w 138906"/>
                <a:gd name="connsiteY2" fmla="*/ 1634238 h 1634238"/>
                <a:gd name="connsiteX3" fmla="*/ 0 w 138906"/>
                <a:gd name="connsiteY3" fmla="*/ 1634238 h 1634238"/>
              </a:gdLst>
              <a:ahLst/>
              <a:cxnLst>
                <a:cxn ang="0">
                  <a:pos x="connsiteX0" y="connsiteY0"/>
                </a:cxn>
                <a:cxn ang="0">
                  <a:pos x="connsiteX1" y="connsiteY1"/>
                </a:cxn>
                <a:cxn ang="0">
                  <a:pos x="connsiteX2" y="connsiteY2"/>
                </a:cxn>
                <a:cxn ang="0">
                  <a:pos x="connsiteX3" y="connsiteY3"/>
                </a:cxn>
              </a:cxnLst>
              <a:rect l="l" t="t" r="r" b="b"/>
              <a:pathLst>
                <a:path w="138906" h="1634238">
                  <a:moveTo>
                    <a:pt x="0" y="0"/>
                  </a:moveTo>
                  <a:lnTo>
                    <a:pt x="138907" y="0"/>
                  </a:lnTo>
                  <a:lnTo>
                    <a:pt x="138907" y="1634238"/>
                  </a:lnTo>
                  <a:lnTo>
                    <a:pt x="0" y="1634238"/>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7" name="Freeform 175">
              <a:extLst>
                <a:ext uri="{FF2B5EF4-FFF2-40B4-BE49-F238E27FC236}">
                  <a16:creationId xmlns:a16="http://schemas.microsoft.com/office/drawing/2014/main" id="{536C6B7A-26A9-0269-680D-9C1A85080B38}"/>
                </a:ext>
              </a:extLst>
            </p:cNvPr>
            <p:cNvSpPr/>
            <p:nvPr/>
          </p:nvSpPr>
          <p:spPr>
            <a:xfrm>
              <a:off x="12155054" y="2190363"/>
              <a:ext cx="114219" cy="2735795"/>
            </a:xfrm>
            <a:custGeom>
              <a:avLst/>
              <a:gdLst>
                <a:gd name="connsiteX0" fmla="*/ 0 w 138906"/>
                <a:gd name="connsiteY0" fmla="*/ 0 h 1670123"/>
                <a:gd name="connsiteX1" fmla="*/ 138907 w 138906"/>
                <a:gd name="connsiteY1" fmla="*/ 0 h 1670123"/>
                <a:gd name="connsiteX2" fmla="*/ 138907 w 138906"/>
                <a:gd name="connsiteY2" fmla="*/ 1670123 h 1670123"/>
                <a:gd name="connsiteX3" fmla="*/ 0 w 138906"/>
                <a:gd name="connsiteY3" fmla="*/ 1670123 h 1670123"/>
              </a:gdLst>
              <a:ahLst/>
              <a:cxnLst>
                <a:cxn ang="0">
                  <a:pos x="connsiteX0" y="connsiteY0"/>
                </a:cxn>
                <a:cxn ang="0">
                  <a:pos x="connsiteX1" y="connsiteY1"/>
                </a:cxn>
                <a:cxn ang="0">
                  <a:pos x="connsiteX2" y="connsiteY2"/>
                </a:cxn>
                <a:cxn ang="0">
                  <a:pos x="connsiteX3" y="connsiteY3"/>
                </a:cxn>
              </a:cxnLst>
              <a:rect l="l" t="t" r="r" b="b"/>
              <a:pathLst>
                <a:path w="138906" h="1670123">
                  <a:moveTo>
                    <a:pt x="0" y="0"/>
                  </a:moveTo>
                  <a:lnTo>
                    <a:pt x="138907" y="0"/>
                  </a:lnTo>
                  <a:lnTo>
                    <a:pt x="138907" y="1670123"/>
                  </a:lnTo>
                  <a:lnTo>
                    <a:pt x="0" y="1670123"/>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69" name="Freeform 177">
              <a:extLst>
                <a:ext uri="{FF2B5EF4-FFF2-40B4-BE49-F238E27FC236}">
                  <a16:creationId xmlns:a16="http://schemas.microsoft.com/office/drawing/2014/main" id="{27710615-034B-A61B-F4CF-4E3F83589F84}"/>
                </a:ext>
              </a:extLst>
            </p:cNvPr>
            <p:cNvSpPr/>
            <p:nvPr/>
          </p:nvSpPr>
          <p:spPr>
            <a:xfrm>
              <a:off x="12413702" y="2190363"/>
              <a:ext cx="114219" cy="2844363"/>
            </a:xfrm>
            <a:custGeom>
              <a:avLst/>
              <a:gdLst>
                <a:gd name="connsiteX0" fmla="*/ 0 w 138906"/>
                <a:gd name="connsiteY0" fmla="*/ 0 h 1767127"/>
                <a:gd name="connsiteX1" fmla="*/ 138907 w 138906"/>
                <a:gd name="connsiteY1" fmla="*/ 0 h 1767127"/>
                <a:gd name="connsiteX2" fmla="*/ 138907 w 138906"/>
                <a:gd name="connsiteY2" fmla="*/ 1767128 h 1767127"/>
                <a:gd name="connsiteX3" fmla="*/ 0 w 138906"/>
                <a:gd name="connsiteY3" fmla="*/ 1767128 h 1767127"/>
              </a:gdLst>
              <a:ahLst/>
              <a:cxnLst>
                <a:cxn ang="0">
                  <a:pos x="connsiteX0" y="connsiteY0"/>
                </a:cxn>
                <a:cxn ang="0">
                  <a:pos x="connsiteX1" y="connsiteY1"/>
                </a:cxn>
                <a:cxn ang="0">
                  <a:pos x="connsiteX2" y="connsiteY2"/>
                </a:cxn>
                <a:cxn ang="0">
                  <a:pos x="connsiteX3" y="connsiteY3"/>
                </a:cxn>
              </a:cxnLst>
              <a:rect l="l" t="t" r="r" b="b"/>
              <a:pathLst>
                <a:path w="138906" h="1767127">
                  <a:moveTo>
                    <a:pt x="0" y="0"/>
                  </a:moveTo>
                  <a:lnTo>
                    <a:pt x="138907" y="0"/>
                  </a:lnTo>
                  <a:lnTo>
                    <a:pt x="138907" y="1767128"/>
                  </a:lnTo>
                  <a:lnTo>
                    <a:pt x="0" y="1767128"/>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1" name="Freeform 179">
              <a:extLst>
                <a:ext uri="{FF2B5EF4-FFF2-40B4-BE49-F238E27FC236}">
                  <a16:creationId xmlns:a16="http://schemas.microsoft.com/office/drawing/2014/main" id="{BA8628EB-42F4-F4A5-8907-8A3E5B21E3D7}"/>
                </a:ext>
              </a:extLst>
            </p:cNvPr>
            <p:cNvSpPr/>
            <p:nvPr/>
          </p:nvSpPr>
          <p:spPr>
            <a:xfrm>
              <a:off x="12672350" y="2190363"/>
              <a:ext cx="114219" cy="2954943"/>
            </a:xfrm>
            <a:custGeom>
              <a:avLst/>
              <a:gdLst>
                <a:gd name="connsiteX0" fmla="*/ 0 w 138906"/>
                <a:gd name="connsiteY0" fmla="*/ 0 h 1807197"/>
                <a:gd name="connsiteX1" fmla="*/ 138907 w 138906"/>
                <a:gd name="connsiteY1" fmla="*/ 0 h 1807197"/>
                <a:gd name="connsiteX2" fmla="*/ 138907 w 138906"/>
                <a:gd name="connsiteY2" fmla="*/ 1807198 h 1807197"/>
                <a:gd name="connsiteX3" fmla="*/ 0 w 138906"/>
                <a:gd name="connsiteY3" fmla="*/ 1807198 h 1807197"/>
              </a:gdLst>
              <a:ahLst/>
              <a:cxnLst>
                <a:cxn ang="0">
                  <a:pos x="connsiteX0" y="connsiteY0"/>
                </a:cxn>
                <a:cxn ang="0">
                  <a:pos x="connsiteX1" y="connsiteY1"/>
                </a:cxn>
                <a:cxn ang="0">
                  <a:pos x="connsiteX2" y="connsiteY2"/>
                </a:cxn>
                <a:cxn ang="0">
                  <a:pos x="connsiteX3" y="connsiteY3"/>
                </a:cxn>
              </a:cxnLst>
              <a:rect l="l" t="t" r="r" b="b"/>
              <a:pathLst>
                <a:path w="138906" h="1807197">
                  <a:moveTo>
                    <a:pt x="0" y="0"/>
                  </a:moveTo>
                  <a:lnTo>
                    <a:pt x="138907" y="0"/>
                  </a:lnTo>
                  <a:lnTo>
                    <a:pt x="138907" y="1807198"/>
                  </a:lnTo>
                  <a:lnTo>
                    <a:pt x="0" y="1807198"/>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2" name="Freeform 180">
              <a:extLst>
                <a:ext uri="{FF2B5EF4-FFF2-40B4-BE49-F238E27FC236}">
                  <a16:creationId xmlns:a16="http://schemas.microsoft.com/office/drawing/2014/main" id="{C4E61765-3128-4F9C-448B-29FF987BE719}"/>
                </a:ext>
              </a:extLst>
            </p:cNvPr>
            <p:cNvSpPr/>
            <p:nvPr/>
          </p:nvSpPr>
          <p:spPr>
            <a:xfrm>
              <a:off x="12801674" y="2190363"/>
              <a:ext cx="114219" cy="3168057"/>
            </a:xfrm>
            <a:custGeom>
              <a:avLst/>
              <a:gdLst>
                <a:gd name="connsiteX0" fmla="*/ 0 w 138906"/>
                <a:gd name="connsiteY0" fmla="*/ 0 h 1864132"/>
                <a:gd name="connsiteX1" fmla="*/ 138907 w 138906"/>
                <a:gd name="connsiteY1" fmla="*/ 0 h 1864132"/>
                <a:gd name="connsiteX2" fmla="*/ 138907 w 138906"/>
                <a:gd name="connsiteY2" fmla="*/ 1864132 h 1864132"/>
                <a:gd name="connsiteX3" fmla="*/ 0 w 138906"/>
                <a:gd name="connsiteY3" fmla="*/ 1864132 h 1864132"/>
              </a:gdLst>
              <a:ahLst/>
              <a:cxnLst>
                <a:cxn ang="0">
                  <a:pos x="connsiteX0" y="connsiteY0"/>
                </a:cxn>
                <a:cxn ang="0">
                  <a:pos x="connsiteX1" y="connsiteY1"/>
                </a:cxn>
                <a:cxn ang="0">
                  <a:pos x="connsiteX2" y="connsiteY2"/>
                </a:cxn>
                <a:cxn ang="0">
                  <a:pos x="connsiteX3" y="connsiteY3"/>
                </a:cxn>
              </a:cxnLst>
              <a:rect l="l" t="t" r="r" b="b"/>
              <a:pathLst>
                <a:path w="138906" h="1864132">
                  <a:moveTo>
                    <a:pt x="0" y="0"/>
                  </a:moveTo>
                  <a:lnTo>
                    <a:pt x="138907" y="0"/>
                  </a:lnTo>
                  <a:lnTo>
                    <a:pt x="138907" y="1864132"/>
                  </a:lnTo>
                  <a:lnTo>
                    <a:pt x="0" y="1864132"/>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3" name="Freeform 181">
              <a:extLst>
                <a:ext uri="{FF2B5EF4-FFF2-40B4-BE49-F238E27FC236}">
                  <a16:creationId xmlns:a16="http://schemas.microsoft.com/office/drawing/2014/main" id="{ABB1C9E9-82BD-0375-BBC5-30DE835FEF9D}"/>
                </a:ext>
              </a:extLst>
            </p:cNvPr>
            <p:cNvSpPr/>
            <p:nvPr/>
          </p:nvSpPr>
          <p:spPr>
            <a:xfrm>
              <a:off x="12930998" y="2190363"/>
              <a:ext cx="114219" cy="3182131"/>
            </a:xfrm>
            <a:custGeom>
              <a:avLst/>
              <a:gdLst>
                <a:gd name="connsiteX0" fmla="*/ 0 w 138906"/>
                <a:gd name="connsiteY0" fmla="*/ 0 h 1864132"/>
                <a:gd name="connsiteX1" fmla="*/ 138907 w 138906"/>
                <a:gd name="connsiteY1" fmla="*/ 0 h 1864132"/>
                <a:gd name="connsiteX2" fmla="*/ 138907 w 138906"/>
                <a:gd name="connsiteY2" fmla="*/ 1864132 h 1864132"/>
                <a:gd name="connsiteX3" fmla="*/ 0 w 138906"/>
                <a:gd name="connsiteY3" fmla="*/ 1864132 h 1864132"/>
              </a:gdLst>
              <a:ahLst/>
              <a:cxnLst>
                <a:cxn ang="0">
                  <a:pos x="connsiteX0" y="connsiteY0"/>
                </a:cxn>
                <a:cxn ang="0">
                  <a:pos x="connsiteX1" y="connsiteY1"/>
                </a:cxn>
                <a:cxn ang="0">
                  <a:pos x="connsiteX2" y="connsiteY2"/>
                </a:cxn>
                <a:cxn ang="0">
                  <a:pos x="connsiteX3" y="connsiteY3"/>
                </a:cxn>
              </a:cxnLst>
              <a:rect l="l" t="t" r="r" b="b"/>
              <a:pathLst>
                <a:path w="138906" h="1864132">
                  <a:moveTo>
                    <a:pt x="0" y="0"/>
                  </a:moveTo>
                  <a:lnTo>
                    <a:pt x="138907" y="0"/>
                  </a:lnTo>
                  <a:lnTo>
                    <a:pt x="138907" y="1864132"/>
                  </a:lnTo>
                  <a:lnTo>
                    <a:pt x="0" y="1864132"/>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6" name="Freeform 184">
              <a:extLst>
                <a:ext uri="{FF2B5EF4-FFF2-40B4-BE49-F238E27FC236}">
                  <a16:creationId xmlns:a16="http://schemas.microsoft.com/office/drawing/2014/main" id="{9B164356-4C74-E4F7-2E43-2E62759DF955}"/>
                </a:ext>
              </a:extLst>
            </p:cNvPr>
            <p:cNvSpPr/>
            <p:nvPr/>
          </p:nvSpPr>
          <p:spPr>
            <a:xfrm>
              <a:off x="13318970" y="2190363"/>
              <a:ext cx="114219" cy="3367098"/>
            </a:xfrm>
            <a:custGeom>
              <a:avLst/>
              <a:gdLst>
                <a:gd name="connsiteX0" fmla="*/ 0 w 138906"/>
                <a:gd name="connsiteY0" fmla="*/ 0 h 1932225"/>
                <a:gd name="connsiteX1" fmla="*/ 138907 w 138906"/>
                <a:gd name="connsiteY1" fmla="*/ 0 h 1932225"/>
                <a:gd name="connsiteX2" fmla="*/ 138907 w 138906"/>
                <a:gd name="connsiteY2" fmla="*/ 1932225 h 1932225"/>
                <a:gd name="connsiteX3" fmla="*/ 0 w 138906"/>
                <a:gd name="connsiteY3" fmla="*/ 1932225 h 1932225"/>
              </a:gdLst>
              <a:ahLst/>
              <a:cxnLst>
                <a:cxn ang="0">
                  <a:pos x="connsiteX0" y="connsiteY0"/>
                </a:cxn>
                <a:cxn ang="0">
                  <a:pos x="connsiteX1" y="connsiteY1"/>
                </a:cxn>
                <a:cxn ang="0">
                  <a:pos x="connsiteX2" y="connsiteY2"/>
                </a:cxn>
                <a:cxn ang="0">
                  <a:pos x="connsiteX3" y="connsiteY3"/>
                </a:cxn>
              </a:cxnLst>
              <a:rect l="l" t="t" r="r" b="b"/>
              <a:pathLst>
                <a:path w="138906" h="1932225">
                  <a:moveTo>
                    <a:pt x="0" y="0"/>
                  </a:moveTo>
                  <a:lnTo>
                    <a:pt x="138907" y="0"/>
                  </a:lnTo>
                  <a:lnTo>
                    <a:pt x="138907" y="1932225"/>
                  </a:lnTo>
                  <a:lnTo>
                    <a:pt x="0" y="1932225"/>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8" name="Freeform 185">
              <a:extLst>
                <a:ext uri="{FF2B5EF4-FFF2-40B4-BE49-F238E27FC236}">
                  <a16:creationId xmlns:a16="http://schemas.microsoft.com/office/drawing/2014/main" id="{E33E1A86-2474-174D-B252-CEC86F65FDB3}"/>
                </a:ext>
              </a:extLst>
            </p:cNvPr>
            <p:cNvSpPr/>
            <p:nvPr/>
          </p:nvSpPr>
          <p:spPr>
            <a:xfrm>
              <a:off x="13448294" y="2190363"/>
              <a:ext cx="114219" cy="3397258"/>
            </a:xfrm>
            <a:custGeom>
              <a:avLst/>
              <a:gdLst>
                <a:gd name="connsiteX0" fmla="*/ 0 w 138906"/>
                <a:gd name="connsiteY0" fmla="*/ 0 h 1932225"/>
                <a:gd name="connsiteX1" fmla="*/ 138907 w 138906"/>
                <a:gd name="connsiteY1" fmla="*/ 0 h 1932225"/>
                <a:gd name="connsiteX2" fmla="*/ 138907 w 138906"/>
                <a:gd name="connsiteY2" fmla="*/ 1932225 h 1932225"/>
                <a:gd name="connsiteX3" fmla="*/ 0 w 138906"/>
                <a:gd name="connsiteY3" fmla="*/ 1932225 h 1932225"/>
              </a:gdLst>
              <a:ahLst/>
              <a:cxnLst>
                <a:cxn ang="0">
                  <a:pos x="connsiteX0" y="connsiteY0"/>
                </a:cxn>
                <a:cxn ang="0">
                  <a:pos x="connsiteX1" y="connsiteY1"/>
                </a:cxn>
                <a:cxn ang="0">
                  <a:pos x="connsiteX2" y="connsiteY2"/>
                </a:cxn>
                <a:cxn ang="0">
                  <a:pos x="connsiteX3" y="connsiteY3"/>
                </a:cxn>
              </a:cxnLst>
              <a:rect l="l" t="t" r="r" b="b"/>
              <a:pathLst>
                <a:path w="138906" h="1932225">
                  <a:moveTo>
                    <a:pt x="0" y="0"/>
                  </a:moveTo>
                  <a:lnTo>
                    <a:pt x="138907" y="0"/>
                  </a:lnTo>
                  <a:lnTo>
                    <a:pt x="138907" y="1932225"/>
                  </a:lnTo>
                  <a:lnTo>
                    <a:pt x="0" y="1932225"/>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79" name="Freeform 186">
              <a:extLst>
                <a:ext uri="{FF2B5EF4-FFF2-40B4-BE49-F238E27FC236}">
                  <a16:creationId xmlns:a16="http://schemas.microsoft.com/office/drawing/2014/main" id="{F5E74785-3415-39CD-CBF8-B4261553931E}"/>
                </a:ext>
              </a:extLst>
            </p:cNvPr>
            <p:cNvSpPr/>
            <p:nvPr/>
          </p:nvSpPr>
          <p:spPr>
            <a:xfrm>
              <a:off x="13577618" y="2190363"/>
              <a:ext cx="114219" cy="3449530"/>
            </a:xfrm>
            <a:custGeom>
              <a:avLst/>
              <a:gdLst>
                <a:gd name="connsiteX0" fmla="*/ 0 w 138906"/>
                <a:gd name="connsiteY0" fmla="*/ 0 h 1932225"/>
                <a:gd name="connsiteX1" fmla="*/ 138907 w 138906"/>
                <a:gd name="connsiteY1" fmla="*/ 0 h 1932225"/>
                <a:gd name="connsiteX2" fmla="*/ 138907 w 138906"/>
                <a:gd name="connsiteY2" fmla="*/ 1932225 h 1932225"/>
                <a:gd name="connsiteX3" fmla="*/ 0 w 138906"/>
                <a:gd name="connsiteY3" fmla="*/ 1932225 h 1932225"/>
              </a:gdLst>
              <a:ahLst/>
              <a:cxnLst>
                <a:cxn ang="0">
                  <a:pos x="connsiteX0" y="connsiteY0"/>
                </a:cxn>
                <a:cxn ang="0">
                  <a:pos x="connsiteX1" y="connsiteY1"/>
                </a:cxn>
                <a:cxn ang="0">
                  <a:pos x="connsiteX2" y="connsiteY2"/>
                </a:cxn>
                <a:cxn ang="0">
                  <a:pos x="connsiteX3" y="connsiteY3"/>
                </a:cxn>
              </a:cxnLst>
              <a:rect l="l" t="t" r="r" b="b"/>
              <a:pathLst>
                <a:path w="138906" h="1932225">
                  <a:moveTo>
                    <a:pt x="0" y="0"/>
                  </a:moveTo>
                  <a:lnTo>
                    <a:pt x="138907" y="0"/>
                  </a:lnTo>
                  <a:lnTo>
                    <a:pt x="138907" y="1932225"/>
                  </a:lnTo>
                  <a:lnTo>
                    <a:pt x="0" y="1932225"/>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82" name="Freeform 188">
              <a:extLst>
                <a:ext uri="{FF2B5EF4-FFF2-40B4-BE49-F238E27FC236}">
                  <a16:creationId xmlns:a16="http://schemas.microsoft.com/office/drawing/2014/main" id="{E1594671-1BD6-F76B-A78C-FB18CEE4463E}"/>
                </a:ext>
              </a:extLst>
            </p:cNvPr>
            <p:cNvSpPr/>
            <p:nvPr/>
          </p:nvSpPr>
          <p:spPr>
            <a:xfrm>
              <a:off x="13836266" y="2190363"/>
              <a:ext cx="114219" cy="3515878"/>
            </a:xfrm>
            <a:custGeom>
              <a:avLst/>
              <a:gdLst>
                <a:gd name="connsiteX0" fmla="*/ 0 w 138906"/>
                <a:gd name="connsiteY0" fmla="*/ 0 h 1968744"/>
                <a:gd name="connsiteX1" fmla="*/ 138907 w 138906"/>
                <a:gd name="connsiteY1" fmla="*/ 0 h 1968744"/>
                <a:gd name="connsiteX2" fmla="*/ 138907 w 138906"/>
                <a:gd name="connsiteY2" fmla="*/ 1968745 h 1968744"/>
                <a:gd name="connsiteX3" fmla="*/ 0 w 138906"/>
                <a:gd name="connsiteY3" fmla="*/ 1968745 h 1968744"/>
              </a:gdLst>
              <a:ahLst/>
              <a:cxnLst>
                <a:cxn ang="0">
                  <a:pos x="connsiteX0" y="connsiteY0"/>
                </a:cxn>
                <a:cxn ang="0">
                  <a:pos x="connsiteX1" y="connsiteY1"/>
                </a:cxn>
                <a:cxn ang="0">
                  <a:pos x="connsiteX2" y="connsiteY2"/>
                </a:cxn>
                <a:cxn ang="0">
                  <a:pos x="connsiteX3" y="connsiteY3"/>
                </a:cxn>
              </a:cxnLst>
              <a:rect l="l" t="t" r="r" b="b"/>
              <a:pathLst>
                <a:path w="138906" h="1968744">
                  <a:moveTo>
                    <a:pt x="0" y="0"/>
                  </a:moveTo>
                  <a:lnTo>
                    <a:pt x="138907" y="0"/>
                  </a:lnTo>
                  <a:lnTo>
                    <a:pt x="138907" y="1968745"/>
                  </a:lnTo>
                  <a:lnTo>
                    <a:pt x="0" y="1968745"/>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sp>
        <p:nvSpPr>
          <p:cNvPr id="493" name="Freeform 193">
            <a:extLst>
              <a:ext uri="{FF2B5EF4-FFF2-40B4-BE49-F238E27FC236}">
                <a16:creationId xmlns:a16="http://schemas.microsoft.com/office/drawing/2014/main" id="{5CA6CF6E-4353-D454-14A8-BFE602E81D92}"/>
              </a:ext>
            </a:extLst>
          </p:cNvPr>
          <p:cNvSpPr/>
          <p:nvPr/>
        </p:nvSpPr>
        <p:spPr>
          <a:xfrm>
            <a:off x="9655258" y="1087593"/>
            <a:ext cx="76146" cy="2849492"/>
          </a:xfrm>
          <a:custGeom>
            <a:avLst/>
            <a:gdLst>
              <a:gd name="connsiteX0" fmla="*/ 0 w 138906"/>
              <a:gd name="connsiteY0" fmla="*/ 0 h 2129023"/>
              <a:gd name="connsiteX1" fmla="*/ 138907 w 138906"/>
              <a:gd name="connsiteY1" fmla="*/ 0 h 2129023"/>
              <a:gd name="connsiteX2" fmla="*/ 138907 w 138906"/>
              <a:gd name="connsiteY2" fmla="*/ 2129024 h 2129023"/>
              <a:gd name="connsiteX3" fmla="*/ 0 w 138906"/>
              <a:gd name="connsiteY3" fmla="*/ 2129024 h 2129023"/>
            </a:gdLst>
            <a:ahLst/>
            <a:cxnLst>
              <a:cxn ang="0">
                <a:pos x="connsiteX0" y="connsiteY0"/>
              </a:cxn>
              <a:cxn ang="0">
                <a:pos x="connsiteX1" y="connsiteY1"/>
              </a:cxn>
              <a:cxn ang="0">
                <a:pos x="connsiteX2" y="connsiteY2"/>
              </a:cxn>
              <a:cxn ang="0">
                <a:pos x="connsiteX3" y="connsiteY3"/>
              </a:cxn>
            </a:cxnLst>
            <a:rect l="l" t="t" r="r" b="b"/>
            <a:pathLst>
              <a:path w="138906" h="2129023">
                <a:moveTo>
                  <a:pt x="0" y="0"/>
                </a:moveTo>
                <a:lnTo>
                  <a:pt x="138907" y="0"/>
                </a:lnTo>
                <a:lnTo>
                  <a:pt x="138907" y="2129024"/>
                </a:lnTo>
                <a:lnTo>
                  <a:pt x="0" y="2129024"/>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4" name="Freeform 194">
            <a:extLst>
              <a:ext uri="{FF2B5EF4-FFF2-40B4-BE49-F238E27FC236}">
                <a16:creationId xmlns:a16="http://schemas.microsoft.com/office/drawing/2014/main" id="{6A07A720-4810-9825-E5CB-85367502B275}"/>
              </a:ext>
            </a:extLst>
          </p:cNvPr>
          <p:cNvSpPr/>
          <p:nvPr/>
        </p:nvSpPr>
        <p:spPr>
          <a:xfrm>
            <a:off x="9741474" y="1087593"/>
            <a:ext cx="76146" cy="2908773"/>
          </a:xfrm>
          <a:custGeom>
            <a:avLst/>
            <a:gdLst>
              <a:gd name="connsiteX0" fmla="*/ 0 w 138906"/>
              <a:gd name="connsiteY0" fmla="*/ 0 h 2147283"/>
              <a:gd name="connsiteX1" fmla="*/ 138907 w 138906"/>
              <a:gd name="connsiteY1" fmla="*/ 0 h 2147283"/>
              <a:gd name="connsiteX2" fmla="*/ 138907 w 138906"/>
              <a:gd name="connsiteY2" fmla="*/ 2147283 h 2147283"/>
              <a:gd name="connsiteX3" fmla="*/ 0 w 138906"/>
              <a:gd name="connsiteY3" fmla="*/ 2147283 h 2147283"/>
            </a:gdLst>
            <a:ahLst/>
            <a:cxnLst>
              <a:cxn ang="0">
                <a:pos x="connsiteX0" y="connsiteY0"/>
              </a:cxn>
              <a:cxn ang="0">
                <a:pos x="connsiteX1" y="connsiteY1"/>
              </a:cxn>
              <a:cxn ang="0">
                <a:pos x="connsiteX2" y="connsiteY2"/>
              </a:cxn>
              <a:cxn ang="0">
                <a:pos x="connsiteX3" y="connsiteY3"/>
              </a:cxn>
            </a:cxnLst>
            <a:rect l="l" t="t" r="r" b="b"/>
            <a:pathLst>
              <a:path w="138906" h="2147283">
                <a:moveTo>
                  <a:pt x="0" y="0"/>
                </a:moveTo>
                <a:lnTo>
                  <a:pt x="138907" y="0"/>
                </a:lnTo>
                <a:lnTo>
                  <a:pt x="138907" y="2147283"/>
                </a:lnTo>
                <a:lnTo>
                  <a:pt x="0" y="2147283"/>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6" name="Freeform 196">
            <a:extLst>
              <a:ext uri="{FF2B5EF4-FFF2-40B4-BE49-F238E27FC236}">
                <a16:creationId xmlns:a16="http://schemas.microsoft.com/office/drawing/2014/main" id="{07E07B71-29BE-9708-DD74-634E7F55159C}"/>
              </a:ext>
            </a:extLst>
          </p:cNvPr>
          <p:cNvSpPr/>
          <p:nvPr/>
        </p:nvSpPr>
        <p:spPr>
          <a:xfrm>
            <a:off x="9913906" y="1087593"/>
            <a:ext cx="76146" cy="3021932"/>
          </a:xfrm>
          <a:custGeom>
            <a:avLst/>
            <a:gdLst>
              <a:gd name="connsiteX0" fmla="*/ 0 w 138906"/>
              <a:gd name="connsiteY0" fmla="*/ 0 h 2245682"/>
              <a:gd name="connsiteX1" fmla="*/ 138907 w 138906"/>
              <a:gd name="connsiteY1" fmla="*/ 0 h 2245682"/>
              <a:gd name="connsiteX2" fmla="*/ 138907 w 138906"/>
              <a:gd name="connsiteY2" fmla="*/ 2245683 h 2245682"/>
              <a:gd name="connsiteX3" fmla="*/ 0 w 138906"/>
              <a:gd name="connsiteY3" fmla="*/ 2245683 h 2245682"/>
            </a:gdLst>
            <a:ahLst/>
            <a:cxnLst>
              <a:cxn ang="0">
                <a:pos x="connsiteX0" y="connsiteY0"/>
              </a:cxn>
              <a:cxn ang="0">
                <a:pos x="connsiteX1" y="connsiteY1"/>
              </a:cxn>
              <a:cxn ang="0">
                <a:pos x="connsiteX2" y="connsiteY2"/>
              </a:cxn>
              <a:cxn ang="0">
                <a:pos x="connsiteX3" y="connsiteY3"/>
              </a:cxn>
            </a:cxnLst>
            <a:rect l="l" t="t" r="r" b="b"/>
            <a:pathLst>
              <a:path w="138906" h="2245682">
                <a:moveTo>
                  <a:pt x="0" y="0"/>
                </a:moveTo>
                <a:lnTo>
                  <a:pt x="138907" y="0"/>
                </a:lnTo>
                <a:lnTo>
                  <a:pt x="138907" y="2245683"/>
                </a:lnTo>
                <a:lnTo>
                  <a:pt x="0" y="2245683"/>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7" name="Freeform 197">
            <a:extLst>
              <a:ext uri="{FF2B5EF4-FFF2-40B4-BE49-F238E27FC236}">
                <a16:creationId xmlns:a16="http://schemas.microsoft.com/office/drawing/2014/main" id="{1BD74DA6-2F1A-7C3B-0B9C-2E912C8006BD}"/>
              </a:ext>
            </a:extLst>
          </p:cNvPr>
          <p:cNvSpPr/>
          <p:nvPr/>
        </p:nvSpPr>
        <p:spPr>
          <a:xfrm>
            <a:off x="10000122" y="1087593"/>
            <a:ext cx="76146" cy="3090959"/>
          </a:xfrm>
          <a:custGeom>
            <a:avLst/>
            <a:gdLst>
              <a:gd name="connsiteX0" fmla="*/ 0 w 138906"/>
              <a:gd name="connsiteY0" fmla="*/ 0 h 2245682"/>
              <a:gd name="connsiteX1" fmla="*/ 138907 w 138906"/>
              <a:gd name="connsiteY1" fmla="*/ 0 h 2245682"/>
              <a:gd name="connsiteX2" fmla="*/ 138907 w 138906"/>
              <a:gd name="connsiteY2" fmla="*/ 2245683 h 2245682"/>
              <a:gd name="connsiteX3" fmla="*/ 0 w 138906"/>
              <a:gd name="connsiteY3" fmla="*/ 2245683 h 2245682"/>
            </a:gdLst>
            <a:ahLst/>
            <a:cxnLst>
              <a:cxn ang="0">
                <a:pos x="connsiteX0" y="connsiteY0"/>
              </a:cxn>
              <a:cxn ang="0">
                <a:pos x="connsiteX1" y="connsiteY1"/>
              </a:cxn>
              <a:cxn ang="0">
                <a:pos x="connsiteX2" y="connsiteY2"/>
              </a:cxn>
              <a:cxn ang="0">
                <a:pos x="connsiteX3" y="connsiteY3"/>
              </a:cxn>
            </a:cxnLst>
            <a:rect l="l" t="t" r="r" b="b"/>
            <a:pathLst>
              <a:path w="138906" h="2245682">
                <a:moveTo>
                  <a:pt x="0" y="0"/>
                </a:moveTo>
                <a:lnTo>
                  <a:pt x="138907" y="0"/>
                </a:lnTo>
                <a:lnTo>
                  <a:pt x="138907" y="2245683"/>
                </a:lnTo>
                <a:lnTo>
                  <a:pt x="0" y="2245683"/>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8" name="Freeform 198">
            <a:extLst>
              <a:ext uri="{FF2B5EF4-FFF2-40B4-BE49-F238E27FC236}">
                <a16:creationId xmlns:a16="http://schemas.microsoft.com/office/drawing/2014/main" id="{0C79696D-30A3-9CF4-155A-D236866B6A1D}"/>
              </a:ext>
            </a:extLst>
          </p:cNvPr>
          <p:cNvSpPr/>
          <p:nvPr/>
        </p:nvSpPr>
        <p:spPr>
          <a:xfrm>
            <a:off x="10086338" y="1087593"/>
            <a:ext cx="76146" cy="3124033"/>
          </a:xfrm>
          <a:custGeom>
            <a:avLst/>
            <a:gdLst>
              <a:gd name="connsiteX0" fmla="*/ 0 w 138906"/>
              <a:gd name="connsiteY0" fmla="*/ 0 h 2321637"/>
              <a:gd name="connsiteX1" fmla="*/ 138907 w 138906"/>
              <a:gd name="connsiteY1" fmla="*/ 0 h 2321637"/>
              <a:gd name="connsiteX2" fmla="*/ 138907 w 138906"/>
              <a:gd name="connsiteY2" fmla="*/ 2321638 h 2321637"/>
              <a:gd name="connsiteX3" fmla="*/ 0 w 138906"/>
              <a:gd name="connsiteY3" fmla="*/ 2321638 h 2321637"/>
            </a:gdLst>
            <a:ahLst/>
            <a:cxnLst>
              <a:cxn ang="0">
                <a:pos x="connsiteX0" y="connsiteY0"/>
              </a:cxn>
              <a:cxn ang="0">
                <a:pos x="connsiteX1" y="connsiteY1"/>
              </a:cxn>
              <a:cxn ang="0">
                <a:pos x="connsiteX2" y="connsiteY2"/>
              </a:cxn>
              <a:cxn ang="0">
                <a:pos x="connsiteX3" y="connsiteY3"/>
              </a:cxn>
            </a:cxnLst>
            <a:rect l="l" t="t" r="r" b="b"/>
            <a:pathLst>
              <a:path w="138906" h="2321637">
                <a:moveTo>
                  <a:pt x="0" y="0"/>
                </a:moveTo>
                <a:lnTo>
                  <a:pt x="138907" y="0"/>
                </a:lnTo>
                <a:lnTo>
                  <a:pt x="138907" y="2321638"/>
                </a:lnTo>
                <a:lnTo>
                  <a:pt x="0" y="2321638"/>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499" name="Freeform 199">
            <a:extLst>
              <a:ext uri="{FF2B5EF4-FFF2-40B4-BE49-F238E27FC236}">
                <a16:creationId xmlns:a16="http://schemas.microsoft.com/office/drawing/2014/main" id="{DFEFC299-37DD-6822-71FC-8DDB223FC0EA}"/>
              </a:ext>
            </a:extLst>
          </p:cNvPr>
          <p:cNvSpPr/>
          <p:nvPr/>
        </p:nvSpPr>
        <p:spPr>
          <a:xfrm>
            <a:off x="10172554" y="1087593"/>
            <a:ext cx="76146" cy="3124033"/>
          </a:xfrm>
          <a:custGeom>
            <a:avLst/>
            <a:gdLst>
              <a:gd name="connsiteX0" fmla="*/ 0 w 138906"/>
              <a:gd name="connsiteY0" fmla="*/ 0 h 2355367"/>
              <a:gd name="connsiteX1" fmla="*/ 138907 w 138906"/>
              <a:gd name="connsiteY1" fmla="*/ 0 h 2355367"/>
              <a:gd name="connsiteX2" fmla="*/ 138907 w 138906"/>
              <a:gd name="connsiteY2" fmla="*/ 2355367 h 2355367"/>
              <a:gd name="connsiteX3" fmla="*/ 0 w 138906"/>
              <a:gd name="connsiteY3" fmla="*/ 2355367 h 2355367"/>
            </a:gdLst>
            <a:ahLst/>
            <a:cxnLst>
              <a:cxn ang="0">
                <a:pos x="connsiteX0" y="connsiteY0"/>
              </a:cxn>
              <a:cxn ang="0">
                <a:pos x="connsiteX1" y="connsiteY1"/>
              </a:cxn>
              <a:cxn ang="0">
                <a:pos x="connsiteX2" y="connsiteY2"/>
              </a:cxn>
              <a:cxn ang="0">
                <a:pos x="connsiteX3" y="connsiteY3"/>
              </a:cxn>
            </a:cxnLst>
            <a:rect l="l" t="t" r="r" b="b"/>
            <a:pathLst>
              <a:path w="138906" h="2355367">
                <a:moveTo>
                  <a:pt x="0" y="0"/>
                </a:moveTo>
                <a:lnTo>
                  <a:pt x="138907" y="0"/>
                </a:lnTo>
                <a:lnTo>
                  <a:pt x="138907" y="2355367"/>
                </a:lnTo>
                <a:lnTo>
                  <a:pt x="0" y="2355367"/>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0" name="Freeform 200">
            <a:extLst>
              <a:ext uri="{FF2B5EF4-FFF2-40B4-BE49-F238E27FC236}">
                <a16:creationId xmlns:a16="http://schemas.microsoft.com/office/drawing/2014/main" id="{53070945-DCAC-8D4B-2DFF-1DFD4D575B9E}"/>
              </a:ext>
            </a:extLst>
          </p:cNvPr>
          <p:cNvSpPr/>
          <p:nvPr/>
        </p:nvSpPr>
        <p:spPr>
          <a:xfrm>
            <a:off x="10258770" y="1087593"/>
            <a:ext cx="76146" cy="3176267"/>
          </a:xfrm>
          <a:custGeom>
            <a:avLst/>
            <a:gdLst>
              <a:gd name="connsiteX0" fmla="*/ 0 w 138906"/>
              <a:gd name="connsiteY0" fmla="*/ 0 h 2377811"/>
              <a:gd name="connsiteX1" fmla="*/ 138907 w 138906"/>
              <a:gd name="connsiteY1" fmla="*/ 0 h 2377811"/>
              <a:gd name="connsiteX2" fmla="*/ 138907 w 138906"/>
              <a:gd name="connsiteY2" fmla="*/ 2377812 h 2377811"/>
              <a:gd name="connsiteX3" fmla="*/ 0 w 138906"/>
              <a:gd name="connsiteY3" fmla="*/ 2377812 h 2377811"/>
            </a:gdLst>
            <a:ahLst/>
            <a:cxnLst>
              <a:cxn ang="0">
                <a:pos x="connsiteX0" y="connsiteY0"/>
              </a:cxn>
              <a:cxn ang="0">
                <a:pos x="connsiteX1" y="connsiteY1"/>
              </a:cxn>
              <a:cxn ang="0">
                <a:pos x="connsiteX2" y="connsiteY2"/>
              </a:cxn>
              <a:cxn ang="0">
                <a:pos x="connsiteX3" y="connsiteY3"/>
              </a:cxn>
            </a:cxnLst>
            <a:rect l="l" t="t" r="r" b="b"/>
            <a:pathLst>
              <a:path w="138906" h="2377811">
                <a:moveTo>
                  <a:pt x="0" y="0"/>
                </a:moveTo>
                <a:lnTo>
                  <a:pt x="138907" y="0"/>
                </a:lnTo>
                <a:lnTo>
                  <a:pt x="138907" y="2377812"/>
                </a:lnTo>
                <a:lnTo>
                  <a:pt x="0" y="2377812"/>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2" name="Freeform 202">
            <a:extLst>
              <a:ext uri="{FF2B5EF4-FFF2-40B4-BE49-F238E27FC236}">
                <a16:creationId xmlns:a16="http://schemas.microsoft.com/office/drawing/2014/main" id="{AD804663-A60B-9582-3BB5-21A5054D3345}"/>
              </a:ext>
            </a:extLst>
          </p:cNvPr>
          <p:cNvSpPr/>
          <p:nvPr/>
        </p:nvSpPr>
        <p:spPr>
          <a:xfrm>
            <a:off x="10431202" y="1087593"/>
            <a:ext cx="76146" cy="3435083"/>
          </a:xfrm>
          <a:custGeom>
            <a:avLst/>
            <a:gdLst>
              <a:gd name="connsiteX0" fmla="*/ 0 w 138906"/>
              <a:gd name="connsiteY0" fmla="*/ 0 h 2432590"/>
              <a:gd name="connsiteX1" fmla="*/ 138907 w 138906"/>
              <a:gd name="connsiteY1" fmla="*/ 0 h 2432590"/>
              <a:gd name="connsiteX2" fmla="*/ 138907 w 138906"/>
              <a:gd name="connsiteY2" fmla="*/ 2432590 h 2432590"/>
              <a:gd name="connsiteX3" fmla="*/ 0 w 138906"/>
              <a:gd name="connsiteY3" fmla="*/ 2432590 h 2432590"/>
            </a:gdLst>
            <a:ahLst/>
            <a:cxnLst>
              <a:cxn ang="0">
                <a:pos x="connsiteX0" y="connsiteY0"/>
              </a:cxn>
              <a:cxn ang="0">
                <a:pos x="connsiteX1" y="connsiteY1"/>
              </a:cxn>
              <a:cxn ang="0">
                <a:pos x="connsiteX2" y="connsiteY2"/>
              </a:cxn>
              <a:cxn ang="0">
                <a:pos x="connsiteX3" y="connsiteY3"/>
              </a:cxn>
            </a:cxnLst>
            <a:rect l="l" t="t" r="r" b="b"/>
            <a:pathLst>
              <a:path w="138906" h="2432590">
                <a:moveTo>
                  <a:pt x="0" y="0"/>
                </a:moveTo>
                <a:lnTo>
                  <a:pt x="138907" y="0"/>
                </a:lnTo>
                <a:lnTo>
                  <a:pt x="138907" y="2432590"/>
                </a:lnTo>
                <a:lnTo>
                  <a:pt x="0" y="2432590"/>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3" name="Freeform 203">
            <a:extLst>
              <a:ext uri="{FF2B5EF4-FFF2-40B4-BE49-F238E27FC236}">
                <a16:creationId xmlns:a16="http://schemas.microsoft.com/office/drawing/2014/main" id="{7E56B27A-DC5A-E1F4-D032-48B676A917E5}"/>
              </a:ext>
            </a:extLst>
          </p:cNvPr>
          <p:cNvSpPr/>
          <p:nvPr/>
        </p:nvSpPr>
        <p:spPr>
          <a:xfrm>
            <a:off x="10517418" y="1087593"/>
            <a:ext cx="76146" cy="3782706"/>
          </a:xfrm>
          <a:custGeom>
            <a:avLst/>
            <a:gdLst>
              <a:gd name="connsiteX0" fmla="*/ 0 w 138906"/>
              <a:gd name="connsiteY0" fmla="*/ 0 h 2480395"/>
              <a:gd name="connsiteX1" fmla="*/ 138907 w 138906"/>
              <a:gd name="connsiteY1" fmla="*/ 0 h 2480395"/>
              <a:gd name="connsiteX2" fmla="*/ 138907 w 138906"/>
              <a:gd name="connsiteY2" fmla="*/ 2480395 h 2480395"/>
              <a:gd name="connsiteX3" fmla="*/ 0 w 138906"/>
              <a:gd name="connsiteY3" fmla="*/ 2480395 h 2480395"/>
            </a:gdLst>
            <a:ahLst/>
            <a:cxnLst>
              <a:cxn ang="0">
                <a:pos x="connsiteX0" y="connsiteY0"/>
              </a:cxn>
              <a:cxn ang="0">
                <a:pos x="connsiteX1" y="connsiteY1"/>
              </a:cxn>
              <a:cxn ang="0">
                <a:pos x="connsiteX2" y="connsiteY2"/>
              </a:cxn>
              <a:cxn ang="0">
                <a:pos x="connsiteX3" y="connsiteY3"/>
              </a:cxn>
            </a:cxnLst>
            <a:rect l="l" t="t" r="r" b="b"/>
            <a:pathLst>
              <a:path w="138906" h="2480395">
                <a:moveTo>
                  <a:pt x="0" y="0"/>
                </a:moveTo>
                <a:lnTo>
                  <a:pt x="138907" y="0"/>
                </a:lnTo>
                <a:lnTo>
                  <a:pt x="138907" y="2480395"/>
                </a:lnTo>
                <a:lnTo>
                  <a:pt x="0" y="2480395"/>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4" name="Freeform 204">
            <a:extLst>
              <a:ext uri="{FF2B5EF4-FFF2-40B4-BE49-F238E27FC236}">
                <a16:creationId xmlns:a16="http://schemas.microsoft.com/office/drawing/2014/main" id="{8CAF9364-87E6-0E8F-4797-5618E86BAF5A}"/>
              </a:ext>
            </a:extLst>
          </p:cNvPr>
          <p:cNvSpPr/>
          <p:nvPr/>
        </p:nvSpPr>
        <p:spPr>
          <a:xfrm>
            <a:off x="10603634" y="1087593"/>
            <a:ext cx="76146" cy="3949020"/>
          </a:xfrm>
          <a:custGeom>
            <a:avLst/>
            <a:gdLst>
              <a:gd name="connsiteX0" fmla="*/ 0 w 138906"/>
              <a:gd name="connsiteY0" fmla="*/ 0 h 2567635"/>
              <a:gd name="connsiteX1" fmla="*/ 138907 w 138906"/>
              <a:gd name="connsiteY1" fmla="*/ 0 h 2567635"/>
              <a:gd name="connsiteX2" fmla="*/ 138907 w 138906"/>
              <a:gd name="connsiteY2" fmla="*/ 2567636 h 2567635"/>
              <a:gd name="connsiteX3" fmla="*/ 0 w 138906"/>
              <a:gd name="connsiteY3" fmla="*/ 2567636 h 2567635"/>
            </a:gdLst>
            <a:ahLst/>
            <a:cxnLst>
              <a:cxn ang="0">
                <a:pos x="connsiteX0" y="connsiteY0"/>
              </a:cxn>
              <a:cxn ang="0">
                <a:pos x="connsiteX1" y="connsiteY1"/>
              </a:cxn>
              <a:cxn ang="0">
                <a:pos x="connsiteX2" y="connsiteY2"/>
              </a:cxn>
              <a:cxn ang="0">
                <a:pos x="connsiteX3" y="connsiteY3"/>
              </a:cxn>
            </a:cxnLst>
            <a:rect l="l" t="t" r="r" b="b"/>
            <a:pathLst>
              <a:path w="138906" h="2567635">
                <a:moveTo>
                  <a:pt x="0" y="0"/>
                </a:moveTo>
                <a:lnTo>
                  <a:pt x="138907" y="0"/>
                </a:lnTo>
                <a:lnTo>
                  <a:pt x="138907" y="2567636"/>
                </a:lnTo>
                <a:lnTo>
                  <a:pt x="0" y="2567636"/>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5" name="Freeform 205">
            <a:extLst>
              <a:ext uri="{FF2B5EF4-FFF2-40B4-BE49-F238E27FC236}">
                <a16:creationId xmlns:a16="http://schemas.microsoft.com/office/drawing/2014/main" id="{2FECBB55-728E-2681-05C1-0D5FB055262D}"/>
              </a:ext>
            </a:extLst>
          </p:cNvPr>
          <p:cNvSpPr/>
          <p:nvPr/>
        </p:nvSpPr>
        <p:spPr>
          <a:xfrm>
            <a:off x="10689850" y="1087593"/>
            <a:ext cx="76146" cy="3949013"/>
          </a:xfrm>
          <a:custGeom>
            <a:avLst/>
            <a:gdLst>
              <a:gd name="connsiteX0" fmla="*/ 0 w 138906"/>
              <a:gd name="connsiteY0" fmla="*/ 0 h 2598448"/>
              <a:gd name="connsiteX1" fmla="*/ 138907 w 138906"/>
              <a:gd name="connsiteY1" fmla="*/ 0 h 2598448"/>
              <a:gd name="connsiteX2" fmla="*/ 138907 w 138906"/>
              <a:gd name="connsiteY2" fmla="*/ 2598449 h 2598448"/>
              <a:gd name="connsiteX3" fmla="*/ 0 w 138906"/>
              <a:gd name="connsiteY3" fmla="*/ 2598449 h 2598448"/>
            </a:gdLst>
            <a:ahLst/>
            <a:cxnLst>
              <a:cxn ang="0">
                <a:pos x="connsiteX0" y="connsiteY0"/>
              </a:cxn>
              <a:cxn ang="0">
                <a:pos x="connsiteX1" y="connsiteY1"/>
              </a:cxn>
              <a:cxn ang="0">
                <a:pos x="connsiteX2" y="connsiteY2"/>
              </a:cxn>
              <a:cxn ang="0">
                <a:pos x="connsiteX3" y="connsiteY3"/>
              </a:cxn>
            </a:cxnLst>
            <a:rect l="l" t="t" r="r" b="b"/>
            <a:pathLst>
              <a:path w="138906" h="2598448">
                <a:moveTo>
                  <a:pt x="0" y="0"/>
                </a:moveTo>
                <a:lnTo>
                  <a:pt x="138907" y="0"/>
                </a:lnTo>
                <a:lnTo>
                  <a:pt x="138907" y="2598449"/>
                </a:lnTo>
                <a:lnTo>
                  <a:pt x="0" y="2598449"/>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6" name="Freeform 206">
            <a:extLst>
              <a:ext uri="{FF2B5EF4-FFF2-40B4-BE49-F238E27FC236}">
                <a16:creationId xmlns:a16="http://schemas.microsoft.com/office/drawing/2014/main" id="{56337487-24C3-7746-ECAF-86F7901E038B}"/>
              </a:ext>
            </a:extLst>
          </p:cNvPr>
          <p:cNvSpPr/>
          <p:nvPr/>
        </p:nvSpPr>
        <p:spPr>
          <a:xfrm>
            <a:off x="10776066" y="1087593"/>
            <a:ext cx="76146" cy="3949018"/>
          </a:xfrm>
          <a:custGeom>
            <a:avLst/>
            <a:gdLst>
              <a:gd name="connsiteX0" fmla="*/ 0 w 138906"/>
              <a:gd name="connsiteY0" fmla="*/ 0 h 2626599"/>
              <a:gd name="connsiteX1" fmla="*/ 138907 w 138906"/>
              <a:gd name="connsiteY1" fmla="*/ 0 h 2626599"/>
              <a:gd name="connsiteX2" fmla="*/ 138907 w 138906"/>
              <a:gd name="connsiteY2" fmla="*/ 2626599 h 2626599"/>
              <a:gd name="connsiteX3" fmla="*/ 0 w 138906"/>
              <a:gd name="connsiteY3" fmla="*/ 2626599 h 2626599"/>
            </a:gdLst>
            <a:ahLst/>
            <a:cxnLst>
              <a:cxn ang="0">
                <a:pos x="connsiteX0" y="connsiteY0"/>
              </a:cxn>
              <a:cxn ang="0">
                <a:pos x="connsiteX1" y="connsiteY1"/>
              </a:cxn>
              <a:cxn ang="0">
                <a:pos x="connsiteX2" y="connsiteY2"/>
              </a:cxn>
              <a:cxn ang="0">
                <a:pos x="connsiteX3" y="connsiteY3"/>
              </a:cxn>
            </a:cxnLst>
            <a:rect l="l" t="t" r="r" b="b"/>
            <a:pathLst>
              <a:path w="138906" h="2626599">
                <a:moveTo>
                  <a:pt x="0" y="0"/>
                </a:moveTo>
                <a:lnTo>
                  <a:pt x="138907" y="0"/>
                </a:lnTo>
                <a:lnTo>
                  <a:pt x="138907" y="2626599"/>
                </a:lnTo>
                <a:lnTo>
                  <a:pt x="0" y="2626599"/>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7" name="Freeform 207">
            <a:extLst>
              <a:ext uri="{FF2B5EF4-FFF2-40B4-BE49-F238E27FC236}">
                <a16:creationId xmlns:a16="http://schemas.microsoft.com/office/drawing/2014/main" id="{5A835A2F-33FF-C6E9-FAF9-E7F68207BE30}"/>
              </a:ext>
            </a:extLst>
          </p:cNvPr>
          <p:cNvSpPr/>
          <p:nvPr/>
        </p:nvSpPr>
        <p:spPr>
          <a:xfrm>
            <a:off x="10862282" y="1087593"/>
            <a:ext cx="76146" cy="3949014"/>
          </a:xfrm>
          <a:custGeom>
            <a:avLst/>
            <a:gdLst>
              <a:gd name="connsiteX0" fmla="*/ 0 w 138906"/>
              <a:gd name="connsiteY0" fmla="*/ 0 h 2626599"/>
              <a:gd name="connsiteX1" fmla="*/ 138907 w 138906"/>
              <a:gd name="connsiteY1" fmla="*/ 0 h 2626599"/>
              <a:gd name="connsiteX2" fmla="*/ 138907 w 138906"/>
              <a:gd name="connsiteY2" fmla="*/ 2626599 h 2626599"/>
              <a:gd name="connsiteX3" fmla="*/ 0 w 138906"/>
              <a:gd name="connsiteY3" fmla="*/ 2626599 h 2626599"/>
            </a:gdLst>
            <a:ahLst/>
            <a:cxnLst>
              <a:cxn ang="0">
                <a:pos x="connsiteX0" y="connsiteY0"/>
              </a:cxn>
              <a:cxn ang="0">
                <a:pos x="connsiteX1" y="connsiteY1"/>
              </a:cxn>
              <a:cxn ang="0">
                <a:pos x="connsiteX2" y="connsiteY2"/>
              </a:cxn>
              <a:cxn ang="0">
                <a:pos x="connsiteX3" y="connsiteY3"/>
              </a:cxn>
            </a:cxnLst>
            <a:rect l="l" t="t" r="r" b="b"/>
            <a:pathLst>
              <a:path w="138906" h="2626599">
                <a:moveTo>
                  <a:pt x="0" y="0"/>
                </a:moveTo>
                <a:lnTo>
                  <a:pt x="138907" y="0"/>
                </a:lnTo>
                <a:lnTo>
                  <a:pt x="138907" y="2626599"/>
                </a:lnTo>
                <a:lnTo>
                  <a:pt x="0" y="2626599"/>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08" name="Freeform 208">
            <a:extLst>
              <a:ext uri="{FF2B5EF4-FFF2-40B4-BE49-F238E27FC236}">
                <a16:creationId xmlns:a16="http://schemas.microsoft.com/office/drawing/2014/main" id="{7363812D-8A80-3BF5-1A6C-5189A0762D24}"/>
              </a:ext>
            </a:extLst>
          </p:cNvPr>
          <p:cNvSpPr/>
          <p:nvPr/>
        </p:nvSpPr>
        <p:spPr>
          <a:xfrm>
            <a:off x="10948498" y="1087593"/>
            <a:ext cx="76146" cy="3949014"/>
          </a:xfrm>
          <a:custGeom>
            <a:avLst/>
            <a:gdLst>
              <a:gd name="connsiteX0" fmla="*/ 0 w 138906"/>
              <a:gd name="connsiteY0" fmla="*/ 0 h 2696847"/>
              <a:gd name="connsiteX1" fmla="*/ 138907 w 138906"/>
              <a:gd name="connsiteY1" fmla="*/ 0 h 2696847"/>
              <a:gd name="connsiteX2" fmla="*/ 138907 w 138906"/>
              <a:gd name="connsiteY2" fmla="*/ 2696848 h 2696847"/>
              <a:gd name="connsiteX3" fmla="*/ 0 w 138906"/>
              <a:gd name="connsiteY3" fmla="*/ 2696848 h 2696847"/>
            </a:gdLst>
            <a:ahLst/>
            <a:cxnLst>
              <a:cxn ang="0">
                <a:pos x="connsiteX0" y="connsiteY0"/>
              </a:cxn>
              <a:cxn ang="0">
                <a:pos x="connsiteX1" y="connsiteY1"/>
              </a:cxn>
              <a:cxn ang="0">
                <a:pos x="connsiteX2" y="connsiteY2"/>
              </a:cxn>
              <a:cxn ang="0">
                <a:pos x="connsiteX3" y="connsiteY3"/>
              </a:cxn>
            </a:cxnLst>
            <a:rect l="l" t="t" r="r" b="b"/>
            <a:pathLst>
              <a:path w="138906" h="2696847">
                <a:moveTo>
                  <a:pt x="0" y="0"/>
                </a:moveTo>
                <a:lnTo>
                  <a:pt x="138907" y="0"/>
                </a:lnTo>
                <a:lnTo>
                  <a:pt x="138907" y="2696848"/>
                </a:lnTo>
                <a:lnTo>
                  <a:pt x="0" y="2696848"/>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511" name="Freeform 209">
            <a:extLst>
              <a:ext uri="{FF2B5EF4-FFF2-40B4-BE49-F238E27FC236}">
                <a16:creationId xmlns:a16="http://schemas.microsoft.com/office/drawing/2014/main" id="{79B3F70F-52A7-00B3-0F59-5B95C7D4F741}"/>
              </a:ext>
            </a:extLst>
          </p:cNvPr>
          <p:cNvSpPr/>
          <p:nvPr/>
        </p:nvSpPr>
        <p:spPr>
          <a:xfrm>
            <a:off x="11034714" y="1087593"/>
            <a:ext cx="76146" cy="3949014"/>
          </a:xfrm>
          <a:custGeom>
            <a:avLst/>
            <a:gdLst>
              <a:gd name="connsiteX0" fmla="*/ 0 w 138906"/>
              <a:gd name="connsiteY0" fmla="*/ 0 h 2770013"/>
              <a:gd name="connsiteX1" fmla="*/ 138907 w 138906"/>
              <a:gd name="connsiteY1" fmla="*/ 0 h 2770013"/>
              <a:gd name="connsiteX2" fmla="*/ 138907 w 138906"/>
              <a:gd name="connsiteY2" fmla="*/ 2770013 h 2770013"/>
              <a:gd name="connsiteX3" fmla="*/ 0 w 138906"/>
              <a:gd name="connsiteY3" fmla="*/ 2770013 h 2770013"/>
            </a:gdLst>
            <a:ahLst/>
            <a:cxnLst>
              <a:cxn ang="0">
                <a:pos x="connsiteX0" y="connsiteY0"/>
              </a:cxn>
              <a:cxn ang="0">
                <a:pos x="connsiteX1" y="connsiteY1"/>
              </a:cxn>
              <a:cxn ang="0">
                <a:pos x="connsiteX2" y="connsiteY2"/>
              </a:cxn>
              <a:cxn ang="0">
                <a:pos x="connsiteX3" y="connsiteY3"/>
              </a:cxn>
            </a:cxnLst>
            <a:rect l="l" t="t" r="r" b="b"/>
            <a:pathLst>
              <a:path w="138906" h="2770013">
                <a:moveTo>
                  <a:pt x="0" y="0"/>
                </a:moveTo>
                <a:lnTo>
                  <a:pt x="138907" y="0"/>
                </a:lnTo>
                <a:lnTo>
                  <a:pt x="138907" y="2770013"/>
                </a:lnTo>
                <a:lnTo>
                  <a:pt x="0" y="2770013"/>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64" name="Freeform 210">
            <a:extLst>
              <a:ext uri="{FF2B5EF4-FFF2-40B4-BE49-F238E27FC236}">
                <a16:creationId xmlns:a16="http://schemas.microsoft.com/office/drawing/2014/main" id="{D0E92C67-4124-7678-AE42-FCCC722CDFAA}"/>
              </a:ext>
            </a:extLst>
          </p:cNvPr>
          <p:cNvSpPr/>
          <p:nvPr/>
        </p:nvSpPr>
        <p:spPr>
          <a:xfrm>
            <a:off x="11120930" y="1087593"/>
            <a:ext cx="76146" cy="3949018"/>
          </a:xfrm>
          <a:custGeom>
            <a:avLst/>
            <a:gdLst>
              <a:gd name="connsiteX0" fmla="*/ 0 w 138906"/>
              <a:gd name="connsiteY0" fmla="*/ 0 h 2857127"/>
              <a:gd name="connsiteX1" fmla="*/ 138907 w 138906"/>
              <a:gd name="connsiteY1" fmla="*/ 0 h 2857127"/>
              <a:gd name="connsiteX2" fmla="*/ 138907 w 138906"/>
              <a:gd name="connsiteY2" fmla="*/ 2857127 h 2857127"/>
              <a:gd name="connsiteX3" fmla="*/ 0 w 138906"/>
              <a:gd name="connsiteY3" fmla="*/ 2857127 h 2857127"/>
            </a:gdLst>
            <a:ahLst/>
            <a:cxnLst>
              <a:cxn ang="0">
                <a:pos x="connsiteX0" y="connsiteY0"/>
              </a:cxn>
              <a:cxn ang="0">
                <a:pos x="connsiteX1" y="connsiteY1"/>
              </a:cxn>
              <a:cxn ang="0">
                <a:pos x="connsiteX2" y="connsiteY2"/>
              </a:cxn>
              <a:cxn ang="0">
                <a:pos x="connsiteX3" y="connsiteY3"/>
              </a:cxn>
            </a:cxnLst>
            <a:rect l="l" t="t" r="r" b="b"/>
            <a:pathLst>
              <a:path w="138906" h="2857127">
                <a:moveTo>
                  <a:pt x="0" y="0"/>
                </a:moveTo>
                <a:lnTo>
                  <a:pt x="138907" y="0"/>
                </a:lnTo>
                <a:lnTo>
                  <a:pt x="138907" y="2857127"/>
                </a:lnTo>
                <a:lnTo>
                  <a:pt x="0" y="2857127"/>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65" name="Freeform 211">
            <a:extLst>
              <a:ext uri="{FF2B5EF4-FFF2-40B4-BE49-F238E27FC236}">
                <a16:creationId xmlns:a16="http://schemas.microsoft.com/office/drawing/2014/main" id="{C9C2536F-B522-949E-382F-0DFBC9DB9611}"/>
              </a:ext>
            </a:extLst>
          </p:cNvPr>
          <p:cNvSpPr/>
          <p:nvPr/>
        </p:nvSpPr>
        <p:spPr>
          <a:xfrm>
            <a:off x="11207146" y="1087593"/>
            <a:ext cx="76146" cy="3949014"/>
          </a:xfrm>
          <a:custGeom>
            <a:avLst/>
            <a:gdLst>
              <a:gd name="connsiteX0" fmla="*/ 0 w 138906"/>
              <a:gd name="connsiteY0" fmla="*/ 0 h 2872596"/>
              <a:gd name="connsiteX1" fmla="*/ 138907 w 138906"/>
              <a:gd name="connsiteY1" fmla="*/ 0 h 2872596"/>
              <a:gd name="connsiteX2" fmla="*/ 138907 w 138906"/>
              <a:gd name="connsiteY2" fmla="*/ 2872597 h 2872596"/>
              <a:gd name="connsiteX3" fmla="*/ 0 w 138906"/>
              <a:gd name="connsiteY3" fmla="*/ 2872597 h 2872596"/>
            </a:gdLst>
            <a:ahLst/>
            <a:cxnLst>
              <a:cxn ang="0">
                <a:pos x="connsiteX0" y="connsiteY0"/>
              </a:cxn>
              <a:cxn ang="0">
                <a:pos x="connsiteX1" y="connsiteY1"/>
              </a:cxn>
              <a:cxn ang="0">
                <a:pos x="connsiteX2" y="connsiteY2"/>
              </a:cxn>
              <a:cxn ang="0">
                <a:pos x="connsiteX3" y="connsiteY3"/>
              </a:cxn>
            </a:cxnLst>
            <a:rect l="l" t="t" r="r" b="b"/>
            <a:pathLst>
              <a:path w="138906" h="2872596">
                <a:moveTo>
                  <a:pt x="0" y="0"/>
                </a:moveTo>
                <a:lnTo>
                  <a:pt x="138907" y="0"/>
                </a:lnTo>
                <a:lnTo>
                  <a:pt x="138907" y="2872597"/>
                </a:lnTo>
                <a:lnTo>
                  <a:pt x="0" y="2872597"/>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66" name="Freeform 212">
            <a:extLst>
              <a:ext uri="{FF2B5EF4-FFF2-40B4-BE49-F238E27FC236}">
                <a16:creationId xmlns:a16="http://schemas.microsoft.com/office/drawing/2014/main" id="{93D143DC-3C8A-5057-68CB-773B00E58ED7}"/>
              </a:ext>
            </a:extLst>
          </p:cNvPr>
          <p:cNvSpPr/>
          <p:nvPr/>
        </p:nvSpPr>
        <p:spPr>
          <a:xfrm>
            <a:off x="11293362" y="1087593"/>
            <a:ext cx="76146" cy="3949014"/>
          </a:xfrm>
          <a:custGeom>
            <a:avLst/>
            <a:gdLst>
              <a:gd name="connsiteX0" fmla="*/ 0 w 138906"/>
              <a:gd name="connsiteY0" fmla="*/ 0 h 2895041"/>
              <a:gd name="connsiteX1" fmla="*/ 138907 w 138906"/>
              <a:gd name="connsiteY1" fmla="*/ 0 h 2895041"/>
              <a:gd name="connsiteX2" fmla="*/ 138907 w 138906"/>
              <a:gd name="connsiteY2" fmla="*/ 2895041 h 2895041"/>
              <a:gd name="connsiteX3" fmla="*/ 0 w 138906"/>
              <a:gd name="connsiteY3" fmla="*/ 2895041 h 2895041"/>
            </a:gdLst>
            <a:ahLst/>
            <a:cxnLst>
              <a:cxn ang="0">
                <a:pos x="connsiteX0" y="connsiteY0"/>
              </a:cxn>
              <a:cxn ang="0">
                <a:pos x="connsiteX1" y="connsiteY1"/>
              </a:cxn>
              <a:cxn ang="0">
                <a:pos x="connsiteX2" y="connsiteY2"/>
              </a:cxn>
              <a:cxn ang="0">
                <a:pos x="connsiteX3" y="connsiteY3"/>
              </a:cxn>
            </a:cxnLst>
            <a:rect l="l" t="t" r="r" b="b"/>
            <a:pathLst>
              <a:path w="138906" h="2895041">
                <a:moveTo>
                  <a:pt x="0" y="0"/>
                </a:moveTo>
                <a:lnTo>
                  <a:pt x="138907" y="0"/>
                </a:lnTo>
                <a:lnTo>
                  <a:pt x="138907" y="2895041"/>
                </a:lnTo>
                <a:lnTo>
                  <a:pt x="0" y="2895041"/>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1" name="Freeform 216">
            <a:extLst>
              <a:ext uri="{FF2B5EF4-FFF2-40B4-BE49-F238E27FC236}">
                <a16:creationId xmlns:a16="http://schemas.microsoft.com/office/drawing/2014/main" id="{93E5DB15-BA9E-1654-6492-686B95914A56}"/>
              </a:ext>
            </a:extLst>
          </p:cNvPr>
          <p:cNvSpPr/>
          <p:nvPr/>
        </p:nvSpPr>
        <p:spPr>
          <a:xfrm>
            <a:off x="11638226" y="1087593"/>
            <a:ext cx="76146" cy="3949015"/>
          </a:xfrm>
          <a:custGeom>
            <a:avLst/>
            <a:gdLst>
              <a:gd name="connsiteX0" fmla="*/ 0 w 138906"/>
              <a:gd name="connsiteY0" fmla="*/ 0 h 3529056"/>
              <a:gd name="connsiteX1" fmla="*/ 138907 w 138906"/>
              <a:gd name="connsiteY1" fmla="*/ 0 h 3529056"/>
              <a:gd name="connsiteX2" fmla="*/ 138907 w 138906"/>
              <a:gd name="connsiteY2" fmla="*/ 3529056 h 3529056"/>
              <a:gd name="connsiteX3" fmla="*/ 0 w 138906"/>
              <a:gd name="connsiteY3" fmla="*/ 3529056 h 3529056"/>
            </a:gdLst>
            <a:ahLst/>
            <a:cxnLst>
              <a:cxn ang="0">
                <a:pos x="connsiteX0" y="connsiteY0"/>
              </a:cxn>
              <a:cxn ang="0">
                <a:pos x="connsiteX1" y="connsiteY1"/>
              </a:cxn>
              <a:cxn ang="0">
                <a:pos x="connsiteX2" y="connsiteY2"/>
              </a:cxn>
              <a:cxn ang="0">
                <a:pos x="connsiteX3" y="connsiteY3"/>
              </a:cxn>
            </a:cxnLst>
            <a:rect l="l" t="t" r="r" b="b"/>
            <a:pathLst>
              <a:path w="138906" h="3529056">
                <a:moveTo>
                  <a:pt x="0" y="0"/>
                </a:moveTo>
                <a:lnTo>
                  <a:pt x="138907" y="0"/>
                </a:lnTo>
                <a:lnTo>
                  <a:pt x="138907" y="3529056"/>
                </a:lnTo>
                <a:lnTo>
                  <a:pt x="0" y="3529056"/>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2" name="Freeform 217">
            <a:extLst>
              <a:ext uri="{FF2B5EF4-FFF2-40B4-BE49-F238E27FC236}">
                <a16:creationId xmlns:a16="http://schemas.microsoft.com/office/drawing/2014/main" id="{FC9F992D-90C1-AFE6-C1B5-4F128DB830C5}"/>
              </a:ext>
            </a:extLst>
          </p:cNvPr>
          <p:cNvSpPr/>
          <p:nvPr/>
        </p:nvSpPr>
        <p:spPr>
          <a:xfrm>
            <a:off x="11724453" y="1087593"/>
            <a:ext cx="76146" cy="3949015"/>
          </a:xfrm>
          <a:custGeom>
            <a:avLst/>
            <a:gdLst>
              <a:gd name="connsiteX0" fmla="*/ 0 w 138906"/>
              <a:gd name="connsiteY0" fmla="*/ 0 h 3529056"/>
              <a:gd name="connsiteX1" fmla="*/ 138907 w 138906"/>
              <a:gd name="connsiteY1" fmla="*/ 0 h 3529056"/>
              <a:gd name="connsiteX2" fmla="*/ 138907 w 138906"/>
              <a:gd name="connsiteY2" fmla="*/ 3529056 h 3529056"/>
              <a:gd name="connsiteX3" fmla="*/ 0 w 138906"/>
              <a:gd name="connsiteY3" fmla="*/ 3529056 h 3529056"/>
            </a:gdLst>
            <a:ahLst/>
            <a:cxnLst>
              <a:cxn ang="0">
                <a:pos x="connsiteX0" y="connsiteY0"/>
              </a:cxn>
              <a:cxn ang="0">
                <a:pos x="connsiteX1" y="connsiteY1"/>
              </a:cxn>
              <a:cxn ang="0">
                <a:pos x="connsiteX2" y="connsiteY2"/>
              </a:cxn>
              <a:cxn ang="0">
                <a:pos x="connsiteX3" y="connsiteY3"/>
              </a:cxn>
            </a:cxnLst>
            <a:rect l="l" t="t" r="r" b="b"/>
            <a:pathLst>
              <a:path w="138906" h="3529056">
                <a:moveTo>
                  <a:pt x="0" y="0"/>
                </a:moveTo>
                <a:lnTo>
                  <a:pt x="138907" y="0"/>
                </a:lnTo>
                <a:lnTo>
                  <a:pt x="138907" y="3529056"/>
                </a:lnTo>
                <a:lnTo>
                  <a:pt x="0" y="3529056"/>
                </a:lnTo>
                <a:close/>
              </a:path>
            </a:pathLst>
          </a:custGeom>
          <a:solidFill>
            <a:schemeClr val="tx2"/>
          </a:solid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4" name="Freeform 126">
            <a:extLst>
              <a:ext uri="{FF2B5EF4-FFF2-40B4-BE49-F238E27FC236}">
                <a16:creationId xmlns:a16="http://schemas.microsoft.com/office/drawing/2014/main" id="{E6507BED-826C-6CBA-4174-753137C51866}"/>
              </a:ext>
            </a:extLst>
          </p:cNvPr>
          <p:cNvSpPr/>
          <p:nvPr/>
        </p:nvSpPr>
        <p:spPr>
          <a:xfrm flipH="1">
            <a:off x="5532094" y="1082407"/>
            <a:ext cx="30629" cy="3976169"/>
          </a:xfrm>
          <a:custGeom>
            <a:avLst/>
            <a:gdLst>
              <a:gd name="connsiteX0" fmla="*/ 0 w 12697"/>
              <a:gd name="connsiteY0" fmla="*/ 0 h 4935683"/>
              <a:gd name="connsiteX1" fmla="*/ 0 w 12697"/>
              <a:gd name="connsiteY1" fmla="*/ 4935683 h 4935683"/>
            </a:gdLst>
            <a:ahLst/>
            <a:cxnLst>
              <a:cxn ang="0">
                <a:pos x="connsiteX0" y="connsiteY0"/>
              </a:cxn>
              <a:cxn ang="0">
                <a:pos x="connsiteX1" y="connsiteY1"/>
              </a:cxn>
            </a:cxnLst>
            <a:rect l="l" t="t" r="r" b="b"/>
            <a:pathLst>
              <a:path w="12697" h="4935683">
                <a:moveTo>
                  <a:pt x="0" y="0"/>
                </a:moveTo>
                <a:lnTo>
                  <a:pt x="0" y="4935683"/>
                </a:lnTo>
              </a:path>
            </a:pathLst>
          </a:custGeom>
          <a:ln w="12700" cap="sq">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grpSp>
        <p:nvGrpSpPr>
          <p:cNvPr id="75" name="Graphic 4">
            <a:extLst>
              <a:ext uri="{FF2B5EF4-FFF2-40B4-BE49-F238E27FC236}">
                <a16:creationId xmlns:a16="http://schemas.microsoft.com/office/drawing/2014/main" id="{E7F27E2F-4053-24CA-34CC-D9AC1581C4F5}"/>
              </a:ext>
            </a:extLst>
          </p:cNvPr>
          <p:cNvGrpSpPr/>
          <p:nvPr/>
        </p:nvGrpSpPr>
        <p:grpSpPr>
          <a:xfrm>
            <a:off x="5499184" y="1082408"/>
            <a:ext cx="63539" cy="3990472"/>
            <a:chOff x="1227938" y="2478758"/>
            <a:chExt cx="116813" cy="3538060"/>
          </a:xfrm>
        </p:grpSpPr>
        <p:sp>
          <p:nvSpPr>
            <p:cNvPr id="76" name="Freeform 139">
              <a:extLst>
                <a:ext uri="{FF2B5EF4-FFF2-40B4-BE49-F238E27FC236}">
                  <a16:creationId xmlns:a16="http://schemas.microsoft.com/office/drawing/2014/main" id="{23024422-B9F4-CB1D-CD5B-0E46F6EFD95D}"/>
                </a:ext>
              </a:extLst>
            </p:cNvPr>
            <p:cNvSpPr/>
            <p:nvPr/>
          </p:nvSpPr>
          <p:spPr>
            <a:xfrm>
              <a:off x="1227938" y="2478758"/>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sp>
          <p:nvSpPr>
            <p:cNvPr id="77" name="Freeform 140">
              <a:extLst>
                <a:ext uri="{FF2B5EF4-FFF2-40B4-BE49-F238E27FC236}">
                  <a16:creationId xmlns:a16="http://schemas.microsoft.com/office/drawing/2014/main" id="{07E6E407-6830-1BAC-F616-D75A0A55AAD1}"/>
                </a:ext>
              </a:extLst>
            </p:cNvPr>
            <p:cNvSpPr/>
            <p:nvPr/>
          </p:nvSpPr>
          <p:spPr>
            <a:xfrm>
              <a:off x="1227938" y="3183784"/>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sp>
          <p:nvSpPr>
            <p:cNvPr id="78" name="Freeform 141">
              <a:extLst>
                <a:ext uri="{FF2B5EF4-FFF2-40B4-BE49-F238E27FC236}">
                  <a16:creationId xmlns:a16="http://schemas.microsoft.com/office/drawing/2014/main" id="{310DEE19-13E2-538E-90E5-F80192501603}"/>
                </a:ext>
              </a:extLst>
            </p:cNvPr>
            <p:cNvSpPr/>
            <p:nvPr/>
          </p:nvSpPr>
          <p:spPr>
            <a:xfrm>
              <a:off x="1227938" y="3888936"/>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sp>
          <p:nvSpPr>
            <p:cNvPr id="79" name="Freeform 142">
              <a:extLst>
                <a:ext uri="{FF2B5EF4-FFF2-40B4-BE49-F238E27FC236}">
                  <a16:creationId xmlns:a16="http://schemas.microsoft.com/office/drawing/2014/main" id="{F95452B2-B9C2-4B9C-5F27-4DB47C2E418E}"/>
                </a:ext>
              </a:extLst>
            </p:cNvPr>
            <p:cNvSpPr/>
            <p:nvPr/>
          </p:nvSpPr>
          <p:spPr>
            <a:xfrm>
              <a:off x="1227938" y="4593961"/>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sp>
          <p:nvSpPr>
            <p:cNvPr id="80" name="Freeform 143">
              <a:extLst>
                <a:ext uri="{FF2B5EF4-FFF2-40B4-BE49-F238E27FC236}">
                  <a16:creationId xmlns:a16="http://schemas.microsoft.com/office/drawing/2014/main" id="{86805DC1-76C4-4F00-AF59-67E90564A8D7}"/>
                </a:ext>
              </a:extLst>
            </p:cNvPr>
            <p:cNvSpPr/>
            <p:nvPr/>
          </p:nvSpPr>
          <p:spPr>
            <a:xfrm>
              <a:off x="1227938" y="5299113"/>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sp>
          <p:nvSpPr>
            <p:cNvPr id="81" name="Freeform 144">
              <a:extLst>
                <a:ext uri="{FF2B5EF4-FFF2-40B4-BE49-F238E27FC236}">
                  <a16:creationId xmlns:a16="http://schemas.microsoft.com/office/drawing/2014/main" id="{5DA2B56C-97E9-9ADC-D610-8047D6E6986D}"/>
                </a:ext>
              </a:extLst>
            </p:cNvPr>
            <p:cNvSpPr/>
            <p:nvPr/>
          </p:nvSpPr>
          <p:spPr>
            <a:xfrm>
              <a:off x="1227938" y="6004138"/>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grpSp>
      <p:grpSp>
        <p:nvGrpSpPr>
          <p:cNvPr id="82" name="Graphic 4">
            <a:extLst>
              <a:ext uri="{FF2B5EF4-FFF2-40B4-BE49-F238E27FC236}">
                <a16:creationId xmlns:a16="http://schemas.microsoft.com/office/drawing/2014/main" id="{4E092EB6-EB4B-46A2-5A0F-B7C2B689F73F}"/>
              </a:ext>
            </a:extLst>
          </p:cNvPr>
          <p:cNvGrpSpPr/>
          <p:nvPr/>
        </p:nvGrpSpPr>
        <p:grpSpPr>
          <a:xfrm>
            <a:off x="5562723" y="2276461"/>
            <a:ext cx="6246570" cy="14301"/>
            <a:chOff x="1344752" y="3537437"/>
            <a:chExt cx="10358720" cy="12680"/>
          </a:xfrm>
        </p:grpSpPr>
        <p:sp>
          <p:nvSpPr>
            <p:cNvPr id="83" name="Freeform 132">
              <a:extLst>
                <a:ext uri="{FF2B5EF4-FFF2-40B4-BE49-F238E27FC236}">
                  <a16:creationId xmlns:a16="http://schemas.microsoft.com/office/drawing/2014/main" id="{C09D3D83-8216-AD09-6FEE-0C46CAE76CF6}"/>
                </a:ext>
              </a:extLst>
            </p:cNvPr>
            <p:cNvSpPr/>
            <p:nvPr/>
          </p:nvSpPr>
          <p:spPr>
            <a:xfrm>
              <a:off x="11684426" y="3537437"/>
              <a:ext cx="19045" cy="12680"/>
            </a:xfrm>
            <a:custGeom>
              <a:avLst/>
              <a:gdLst>
                <a:gd name="connsiteX0" fmla="*/ 19046 w 19045"/>
                <a:gd name="connsiteY0" fmla="*/ 0 h 12680"/>
                <a:gd name="connsiteX1" fmla="*/ 0 w 19045"/>
                <a:gd name="connsiteY1" fmla="*/ 0 h 12680"/>
              </a:gdLst>
              <a:ahLst/>
              <a:cxnLst>
                <a:cxn ang="0">
                  <a:pos x="connsiteX0" y="connsiteY0"/>
                </a:cxn>
                <a:cxn ang="0">
                  <a:pos x="connsiteX1" y="connsiteY1"/>
                </a:cxn>
              </a:cxnLst>
              <a:rect l="l" t="t" r="r" b="b"/>
              <a:pathLst>
                <a:path w="19045" h="12680">
                  <a:moveTo>
                    <a:pt x="19046"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sp>
          <p:nvSpPr>
            <p:cNvPr id="84" name="Freeform 133">
              <a:extLst>
                <a:ext uri="{FF2B5EF4-FFF2-40B4-BE49-F238E27FC236}">
                  <a16:creationId xmlns:a16="http://schemas.microsoft.com/office/drawing/2014/main" id="{0E0DB046-EE1A-9EF8-5B57-57A45B646B19}"/>
                </a:ext>
              </a:extLst>
            </p:cNvPr>
            <p:cNvSpPr/>
            <p:nvPr/>
          </p:nvSpPr>
          <p:spPr>
            <a:xfrm>
              <a:off x="1382843" y="3537437"/>
              <a:ext cx="10263491" cy="12680"/>
            </a:xfrm>
            <a:custGeom>
              <a:avLst/>
              <a:gdLst>
                <a:gd name="connsiteX0" fmla="*/ 10263492 w 10263491"/>
                <a:gd name="connsiteY0" fmla="*/ 0 h 12680"/>
                <a:gd name="connsiteX1" fmla="*/ 0 w 10263491"/>
                <a:gd name="connsiteY1" fmla="*/ 0 h 12680"/>
              </a:gdLst>
              <a:ahLst/>
              <a:cxnLst>
                <a:cxn ang="0">
                  <a:pos x="connsiteX0" y="connsiteY0"/>
                </a:cxn>
                <a:cxn ang="0">
                  <a:pos x="connsiteX1" y="connsiteY1"/>
                </a:cxn>
              </a:cxnLst>
              <a:rect l="l" t="t" r="r" b="b"/>
              <a:pathLst>
                <a:path w="10263491" h="12680">
                  <a:moveTo>
                    <a:pt x="10263492" y="0"/>
                  </a:moveTo>
                  <a:lnTo>
                    <a:pt x="0" y="0"/>
                  </a:lnTo>
                </a:path>
              </a:pathLst>
            </a:custGeom>
            <a:ln w="12700" cap="flat">
              <a:solidFill>
                <a:srgbClr val="000000"/>
              </a:solidFill>
              <a:custDash>
                <a:ds d="225000" sp="225000"/>
              </a:custDash>
              <a:miter/>
            </a:ln>
          </p:spPr>
          <p:txBody>
            <a:bodyPr rtlCol="0" anchor="ctr"/>
            <a:lstStyle/>
            <a:p>
              <a:pPr defTabSz="609630">
                <a:defRPr/>
              </a:pPr>
              <a:endParaRPr lang="en-GB" sz="1133" noProof="0" dirty="0">
                <a:solidFill>
                  <a:srgbClr val="4A4C4C"/>
                </a:solidFill>
                <a:latin typeface="Calibri" panose="020F0502020204030204"/>
              </a:endParaRPr>
            </a:p>
          </p:txBody>
        </p:sp>
        <p:sp>
          <p:nvSpPr>
            <p:cNvPr id="85" name="Freeform 134">
              <a:extLst>
                <a:ext uri="{FF2B5EF4-FFF2-40B4-BE49-F238E27FC236}">
                  <a16:creationId xmlns:a16="http://schemas.microsoft.com/office/drawing/2014/main" id="{13425208-A145-92B9-F982-AAA70714F9EE}"/>
                </a:ext>
              </a:extLst>
            </p:cNvPr>
            <p:cNvSpPr/>
            <p:nvPr/>
          </p:nvSpPr>
          <p:spPr>
            <a:xfrm>
              <a:off x="1344752" y="3537437"/>
              <a:ext cx="19045" cy="12680"/>
            </a:xfrm>
            <a:custGeom>
              <a:avLst/>
              <a:gdLst>
                <a:gd name="connsiteX0" fmla="*/ 19046 w 19045"/>
                <a:gd name="connsiteY0" fmla="*/ 0 h 12680"/>
                <a:gd name="connsiteX1" fmla="*/ 0 w 19045"/>
                <a:gd name="connsiteY1" fmla="*/ 0 h 12680"/>
              </a:gdLst>
              <a:ahLst/>
              <a:cxnLst>
                <a:cxn ang="0">
                  <a:pos x="connsiteX0" y="connsiteY0"/>
                </a:cxn>
                <a:cxn ang="0">
                  <a:pos x="connsiteX1" y="connsiteY1"/>
                </a:cxn>
              </a:cxnLst>
              <a:rect l="l" t="t" r="r" b="b"/>
              <a:pathLst>
                <a:path w="19045" h="12680">
                  <a:moveTo>
                    <a:pt x="19046"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grpSp>
      <p:sp>
        <p:nvSpPr>
          <p:cNvPr id="86" name="Freeform 135">
            <a:extLst>
              <a:ext uri="{FF2B5EF4-FFF2-40B4-BE49-F238E27FC236}">
                <a16:creationId xmlns:a16="http://schemas.microsoft.com/office/drawing/2014/main" id="{7E22236B-1486-76F7-A2CE-1BFBE505B681}"/>
              </a:ext>
            </a:extLst>
          </p:cNvPr>
          <p:cNvSpPr/>
          <p:nvPr/>
        </p:nvSpPr>
        <p:spPr>
          <a:xfrm>
            <a:off x="5562723" y="1082407"/>
            <a:ext cx="6246570" cy="14301"/>
          </a:xfrm>
          <a:custGeom>
            <a:avLst/>
            <a:gdLst>
              <a:gd name="connsiteX0" fmla="*/ 10358720 w 10358720"/>
              <a:gd name="connsiteY0" fmla="*/ 0 h 12680"/>
              <a:gd name="connsiteX1" fmla="*/ 0 w 10358720"/>
              <a:gd name="connsiteY1" fmla="*/ 0 h 12680"/>
            </a:gdLst>
            <a:ahLst/>
            <a:cxnLst>
              <a:cxn ang="0">
                <a:pos x="connsiteX0" y="connsiteY0"/>
              </a:cxn>
              <a:cxn ang="0">
                <a:pos x="connsiteX1" y="connsiteY1"/>
              </a:cxn>
            </a:cxnLst>
            <a:rect l="l" t="t" r="r" b="b"/>
            <a:pathLst>
              <a:path w="10358720" h="12680">
                <a:moveTo>
                  <a:pt x="10358720"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4A4C4C"/>
              </a:solidFill>
              <a:latin typeface="Calibri" panose="020F0502020204030204"/>
            </a:endParaRPr>
          </a:p>
        </p:txBody>
      </p:sp>
      <p:sp>
        <p:nvSpPr>
          <p:cNvPr id="5" name="TextBox 4">
            <a:extLst>
              <a:ext uri="{FF2B5EF4-FFF2-40B4-BE49-F238E27FC236}">
                <a16:creationId xmlns:a16="http://schemas.microsoft.com/office/drawing/2014/main" id="{9153C900-7846-B9A4-C968-982A7E886626}"/>
              </a:ext>
            </a:extLst>
          </p:cNvPr>
          <p:cNvSpPr txBox="1">
            <a:spLocks/>
          </p:cNvSpPr>
          <p:nvPr/>
        </p:nvSpPr>
        <p:spPr>
          <a:xfrm>
            <a:off x="619125" y="4248707"/>
            <a:ext cx="4526384" cy="613055"/>
          </a:xfrm>
          <a:prstGeom prst="rect">
            <a:avLst/>
          </a:prstGeom>
          <a:noFill/>
        </p:spPr>
        <p:txBody>
          <a:bodyPr wrap="square" lIns="0" tIns="45753" rIns="0" bIns="45753" rtlCol="0">
            <a:spAutoFit/>
          </a:bodyPr>
          <a:lstStyle/>
          <a:p>
            <a:pPr marL="317500" indent="-279400" defTabSz="568187">
              <a:lnSpc>
                <a:spcPct val="110000"/>
              </a:lnSpc>
              <a:spcAft>
                <a:spcPts val="800"/>
              </a:spcAft>
              <a:buClr>
                <a:schemeClr val="accent1"/>
              </a:buClr>
              <a:buSzPct val="100000"/>
              <a:buFont typeface="Arial" panose="020B0604020202020204" pitchFamily="34" charset="0"/>
              <a:buChar char="•"/>
              <a:defRPr/>
            </a:pPr>
            <a:r>
              <a:rPr lang="en-GB" sz="1600" kern="0" noProof="0" dirty="0">
                <a:solidFill>
                  <a:schemeClr val="tx2"/>
                </a:solidFill>
                <a:latin typeface="Arial" panose="020B0604020202020204" pitchFamily="34" charset="0"/>
                <a:cs typeface="Arial" panose="020B0604020202020204" pitchFamily="34" charset="0"/>
              </a:rPr>
              <a:t>Median time to objective response was </a:t>
            </a:r>
            <a:br>
              <a:rPr lang="en-GB" sz="1600" kern="0" noProof="0" dirty="0">
                <a:solidFill>
                  <a:schemeClr val="tx2"/>
                </a:solidFill>
                <a:latin typeface="Arial" panose="020B0604020202020204" pitchFamily="34" charset="0"/>
                <a:cs typeface="Arial" panose="020B0604020202020204" pitchFamily="34" charset="0"/>
              </a:rPr>
            </a:br>
            <a:r>
              <a:rPr lang="en-GB" sz="1600" kern="0" noProof="0" dirty="0">
                <a:solidFill>
                  <a:schemeClr val="tx2"/>
                </a:solidFill>
                <a:latin typeface="Arial" panose="020B0604020202020204" pitchFamily="34" charset="0"/>
                <a:cs typeface="Arial" panose="020B0604020202020204" pitchFamily="34" charset="0"/>
              </a:rPr>
              <a:t>1.4 months (95% CI, 1.1 to 6.9)</a:t>
            </a:r>
          </a:p>
        </p:txBody>
      </p:sp>
      <p:sp>
        <p:nvSpPr>
          <p:cNvPr id="16" name="TextBox 15">
            <a:extLst>
              <a:ext uri="{FF2B5EF4-FFF2-40B4-BE49-F238E27FC236}">
                <a16:creationId xmlns:a16="http://schemas.microsoft.com/office/drawing/2014/main" id="{6F3D8D10-C042-57D2-3DC9-6CFAE2E0E424}"/>
              </a:ext>
            </a:extLst>
          </p:cNvPr>
          <p:cNvSpPr txBox="1"/>
          <p:nvPr/>
        </p:nvSpPr>
        <p:spPr>
          <a:xfrm>
            <a:off x="5050310" y="5081768"/>
            <a:ext cx="524503" cy="266676"/>
          </a:xfrm>
          <a:prstGeom prst="rect">
            <a:avLst/>
          </a:prstGeom>
          <a:noFill/>
        </p:spPr>
        <p:txBody>
          <a:bodyPr wrap="none" rtlCol="0">
            <a:spAutoFit/>
          </a:bodyPr>
          <a:lstStyle/>
          <a:p>
            <a:pPr algn="r" defTabSz="609630">
              <a:defRPr/>
            </a:pPr>
            <a:r>
              <a:rPr lang="en-GB" sz="1133" b="1" noProof="0" dirty="0">
                <a:ln/>
                <a:solidFill>
                  <a:schemeClr val="accent5">
                    <a:lumMod val="50000"/>
                  </a:schemeClr>
                </a:solidFill>
                <a:latin typeface="ArialNarrow"/>
                <a:cs typeface="ArialNarrow"/>
                <a:sym typeface="ArialNarrow"/>
                <a:rtl val="0"/>
              </a:rPr>
              <a:t>YVMA</a:t>
            </a:r>
          </a:p>
        </p:txBody>
      </p:sp>
      <p:sp>
        <p:nvSpPr>
          <p:cNvPr id="17" name="Rectangle 16">
            <a:extLst>
              <a:ext uri="{FF2B5EF4-FFF2-40B4-BE49-F238E27FC236}">
                <a16:creationId xmlns:a16="http://schemas.microsoft.com/office/drawing/2014/main" id="{149E183C-127E-616B-D057-B8DAA8E38237}"/>
              </a:ext>
            </a:extLst>
          </p:cNvPr>
          <p:cNvSpPr/>
          <p:nvPr/>
        </p:nvSpPr>
        <p:spPr>
          <a:xfrm>
            <a:off x="5943061"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20" name="Rectangle 19">
            <a:extLst>
              <a:ext uri="{FF2B5EF4-FFF2-40B4-BE49-F238E27FC236}">
                <a16:creationId xmlns:a16="http://schemas.microsoft.com/office/drawing/2014/main" id="{F4CE427B-444D-E0AF-5275-6135E558D002}"/>
              </a:ext>
            </a:extLst>
          </p:cNvPr>
          <p:cNvSpPr/>
          <p:nvPr/>
        </p:nvSpPr>
        <p:spPr>
          <a:xfrm>
            <a:off x="620216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22" name="Rectangle 21">
            <a:extLst>
              <a:ext uri="{FF2B5EF4-FFF2-40B4-BE49-F238E27FC236}">
                <a16:creationId xmlns:a16="http://schemas.microsoft.com/office/drawing/2014/main" id="{B8D47BAF-8BD7-186D-2128-B21589675A37}"/>
              </a:ext>
            </a:extLst>
          </p:cNvPr>
          <p:cNvSpPr/>
          <p:nvPr/>
        </p:nvSpPr>
        <p:spPr>
          <a:xfrm>
            <a:off x="6374901"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24" name="Rectangle 23">
            <a:extLst>
              <a:ext uri="{FF2B5EF4-FFF2-40B4-BE49-F238E27FC236}">
                <a16:creationId xmlns:a16="http://schemas.microsoft.com/office/drawing/2014/main" id="{593D1666-5864-7FE3-14D2-A3349FB4D010}"/>
              </a:ext>
            </a:extLst>
          </p:cNvPr>
          <p:cNvSpPr/>
          <p:nvPr/>
        </p:nvSpPr>
        <p:spPr>
          <a:xfrm>
            <a:off x="6461269"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39" name="Rectangle 38">
            <a:extLst>
              <a:ext uri="{FF2B5EF4-FFF2-40B4-BE49-F238E27FC236}">
                <a16:creationId xmlns:a16="http://schemas.microsoft.com/office/drawing/2014/main" id="{CBE33626-7AB1-6499-9FB4-25A424C4295D}"/>
              </a:ext>
            </a:extLst>
          </p:cNvPr>
          <p:cNvSpPr/>
          <p:nvPr/>
        </p:nvSpPr>
        <p:spPr>
          <a:xfrm>
            <a:off x="663400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41" name="Rectangle 40">
            <a:extLst>
              <a:ext uri="{FF2B5EF4-FFF2-40B4-BE49-F238E27FC236}">
                <a16:creationId xmlns:a16="http://schemas.microsoft.com/office/drawing/2014/main" id="{6F598138-02C1-164E-A603-7BBCBA9E1F75}"/>
              </a:ext>
            </a:extLst>
          </p:cNvPr>
          <p:cNvSpPr/>
          <p:nvPr/>
        </p:nvSpPr>
        <p:spPr>
          <a:xfrm>
            <a:off x="697947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42" name="Rectangle 41">
            <a:extLst>
              <a:ext uri="{FF2B5EF4-FFF2-40B4-BE49-F238E27FC236}">
                <a16:creationId xmlns:a16="http://schemas.microsoft.com/office/drawing/2014/main" id="{600F7535-BEB4-D7AD-7322-7E72AA5F7626}"/>
              </a:ext>
            </a:extLst>
          </p:cNvPr>
          <p:cNvSpPr/>
          <p:nvPr/>
        </p:nvSpPr>
        <p:spPr>
          <a:xfrm>
            <a:off x="706584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43" name="Rectangle 42">
            <a:extLst>
              <a:ext uri="{FF2B5EF4-FFF2-40B4-BE49-F238E27FC236}">
                <a16:creationId xmlns:a16="http://schemas.microsoft.com/office/drawing/2014/main" id="{15FE0754-8DA3-1E76-A4DC-D688EC03ED2E}"/>
              </a:ext>
            </a:extLst>
          </p:cNvPr>
          <p:cNvSpPr/>
          <p:nvPr/>
        </p:nvSpPr>
        <p:spPr>
          <a:xfrm>
            <a:off x="715221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44" name="Rectangle 43">
            <a:extLst>
              <a:ext uri="{FF2B5EF4-FFF2-40B4-BE49-F238E27FC236}">
                <a16:creationId xmlns:a16="http://schemas.microsoft.com/office/drawing/2014/main" id="{611FBE9E-D6AC-9261-BDA8-318DA98BE448}"/>
              </a:ext>
            </a:extLst>
          </p:cNvPr>
          <p:cNvSpPr/>
          <p:nvPr/>
        </p:nvSpPr>
        <p:spPr>
          <a:xfrm>
            <a:off x="723858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45" name="Rectangle 44">
            <a:extLst>
              <a:ext uri="{FF2B5EF4-FFF2-40B4-BE49-F238E27FC236}">
                <a16:creationId xmlns:a16="http://schemas.microsoft.com/office/drawing/2014/main" id="{EEE038BA-1D38-790F-55D9-5862F33F2EA4}"/>
              </a:ext>
            </a:extLst>
          </p:cNvPr>
          <p:cNvSpPr/>
          <p:nvPr/>
        </p:nvSpPr>
        <p:spPr>
          <a:xfrm>
            <a:off x="758405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47" name="Rectangle 46">
            <a:extLst>
              <a:ext uri="{FF2B5EF4-FFF2-40B4-BE49-F238E27FC236}">
                <a16:creationId xmlns:a16="http://schemas.microsoft.com/office/drawing/2014/main" id="{35A0E18B-3A53-F1C2-A4F2-815C07011263}"/>
              </a:ext>
            </a:extLst>
          </p:cNvPr>
          <p:cNvSpPr/>
          <p:nvPr/>
        </p:nvSpPr>
        <p:spPr>
          <a:xfrm>
            <a:off x="767042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48" name="Rectangle 47">
            <a:extLst>
              <a:ext uri="{FF2B5EF4-FFF2-40B4-BE49-F238E27FC236}">
                <a16:creationId xmlns:a16="http://schemas.microsoft.com/office/drawing/2014/main" id="{B81BB737-AB11-A8E3-992F-080F96CB2398}"/>
              </a:ext>
            </a:extLst>
          </p:cNvPr>
          <p:cNvSpPr/>
          <p:nvPr/>
        </p:nvSpPr>
        <p:spPr>
          <a:xfrm>
            <a:off x="775678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49" name="Rectangle 48">
            <a:extLst>
              <a:ext uri="{FF2B5EF4-FFF2-40B4-BE49-F238E27FC236}">
                <a16:creationId xmlns:a16="http://schemas.microsoft.com/office/drawing/2014/main" id="{779ED99F-6C7C-255C-0788-AD293A167B3A}"/>
              </a:ext>
            </a:extLst>
          </p:cNvPr>
          <p:cNvSpPr/>
          <p:nvPr/>
        </p:nvSpPr>
        <p:spPr>
          <a:xfrm>
            <a:off x="8102261"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0" name="Rectangle 49">
            <a:extLst>
              <a:ext uri="{FF2B5EF4-FFF2-40B4-BE49-F238E27FC236}">
                <a16:creationId xmlns:a16="http://schemas.microsoft.com/office/drawing/2014/main" id="{8FB15141-8A4E-49AA-F35E-84A30F06501F}"/>
              </a:ext>
            </a:extLst>
          </p:cNvPr>
          <p:cNvSpPr/>
          <p:nvPr/>
        </p:nvSpPr>
        <p:spPr>
          <a:xfrm>
            <a:off x="818862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1" name="Rectangle 50">
            <a:extLst>
              <a:ext uri="{FF2B5EF4-FFF2-40B4-BE49-F238E27FC236}">
                <a16:creationId xmlns:a16="http://schemas.microsoft.com/office/drawing/2014/main" id="{9EE4B428-6702-4B72-0240-8EF8CE5EF0F4}"/>
              </a:ext>
            </a:extLst>
          </p:cNvPr>
          <p:cNvSpPr/>
          <p:nvPr/>
        </p:nvSpPr>
        <p:spPr>
          <a:xfrm>
            <a:off x="836136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 name="Rectangle 51">
            <a:extLst>
              <a:ext uri="{FF2B5EF4-FFF2-40B4-BE49-F238E27FC236}">
                <a16:creationId xmlns:a16="http://schemas.microsoft.com/office/drawing/2014/main" id="{085EA415-1070-FF7D-554D-9B41C62565FC}"/>
              </a:ext>
            </a:extLst>
          </p:cNvPr>
          <p:cNvSpPr/>
          <p:nvPr/>
        </p:nvSpPr>
        <p:spPr>
          <a:xfrm>
            <a:off x="844773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3" name="Rectangle 52">
            <a:extLst>
              <a:ext uri="{FF2B5EF4-FFF2-40B4-BE49-F238E27FC236}">
                <a16:creationId xmlns:a16="http://schemas.microsoft.com/office/drawing/2014/main" id="{2A2EA732-B8E4-5521-37C7-AFA800360ABA}"/>
              </a:ext>
            </a:extLst>
          </p:cNvPr>
          <p:cNvSpPr/>
          <p:nvPr/>
        </p:nvSpPr>
        <p:spPr>
          <a:xfrm>
            <a:off x="853410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73" name="Rectangle 72">
            <a:extLst>
              <a:ext uri="{FF2B5EF4-FFF2-40B4-BE49-F238E27FC236}">
                <a16:creationId xmlns:a16="http://schemas.microsoft.com/office/drawing/2014/main" id="{FA8C8404-70E4-94CD-1A25-F725FDD3F247}"/>
              </a:ext>
            </a:extLst>
          </p:cNvPr>
          <p:cNvSpPr/>
          <p:nvPr/>
        </p:nvSpPr>
        <p:spPr>
          <a:xfrm>
            <a:off x="879320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87" name="Rectangle 86">
            <a:extLst>
              <a:ext uri="{FF2B5EF4-FFF2-40B4-BE49-F238E27FC236}">
                <a16:creationId xmlns:a16="http://schemas.microsoft.com/office/drawing/2014/main" id="{0EC00AEF-54BC-3EC9-A843-CA0D2CBBA24F}"/>
              </a:ext>
            </a:extLst>
          </p:cNvPr>
          <p:cNvSpPr/>
          <p:nvPr/>
        </p:nvSpPr>
        <p:spPr>
          <a:xfrm>
            <a:off x="965688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88" name="Rectangle 87">
            <a:extLst>
              <a:ext uri="{FF2B5EF4-FFF2-40B4-BE49-F238E27FC236}">
                <a16:creationId xmlns:a16="http://schemas.microsoft.com/office/drawing/2014/main" id="{29878146-94A7-C01E-FEE7-ED774F1302CC}"/>
              </a:ext>
            </a:extLst>
          </p:cNvPr>
          <p:cNvSpPr/>
          <p:nvPr/>
        </p:nvSpPr>
        <p:spPr>
          <a:xfrm>
            <a:off x="1017509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18" name="Rectangle 117">
            <a:extLst>
              <a:ext uri="{FF2B5EF4-FFF2-40B4-BE49-F238E27FC236}">
                <a16:creationId xmlns:a16="http://schemas.microsoft.com/office/drawing/2014/main" id="{F5652706-AA97-1B8F-9AE6-83FB4D8ECCD6}"/>
              </a:ext>
            </a:extLst>
          </p:cNvPr>
          <p:cNvSpPr/>
          <p:nvPr/>
        </p:nvSpPr>
        <p:spPr>
          <a:xfrm>
            <a:off x="1026146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19" name="Rectangle 118">
            <a:extLst>
              <a:ext uri="{FF2B5EF4-FFF2-40B4-BE49-F238E27FC236}">
                <a16:creationId xmlns:a16="http://schemas.microsoft.com/office/drawing/2014/main" id="{34BED6D0-AF7D-1764-FBFC-3F4A9E76607E}"/>
              </a:ext>
            </a:extLst>
          </p:cNvPr>
          <p:cNvSpPr/>
          <p:nvPr/>
        </p:nvSpPr>
        <p:spPr>
          <a:xfrm>
            <a:off x="1000235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21" name="Rectangle 120">
            <a:extLst>
              <a:ext uri="{FF2B5EF4-FFF2-40B4-BE49-F238E27FC236}">
                <a16:creationId xmlns:a16="http://schemas.microsoft.com/office/drawing/2014/main" id="{E4B0B2BA-A60A-ABEB-810F-5519E2DD3C47}"/>
              </a:ext>
            </a:extLst>
          </p:cNvPr>
          <p:cNvSpPr/>
          <p:nvPr/>
        </p:nvSpPr>
        <p:spPr>
          <a:xfrm>
            <a:off x="1043419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22" name="Rectangle 121">
            <a:extLst>
              <a:ext uri="{FF2B5EF4-FFF2-40B4-BE49-F238E27FC236}">
                <a16:creationId xmlns:a16="http://schemas.microsoft.com/office/drawing/2014/main" id="{7E4D55F6-C8FA-2F90-DD3A-0125D9443C7E}"/>
              </a:ext>
            </a:extLst>
          </p:cNvPr>
          <p:cNvSpPr/>
          <p:nvPr/>
        </p:nvSpPr>
        <p:spPr>
          <a:xfrm>
            <a:off x="1060693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23" name="Rectangle 122">
            <a:extLst>
              <a:ext uri="{FF2B5EF4-FFF2-40B4-BE49-F238E27FC236}">
                <a16:creationId xmlns:a16="http://schemas.microsoft.com/office/drawing/2014/main" id="{79390AF5-5ECB-BA73-AB57-139BBFD2EA8E}"/>
              </a:ext>
            </a:extLst>
          </p:cNvPr>
          <p:cNvSpPr/>
          <p:nvPr/>
        </p:nvSpPr>
        <p:spPr>
          <a:xfrm>
            <a:off x="1052056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24" name="Rectangle 123">
            <a:extLst>
              <a:ext uri="{FF2B5EF4-FFF2-40B4-BE49-F238E27FC236}">
                <a16:creationId xmlns:a16="http://schemas.microsoft.com/office/drawing/2014/main" id="{CF398026-BE7C-F86B-C95D-4ECD041660AF}"/>
              </a:ext>
            </a:extLst>
          </p:cNvPr>
          <p:cNvSpPr/>
          <p:nvPr/>
        </p:nvSpPr>
        <p:spPr>
          <a:xfrm>
            <a:off x="1069330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26" name="Rectangle 125">
            <a:extLst>
              <a:ext uri="{FF2B5EF4-FFF2-40B4-BE49-F238E27FC236}">
                <a16:creationId xmlns:a16="http://schemas.microsoft.com/office/drawing/2014/main" id="{D5A2D41A-F249-EB8B-4A03-6E0334BF6818}"/>
              </a:ext>
            </a:extLst>
          </p:cNvPr>
          <p:cNvSpPr/>
          <p:nvPr/>
        </p:nvSpPr>
        <p:spPr>
          <a:xfrm>
            <a:off x="10779669" y="5162677"/>
            <a:ext cx="72137" cy="78719"/>
          </a:xfrm>
          <a:prstGeom prst="rect">
            <a:avLst/>
          </a:prstGeom>
          <a:solidFill>
            <a:schemeClr val="bg1"/>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27" name="Rectangle 126">
            <a:extLst>
              <a:ext uri="{FF2B5EF4-FFF2-40B4-BE49-F238E27FC236}">
                <a16:creationId xmlns:a16="http://schemas.microsoft.com/office/drawing/2014/main" id="{F1F6E1BA-645F-4442-6B3D-DCE84022C3CE}"/>
              </a:ext>
            </a:extLst>
          </p:cNvPr>
          <p:cNvSpPr/>
          <p:nvPr/>
        </p:nvSpPr>
        <p:spPr>
          <a:xfrm>
            <a:off x="1112514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12" name="Rectangle 511">
            <a:extLst>
              <a:ext uri="{FF2B5EF4-FFF2-40B4-BE49-F238E27FC236}">
                <a16:creationId xmlns:a16="http://schemas.microsoft.com/office/drawing/2014/main" id="{4349B28C-9F13-465C-E750-50712ED43013}"/>
              </a:ext>
            </a:extLst>
          </p:cNvPr>
          <p:cNvSpPr/>
          <p:nvPr/>
        </p:nvSpPr>
        <p:spPr>
          <a:xfrm>
            <a:off x="1121150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13" name="Rectangle 512">
            <a:extLst>
              <a:ext uri="{FF2B5EF4-FFF2-40B4-BE49-F238E27FC236}">
                <a16:creationId xmlns:a16="http://schemas.microsoft.com/office/drawing/2014/main" id="{138E1705-7356-88E1-72B9-3A54AC7943D0}"/>
              </a:ext>
            </a:extLst>
          </p:cNvPr>
          <p:cNvSpPr/>
          <p:nvPr/>
        </p:nvSpPr>
        <p:spPr>
          <a:xfrm>
            <a:off x="1138424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14" name="Rectangle 513">
            <a:extLst>
              <a:ext uri="{FF2B5EF4-FFF2-40B4-BE49-F238E27FC236}">
                <a16:creationId xmlns:a16="http://schemas.microsoft.com/office/drawing/2014/main" id="{0592226F-0745-648A-A8AC-9D7BF6CB0407}"/>
              </a:ext>
            </a:extLst>
          </p:cNvPr>
          <p:cNvSpPr/>
          <p:nvPr/>
        </p:nvSpPr>
        <p:spPr>
          <a:xfrm>
            <a:off x="1034782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15" name="Rectangle 514">
            <a:extLst>
              <a:ext uri="{FF2B5EF4-FFF2-40B4-BE49-F238E27FC236}">
                <a16:creationId xmlns:a16="http://schemas.microsoft.com/office/drawing/2014/main" id="{12C7BE51-1FB0-EAF6-C45A-586FF68FE40F}"/>
              </a:ext>
            </a:extLst>
          </p:cNvPr>
          <p:cNvSpPr/>
          <p:nvPr/>
        </p:nvSpPr>
        <p:spPr>
          <a:xfrm>
            <a:off x="1095240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16" name="Rectangle 515">
            <a:extLst>
              <a:ext uri="{FF2B5EF4-FFF2-40B4-BE49-F238E27FC236}">
                <a16:creationId xmlns:a16="http://schemas.microsoft.com/office/drawing/2014/main" id="{8AC343FF-A629-7CFF-595B-FFB304E2EE47}"/>
              </a:ext>
            </a:extLst>
          </p:cNvPr>
          <p:cNvSpPr/>
          <p:nvPr/>
        </p:nvSpPr>
        <p:spPr>
          <a:xfrm>
            <a:off x="1164334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19" name="Rectangle 518">
            <a:extLst>
              <a:ext uri="{FF2B5EF4-FFF2-40B4-BE49-F238E27FC236}">
                <a16:creationId xmlns:a16="http://schemas.microsoft.com/office/drawing/2014/main" id="{CCAC3067-C273-E74E-05BD-ECAC57E7D2FD}"/>
              </a:ext>
            </a:extLst>
          </p:cNvPr>
          <p:cNvSpPr/>
          <p:nvPr/>
        </p:nvSpPr>
        <p:spPr>
          <a:xfrm>
            <a:off x="11729728"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0" name="Rectangle 519">
            <a:extLst>
              <a:ext uri="{FF2B5EF4-FFF2-40B4-BE49-F238E27FC236}">
                <a16:creationId xmlns:a16="http://schemas.microsoft.com/office/drawing/2014/main" id="{67040D64-7E8B-A01E-40B6-5E574C26A484}"/>
              </a:ext>
            </a:extLst>
          </p:cNvPr>
          <p:cNvSpPr/>
          <p:nvPr/>
        </p:nvSpPr>
        <p:spPr>
          <a:xfrm>
            <a:off x="1147061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1" name="Rectangle 520">
            <a:extLst>
              <a:ext uri="{FF2B5EF4-FFF2-40B4-BE49-F238E27FC236}">
                <a16:creationId xmlns:a16="http://schemas.microsoft.com/office/drawing/2014/main" id="{A0B65BED-F2AE-B051-1EB2-980E8422DF47}"/>
              </a:ext>
            </a:extLst>
          </p:cNvPr>
          <p:cNvSpPr/>
          <p:nvPr/>
        </p:nvSpPr>
        <p:spPr>
          <a:xfrm>
            <a:off x="1155698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2" name="Rectangle 521">
            <a:extLst>
              <a:ext uri="{FF2B5EF4-FFF2-40B4-BE49-F238E27FC236}">
                <a16:creationId xmlns:a16="http://schemas.microsoft.com/office/drawing/2014/main" id="{C7C725A7-D771-9A32-6872-71B6D49DAA8B}"/>
              </a:ext>
            </a:extLst>
          </p:cNvPr>
          <p:cNvSpPr/>
          <p:nvPr/>
        </p:nvSpPr>
        <p:spPr>
          <a:xfrm>
            <a:off x="9743253"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3" name="Rectangle 522">
            <a:extLst>
              <a:ext uri="{FF2B5EF4-FFF2-40B4-BE49-F238E27FC236}">
                <a16:creationId xmlns:a16="http://schemas.microsoft.com/office/drawing/2014/main" id="{CCB49F07-2C9D-DDC9-F879-EC66AA6D70F9}"/>
              </a:ext>
            </a:extLst>
          </p:cNvPr>
          <p:cNvSpPr/>
          <p:nvPr/>
        </p:nvSpPr>
        <p:spPr>
          <a:xfrm>
            <a:off x="982962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4" name="Rectangle 523">
            <a:extLst>
              <a:ext uri="{FF2B5EF4-FFF2-40B4-BE49-F238E27FC236}">
                <a16:creationId xmlns:a16="http://schemas.microsoft.com/office/drawing/2014/main" id="{9EBF9B74-B43F-E8FE-A554-6DC22382B986}"/>
              </a:ext>
            </a:extLst>
          </p:cNvPr>
          <p:cNvSpPr/>
          <p:nvPr/>
        </p:nvSpPr>
        <p:spPr>
          <a:xfrm>
            <a:off x="931141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5" name="Rectangle 524">
            <a:extLst>
              <a:ext uri="{FF2B5EF4-FFF2-40B4-BE49-F238E27FC236}">
                <a16:creationId xmlns:a16="http://schemas.microsoft.com/office/drawing/2014/main" id="{A94FEE77-EC6F-2A7B-78C7-98B05EE25F52}"/>
              </a:ext>
            </a:extLst>
          </p:cNvPr>
          <p:cNvSpPr/>
          <p:nvPr/>
        </p:nvSpPr>
        <p:spPr>
          <a:xfrm>
            <a:off x="9397781"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6" name="Rectangle 525">
            <a:extLst>
              <a:ext uri="{FF2B5EF4-FFF2-40B4-BE49-F238E27FC236}">
                <a16:creationId xmlns:a16="http://schemas.microsoft.com/office/drawing/2014/main" id="{CF05929A-D3AF-1951-9219-B5A6218529FB}"/>
              </a:ext>
            </a:extLst>
          </p:cNvPr>
          <p:cNvSpPr/>
          <p:nvPr/>
        </p:nvSpPr>
        <p:spPr>
          <a:xfrm>
            <a:off x="887957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7" name="Rectangle 526">
            <a:extLst>
              <a:ext uri="{FF2B5EF4-FFF2-40B4-BE49-F238E27FC236}">
                <a16:creationId xmlns:a16="http://schemas.microsoft.com/office/drawing/2014/main" id="{129EB5AF-AB33-8740-7781-98CC7516F20D}"/>
              </a:ext>
            </a:extLst>
          </p:cNvPr>
          <p:cNvSpPr/>
          <p:nvPr/>
        </p:nvSpPr>
        <p:spPr>
          <a:xfrm>
            <a:off x="9052309"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8" name="Rectangle 527">
            <a:extLst>
              <a:ext uri="{FF2B5EF4-FFF2-40B4-BE49-F238E27FC236}">
                <a16:creationId xmlns:a16="http://schemas.microsoft.com/office/drawing/2014/main" id="{2D194F18-B88D-1C23-FAD7-5B1304C44811}"/>
              </a:ext>
            </a:extLst>
          </p:cNvPr>
          <p:cNvSpPr/>
          <p:nvPr/>
        </p:nvSpPr>
        <p:spPr>
          <a:xfrm>
            <a:off x="732494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29" name="Rectangle 528">
            <a:extLst>
              <a:ext uri="{FF2B5EF4-FFF2-40B4-BE49-F238E27FC236}">
                <a16:creationId xmlns:a16="http://schemas.microsoft.com/office/drawing/2014/main" id="{9CA1B72F-D97F-511C-F7E2-BC05169A6B40}"/>
              </a:ext>
            </a:extLst>
          </p:cNvPr>
          <p:cNvSpPr/>
          <p:nvPr/>
        </p:nvSpPr>
        <p:spPr>
          <a:xfrm>
            <a:off x="672037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30" name="Rectangle 529">
            <a:extLst>
              <a:ext uri="{FF2B5EF4-FFF2-40B4-BE49-F238E27FC236}">
                <a16:creationId xmlns:a16="http://schemas.microsoft.com/office/drawing/2014/main" id="{FB47E9C0-CDFC-40D5-2E44-EB1CEFA6147F}"/>
              </a:ext>
            </a:extLst>
          </p:cNvPr>
          <p:cNvSpPr/>
          <p:nvPr/>
        </p:nvSpPr>
        <p:spPr>
          <a:xfrm>
            <a:off x="5597589"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31" name="Rectangle 530">
            <a:extLst>
              <a:ext uri="{FF2B5EF4-FFF2-40B4-BE49-F238E27FC236}">
                <a16:creationId xmlns:a16="http://schemas.microsoft.com/office/drawing/2014/main" id="{7B4D3AA2-2DFB-D915-2550-C66CFC698B83}"/>
              </a:ext>
            </a:extLst>
          </p:cNvPr>
          <p:cNvSpPr/>
          <p:nvPr/>
        </p:nvSpPr>
        <p:spPr>
          <a:xfrm>
            <a:off x="5683957"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32" name="Rectangle 531">
            <a:extLst>
              <a:ext uri="{FF2B5EF4-FFF2-40B4-BE49-F238E27FC236}">
                <a16:creationId xmlns:a16="http://schemas.microsoft.com/office/drawing/2014/main" id="{35EC0BB5-A223-19B2-EA77-72D8E8271915}"/>
              </a:ext>
            </a:extLst>
          </p:cNvPr>
          <p:cNvSpPr/>
          <p:nvPr/>
        </p:nvSpPr>
        <p:spPr>
          <a:xfrm>
            <a:off x="577032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33" name="Rectangle 532">
            <a:extLst>
              <a:ext uri="{FF2B5EF4-FFF2-40B4-BE49-F238E27FC236}">
                <a16:creationId xmlns:a16="http://schemas.microsoft.com/office/drawing/2014/main" id="{ECB5BBF5-CD15-E1B9-5168-26F0A91BDFE3}"/>
              </a:ext>
            </a:extLst>
          </p:cNvPr>
          <p:cNvSpPr/>
          <p:nvPr/>
        </p:nvSpPr>
        <p:spPr>
          <a:xfrm>
            <a:off x="585669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34" name="Rectangle 533">
            <a:extLst>
              <a:ext uri="{FF2B5EF4-FFF2-40B4-BE49-F238E27FC236}">
                <a16:creationId xmlns:a16="http://schemas.microsoft.com/office/drawing/2014/main" id="{90FE8CEF-428B-3D1F-FE68-20411CA7AAD9}"/>
              </a:ext>
            </a:extLst>
          </p:cNvPr>
          <p:cNvSpPr/>
          <p:nvPr/>
        </p:nvSpPr>
        <p:spPr>
          <a:xfrm>
            <a:off x="611579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35" name="Rectangle 534">
            <a:extLst>
              <a:ext uri="{FF2B5EF4-FFF2-40B4-BE49-F238E27FC236}">
                <a16:creationId xmlns:a16="http://schemas.microsoft.com/office/drawing/2014/main" id="{41564045-4298-33E3-560D-DF6F19222E61}"/>
              </a:ext>
            </a:extLst>
          </p:cNvPr>
          <p:cNvSpPr/>
          <p:nvPr/>
        </p:nvSpPr>
        <p:spPr>
          <a:xfrm>
            <a:off x="6288533"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51" name="Rectangle 550">
            <a:extLst>
              <a:ext uri="{FF2B5EF4-FFF2-40B4-BE49-F238E27FC236}">
                <a16:creationId xmlns:a16="http://schemas.microsoft.com/office/drawing/2014/main" id="{DC2E25D6-0A07-D219-9415-F3636B9A6393}"/>
              </a:ext>
            </a:extLst>
          </p:cNvPr>
          <p:cNvSpPr/>
          <p:nvPr/>
        </p:nvSpPr>
        <p:spPr>
          <a:xfrm>
            <a:off x="6547637"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52" name="Rectangle 551">
            <a:extLst>
              <a:ext uri="{FF2B5EF4-FFF2-40B4-BE49-F238E27FC236}">
                <a16:creationId xmlns:a16="http://schemas.microsoft.com/office/drawing/2014/main" id="{EEDBA079-79B8-81CB-10FC-4C8BB2ED4E2A}"/>
              </a:ext>
            </a:extLst>
          </p:cNvPr>
          <p:cNvSpPr/>
          <p:nvPr/>
        </p:nvSpPr>
        <p:spPr>
          <a:xfrm>
            <a:off x="680674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53" name="Rectangle 552">
            <a:extLst>
              <a:ext uri="{FF2B5EF4-FFF2-40B4-BE49-F238E27FC236}">
                <a16:creationId xmlns:a16="http://schemas.microsoft.com/office/drawing/2014/main" id="{44F03305-DD63-C721-BC71-2041E0B8112C}"/>
              </a:ext>
            </a:extLst>
          </p:cNvPr>
          <p:cNvSpPr/>
          <p:nvPr/>
        </p:nvSpPr>
        <p:spPr>
          <a:xfrm>
            <a:off x="689310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54" name="Rectangle 553">
            <a:extLst>
              <a:ext uri="{FF2B5EF4-FFF2-40B4-BE49-F238E27FC236}">
                <a16:creationId xmlns:a16="http://schemas.microsoft.com/office/drawing/2014/main" id="{F86830D8-39AF-B245-64A3-E60060F0784A}"/>
              </a:ext>
            </a:extLst>
          </p:cNvPr>
          <p:cNvSpPr/>
          <p:nvPr/>
        </p:nvSpPr>
        <p:spPr>
          <a:xfrm>
            <a:off x="741131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55" name="Rectangle 554">
            <a:extLst>
              <a:ext uri="{FF2B5EF4-FFF2-40B4-BE49-F238E27FC236}">
                <a16:creationId xmlns:a16="http://schemas.microsoft.com/office/drawing/2014/main" id="{5B92CC35-E7B0-50F9-0804-D701EA7DD9A1}"/>
              </a:ext>
            </a:extLst>
          </p:cNvPr>
          <p:cNvSpPr/>
          <p:nvPr/>
        </p:nvSpPr>
        <p:spPr>
          <a:xfrm>
            <a:off x="749768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0" name="Rectangle 559">
            <a:extLst>
              <a:ext uri="{FF2B5EF4-FFF2-40B4-BE49-F238E27FC236}">
                <a16:creationId xmlns:a16="http://schemas.microsoft.com/office/drawing/2014/main" id="{31BF575C-8D01-CB91-F784-E0F35B61F234}"/>
              </a:ext>
            </a:extLst>
          </p:cNvPr>
          <p:cNvSpPr/>
          <p:nvPr/>
        </p:nvSpPr>
        <p:spPr>
          <a:xfrm>
            <a:off x="784315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1" name="Rectangle 560">
            <a:extLst>
              <a:ext uri="{FF2B5EF4-FFF2-40B4-BE49-F238E27FC236}">
                <a16:creationId xmlns:a16="http://schemas.microsoft.com/office/drawing/2014/main" id="{C80E229A-2DAD-EEC3-A6E9-5AA703690EC8}"/>
              </a:ext>
            </a:extLst>
          </p:cNvPr>
          <p:cNvSpPr/>
          <p:nvPr/>
        </p:nvSpPr>
        <p:spPr>
          <a:xfrm>
            <a:off x="792952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2" name="Rectangle 561">
            <a:extLst>
              <a:ext uri="{FF2B5EF4-FFF2-40B4-BE49-F238E27FC236}">
                <a16:creationId xmlns:a16="http://schemas.microsoft.com/office/drawing/2014/main" id="{01E14D87-994F-93C6-5C11-AC5E8C670AB8}"/>
              </a:ext>
            </a:extLst>
          </p:cNvPr>
          <p:cNvSpPr/>
          <p:nvPr/>
        </p:nvSpPr>
        <p:spPr>
          <a:xfrm>
            <a:off x="801589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3" name="Rectangle 562">
            <a:extLst>
              <a:ext uri="{FF2B5EF4-FFF2-40B4-BE49-F238E27FC236}">
                <a16:creationId xmlns:a16="http://schemas.microsoft.com/office/drawing/2014/main" id="{9D12CBD5-FEF0-1D77-F57D-89C0DFC20C83}"/>
              </a:ext>
            </a:extLst>
          </p:cNvPr>
          <p:cNvSpPr/>
          <p:nvPr/>
        </p:nvSpPr>
        <p:spPr>
          <a:xfrm>
            <a:off x="827499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4" name="Rectangle 563">
            <a:extLst>
              <a:ext uri="{FF2B5EF4-FFF2-40B4-BE49-F238E27FC236}">
                <a16:creationId xmlns:a16="http://schemas.microsoft.com/office/drawing/2014/main" id="{07F11F04-20A9-95D9-B4BF-86B5F27FA9C7}"/>
              </a:ext>
            </a:extLst>
          </p:cNvPr>
          <p:cNvSpPr/>
          <p:nvPr/>
        </p:nvSpPr>
        <p:spPr>
          <a:xfrm>
            <a:off x="862046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5" name="Rectangle 564">
            <a:extLst>
              <a:ext uri="{FF2B5EF4-FFF2-40B4-BE49-F238E27FC236}">
                <a16:creationId xmlns:a16="http://schemas.microsoft.com/office/drawing/2014/main" id="{711077C9-F44F-D0B4-4B18-6D866527D4D6}"/>
              </a:ext>
            </a:extLst>
          </p:cNvPr>
          <p:cNvSpPr/>
          <p:nvPr/>
        </p:nvSpPr>
        <p:spPr>
          <a:xfrm>
            <a:off x="8706837"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6" name="Rectangle 565">
            <a:extLst>
              <a:ext uri="{FF2B5EF4-FFF2-40B4-BE49-F238E27FC236}">
                <a16:creationId xmlns:a16="http://schemas.microsoft.com/office/drawing/2014/main" id="{25560C70-718E-0F3D-8991-19331E373F58}"/>
              </a:ext>
            </a:extLst>
          </p:cNvPr>
          <p:cNvSpPr/>
          <p:nvPr/>
        </p:nvSpPr>
        <p:spPr>
          <a:xfrm>
            <a:off x="896594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7" name="Rectangle 566">
            <a:extLst>
              <a:ext uri="{FF2B5EF4-FFF2-40B4-BE49-F238E27FC236}">
                <a16:creationId xmlns:a16="http://schemas.microsoft.com/office/drawing/2014/main" id="{700C1EFC-9C6E-5D4A-BA64-AF51EEF59B8D}"/>
              </a:ext>
            </a:extLst>
          </p:cNvPr>
          <p:cNvSpPr/>
          <p:nvPr/>
        </p:nvSpPr>
        <p:spPr>
          <a:xfrm>
            <a:off x="9570517"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8" name="Rectangle 567">
            <a:extLst>
              <a:ext uri="{FF2B5EF4-FFF2-40B4-BE49-F238E27FC236}">
                <a16:creationId xmlns:a16="http://schemas.microsoft.com/office/drawing/2014/main" id="{3A35416E-AD8C-CEBF-4392-D021EDE14899}"/>
              </a:ext>
            </a:extLst>
          </p:cNvPr>
          <p:cNvSpPr/>
          <p:nvPr/>
        </p:nvSpPr>
        <p:spPr>
          <a:xfrm>
            <a:off x="913867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69" name="Rectangle 568">
            <a:extLst>
              <a:ext uri="{FF2B5EF4-FFF2-40B4-BE49-F238E27FC236}">
                <a16:creationId xmlns:a16="http://schemas.microsoft.com/office/drawing/2014/main" id="{0506DFB2-3383-28EE-692A-5E367E178A3D}"/>
              </a:ext>
            </a:extLst>
          </p:cNvPr>
          <p:cNvSpPr/>
          <p:nvPr/>
        </p:nvSpPr>
        <p:spPr>
          <a:xfrm>
            <a:off x="922504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70" name="Rectangle 569">
            <a:extLst>
              <a:ext uri="{FF2B5EF4-FFF2-40B4-BE49-F238E27FC236}">
                <a16:creationId xmlns:a16="http://schemas.microsoft.com/office/drawing/2014/main" id="{6CE67D0A-6648-49F7-678B-2B89D41EFB4E}"/>
              </a:ext>
            </a:extLst>
          </p:cNvPr>
          <p:cNvSpPr/>
          <p:nvPr/>
        </p:nvSpPr>
        <p:spPr>
          <a:xfrm>
            <a:off x="948414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71" name="Rectangle 570">
            <a:extLst>
              <a:ext uri="{FF2B5EF4-FFF2-40B4-BE49-F238E27FC236}">
                <a16:creationId xmlns:a16="http://schemas.microsoft.com/office/drawing/2014/main" id="{06D9EF83-A819-0727-5386-F816AEB4E848}"/>
              </a:ext>
            </a:extLst>
          </p:cNvPr>
          <p:cNvSpPr/>
          <p:nvPr/>
        </p:nvSpPr>
        <p:spPr>
          <a:xfrm>
            <a:off x="991598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72" name="Rectangle 571">
            <a:extLst>
              <a:ext uri="{FF2B5EF4-FFF2-40B4-BE49-F238E27FC236}">
                <a16:creationId xmlns:a16="http://schemas.microsoft.com/office/drawing/2014/main" id="{2EB56367-520B-7320-231D-C91E168D54C0}"/>
              </a:ext>
            </a:extLst>
          </p:cNvPr>
          <p:cNvSpPr/>
          <p:nvPr/>
        </p:nvSpPr>
        <p:spPr>
          <a:xfrm>
            <a:off x="1008872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73" name="Rectangle 572">
            <a:extLst>
              <a:ext uri="{FF2B5EF4-FFF2-40B4-BE49-F238E27FC236}">
                <a16:creationId xmlns:a16="http://schemas.microsoft.com/office/drawing/2014/main" id="{80693F75-CA92-57A2-E64F-64B59466C50C}"/>
              </a:ext>
            </a:extLst>
          </p:cNvPr>
          <p:cNvSpPr/>
          <p:nvPr/>
        </p:nvSpPr>
        <p:spPr>
          <a:xfrm>
            <a:off x="1086603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74" name="Rectangle 573">
            <a:extLst>
              <a:ext uri="{FF2B5EF4-FFF2-40B4-BE49-F238E27FC236}">
                <a16:creationId xmlns:a16="http://schemas.microsoft.com/office/drawing/2014/main" id="{3FA1EE72-E846-175C-757B-02F3A175ED40}"/>
              </a:ext>
            </a:extLst>
          </p:cNvPr>
          <p:cNvSpPr/>
          <p:nvPr/>
        </p:nvSpPr>
        <p:spPr>
          <a:xfrm>
            <a:off x="1103877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575" name="Rectangle 574">
            <a:extLst>
              <a:ext uri="{FF2B5EF4-FFF2-40B4-BE49-F238E27FC236}">
                <a16:creationId xmlns:a16="http://schemas.microsoft.com/office/drawing/2014/main" id="{717B2A49-1DF7-04B6-CE6E-1CCB8329ACF1}"/>
              </a:ext>
            </a:extLst>
          </p:cNvPr>
          <p:cNvSpPr/>
          <p:nvPr/>
        </p:nvSpPr>
        <p:spPr>
          <a:xfrm>
            <a:off x="1129787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28" name="Rectangle 127">
            <a:extLst>
              <a:ext uri="{FF2B5EF4-FFF2-40B4-BE49-F238E27FC236}">
                <a16:creationId xmlns:a16="http://schemas.microsoft.com/office/drawing/2014/main" id="{C6073DED-0D1B-2CC8-BBEC-62C55ADDAD92}"/>
              </a:ext>
            </a:extLst>
          </p:cNvPr>
          <p:cNvSpPr/>
          <p:nvPr/>
        </p:nvSpPr>
        <p:spPr>
          <a:xfrm>
            <a:off x="6029429"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4A4C4C"/>
              </a:solidFill>
              <a:latin typeface="Calibri" panose="020F0502020204030204"/>
            </a:endParaRPr>
          </a:p>
        </p:txBody>
      </p:sp>
      <p:sp>
        <p:nvSpPr>
          <p:cNvPr id="129" name="Rectangle: Rounded Corners 128">
            <a:extLst>
              <a:ext uri="{FF2B5EF4-FFF2-40B4-BE49-F238E27FC236}">
                <a16:creationId xmlns:a16="http://schemas.microsoft.com/office/drawing/2014/main" id="{2CA5B776-ECFB-565E-3846-C721C5A4EC23}"/>
              </a:ext>
            </a:extLst>
          </p:cNvPr>
          <p:cNvSpPr/>
          <p:nvPr/>
        </p:nvSpPr>
        <p:spPr>
          <a:xfrm>
            <a:off x="619125" y="5343342"/>
            <a:ext cx="10963275" cy="324000"/>
          </a:xfrm>
          <a:prstGeom prst="roundRect">
            <a:avLst>
              <a:gd name="adj" fmla="val 20366"/>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402" algn="ctr" defTabSz="568187">
              <a:spcAft>
                <a:spcPts val="600"/>
              </a:spcAft>
              <a:buClr>
                <a:srgbClr val="00305D"/>
              </a:buClr>
              <a:buSzPct val="100000"/>
              <a:defRPr/>
            </a:pPr>
            <a:r>
              <a:rPr lang="en-GB" sz="1600" b="1" kern="0" noProof="0" dirty="0">
                <a:solidFill>
                  <a:prstClr val="white"/>
                </a:solidFill>
                <a:latin typeface="Arial" panose="020B0604020202020204" pitchFamily="34" charset="0"/>
                <a:cs typeface="Arial" panose="020B0604020202020204" pitchFamily="34" charset="0"/>
              </a:rPr>
              <a:t>1L zongertinib demonstrated clinical benefit in all patients, irrespective of </a:t>
            </a:r>
            <a:r>
              <a:rPr lang="en-GB" sz="1600" b="1" i="1" kern="0" noProof="0" dirty="0">
                <a:solidFill>
                  <a:prstClr val="white"/>
                </a:solidFill>
                <a:latin typeface="Arial" panose="020B0604020202020204" pitchFamily="34" charset="0"/>
                <a:cs typeface="Arial" panose="020B0604020202020204" pitchFamily="34" charset="0"/>
              </a:rPr>
              <a:t>HER2</a:t>
            </a:r>
            <a:r>
              <a:rPr lang="en-GB" sz="1600" b="1" kern="0" noProof="0" dirty="0">
                <a:solidFill>
                  <a:prstClr val="white"/>
                </a:solidFill>
                <a:latin typeface="Arial" panose="020B0604020202020204" pitchFamily="34" charset="0"/>
                <a:cs typeface="Arial" panose="020B0604020202020204" pitchFamily="34" charset="0"/>
              </a:rPr>
              <a:t> mutation type</a:t>
            </a:r>
          </a:p>
        </p:txBody>
      </p:sp>
      <p:sp>
        <p:nvSpPr>
          <p:cNvPr id="510" name="TextBox 509">
            <a:extLst>
              <a:ext uri="{FF2B5EF4-FFF2-40B4-BE49-F238E27FC236}">
                <a16:creationId xmlns:a16="http://schemas.microsoft.com/office/drawing/2014/main" id="{0DDD1E6F-7287-7723-1492-7200EEDCCBAB}"/>
              </a:ext>
            </a:extLst>
          </p:cNvPr>
          <p:cNvSpPr txBox="1"/>
          <p:nvPr/>
        </p:nvSpPr>
        <p:spPr>
          <a:xfrm rot="16200000">
            <a:off x="2951387" y="2875137"/>
            <a:ext cx="4109587" cy="266676"/>
          </a:xfrm>
          <a:prstGeom prst="rect">
            <a:avLst/>
          </a:prstGeom>
          <a:noFill/>
        </p:spPr>
        <p:txBody>
          <a:bodyPr wrap="square" rtlCol="0">
            <a:spAutoFit/>
          </a:bodyPr>
          <a:lstStyle/>
          <a:p>
            <a:pPr algn="ctr" defTabSz="609630">
              <a:defRPr/>
            </a:pPr>
            <a:r>
              <a:rPr lang="en-GB" sz="1133" b="1" noProof="0" dirty="0">
                <a:ln/>
                <a:latin typeface="Arial"/>
                <a:cs typeface="Arial"/>
                <a:sym typeface="Arial"/>
                <a:rtl val="0"/>
              </a:rPr>
              <a:t>Best change from baseline in SLD (%)</a:t>
            </a:r>
            <a:r>
              <a:rPr lang="en-GB" sz="1200" b="1" baseline="30000" noProof="0" dirty="0">
                <a:ln/>
                <a:latin typeface="Arial" panose="020B0604020202020204" pitchFamily="34" charset="0"/>
                <a:cs typeface="Arial" panose="020B0604020202020204" pitchFamily="34" charset="0"/>
                <a:sym typeface="Arial"/>
                <a:rtl val="0"/>
              </a:rPr>
              <a:t>b</a:t>
            </a:r>
            <a:endParaRPr lang="en-GB" sz="1133" b="1" baseline="30000" noProof="0" dirty="0">
              <a:ln/>
              <a:latin typeface="Arial"/>
              <a:cs typeface="Arial"/>
              <a:sym typeface="Arial"/>
              <a:rtl val="0"/>
            </a:endParaRPr>
          </a:p>
        </p:txBody>
      </p:sp>
      <p:graphicFrame>
        <p:nvGraphicFramePr>
          <p:cNvPr id="37" name="Content Placeholder 36">
            <a:extLst>
              <a:ext uri="{FF2B5EF4-FFF2-40B4-BE49-F238E27FC236}">
                <a16:creationId xmlns:a16="http://schemas.microsoft.com/office/drawing/2014/main" id="{47DAF2EF-DF7F-6D22-70AB-A89C8FDA741F}"/>
              </a:ext>
            </a:extLst>
          </p:cNvPr>
          <p:cNvGraphicFramePr>
            <a:graphicFrameLocks noGrp="1"/>
          </p:cNvGraphicFramePr>
          <p:nvPr>
            <p:ph sz="quarter" idx="14"/>
            <p:extLst>
              <p:ext uri="{D42A27DB-BD31-4B8C-83A1-F6EECF244321}">
                <p14:modId xmlns:p14="http://schemas.microsoft.com/office/powerpoint/2010/main" val="3124120456"/>
              </p:ext>
            </p:extLst>
          </p:nvPr>
        </p:nvGraphicFramePr>
        <p:xfrm>
          <a:off x="619125" y="1313721"/>
          <a:ext cx="4010426" cy="2773680"/>
        </p:xfrm>
        <a:graphic>
          <a:graphicData uri="http://schemas.openxmlformats.org/drawingml/2006/table">
            <a:tbl>
              <a:tblPr firstRow="1" bandRow="1">
                <a:tableStyleId>{5C22544A-7EE6-4342-B048-85BDC9FD1C3A}</a:tableStyleId>
              </a:tblPr>
              <a:tblGrid>
                <a:gridCol w="2005213">
                  <a:extLst>
                    <a:ext uri="{9D8B030D-6E8A-4147-A177-3AD203B41FA5}">
                      <a16:colId xmlns:a16="http://schemas.microsoft.com/office/drawing/2014/main" val="1242701224"/>
                    </a:ext>
                  </a:extLst>
                </a:gridCol>
                <a:gridCol w="2005213">
                  <a:extLst>
                    <a:ext uri="{9D8B030D-6E8A-4147-A177-3AD203B41FA5}">
                      <a16:colId xmlns:a16="http://schemas.microsoft.com/office/drawing/2014/main" val="527058946"/>
                    </a:ext>
                  </a:extLst>
                </a:gridCol>
              </a:tblGrid>
              <a:tr h="4287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t>Confirmed response </a:t>
                      </a:r>
                      <a:b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t>by BICR (RECIST v1.1)</a:t>
                      </a:r>
                      <a:endParaRPr lang="en-GB" sz="1400" noProof="0" dirty="0">
                        <a:solidFill>
                          <a:schemeClr val="bg1"/>
                        </a:solidFill>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defTabSz="609630"/>
                      <a:r>
                        <a:rPr lang="en-GB" sz="1400" b="1" noProof="0" dirty="0">
                          <a:solidFill>
                            <a:schemeClr val="bg1"/>
                          </a:solidFill>
                          <a:latin typeface="Arial" panose="020B0604020202020204" pitchFamily="34" charset="0"/>
                          <a:cs typeface="Arial" panose="020B0604020202020204" pitchFamily="34" charset="0"/>
                        </a:rPr>
                        <a:t>Cohort 2: </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Treatment-naïve patients</a:t>
                      </a:r>
                    </a:p>
                    <a:p>
                      <a:pPr algn="ctr" defTabSz="609630"/>
                      <a:r>
                        <a:rPr lang="en-GB" sz="1400" b="1" noProof="0" dirty="0">
                          <a:solidFill>
                            <a:schemeClr val="bg1"/>
                          </a:solidFill>
                          <a:latin typeface="Arial" panose="020B0604020202020204" pitchFamily="34" charset="0"/>
                          <a:cs typeface="Arial" panose="020B0604020202020204" pitchFamily="34" charset="0"/>
                        </a:rPr>
                        <a:t>N=74</a:t>
                      </a:r>
                    </a:p>
                  </a:txBody>
                  <a:tcPr/>
                </a:tc>
                <a:extLst>
                  <a:ext uri="{0D108BD9-81ED-4DB2-BD59-A6C34878D82A}">
                    <a16:rowId xmlns:a16="http://schemas.microsoft.com/office/drawing/2014/main" val="800464724"/>
                  </a:ext>
                </a:extLst>
              </a:tr>
              <a:tr h="168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baseline="0" noProof="0" dirty="0">
                          <a:solidFill>
                            <a:schemeClr val="tx1"/>
                          </a:solidFill>
                          <a:effectLst/>
                          <a:latin typeface="Arial" panose="020B0604020202020204" pitchFamily="34" charset="0"/>
                          <a:cs typeface="Arial" panose="020B0604020202020204" pitchFamily="34" charset="0"/>
                        </a:rPr>
                        <a:t> ORR</a:t>
                      </a:r>
                      <a:endParaRPr lang="en-GB" sz="14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r>
                        <a:rPr lang="en-GB" sz="1400" b="0" noProof="0" dirty="0">
                          <a:latin typeface="Arial" panose="020B0604020202020204" pitchFamily="34" charset="0"/>
                          <a:cs typeface="Arial" panose="020B0604020202020204" pitchFamily="34" charset="0"/>
                        </a:rPr>
                        <a:t>76%</a:t>
                      </a:r>
                    </a:p>
                  </a:txBody>
                  <a:tcPr/>
                </a:tc>
                <a:extLst>
                  <a:ext uri="{0D108BD9-81ED-4DB2-BD59-A6C34878D82A}">
                    <a16:rowId xmlns:a16="http://schemas.microsoft.com/office/drawing/2014/main" val="287138061"/>
                  </a:ext>
                </a:extLst>
              </a:tr>
              <a:tr h="168277">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GB" sz="14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CR, n (%)</a:t>
                      </a:r>
                    </a:p>
                  </a:txBody>
                  <a:tcPr/>
                </a:tc>
                <a:tc>
                  <a:txBody>
                    <a:bodyPr/>
                    <a:lstStyle/>
                    <a:p>
                      <a:pPr algn="ctr"/>
                      <a:r>
                        <a:rPr lang="en-GB" sz="1400" b="0" noProof="0" dirty="0">
                          <a:latin typeface="Arial" panose="020B0604020202020204" pitchFamily="34" charset="0"/>
                          <a:cs typeface="Arial" panose="020B0604020202020204" pitchFamily="34" charset="0"/>
                        </a:rPr>
                        <a:t>8 (11)</a:t>
                      </a:r>
                    </a:p>
                  </a:txBody>
                  <a:tcPr/>
                </a:tc>
                <a:extLst>
                  <a:ext uri="{0D108BD9-81ED-4DB2-BD59-A6C34878D82A}">
                    <a16:rowId xmlns:a16="http://schemas.microsoft.com/office/drawing/2014/main" val="3296133136"/>
                  </a:ext>
                </a:extLst>
              </a:tr>
              <a:tr h="168277">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GB" sz="14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 n (%)</a:t>
                      </a:r>
                    </a:p>
                  </a:txBody>
                  <a:tcPr/>
                </a:tc>
                <a:tc>
                  <a:txBody>
                    <a:bodyPr/>
                    <a:lstStyle/>
                    <a:p>
                      <a:pPr algn="ctr"/>
                      <a:r>
                        <a:rPr lang="en-GB" sz="1400" b="0" noProof="0" dirty="0">
                          <a:latin typeface="Arial" panose="020B0604020202020204" pitchFamily="34" charset="0"/>
                          <a:cs typeface="Arial" panose="020B0604020202020204" pitchFamily="34" charset="0"/>
                        </a:rPr>
                        <a:t>48 (65)</a:t>
                      </a:r>
                    </a:p>
                  </a:txBody>
                  <a:tcPr/>
                </a:tc>
                <a:extLst>
                  <a:ext uri="{0D108BD9-81ED-4DB2-BD59-A6C34878D82A}">
                    <a16:rowId xmlns:a16="http://schemas.microsoft.com/office/drawing/2014/main" val="1293105974"/>
                  </a:ext>
                </a:extLst>
              </a:tr>
              <a:tr h="168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baseline="0" noProof="0" dirty="0">
                          <a:solidFill>
                            <a:schemeClr val="tx1"/>
                          </a:solidFill>
                          <a:effectLst/>
                          <a:latin typeface="Arial" panose="020B0604020202020204" pitchFamily="34" charset="0"/>
                          <a:cs typeface="Arial" panose="020B0604020202020204" pitchFamily="34" charset="0"/>
                        </a:rPr>
                        <a:t>DCR</a:t>
                      </a:r>
                      <a:endParaRPr lang="en-GB" sz="14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r>
                        <a:rPr lang="en-GB" sz="1400" b="0" noProof="0" dirty="0">
                          <a:latin typeface="Arial" panose="020B0604020202020204" pitchFamily="34" charset="0"/>
                          <a:cs typeface="Arial" panose="020B0604020202020204" pitchFamily="34" charset="0"/>
                        </a:rPr>
                        <a:t>96%</a:t>
                      </a:r>
                    </a:p>
                  </a:txBody>
                  <a:tcPr/>
                </a:tc>
                <a:extLst>
                  <a:ext uri="{0D108BD9-81ED-4DB2-BD59-A6C34878D82A}">
                    <a16:rowId xmlns:a16="http://schemas.microsoft.com/office/drawing/2014/main" val="4106567262"/>
                  </a:ext>
                </a:extLst>
              </a:tr>
              <a:tr h="168277">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GB" sz="14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SD, n (%)</a:t>
                      </a:r>
                    </a:p>
                  </a:txBody>
                  <a:tcPr/>
                </a:tc>
                <a:tc>
                  <a:txBody>
                    <a:bodyPr/>
                    <a:lstStyle/>
                    <a:p>
                      <a:pPr algn="ctr"/>
                      <a:r>
                        <a:rPr lang="en-GB" sz="1400" b="0" noProof="0" dirty="0">
                          <a:latin typeface="Arial" panose="020B0604020202020204" pitchFamily="34" charset="0"/>
                          <a:cs typeface="Arial" panose="020B0604020202020204" pitchFamily="34" charset="0"/>
                        </a:rPr>
                        <a:t>15 (20)</a:t>
                      </a:r>
                    </a:p>
                  </a:txBody>
                  <a:tcPr/>
                </a:tc>
                <a:extLst>
                  <a:ext uri="{0D108BD9-81ED-4DB2-BD59-A6C34878D82A}">
                    <a16:rowId xmlns:a16="http://schemas.microsoft.com/office/drawing/2014/main" val="1554581491"/>
                  </a:ext>
                </a:extLst>
              </a:tr>
              <a:tr h="168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kern="1200" baseline="0" noProof="0" dirty="0">
                          <a:solidFill>
                            <a:schemeClr val="tx1"/>
                          </a:solidFill>
                          <a:effectLst/>
                          <a:latin typeface="Arial" panose="020B0604020202020204" pitchFamily="34" charset="0"/>
                          <a:ea typeface="+mn-ea"/>
                          <a:cs typeface="Arial" panose="020B0604020202020204" pitchFamily="34" charset="0"/>
                        </a:rPr>
                        <a:t>PD, n (%)</a:t>
                      </a:r>
                    </a:p>
                  </a:txBody>
                  <a:tcP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1 (1)</a:t>
                      </a:r>
                      <a:r>
                        <a:rPr lang="en-GB" sz="1400" b="0" baseline="30000" noProof="0" dirty="0">
                          <a:solidFill>
                            <a:schemeClr val="tx1"/>
                          </a:solidFill>
                          <a:latin typeface="Arial" panose="020B0604020202020204" pitchFamily="34" charset="0"/>
                          <a:cs typeface="Arial" panose="020B0604020202020204" pitchFamily="34" charset="0"/>
                        </a:rPr>
                        <a:t>a</a:t>
                      </a:r>
                    </a:p>
                  </a:txBody>
                  <a:tcPr/>
                </a:tc>
                <a:extLst>
                  <a:ext uri="{0D108BD9-81ED-4DB2-BD59-A6C34878D82A}">
                    <a16:rowId xmlns:a16="http://schemas.microsoft.com/office/drawing/2014/main" val="3855157695"/>
                  </a:ext>
                </a:extLst>
              </a:tr>
            </a:tbl>
          </a:graphicData>
        </a:graphic>
      </p:graphicFrame>
      <p:sp>
        <p:nvSpPr>
          <p:cNvPr id="38" name="Slide Number Placeholder 37">
            <a:extLst>
              <a:ext uri="{FF2B5EF4-FFF2-40B4-BE49-F238E27FC236}">
                <a16:creationId xmlns:a16="http://schemas.microsoft.com/office/drawing/2014/main" id="{8E055D60-628C-B272-74CB-64AC77B56A78}"/>
              </a:ext>
            </a:extLst>
          </p:cNvPr>
          <p:cNvSpPr>
            <a:spLocks noGrp="1"/>
          </p:cNvSpPr>
          <p:nvPr>
            <p:ph type="sldNum" sz="quarter" idx="4"/>
          </p:nvPr>
        </p:nvSpPr>
        <p:spPr/>
        <p:txBody>
          <a:bodyPr/>
          <a:lstStyle/>
          <a:p>
            <a:fld id="{FCE43C0F-8A7B-3A4B-9DB5-B3472E36E833}" type="slidenum">
              <a:rPr lang="en-GB" noProof="0" smtClean="0"/>
              <a:pPr/>
              <a:t>8</a:t>
            </a:fld>
            <a:endParaRPr lang="en-GB" noProof="0" dirty="0"/>
          </a:p>
        </p:txBody>
      </p:sp>
    </p:spTree>
    <p:extLst>
      <p:ext uri="{BB962C8B-B14F-4D97-AF65-F5344CB8AC3E}">
        <p14:creationId xmlns:p14="http://schemas.microsoft.com/office/powerpoint/2010/main" val="292192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ACFC-8B2F-92EB-A7EC-426FDAEB72C1}"/>
            </a:ext>
          </a:extLst>
        </p:cNvPr>
        <p:cNvGrpSpPr/>
        <p:nvPr/>
      </p:nvGrpSpPr>
      <p:grpSpPr>
        <a:xfrm>
          <a:off x="0" y="0"/>
          <a:ext cx="0" cy="0"/>
          <a:chOff x="0" y="0"/>
          <a:chExt cx="0" cy="0"/>
        </a:xfrm>
      </p:grpSpPr>
      <p:sp>
        <p:nvSpPr>
          <p:cNvPr id="166" name="TextBox 165">
            <a:extLst>
              <a:ext uri="{FF2B5EF4-FFF2-40B4-BE49-F238E27FC236}">
                <a16:creationId xmlns:a16="http://schemas.microsoft.com/office/drawing/2014/main" id="{326A6D67-2038-F817-DECD-E9C4C3E741DD}"/>
              </a:ext>
            </a:extLst>
          </p:cNvPr>
          <p:cNvSpPr txBox="1"/>
          <p:nvPr/>
        </p:nvSpPr>
        <p:spPr>
          <a:xfrm rot="16200000">
            <a:off x="4817094" y="2867468"/>
            <a:ext cx="4058321" cy="276999"/>
          </a:xfrm>
          <a:prstGeom prst="rect">
            <a:avLst/>
          </a:prstGeom>
          <a:noFill/>
        </p:spPr>
        <p:txBody>
          <a:bodyPr wrap="square" rtlCol="0">
            <a:spAutoFit/>
          </a:bodyPr>
          <a:lstStyle/>
          <a:p>
            <a:pPr algn="ctr" defTabSz="609630">
              <a:defRPr/>
            </a:pPr>
            <a:r>
              <a:rPr lang="en-GB" sz="1200" b="1" noProof="0" dirty="0">
                <a:ln/>
                <a:latin typeface="Arial" panose="020B0604020202020204" pitchFamily="34" charset="0"/>
                <a:cs typeface="Arial" panose="020B0604020202020204" pitchFamily="34" charset="0"/>
                <a:sym typeface="Arial"/>
                <a:rtl val="0"/>
              </a:rPr>
              <a:t>Best change from baseline in SLD (%)</a:t>
            </a:r>
            <a:r>
              <a:rPr lang="en-GB" sz="1200" b="1" kern="0" baseline="30000" noProof="0" dirty="0">
                <a:ln/>
                <a:latin typeface="Arial" panose="020B0604020202020204" pitchFamily="34" charset="0"/>
                <a:cs typeface="Arial" panose="020B0604020202020204" pitchFamily="34" charset="0"/>
                <a:sym typeface="Arial"/>
                <a:rtl val="0"/>
              </a:rPr>
              <a:t>a</a:t>
            </a:r>
            <a:r>
              <a:rPr lang="en-GB" sz="1200" kern="0" baseline="30000" noProof="0" dirty="0">
                <a:latin typeface="Arial" panose="020B0604020202020204" pitchFamily="34" charset="0"/>
                <a:cs typeface="Arial" panose="020B0604020202020204" pitchFamily="34" charset="0"/>
              </a:rPr>
              <a:t> </a:t>
            </a:r>
            <a:endParaRPr lang="en-GB" sz="1200" b="1" baseline="30000" noProof="0" dirty="0">
              <a:ln/>
              <a:latin typeface="Arial" panose="020B0604020202020204" pitchFamily="34" charset="0"/>
              <a:cs typeface="Arial" panose="020B0604020202020204" pitchFamily="34" charset="0"/>
              <a:sym typeface="Arial"/>
              <a:rtl val="0"/>
            </a:endParaRPr>
          </a:p>
        </p:txBody>
      </p:sp>
      <p:sp>
        <p:nvSpPr>
          <p:cNvPr id="61" name="TextBox 60">
            <a:extLst>
              <a:ext uri="{FF2B5EF4-FFF2-40B4-BE49-F238E27FC236}">
                <a16:creationId xmlns:a16="http://schemas.microsoft.com/office/drawing/2014/main" id="{D0C18891-3FE7-B2B8-57B3-99629E19074E}"/>
              </a:ext>
            </a:extLst>
          </p:cNvPr>
          <p:cNvSpPr txBox="1"/>
          <p:nvPr/>
        </p:nvSpPr>
        <p:spPr>
          <a:xfrm>
            <a:off x="7005106" y="4725061"/>
            <a:ext cx="380873" cy="266676"/>
          </a:xfrm>
          <a:prstGeom prst="rect">
            <a:avLst/>
          </a:prstGeom>
          <a:no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-100</a:t>
            </a:r>
          </a:p>
        </p:txBody>
      </p:sp>
      <p:sp>
        <p:nvSpPr>
          <p:cNvPr id="56" name="TextBox 55">
            <a:extLst>
              <a:ext uri="{FF2B5EF4-FFF2-40B4-BE49-F238E27FC236}">
                <a16:creationId xmlns:a16="http://schemas.microsoft.com/office/drawing/2014/main" id="{88BFCE24-CD66-89F8-DF00-BA47448AF59C}"/>
              </a:ext>
            </a:extLst>
          </p:cNvPr>
          <p:cNvSpPr txBox="1"/>
          <p:nvPr/>
        </p:nvSpPr>
        <p:spPr>
          <a:xfrm>
            <a:off x="7213495" y="1680361"/>
            <a:ext cx="172483" cy="266676"/>
          </a:xfrm>
          <a:prstGeom prst="rect">
            <a:avLst/>
          </a:prstGeom>
          <a:no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0</a:t>
            </a:r>
          </a:p>
        </p:txBody>
      </p:sp>
      <p:sp>
        <p:nvSpPr>
          <p:cNvPr id="57" name="TextBox 56">
            <a:extLst>
              <a:ext uri="{FF2B5EF4-FFF2-40B4-BE49-F238E27FC236}">
                <a16:creationId xmlns:a16="http://schemas.microsoft.com/office/drawing/2014/main" id="{F7164D5A-1256-6313-2BE9-ADB34139F362}"/>
              </a:ext>
            </a:extLst>
          </p:cNvPr>
          <p:cNvSpPr txBox="1"/>
          <p:nvPr/>
        </p:nvSpPr>
        <p:spPr>
          <a:xfrm>
            <a:off x="7085256" y="2288305"/>
            <a:ext cx="300723" cy="266676"/>
          </a:xfrm>
          <a:prstGeom prst="rect">
            <a:avLst/>
          </a:prstGeom>
          <a:no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-20</a:t>
            </a:r>
          </a:p>
        </p:txBody>
      </p:sp>
      <p:sp>
        <p:nvSpPr>
          <p:cNvPr id="58" name="TextBox 57">
            <a:extLst>
              <a:ext uri="{FF2B5EF4-FFF2-40B4-BE49-F238E27FC236}">
                <a16:creationId xmlns:a16="http://schemas.microsoft.com/office/drawing/2014/main" id="{408BE0CC-B363-A207-D508-89DB8315AC64}"/>
              </a:ext>
            </a:extLst>
          </p:cNvPr>
          <p:cNvSpPr txBox="1"/>
          <p:nvPr/>
        </p:nvSpPr>
        <p:spPr>
          <a:xfrm>
            <a:off x="7085256" y="2904147"/>
            <a:ext cx="300723" cy="266676"/>
          </a:xfrm>
          <a:prstGeom prst="rect">
            <a:avLst/>
          </a:prstGeom>
          <a:no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-40</a:t>
            </a:r>
          </a:p>
        </p:txBody>
      </p:sp>
      <p:sp>
        <p:nvSpPr>
          <p:cNvPr id="59" name="TextBox 58">
            <a:extLst>
              <a:ext uri="{FF2B5EF4-FFF2-40B4-BE49-F238E27FC236}">
                <a16:creationId xmlns:a16="http://schemas.microsoft.com/office/drawing/2014/main" id="{01DF2A36-9610-D0DD-C86B-FFAA1F7797E2}"/>
              </a:ext>
            </a:extLst>
          </p:cNvPr>
          <p:cNvSpPr txBox="1"/>
          <p:nvPr/>
        </p:nvSpPr>
        <p:spPr>
          <a:xfrm>
            <a:off x="7085256" y="3517674"/>
            <a:ext cx="300723" cy="266676"/>
          </a:xfrm>
          <a:prstGeom prst="rect">
            <a:avLst/>
          </a:prstGeom>
          <a:no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-60</a:t>
            </a:r>
          </a:p>
        </p:txBody>
      </p:sp>
      <p:sp>
        <p:nvSpPr>
          <p:cNvPr id="60" name="TextBox 59">
            <a:extLst>
              <a:ext uri="{FF2B5EF4-FFF2-40B4-BE49-F238E27FC236}">
                <a16:creationId xmlns:a16="http://schemas.microsoft.com/office/drawing/2014/main" id="{F326E417-214E-F591-21D3-A060C5946A08}"/>
              </a:ext>
            </a:extLst>
          </p:cNvPr>
          <p:cNvSpPr txBox="1"/>
          <p:nvPr/>
        </p:nvSpPr>
        <p:spPr>
          <a:xfrm>
            <a:off x="6968141" y="4133154"/>
            <a:ext cx="417839" cy="266676"/>
          </a:xfrm>
          <a:prstGeom prst="rect">
            <a:avLst/>
          </a:prstGeom>
          <a:noFill/>
        </p:spPr>
        <p:txBody>
          <a:bodyPr wrap="squar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-80</a:t>
            </a:r>
          </a:p>
        </p:txBody>
      </p:sp>
      <p:grpSp>
        <p:nvGrpSpPr>
          <p:cNvPr id="11" name="Group 10">
            <a:extLst>
              <a:ext uri="{FF2B5EF4-FFF2-40B4-BE49-F238E27FC236}">
                <a16:creationId xmlns:a16="http://schemas.microsoft.com/office/drawing/2014/main" id="{C2250C4E-37D3-95BA-EADA-2C58C3F2FD22}"/>
              </a:ext>
            </a:extLst>
          </p:cNvPr>
          <p:cNvGrpSpPr/>
          <p:nvPr/>
        </p:nvGrpSpPr>
        <p:grpSpPr>
          <a:xfrm>
            <a:off x="7683881" y="4255705"/>
            <a:ext cx="1837615" cy="266676"/>
            <a:chOff x="11525821" y="6767551"/>
            <a:chExt cx="2756422" cy="400013"/>
          </a:xfrm>
        </p:grpSpPr>
        <p:sp>
          <p:nvSpPr>
            <p:cNvPr id="152" name="TextBox 151">
              <a:extLst>
                <a:ext uri="{FF2B5EF4-FFF2-40B4-BE49-F238E27FC236}">
                  <a16:creationId xmlns:a16="http://schemas.microsoft.com/office/drawing/2014/main" id="{675C2DED-09C0-4E79-CD44-A1E3A4ACDA92}"/>
                </a:ext>
              </a:extLst>
            </p:cNvPr>
            <p:cNvSpPr txBox="1"/>
            <p:nvPr/>
          </p:nvSpPr>
          <p:spPr>
            <a:xfrm>
              <a:off x="11725087" y="6767551"/>
              <a:ext cx="2557156" cy="400013"/>
            </a:xfrm>
            <a:prstGeom prst="rect">
              <a:avLst/>
            </a:prstGeom>
            <a:solidFill>
              <a:schemeClr val="bg1"/>
            </a:solidFill>
          </p:spPr>
          <p:txBody>
            <a:bodyPr wrap="square" rtlCol="0">
              <a:spAutoFit/>
            </a:bodyPr>
            <a:lstStyle/>
            <a:p>
              <a:pPr defTabSz="609630">
                <a:defRPr/>
              </a:pPr>
              <a:r>
                <a:rPr lang="en-GB" sz="1133" noProof="0" dirty="0">
                  <a:ln/>
                  <a:solidFill>
                    <a:srgbClr val="2F5D81"/>
                  </a:solidFill>
                  <a:latin typeface="ArialNarrow"/>
                  <a:cs typeface="ArialNarrow"/>
                  <a:sym typeface="ArialNarrow"/>
                  <a:rtl val="0"/>
                </a:rPr>
                <a:t>Previously treated</a:t>
              </a:r>
            </a:p>
          </p:txBody>
        </p:sp>
        <p:sp>
          <p:nvSpPr>
            <p:cNvPr id="155" name="Rectangle 154">
              <a:extLst>
                <a:ext uri="{FF2B5EF4-FFF2-40B4-BE49-F238E27FC236}">
                  <a16:creationId xmlns:a16="http://schemas.microsoft.com/office/drawing/2014/main" id="{56B7BCB6-82F1-093A-8EB3-3878A53CD4B4}"/>
                </a:ext>
              </a:extLst>
            </p:cNvPr>
            <p:cNvSpPr/>
            <p:nvPr/>
          </p:nvSpPr>
          <p:spPr>
            <a:xfrm>
              <a:off x="11525821" y="6854522"/>
              <a:ext cx="188426" cy="180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2F5D81"/>
                </a:solidFill>
                <a:latin typeface="Calibri" panose="020F0502020204030204"/>
              </a:endParaRPr>
            </a:p>
          </p:txBody>
        </p:sp>
      </p:grpSp>
      <p:grpSp>
        <p:nvGrpSpPr>
          <p:cNvPr id="9" name="Group 8">
            <a:extLst>
              <a:ext uri="{FF2B5EF4-FFF2-40B4-BE49-F238E27FC236}">
                <a16:creationId xmlns:a16="http://schemas.microsoft.com/office/drawing/2014/main" id="{8DBC5AA4-ECC5-F09B-1772-F0E0B62672CC}"/>
              </a:ext>
            </a:extLst>
          </p:cNvPr>
          <p:cNvGrpSpPr/>
          <p:nvPr/>
        </p:nvGrpSpPr>
        <p:grpSpPr>
          <a:xfrm>
            <a:off x="7683881" y="4017289"/>
            <a:ext cx="1414727" cy="266676"/>
            <a:chOff x="11525821" y="6387056"/>
            <a:chExt cx="2122090" cy="400013"/>
          </a:xfrm>
        </p:grpSpPr>
        <p:sp>
          <p:nvSpPr>
            <p:cNvPr id="151" name="TextBox 150">
              <a:extLst>
                <a:ext uri="{FF2B5EF4-FFF2-40B4-BE49-F238E27FC236}">
                  <a16:creationId xmlns:a16="http://schemas.microsoft.com/office/drawing/2014/main" id="{F8EF639C-535D-7FDF-909A-CEF16C6E0F24}"/>
                </a:ext>
              </a:extLst>
            </p:cNvPr>
            <p:cNvSpPr txBox="1"/>
            <p:nvPr/>
          </p:nvSpPr>
          <p:spPr>
            <a:xfrm>
              <a:off x="11725088" y="6387056"/>
              <a:ext cx="1922823" cy="400013"/>
            </a:xfrm>
            <a:prstGeom prst="rect">
              <a:avLst/>
            </a:prstGeom>
            <a:solidFill>
              <a:schemeClr val="bg1"/>
            </a:solidFill>
            <a:ln>
              <a:noFill/>
            </a:ln>
          </p:spPr>
          <p:txBody>
            <a:bodyPr wrap="square" rtlCol="0">
              <a:spAutoFit/>
            </a:bodyPr>
            <a:lstStyle/>
            <a:p>
              <a:pPr defTabSz="609630">
                <a:defRPr/>
              </a:pPr>
              <a:r>
                <a:rPr lang="en-GB" sz="1133" noProof="0" dirty="0">
                  <a:ln/>
                  <a:solidFill>
                    <a:srgbClr val="2F5D81"/>
                  </a:solidFill>
                  <a:latin typeface="ArialNarrow"/>
                  <a:cs typeface="ArialNarrow"/>
                  <a:sym typeface="ArialNarrow"/>
                  <a:rtl val="0"/>
                </a:rPr>
                <a:t>Treatment-naïve</a:t>
              </a:r>
            </a:p>
          </p:txBody>
        </p:sp>
        <p:sp>
          <p:nvSpPr>
            <p:cNvPr id="156" name="Rectangle 155">
              <a:extLst>
                <a:ext uri="{FF2B5EF4-FFF2-40B4-BE49-F238E27FC236}">
                  <a16:creationId xmlns:a16="http://schemas.microsoft.com/office/drawing/2014/main" id="{ABE959E5-836D-CCD8-1281-5E66D3BFAFA5}"/>
                </a:ext>
              </a:extLst>
            </p:cNvPr>
            <p:cNvSpPr/>
            <p:nvPr/>
          </p:nvSpPr>
          <p:spPr>
            <a:xfrm>
              <a:off x="11525821" y="6474027"/>
              <a:ext cx="188426" cy="18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2F5D81"/>
                </a:solidFill>
                <a:latin typeface="Calibri" panose="020F0502020204030204"/>
              </a:endParaRPr>
            </a:p>
          </p:txBody>
        </p:sp>
      </p:grpSp>
      <p:grpSp>
        <p:nvGrpSpPr>
          <p:cNvPr id="16" name="Group 15">
            <a:extLst>
              <a:ext uri="{FF2B5EF4-FFF2-40B4-BE49-F238E27FC236}">
                <a16:creationId xmlns:a16="http://schemas.microsoft.com/office/drawing/2014/main" id="{C610945A-034E-45F0-70CA-12FDEEEEF236}"/>
              </a:ext>
            </a:extLst>
          </p:cNvPr>
          <p:cNvGrpSpPr/>
          <p:nvPr/>
        </p:nvGrpSpPr>
        <p:grpSpPr>
          <a:xfrm>
            <a:off x="8629789" y="1807394"/>
            <a:ext cx="3069776" cy="2274032"/>
            <a:chOff x="12944684" y="3044509"/>
            <a:chExt cx="4604664" cy="3411049"/>
          </a:xfrm>
          <a:solidFill>
            <a:schemeClr val="accent1"/>
          </a:solidFill>
        </p:grpSpPr>
        <p:sp>
          <p:nvSpPr>
            <p:cNvPr id="78" name="Freeform 161">
              <a:extLst>
                <a:ext uri="{FF2B5EF4-FFF2-40B4-BE49-F238E27FC236}">
                  <a16:creationId xmlns:a16="http://schemas.microsoft.com/office/drawing/2014/main" id="{716271F5-86EF-A1AE-9CCF-D1D47A4D0DD5}"/>
                </a:ext>
              </a:extLst>
            </p:cNvPr>
            <p:cNvSpPr/>
            <p:nvPr/>
          </p:nvSpPr>
          <p:spPr>
            <a:xfrm>
              <a:off x="12944684" y="3044511"/>
              <a:ext cx="240881" cy="786281"/>
            </a:xfrm>
            <a:custGeom>
              <a:avLst/>
              <a:gdLst>
                <a:gd name="connsiteX0" fmla="*/ 0 w 138906"/>
                <a:gd name="connsiteY0" fmla="*/ 0 h 1242162"/>
                <a:gd name="connsiteX1" fmla="*/ 138907 w 138906"/>
                <a:gd name="connsiteY1" fmla="*/ 0 h 1242162"/>
                <a:gd name="connsiteX2" fmla="*/ 138907 w 138906"/>
                <a:gd name="connsiteY2" fmla="*/ 1242163 h 1242162"/>
                <a:gd name="connsiteX3" fmla="*/ 0 w 138906"/>
                <a:gd name="connsiteY3" fmla="*/ 1242163 h 1242162"/>
              </a:gdLst>
              <a:ahLst/>
              <a:cxnLst>
                <a:cxn ang="0">
                  <a:pos x="connsiteX0" y="connsiteY0"/>
                </a:cxn>
                <a:cxn ang="0">
                  <a:pos x="connsiteX1" y="connsiteY1"/>
                </a:cxn>
                <a:cxn ang="0">
                  <a:pos x="connsiteX2" y="connsiteY2"/>
                </a:cxn>
                <a:cxn ang="0">
                  <a:pos x="connsiteX3" y="connsiteY3"/>
                </a:cxn>
              </a:cxnLst>
              <a:rect l="l" t="t" r="r" b="b"/>
              <a:pathLst>
                <a:path w="138906" h="1242162">
                  <a:moveTo>
                    <a:pt x="0" y="0"/>
                  </a:moveTo>
                  <a:lnTo>
                    <a:pt x="138907" y="0"/>
                  </a:lnTo>
                  <a:lnTo>
                    <a:pt x="138907" y="1242163"/>
                  </a:lnTo>
                  <a:lnTo>
                    <a:pt x="0" y="1242163"/>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9" name="Freeform 162">
              <a:extLst>
                <a:ext uri="{FF2B5EF4-FFF2-40B4-BE49-F238E27FC236}">
                  <a16:creationId xmlns:a16="http://schemas.microsoft.com/office/drawing/2014/main" id="{BC755CEE-84A2-7106-B5EA-DB64E5D88A7D}"/>
                </a:ext>
              </a:extLst>
            </p:cNvPr>
            <p:cNvSpPr/>
            <p:nvPr/>
          </p:nvSpPr>
          <p:spPr>
            <a:xfrm>
              <a:off x="13217420" y="3044509"/>
              <a:ext cx="240881" cy="786281"/>
            </a:xfrm>
            <a:custGeom>
              <a:avLst/>
              <a:gdLst>
                <a:gd name="connsiteX0" fmla="*/ 0 w 138906"/>
                <a:gd name="connsiteY0" fmla="*/ 0 h 1273736"/>
                <a:gd name="connsiteX1" fmla="*/ 138907 w 138906"/>
                <a:gd name="connsiteY1" fmla="*/ 0 h 1273736"/>
                <a:gd name="connsiteX2" fmla="*/ 138907 w 138906"/>
                <a:gd name="connsiteY2" fmla="*/ 1273737 h 1273736"/>
                <a:gd name="connsiteX3" fmla="*/ 0 w 138906"/>
                <a:gd name="connsiteY3" fmla="*/ 1273737 h 1273736"/>
              </a:gdLst>
              <a:ahLst/>
              <a:cxnLst>
                <a:cxn ang="0">
                  <a:pos x="connsiteX0" y="connsiteY0"/>
                </a:cxn>
                <a:cxn ang="0">
                  <a:pos x="connsiteX1" y="connsiteY1"/>
                </a:cxn>
                <a:cxn ang="0">
                  <a:pos x="connsiteX2" y="connsiteY2"/>
                </a:cxn>
                <a:cxn ang="0">
                  <a:pos x="connsiteX3" y="connsiteY3"/>
                </a:cxn>
              </a:cxnLst>
              <a:rect l="l" t="t" r="r" b="b"/>
              <a:pathLst>
                <a:path w="138906" h="1273736">
                  <a:moveTo>
                    <a:pt x="0" y="0"/>
                  </a:moveTo>
                  <a:lnTo>
                    <a:pt x="138907" y="0"/>
                  </a:lnTo>
                  <a:lnTo>
                    <a:pt x="138907" y="1273737"/>
                  </a:lnTo>
                  <a:lnTo>
                    <a:pt x="0" y="1273737"/>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1" name="Freeform 164">
              <a:extLst>
                <a:ext uri="{FF2B5EF4-FFF2-40B4-BE49-F238E27FC236}">
                  <a16:creationId xmlns:a16="http://schemas.microsoft.com/office/drawing/2014/main" id="{1BEC5FD6-DFFC-B636-60E6-B2707DB46373}"/>
                </a:ext>
              </a:extLst>
            </p:cNvPr>
            <p:cNvSpPr/>
            <p:nvPr/>
          </p:nvSpPr>
          <p:spPr>
            <a:xfrm>
              <a:off x="13762893" y="3061026"/>
              <a:ext cx="240881" cy="1179403"/>
            </a:xfrm>
            <a:custGeom>
              <a:avLst/>
              <a:gdLst>
                <a:gd name="connsiteX0" fmla="*/ 0 w 138906"/>
                <a:gd name="connsiteY0" fmla="*/ 0 h 1410177"/>
                <a:gd name="connsiteX1" fmla="*/ 138907 w 138906"/>
                <a:gd name="connsiteY1" fmla="*/ 0 h 1410177"/>
                <a:gd name="connsiteX2" fmla="*/ 138907 w 138906"/>
                <a:gd name="connsiteY2" fmla="*/ 1410177 h 1410177"/>
                <a:gd name="connsiteX3" fmla="*/ 0 w 138906"/>
                <a:gd name="connsiteY3" fmla="*/ 1410177 h 1410177"/>
              </a:gdLst>
              <a:ahLst/>
              <a:cxnLst>
                <a:cxn ang="0">
                  <a:pos x="connsiteX0" y="connsiteY0"/>
                </a:cxn>
                <a:cxn ang="0">
                  <a:pos x="connsiteX1" y="connsiteY1"/>
                </a:cxn>
                <a:cxn ang="0">
                  <a:pos x="connsiteX2" y="connsiteY2"/>
                </a:cxn>
                <a:cxn ang="0">
                  <a:pos x="connsiteX3" y="connsiteY3"/>
                </a:cxn>
              </a:cxnLst>
              <a:rect l="l" t="t" r="r" b="b"/>
              <a:pathLst>
                <a:path w="138906" h="1410177">
                  <a:moveTo>
                    <a:pt x="0" y="0"/>
                  </a:moveTo>
                  <a:lnTo>
                    <a:pt x="138907" y="0"/>
                  </a:lnTo>
                  <a:lnTo>
                    <a:pt x="138907" y="1410177"/>
                  </a:lnTo>
                  <a:lnTo>
                    <a:pt x="0" y="1410177"/>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3" name="Freeform 166">
              <a:extLst>
                <a:ext uri="{FF2B5EF4-FFF2-40B4-BE49-F238E27FC236}">
                  <a16:creationId xmlns:a16="http://schemas.microsoft.com/office/drawing/2014/main" id="{F3B7D148-C0F5-D9D0-E13D-B5852580A563}"/>
                </a:ext>
              </a:extLst>
            </p:cNvPr>
            <p:cNvSpPr/>
            <p:nvPr/>
          </p:nvSpPr>
          <p:spPr>
            <a:xfrm>
              <a:off x="14308366" y="3061027"/>
              <a:ext cx="240881" cy="1366154"/>
            </a:xfrm>
            <a:custGeom>
              <a:avLst/>
              <a:gdLst>
                <a:gd name="connsiteX0" fmla="*/ 0 w 138906"/>
                <a:gd name="connsiteY0" fmla="*/ 0 h 1434016"/>
                <a:gd name="connsiteX1" fmla="*/ 138907 w 138906"/>
                <a:gd name="connsiteY1" fmla="*/ 0 h 1434016"/>
                <a:gd name="connsiteX2" fmla="*/ 138907 w 138906"/>
                <a:gd name="connsiteY2" fmla="*/ 1434016 h 1434016"/>
                <a:gd name="connsiteX3" fmla="*/ 0 w 138906"/>
                <a:gd name="connsiteY3" fmla="*/ 1434016 h 1434016"/>
              </a:gdLst>
              <a:ahLst/>
              <a:cxnLst>
                <a:cxn ang="0">
                  <a:pos x="connsiteX0" y="connsiteY0"/>
                </a:cxn>
                <a:cxn ang="0">
                  <a:pos x="connsiteX1" y="connsiteY1"/>
                </a:cxn>
                <a:cxn ang="0">
                  <a:pos x="connsiteX2" y="connsiteY2"/>
                </a:cxn>
                <a:cxn ang="0">
                  <a:pos x="connsiteX3" y="connsiteY3"/>
                </a:cxn>
              </a:cxnLst>
              <a:rect l="l" t="t" r="r" b="b"/>
              <a:pathLst>
                <a:path w="138906" h="1434016">
                  <a:moveTo>
                    <a:pt x="0" y="0"/>
                  </a:moveTo>
                  <a:lnTo>
                    <a:pt x="138907" y="0"/>
                  </a:lnTo>
                  <a:lnTo>
                    <a:pt x="138907" y="1434016"/>
                  </a:lnTo>
                  <a:lnTo>
                    <a:pt x="0" y="1434016"/>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4" name="Freeform 167">
              <a:extLst>
                <a:ext uri="{FF2B5EF4-FFF2-40B4-BE49-F238E27FC236}">
                  <a16:creationId xmlns:a16="http://schemas.microsoft.com/office/drawing/2014/main" id="{F54A4DAA-6270-9516-586D-6DB5FF994FDE}"/>
                </a:ext>
              </a:extLst>
            </p:cNvPr>
            <p:cNvSpPr/>
            <p:nvPr/>
          </p:nvSpPr>
          <p:spPr>
            <a:xfrm>
              <a:off x="14581102" y="3061027"/>
              <a:ext cx="240881" cy="1433504"/>
            </a:xfrm>
            <a:custGeom>
              <a:avLst/>
              <a:gdLst>
                <a:gd name="connsiteX0" fmla="*/ 0 w 138906"/>
                <a:gd name="connsiteY0" fmla="*/ 0 h 1480425"/>
                <a:gd name="connsiteX1" fmla="*/ 138907 w 138906"/>
                <a:gd name="connsiteY1" fmla="*/ 0 h 1480425"/>
                <a:gd name="connsiteX2" fmla="*/ 138907 w 138906"/>
                <a:gd name="connsiteY2" fmla="*/ 1480426 h 1480425"/>
                <a:gd name="connsiteX3" fmla="*/ 0 w 138906"/>
                <a:gd name="connsiteY3" fmla="*/ 1480426 h 1480425"/>
              </a:gdLst>
              <a:ahLst/>
              <a:cxnLst>
                <a:cxn ang="0">
                  <a:pos x="connsiteX0" y="connsiteY0"/>
                </a:cxn>
                <a:cxn ang="0">
                  <a:pos x="connsiteX1" y="connsiteY1"/>
                </a:cxn>
                <a:cxn ang="0">
                  <a:pos x="connsiteX2" y="connsiteY2"/>
                </a:cxn>
                <a:cxn ang="0">
                  <a:pos x="connsiteX3" y="connsiteY3"/>
                </a:cxn>
              </a:cxnLst>
              <a:rect l="l" t="t" r="r" b="b"/>
              <a:pathLst>
                <a:path w="138906" h="1480425">
                  <a:moveTo>
                    <a:pt x="0" y="0"/>
                  </a:moveTo>
                  <a:lnTo>
                    <a:pt x="138907" y="0"/>
                  </a:lnTo>
                  <a:lnTo>
                    <a:pt x="138907" y="1480426"/>
                  </a:lnTo>
                  <a:lnTo>
                    <a:pt x="0" y="1480426"/>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92" name="Freeform 175">
              <a:extLst>
                <a:ext uri="{FF2B5EF4-FFF2-40B4-BE49-F238E27FC236}">
                  <a16:creationId xmlns:a16="http://schemas.microsoft.com/office/drawing/2014/main" id="{53CB67DB-94D3-A3A0-F0D0-69687D19198A}"/>
                </a:ext>
              </a:extLst>
            </p:cNvPr>
            <p:cNvSpPr/>
            <p:nvPr/>
          </p:nvSpPr>
          <p:spPr>
            <a:xfrm>
              <a:off x="16762994" y="3061026"/>
              <a:ext cx="240881" cy="3217854"/>
            </a:xfrm>
            <a:custGeom>
              <a:avLst/>
              <a:gdLst>
                <a:gd name="connsiteX0" fmla="*/ 0 w 138906"/>
                <a:gd name="connsiteY0" fmla="*/ 0 h 1670123"/>
                <a:gd name="connsiteX1" fmla="*/ 138907 w 138906"/>
                <a:gd name="connsiteY1" fmla="*/ 0 h 1670123"/>
                <a:gd name="connsiteX2" fmla="*/ 138907 w 138906"/>
                <a:gd name="connsiteY2" fmla="*/ 1670123 h 1670123"/>
                <a:gd name="connsiteX3" fmla="*/ 0 w 138906"/>
                <a:gd name="connsiteY3" fmla="*/ 1670123 h 1670123"/>
              </a:gdLst>
              <a:ahLst/>
              <a:cxnLst>
                <a:cxn ang="0">
                  <a:pos x="connsiteX0" y="connsiteY0"/>
                </a:cxn>
                <a:cxn ang="0">
                  <a:pos x="connsiteX1" y="connsiteY1"/>
                </a:cxn>
                <a:cxn ang="0">
                  <a:pos x="connsiteX2" y="connsiteY2"/>
                </a:cxn>
                <a:cxn ang="0">
                  <a:pos x="connsiteX3" y="connsiteY3"/>
                </a:cxn>
              </a:cxnLst>
              <a:rect l="l" t="t" r="r" b="b"/>
              <a:pathLst>
                <a:path w="138906" h="1670123">
                  <a:moveTo>
                    <a:pt x="0" y="0"/>
                  </a:moveTo>
                  <a:lnTo>
                    <a:pt x="138907" y="0"/>
                  </a:lnTo>
                  <a:lnTo>
                    <a:pt x="138907" y="1670123"/>
                  </a:lnTo>
                  <a:lnTo>
                    <a:pt x="0" y="1670123"/>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94" name="Freeform 177">
              <a:extLst>
                <a:ext uri="{FF2B5EF4-FFF2-40B4-BE49-F238E27FC236}">
                  <a16:creationId xmlns:a16="http://schemas.microsoft.com/office/drawing/2014/main" id="{21F9A4A7-6789-16C1-44C1-C78F4A2F5C1D}"/>
                </a:ext>
              </a:extLst>
            </p:cNvPr>
            <p:cNvSpPr/>
            <p:nvPr/>
          </p:nvSpPr>
          <p:spPr>
            <a:xfrm>
              <a:off x="17308467" y="3061026"/>
              <a:ext cx="240881" cy="3394532"/>
            </a:xfrm>
            <a:custGeom>
              <a:avLst/>
              <a:gdLst>
                <a:gd name="connsiteX0" fmla="*/ 0 w 138906"/>
                <a:gd name="connsiteY0" fmla="*/ 0 h 1767127"/>
                <a:gd name="connsiteX1" fmla="*/ 138907 w 138906"/>
                <a:gd name="connsiteY1" fmla="*/ 0 h 1767127"/>
                <a:gd name="connsiteX2" fmla="*/ 138907 w 138906"/>
                <a:gd name="connsiteY2" fmla="*/ 1767128 h 1767127"/>
                <a:gd name="connsiteX3" fmla="*/ 0 w 138906"/>
                <a:gd name="connsiteY3" fmla="*/ 1767128 h 1767127"/>
              </a:gdLst>
              <a:ahLst/>
              <a:cxnLst>
                <a:cxn ang="0">
                  <a:pos x="connsiteX0" y="connsiteY0"/>
                </a:cxn>
                <a:cxn ang="0">
                  <a:pos x="connsiteX1" y="connsiteY1"/>
                </a:cxn>
                <a:cxn ang="0">
                  <a:pos x="connsiteX2" y="connsiteY2"/>
                </a:cxn>
                <a:cxn ang="0">
                  <a:pos x="connsiteX3" y="connsiteY3"/>
                </a:cxn>
              </a:cxnLst>
              <a:rect l="l" t="t" r="r" b="b"/>
              <a:pathLst>
                <a:path w="138906" h="1767127">
                  <a:moveTo>
                    <a:pt x="0" y="0"/>
                  </a:moveTo>
                  <a:lnTo>
                    <a:pt x="138907" y="0"/>
                  </a:lnTo>
                  <a:lnTo>
                    <a:pt x="138907" y="1767128"/>
                  </a:lnTo>
                  <a:lnTo>
                    <a:pt x="0" y="1767128"/>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grpSp>
        <p:nvGrpSpPr>
          <p:cNvPr id="15" name="Group 14">
            <a:extLst>
              <a:ext uri="{FF2B5EF4-FFF2-40B4-BE49-F238E27FC236}">
                <a16:creationId xmlns:a16="http://schemas.microsoft.com/office/drawing/2014/main" id="{E382BEDC-EE73-D69D-79D7-83797A6416AC}"/>
              </a:ext>
            </a:extLst>
          </p:cNvPr>
          <p:cNvGrpSpPr/>
          <p:nvPr/>
        </p:nvGrpSpPr>
        <p:grpSpPr>
          <a:xfrm>
            <a:off x="7538844" y="1223761"/>
            <a:ext cx="4342546" cy="3678093"/>
            <a:chOff x="11308265" y="2169058"/>
            <a:chExt cx="6513819" cy="5517140"/>
          </a:xfrm>
          <a:solidFill>
            <a:schemeClr val="accent1">
              <a:lumMod val="60000"/>
              <a:lumOff val="40000"/>
            </a:schemeClr>
          </a:solidFill>
        </p:grpSpPr>
        <p:sp>
          <p:nvSpPr>
            <p:cNvPr id="72" name="Freeform 155">
              <a:extLst>
                <a:ext uri="{FF2B5EF4-FFF2-40B4-BE49-F238E27FC236}">
                  <a16:creationId xmlns:a16="http://schemas.microsoft.com/office/drawing/2014/main" id="{53CECB9C-5631-077F-828E-9E38413F439C}"/>
                </a:ext>
              </a:extLst>
            </p:cNvPr>
            <p:cNvSpPr/>
            <p:nvPr/>
          </p:nvSpPr>
          <p:spPr>
            <a:xfrm flipV="1">
              <a:off x="11308265" y="2169058"/>
              <a:ext cx="240881" cy="891968"/>
            </a:xfrm>
            <a:custGeom>
              <a:avLst/>
              <a:gdLst>
                <a:gd name="connsiteX0" fmla="*/ 0 w 138906"/>
                <a:gd name="connsiteY0" fmla="*/ 0 h 883563"/>
                <a:gd name="connsiteX1" fmla="*/ 138907 w 138906"/>
                <a:gd name="connsiteY1" fmla="*/ 0 h 883563"/>
                <a:gd name="connsiteX2" fmla="*/ 138907 w 138906"/>
                <a:gd name="connsiteY2" fmla="*/ 883564 h 883563"/>
                <a:gd name="connsiteX3" fmla="*/ 0 w 138906"/>
                <a:gd name="connsiteY3" fmla="*/ 883564 h 883563"/>
              </a:gdLst>
              <a:ahLst/>
              <a:cxnLst>
                <a:cxn ang="0">
                  <a:pos x="connsiteX0" y="connsiteY0"/>
                </a:cxn>
                <a:cxn ang="0">
                  <a:pos x="connsiteX1" y="connsiteY1"/>
                </a:cxn>
                <a:cxn ang="0">
                  <a:pos x="connsiteX2" y="connsiteY2"/>
                </a:cxn>
                <a:cxn ang="0">
                  <a:pos x="connsiteX3" y="connsiteY3"/>
                </a:cxn>
              </a:cxnLst>
              <a:rect l="l" t="t" r="r" b="b"/>
              <a:pathLst>
                <a:path w="138906" h="883563">
                  <a:moveTo>
                    <a:pt x="0" y="0"/>
                  </a:moveTo>
                  <a:lnTo>
                    <a:pt x="138907" y="0"/>
                  </a:lnTo>
                  <a:lnTo>
                    <a:pt x="138907" y="883564"/>
                  </a:lnTo>
                  <a:lnTo>
                    <a:pt x="0" y="883564"/>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3" name="Freeform 156">
              <a:extLst>
                <a:ext uri="{FF2B5EF4-FFF2-40B4-BE49-F238E27FC236}">
                  <a16:creationId xmlns:a16="http://schemas.microsoft.com/office/drawing/2014/main" id="{CCEBC453-E1AA-AFDF-A017-1DF0F9458192}"/>
                </a:ext>
              </a:extLst>
            </p:cNvPr>
            <p:cNvSpPr/>
            <p:nvPr/>
          </p:nvSpPr>
          <p:spPr>
            <a:xfrm flipV="1">
              <a:off x="11581001" y="2935293"/>
              <a:ext cx="240881" cy="125734"/>
            </a:xfrm>
            <a:custGeom>
              <a:avLst/>
              <a:gdLst>
                <a:gd name="connsiteX0" fmla="*/ 0 w 138906"/>
                <a:gd name="connsiteY0" fmla="*/ 0 h 923760"/>
                <a:gd name="connsiteX1" fmla="*/ 138907 w 138906"/>
                <a:gd name="connsiteY1" fmla="*/ 0 h 923760"/>
                <a:gd name="connsiteX2" fmla="*/ 138907 w 138906"/>
                <a:gd name="connsiteY2" fmla="*/ 923760 h 923760"/>
                <a:gd name="connsiteX3" fmla="*/ 0 w 138906"/>
                <a:gd name="connsiteY3" fmla="*/ 923760 h 923760"/>
              </a:gdLst>
              <a:ahLst/>
              <a:cxnLst>
                <a:cxn ang="0">
                  <a:pos x="connsiteX0" y="connsiteY0"/>
                </a:cxn>
                <a:cxn ang="0">
                  <a:pos x="connsiteX1" y="connsiteY1"/>
                </a:cxn>
                <a:cxn ang="0">
                  <a:pos x="connsiteX2" y="connsiteY2"/>
                </a:cxn>
                <a:cxn ang="0">
                  <a:pos x="connsiteX3" y="connsiteY3"/>
                </a:cxn>
              </a:cxnLst>
              <a:rect l="l" t="t" r="r" b="b"/>
              <a:pathLst>
                <a:path w="138906" h="923760">
                  <a:moveTo>
                    <a:pt x="0" y="0"/>
                  </a:moveTo>
                  <a:lnTo>
                    <a:pt x="138907" y="0"/>
                  </a:lnTo>
                  <a:lnTo>
                    <a:pt x="138907" y="923760"/>
                  </a:lnTo>
                  <a:lnTo>
                    <a:pt x="0" y="923760"/>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4" name="Freeform 157">
              <a:extLst>
                <a:ext uri="{FF2B5EF4-FFF2-40B4-BE49-F238E27FC236}">
                  <a16:creationId xmlns:a16="http://schemas.microsoft.com/office/drawing/2014/main" id="{E0E8850F-8638-B339-898B-504124BE86D0}"/>
                </a:ext>
              </a:extLst>
            </p:cNvPr>
            <p:cNvSpPr/>
            <p:nvPr/>
          </p:nvSpPr>
          <p:spPr>
            <a:xfrm>
              <a:off x="11847309" y="3048327"/>
              <a:ext cx="240881" cy="326516"/>
            </a:xfrm>
            <a:custGeom>
              <a:avLst/>
              <a:gdLst>
                <a:gd name="connsiteX0" fmla="*/ 0 w 138906"/>
                <a:gd name="connsiteY0" fmla="*/ 0 h 955334"/>
                <a:gd name="connsiteX1" fmla="*/ 138907 w 138906"/>
                <a:gd name="connsiteY1" fmla="*/ 0 h 955334"/>
                <a:gd name="connsiteX2" fmla="*/ 138907 w 138906"/>
                <a:gd name="connsiteY2" fmla="*/ 955334 h 955334"/>
                <a:gd name="connsiteX3" fmla="*/ 0 w 138906"/>
                <a:gd name="connsiteY3" fmla="*/ 955334 h 955334"/>
              </a:gdLst>
              <a:ahLst/>
              <a:cxnLst>
                <a:cxn ang="0">
                  <a:pos x="connsiteX0" y="connsiteY0"/>
                </a:cxn>
                <a:cxn ang="0">
                  <a:pos x="connsiteX1" y="connsiteY1"/>
                </a:cxn>
                <a:cxn ang="0">
                  <a:pos x="connsiteX2" y="connsiteY2"/>
                </a:cxn>
                <a:cxn ang="0">
                  <a:pos x="connsiteX3" y="connsiteY3"/>
                </a:cxn>
              </a:cxnLst>
              <a:rect l="l" t="t" r="r" b="b"/>
              <a:pathLst>
                <a:path w="138906" h="955334">
                  <a:moveTo>
                    <a:pt x="0" y="0"/>
                  </a:moveTo>
                  <a:lnTo>
                    <a:pt x="138907" y="0"/>
                  </a:lnTo>
                  <a:lnTo>
                    <a:pt x="138907" y="955334"/>
                  </a:lnTo>
                  <a:lnTo>
                    <a:pt x="0" y="955334"/>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5" name="Freeform 158">
              <a:extLst>
                <a:ext uri="{FF2B5EF4-FFF2-40B4-BE49-F238E27FC236}">
                  <a16:creationId xmlns:a16="http://schemas.microsoft.com/office/drawing/2014/main" id="{99A57017-F848-D77E-4FF6-3A7507087D99}"/>
                </a:ext>
              </a:extLst>
            </p:cNvPr>
            <p:cNvSpPr/>
            <p:nvPr/>
          </p:nvSpPr>
          <p:spPr>
            <a:xfrm>
              <a:off x="12122189" y="3048327"/>
              <a:ext cx="240881" cy="364580"/>
            </a:xfrm>
            <a:custGeom>
              <a:avLst/>
              <a:gdLst>
                <a:gd name="connsiteX0" fmla="*/ 0 w 138906"/>
                <a:gd name="connsiteY0" fmla="*/ 0 h 1022793"/>
                <a:gd name="connsiteX1" fmla="*/ 138907 w 138906"/>
                <a:gd name="connsiteY1" fmla="*/ 0 h 1022793"/>
                <a:gd name="connsiteX2" fmla="*/ 138907 w 138906"/>
                <a:gd name="connsiteY2" fmla="*/ 1022794 h 1022793"/>
                <a:gd name="connsiteX3" fmla="*/ 0 w 138906"/>
                <a:gd name="connsiteY3" fmla="*/ 1022794 h 1022793"/>
              </a:gdLst>
              <a:ahLst/>
              <a:cxnLst>
                <a:cxn ang="0">
                  <a:pos x="connsiteX0" y="connsiteY0"/>
                </a:cxn>
                <a:cxn ang="0">
                  <a:pos x="connsiteX1" y="connsiteY1"/>
                </a:cxn>
                <a:cxn ang="0">
                  <a:pos x="connsiteX2" y="connsiteY2"/>
                </a:cxn>
                <a:cxn ang="0">
                  <a:pos x="connsiteX3" y="connsiteY3"/>
                </a:cxn>
              </a:cxnLst>
              <a:rect l="l" t="t" r="r" b="b"/>
              <a:pathLst>
                <a:path w="138906" h="1022793">
                  <a:moveTo>
                    <a:pt x="0" y="0"/>
                  </a:moveTo>
                  <a:lnTo>
                    <a:pt x="138907" y="0"/>
                  </a:lnTo>
                  <a:lnTo>
                    <a:pt x="138907" y="1022794"/>
                  </a:lnTo>
                  <a:lnTo>
                    <a:pt x="0" y="1022794"/>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6" name="Freeform 159">
              <a:extLst>
                <a:ext uri="{FF2B5EF4-FFF2-40B4-BE49-F238E27FC236}">
                  <a16:creationId xmlns:a16="http://schemas.microsoft.com/office/drawing/2014/main" id="{DEEEC5F8-7637-645B-CDBA-88C08C42870B}"/>
                </a:ext>
              </a:extLst>
            </p:cNvPr>
            <p:cNvSpPr/>
            <p:nvPr/>
          </p:nvSpPr>
          <p:spPr>
            <a:xfrm>
              <a:off x="12397068" y="3044511"/>
              <a:ext cx="240881" cy="433484"/>
            </a:xfrm>
            <a:custGeom>
              <a:avLst/>
              <a:gdLst>
                <a:gd name="connsiteX0" fmla="*/ 0 w 138906"/>
                <a:gd name="connsiteY0" fmla="*/ 0 h 1067174"/>
                <a:gd name="connsiteX1" fmla="*/ 138907 w 138906"/>
                <a:gd name="connsiteY1" fmla="*/ 0 h 1067174"/>
                <a:gd name="connsiteX2" fmla="*/ 138907 w 138906"/>
                <a:gd name="connsiteY2" fmla="*/ 1067175 h 1067174"/>
                <a:gd name="connsiteX3" fmla="*/ 0 w 138906"/>
                <a:gd name="connsiteY3" fmla="*/ 1067175 h 1067174"/>
              </a:gdLst>
              <a:ahLst/>
              <a:cxnLst>
                <a:cxn ang="0">
                  <a:pos x="connsiteX0" y="connsiteY0"/>
                </a:cxn>
                <a:cxn ang="0">
                  <a:pos x="connsiteX1" y="connsiteY1"/>
                </a:cxn>
                <a:cxn ang="0">
                  <a:pos x="connsiteX2" y="connsiteY2"/>
                </a:cxn>
                <a:cxn ang="0">
                  <a:pos x="connsiteX3" y="connsiteY3"/>
                </a:cxn>
              </a:cxnLst>
              <a:rect l="l" t="t" r="r" b="b"/>
              <a:pathLst>
                <a:path w="138906" h="1067174">
                  <a:moveTo>
                    <a:pt x="0" y="0"/>
                  </a:moveTo>
                  <a:lnTo>
                    <a:pt x="138907" y="0"/>
                  </a:lnTo>
                  <a:lnTo>
                    <a:pt x="138907" y="1067175"/>
                  </a:lnTo>
                  <a:lnTo>
                    <a:pt x="0" y="1067175"/>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77" name="Freeform 160">
              <a:extLst>
                <a:ext uri="{FF2B5EF4-FFF2-40B4-BE49-F238E27FC236}">
                  <a16:creationId xmlns:a16="http://schemas.microsoft.com/office/drawing/2014/main" id="{A040A2C3-9584-7627-667C-12827C1A41BF}"/>
                </a:ext>
              </a:extLst>
            </p:cNvPr>
            <p:cNvSpPr/>
            <p:nvPr/>
          </p:nvSpPr>
          <p:spPr>
            <a:xfrm>
              <a:off x="12671947" y="3048327"/>
              <a:ext cx="240881" cy="645326"/>
            </a:xfrm>
            <a:custGeom>
              <a:avLst/>
              <a:gdLst>
                <a:gd name="connsiteX0" fmla="*/ 0 w 138906"/>
                <a:gd name="connsiteY0" fmla="*/ 0 h 1086068"/>
                <a:gd name="connsiteX1" fmla="*/ 138907 w 138906"/>
                <a:gd name="connsiteY1" fmla="*/ 0 h 1086068"/>
                <a:gd name="connsiteX2" fmla="*/ 138907 w 138906"/>
                <a:gd name="connsiteY2" fmla="*/ 1086068 h 1086068"/>
                <a:gd name="connsiteX3" fmla="*/ 0 w 138906"/>
                <a:gd name="connsiteY3" fmla="*/ 1086068 h 1086068"/>
              </a:gdLst>
              <a:ahLst/>
              <a:cxnLst>
                <a:cxn ang="0">
                  <a:pos x="connsiteX0" y="connsiteY0"/>
                </a:cxn>
                <a:cxn ang="0">
                  <a:pos x="connsiteX1" y="connsiteY1"/>
                </a:cxn>
                <a:cxn ang="0">
                  <a:pos x="connsiteX2" y="connsiteY2"/>
                </a:cxn>
                <a:cxn ang="0">
                  <a:pos x="connsiteX3" y="connsiteY3"/>
                </a:cxn>
              </a:cxnLst>
              <a:rect l="l" t="t" r="r" b="b"/>
              <a:pathLst>
                <a:path w="138906" h="1086068">
                  <a:moveTo>
                    <a:pt x="0" y="0"/>
                  </a:moveTo>
                  <a:lnTo>
                    <a:pt x="138907" y="0"/>
                  </a:lnTo>
                  <a:lnTo>
                    <a:pt x="138907" y="1086068"/>
                  </a:lnTo>
                  <a:lnTo>
                    <a:pt x="0" y="1086068"/>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0" name="Freeform 163">
              <a:extLst>
                <a:ext uri="{FF2B5EF4-FFF2-40B4-BE49-F238E27FC236}">
                  <a16:creationId xmlns:a16="http://schemas.microsoft.com/office/drawing/2014/main" id="{2DAC63F4-A613-0EB7-5E60-95E48005BAC5}"/>
                </a:ext>
              </a:extLst>
            </p:cNvPr>
            <p:cNvSpPr/>
            <p:nvPr/>
          </p:nvSpPr>
          <p:spPr>
            <a:xfrm>
              <a:off x="13491435" y="3061028"/>
              <a:ext cx="240881" cy="842526"/>
            </a:xfrm>
            <a:custGeom>
              <a:avLst/>
              <a:gdLst>
                <a:gd name="connsiteX0" fmla="*/ 0 w 138906"/>
                <a:gd name="connsiteY0" fmla="*/ 0 h 1410177"/>
                <a:gd name="connsiteX1" fmla="*/ 138907 w 138906"/>
                <a:gd name="connsiteY1" fmla="*/ 0 h 1410177"/>
                <a:gd name="connsiteX2" fmla="*/ 138907 w 138906"/>
                <a:gd name="connsiteY2" fmla="*/ 1410177 h 1410177"/>
                <a:gd name="connsiteX3" fmla="*/ 0 w 138906"/>
                <a:gd name="connsiteY3" fmla="*/ 1410177 h 1410177"/>
              </a:gdLst>
              <a:ahLst/>
              <a:cxnLst>
                <a:cxn ang="0">
                  <a:pos x="connsiteX0" y="connsiteY0"/>
                </a:cxn>
                <a:cxn ang="0">
                  <a:pos x="connsiteX1" y="connsiteY1"/>
                </a:cxn>
                <a:cxn ang="0">
                  <a:pos x="connsiteX2" y="connsiteY2"/>
                </a:cxn>
                <a:cxn ang="0">
                  <a:pos x="connsiteX3" y="connsiteY3"/>
                </a:cxn>
              </a:cxnLst>
              <a:rect l="l" t="t" r="r" b="b"/>
              <a:pathLst>
                <a:path w="138906" h="1410177">
                  <a:moveTo>
                    <a:pt x="0" y="0"/>
                  </a:moveTo>
                  <a:lnTo>
                    <a:pt x="138907" y="0"/>
                  </a:lnTo>
                  <a:lnTo>
                    <a:pt x="138907" y="1410177"/>
                  </a:lnTo>
                  <a:lnTo>
                    <a:pt x="0" y="1410177"/>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2" name="Freeform 165">
              <a:extLst>
                <a:ext uri="{FF2B5EF4-FFF2-40B4-BE49-F238E27FC236}">
                  <a16:creationId xmlns:a16="http://schemas.microsoft.com/office/drawing/2014/main" id="{9EA6DD09-3344-F410-9BC7-179AE8895147}"/>
                </a:ext>
              </a:extLst>
            </p:cNvPr>
            <p:cNvSpPr/>
            <p:nvPr/>
          </p:nvSpPr>
          <p:spPr>
            <a:xfrm>
              <a:off x="14035629" y="3061026"/>
              <a:ext cx="240881" cy="1291887"/>
            </a:xfrm>
            <a:custGeom>
              <a:avLst/>
              <a:gdLst>
                <a:gd name="connsiteX0" fmla="*/ 0 w 138906"/>
                <a:gd name="connsiteY0" fmla="*/ 0 h 1423491"/>
                <a:gd name="connsiteX1" fmla="*/ 138907 w 138906"/>
                <a:gd name="connsiteY1" fmla="*/ 0 h 1423491"/>
                <a:gd name="connsiteX2" fmla="*/ 138907 w 138906"/>
                <a:gd name="connsiteY2" fmla="*/ 1423491 h 1423491"/>
                <a:gd name="connsiteX3" fmla="*/ 0 w 138906"/>
                <a:gd name="connsiteY3" fmla="*/ 1423491 h 1423491"/>
              </a:gdLst>
              <a:ahLst/>
              <a:cxnLst>
                <a:cxn ang="0">
                  <a:pos x="connsiteX0" y="connsiteY0"/>
                </a:cxn>
                <a:cxn ang="0">
                  <a:pos x="connsiteX1" y="connsiteY1"/>
                </a:cxn>
                <a:cxn ang="0">
                  <a:pos x="connsiteX2" y="connsiteY2"/>
                </a:cxn>
                <a:cxn ang="0">
                  <a:pos x="connsiteX3" y="connsiteY3"/>
                </a:cxn>
              </a:cxnLst>
              <a:rect l="l" t="t" r="r" b="b"/>
              <a:pathLst>
                <a:path w="138906" h="1423491">
                  <a:moveTo>
                    <a:pt x="0" y="0"/>
                  </a:moveTo>
                  <a:lnTo>
                    <a:pt x="138907" y="0"/>
                  </a:lnTo>
                  <a:lnTo>
                    <a:pt x="138907" y="1423491"/>
                  </a:lnTo>
                  <a:lnTo>
                    <a:pt x="0" y="1423491"/>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5" name="Freeform 168">
              <a:extLst>
                <a:ext uri="{FF2B5EF4-FFF2-40B4-BE49-F238E27FC236}">
                  <a16:creationId xmlns:a16="http://schemas.microsoft.com/office/drawing/2014/main" id="{20A1D31C-37DA-16B3-7642-4E613A5F06D7}"/>
                </a:ext>
              </a:extLst>
            </p:cNvPr>
            <p:cNvSpPr/>
            <p:nvPr/>
          </p:nvSpPr>
          <p:spPr>
            <a:xfrm>
              <a:off x="14853839" y="3048327"/>
              <a:ext cx="240881" cy="1462716"/>
            </a:xfrm>
            <a:custGeom>
              <a:avLst/>
              <a:gdLst>
                <a:gd name="connsiteX0" fmla="*/ 0 w 138906"/>
                <a:gd name="connsiteY0" fmla="*/ 0 h 1503504"/>
                <a:gd name="connsiteX1" fmla="*/ 138907 w 138906"/>
                <a:gd name="connsiteY1" fmla="*/ 0 h 1503504"/>
                <a:gd name="connsiteX2" fmla="*/ 138907 w 138906"/>
                <a:gd name="connsiteY2" fmla="*/ 1503504 h 1503504"/>
                <a:gd name="connsiteX3" fmla="*/ 0 w 138906"/>
                <a:gd name="connsiteY3" fmla="*/ 1503504 h 1503504"/>
              </a:gdLst>
              <a:ahLst/>
              <a:cxnLst>
                <a:cxn ang="0">
                  <a:pos x="connsiteX0" y="connsiteY0"/>
                </a:cxn>
                <a:cxn ang="0">
                  <a:pos x="connsiteX1" y="connsiteY1"/>
                </a:cxn>
                <a:cxn ang="0">
                  <a:pos x="connsiteX2" y="connsiteY2"/>
                </a:cxn>
                <a:cxn ang="0">
                  <a:pos x="connsiteX3" y="connsiteY3"/>
                </a:cxn>
              </a:cxnLst>
              <a:rect l="l" t="t" r="r" b="b"/>
              <a:pathLst>
                <a:path w="138906" h="1503504">
                  <a:moveTo>
                    <a:pt x="0" y="0"/>
                  </a:moveTo>
                  <a:lnTo>
                    <a:pt x="138907" y="0"/>
                  </a:lnTo>
                  <a:lnTo>
                    <a:pt x="138907" y="1503504"/>
                  </a:lnTo>
                  <a:lnTo>
                    <a:pt x="0" y="1503504"/>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6" name="Freeform 169">
              <a:extLst>
                <a:ext uri="{FF2B5EF4-FFF2-40B4-BE49-F238E27FC236}">
                  <a16:creationId xmlns:a16="http://schemas.microsoft.com/office/drawing/2014/main" id="{78F7E3D3-CF9F-0D6E-566D-569291F5E818}"/>
                </a:ext>
              </a:extLst>
            </p:cNvPr>
            <p:cNvSpPr/>
            <p:nvPr/>
          </p:nvSpPr>
          <p:spPr>
            <a:xfrm>
              <a:off x="15126575" y="3061026"/>
              <a:ext cx="240881" cy="1465257"/>
            </a:xfrm>
            <a:custGeom>
              <a:avLst/>
              <a:gdLst>
                <a:gd name="connsiteX0" fmla="*/ 0 w 138906"/>
                <a:gd name="connsiteY0" fmla="*/ 0 h 1562594"/>
                <a:gd name="connsiteX1" fmla="*/ 138907 w 138906"/>
                <a:gd name="connsiteY1" fmla="*/ 0 h 1562594"/>
                <a:gd name="connsiteX2" fmla="*/ 138907 w 138906"/>
                <a:gd name="connsiteY2" fmla="*/ 1562594 h 1562594"/>
                <a:gd name="connsiteX3" fmla="*/ 0 w 138906"/>
                <a:gd name="connsiteY3" fmla="*/ 1562594 h 1562594"/>
              </a:gdLst>
              <a:ahLst/>
              <a:cxnLst>
                <a:cxn ang="0">
                  <a:pos x="connsiteX0" y="connsiteY0"/>
                </a:cxn>
                <a:cxn ang="0">
                  <a:pos x="connsiteX1" y="connsiteY1"/>
                </a:cxn>
                <a:cxn ang="0">
                  <a:pos x="connsiteX2" y="connsiteY2"/>
                </a:cxn>
                <a:cxn ang="0">
                  <a:pos x="connsiteX3" y="connsiteY3"/>
                </a:cxn>
              </a:cxnLst>
              <a:rect l="l" t="t" r="r" b="b"/>
              <a:pathLst>
                <a:path w="138906" h="1562594">
                  <a:moveTo>
                    <a:pt x="0" y="0"/>
                  </a:moveTo>
                  <a:lnTo>
                    <a:pt x="138907" y="0"/>
                  </a:lnTo>
                  <a:lnTo>
                    <a:pt x="138907" y="1562594"/>
                  </a:lnTo>
                  <a:lnTo>
                    <a:pt x="0" y="1562594"/>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7" name="Freeform 170">
              <a:extLst>
                <a:ext uri="{FF2B5EF4-FFF2-40B4-BE49-F238E27FC236}">
                  <a16:creationId xmlns:a16="http://schemas.microsoft.com/office/drawing/2014/main" id="{F2584399-368D-0F2B-2742-8952C10D2EC4}"/>
                </a:ext>
              </a:extLst>
            </p:cNvPr>
            <p:cNvSpPr/>
            <p:nvPr/>
          </p:nvSpPr>
          <p:spPr>
            <a:xfrm>
              <a:off x="15399312" y="3061026"/>
              <a:ext cx="240881" cy="1943885"/>
            </a:xfrm>
            <a:custGeom>
              <a:avLst/>
              <a:gdLst>
                <a:gd name="connsiteX0" fmla="*/ 0 w 138906"/>
                <a:gd name="connsiteY0" fmla="*/ 0 h 1575274"/>
                <a:gd name="connsiteX1" fmla="*/ 138907 w 138906"/>
                <a:gd name="connsiteY1" fmla="*/ 0 h 1575274"/>
                <a:gd name="connsiteX2" fmla="*/ 138907 w 138906"/>
                <a:gd name="connsiteY2" fmla="*/ 1575275 h 1575274"/>
                <a:gd name="connsiteX3" fmla="*/ 0 w 138906"/>
                <a:gd name="connsiteY3" fmla="*/ 1575275 h 1575274"/>
              </a:gdLst>
              <a:ahLst/>
              <a:cxnLst>
                <a:cxn ang="0">
                  <a:pos x="connsiteX0" y="connsiteY0"/>
                </a:cxn>
                <a:cxn ang="0">
                  <a:pos x="connsiteX1" y="connsiteY1"/>
                </a:cxn>
                <a:cxn ang="0">
                  <a:pos x="connsiteX2" y="connsiteY2"/>
                </a:cxn>
                <a:cxn ang="0">
                  <a:pos x="connsiteX3" y="connsiteY3"/>
                </a:cxn>
              </a:cxnLst>
              <a:rect l="l" t="t" r="r" b="b"/>
              <a:pathLst>
                <a:path w="138906" h="1575274">
                  <a:moveTo>
                    <a:pt x="0" y="0"/>
                  </a:moveTo>
                  <a:lnTo>
                    <a:pt x="138907" y="0"/>
                  </a:lnTo>
                  <a:lnTo>
                    <a:pt x="138907" y="1575275"/>
                  </a:lnTo>
                  <a:lnTo>
                    <a:pt x="0" y="1575275"/>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8" name="Freeform 171">
              <a:extLst>
                <a:ext uri="{FF2B5EF4-FFF2-40B4-BE49-F238E27FC236}">
                  <a16:creationId xmlns:a16="http://schemas.microsoft.com/office/drawing/2014/main" id="{A009206B-3430-80CF-0546-E47C0B4A54DA}"/>
                </a:ext>
              </a:extLst>
            </p:cNvPr>
            <p:cNvSpPr/>
            <p:nvPr/>
          </p:nvSpPr>
          <p:spPr>
            <a:xfrm>
              <a:off x="15672048" y="3061026"/>
              <a:ext cx="240881" cy="2415373"/>
            </a:xfrm>
            <a:custGeom>
              <a:avLst/>
              <a:gdLst>
                <a:gd name="connsiteX0" fmla="*/ 0 w 138906"/>
                <a:gd name="connsiteY0" fmla="*/ 0 h 1600508"/>
                <a:gd name="connsiteX1" fmla="*/ 138907 w 138906"/>
                <a:gd name="connsiteY1" fmla="*/ 0 h 1600508"/>
                <a:gd name="connsiteX2" fmla="*/ 138907 w 138906"/>
                <a:gd name="connsiteY2" fmla="*/ 1600508 h 1600508"/>
                <a:gd name="connsiteX3" fmla="*/ 0 w 138906"/>
                <a:gd name="connsiteY3" fmla="*/ 1600508 h 1600508"/>
              </a:gdLst>
              <a:ahLst/>
              <a:cxnLst>
                <a:cxn ang="0">
                  <a:pos x="connsiteX0" y="connsiteY0"/>
                </a:cxn>
                <a:cxn ang="0">
                  <a:pos x="connsiteX1" y="connsiteY1"/>
                </a:cxn>
                <a:cxn ang="0">
                  <a:pos x="connsiteX2" y="connsiteY2"/>
                </a:cxn>
                <a:cxn ang="0">
                  <a:pos x="connsiteX3" y="connsiteY3"/>
                </a:cxn>
              </a:cxnLst>
              <a:rect l="l" t="t" r="r" b="b"/>
              <a:pathLst>
                <a:path w="138906" h="1600508">
                  <a:moveTo>
                    <a:pt x="0" y="0"/>
                  </a:moveTo>
                  <a:lnTo>
                    <a:pt x="138907" y="0"/>
                  </a:lnTo>
                  <a:lnTo>
                    <a:pt x="138907" y="1600508"/>
                  </a:lnTo>
                  <a:lnTo>
                    <a:pt x="0" y="1600508"/>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89" name="Freeform 172">
              <a:extLst>
                <a:ext uri="{FF2B5EF4-FFF2-40B4-BE49-F238E27FC236}">
                  <a16:creationId xmlns:a16="http://schemas.microsoft.com/office/drawing/2014/main" id="{D60FD8D1-F806-0FD7-E77B-5797659072B5}"/>
                </a:ext>
              </a:extLst>
            </p:cNvPr>
            <p:cNvSpPr/>
            <p:nvPr/>
          </p:nvSpPr>
          <p:spPr>
            <a:xfrm>
              <a:off x="15944784" y="3061026"/>
              <a:ext cx="240881" cy="2766813"/>
            </a:xfrm>
            <a:custGeom>
              <a:avLst/>
              <a:gdLst>
                <a:gd name="connsiteX0" fmla="*/ 0 w 138906"/>
                <a:gd name="connsiteY0" fmla="*/ 0 h 1615344"/>
                <a:gd name="connsiteX1" fmla="*/ 138907 w 138906"/>
                <a:gd name="connsiteY1" fmla="*/ 0 h 1615344"/>
                <a:gd name="connsiteX2" fmla="*/ 138907 w 138906"/>
                <a:gd name="connsiteY2" fmla="*/ 1615345 h 1615344"/>
                <a:gd name="connsiteX3" fmla="*/ 0 w 138906"/>
                <a:gd name="connsiteY3" fmla="*/ 1615345 h 1615344"/>
              </a:gdLst>
              <a:ahLst/>
              <a:cxnLst>
                <a:cxn ang="0">
                  <a:pos x="connsiteX0" y="connsiteY0"/>
                </a:cxn>
                <a:cxn ang="0">
                  <a:pos x="connsiteX1" y="connsiteY1"/>
                </a:cxn>
                <a:cxn ang="0">
                  <a:pos x="connsiteX2" y="connsiteY2"/>
                </a:cxn>
                <a:cxn ang="0">
                  <a:pos x="connsiteX3" y="connsiteY3"/>
                </a:cxn>
              </a:cxnLst>
              <a:rect l="l" t="t" r="r" b="b"/>
              <a:pathLst>
                <a:path w="138906" h="1615344">
                  <a:moveTo>
                    <a:pt x="0" y="0"/>
                  </a:moveTo>
                  <a:lnTo>
                    <a:pt x="138907" y="0"/>
                  </a:lnTo>
                  <a:lnTo>
                    <a:pt x="138907" y="1615345"/>
                  </a:lnTo>
                  <a:lnTo>
                    <a:pt x="0" y="1615345"/>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90" name="Freeform 173">
              <a:extLst>
                <a:ext uri="{FF2B5EF4-FFF2-40B4-BE49-F238E27FC236}">
                  <a16:creationId xmlns:a16="http://schemas.microsoft.com/office/drawing/2014/main" id="{62F7F26D-DFF4-1C3B-63F4-432B05B975CA}"/>
                </a:ext>
              </a:extLst>
            </p:cNvPr>
            <p:cNvSpPr/>
            <p:nvPr/>
          </p:nvSpPr>
          <p:spPr>
            <a:xfrm>
              <a:off x="16217521" y="3061025"/>
              <a:ext cx="240881" cy="3067835"/>
            </a:xfrm>
            <a:custGeom>
              <a:avLst/>
              <a:gdLst>
                <a:gd name="connsiteX0" fmla="*/ 0 w 138906"/>
                <a:gd name="connsiteY0" fmla="*/ 0 h 1634238"/>
                <a:gd name="connsiteX1" fmla="*/ 138907 w 138906"/>
                <a:gd name="connsiteY1" fmla="*/ 0 h 1634238"/>
                <a:gd name="connsiteX2" fmla="*/ 138907 w 138906"/>
                <a:gd name="connsiteY2" fmla="*/ 1634238 h 1634238"/>
                <a:gd name="connsiteX3" fmla="*/ 0 w 138906"/>
                <a:gd name="connsiteY3" fmla="*/ 1634238 h 1634238"/>
              </a:gdLst>
              <a:ahLst/>
              <a:cxnLst>
                <a:cxn ang="0">
                  <a:pos x="connsiteX0" y="connsiteY0"/>
                </a:cxn>
                <a:cxn ang="0">
                  <a:pos x="connsiteX1" y="connsiteY1"/>
                </a:cxn>
                <a:cxn ang="0">
                  <a:pos x="connsiteX2" y="connsiteY2"/>
                </a:cxn>
                <a:cxn ang="0">
                  <a:pos x="connsiteX3" y="connsiteY3"/>
                </a:cxn>
              </a:cxnLst>
              <a:rect l="l" t="t" r="r" b="b"/>
              <a:pathLst>
                <a:path w="138906" h="1634238">
                  <a:moveTo>
                    <a:pt x="0" y="0"/>
                  </a:moveTo>
                  <a:lnTo>
                    <a:pt x="138907" y="0"/>
                  </a:lnTo>
                  <a:lnTo>
                    <a:pt x="138907" y="1634238"/>
                  </a:lnTo>
                  <a:lnTo>
                    <a:pt x="0" y="1634238"/>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91" name="Freeform 174">
              <a:extLst>
                <a:ext uri="{FF2B5EF4-FFF2-40B4-BE49-F238E27FC236}">
                  <a16:creationId xmlns:a16="http://schemas.microsoft.com/office/drawing/2014/main" id="{0078A834-8AC6-BCEE-7077-63C4266B2EDB}"/>
                </a:ext>
              </a:extLst>
            </p:cNvPr>
            <p:cNvSpPr/>
            <p:nvPr/>
          </p:nvSpPr>
          <p:spPr>
            <a:xfrm>
              <a:off x="16490257" y="3061026"/>
              <a:ext cx="240881" cy="3124985"/>
            </a:xfrm>
            <a:custGeom>
              <a:avLst/>
              <a:gdLst>
                <a:gd name="connsiteX0" fmla="*/ 0 w 138906"/>
                <a:gd name="connsiteY0" fmla="*/ 0 h 1649074"/>
                <a:gd name="connsiteX1" fmla="*/ 138907 w 138906"/>
                <a:gd name="connsiteY1" fmla="*/ 0 h 1649074"/>
                <a:gd name="connsiteX2" fmla="*/ 138907 w 138906"/>
                <a:gd name="connsiteY2" fmla="*/ 1649074 h 1649074"/>
                <a:gd name="connsiteX3" fmla="*/ 0 w 138906"/>
                <a:gd name="connsiteY3" fmla="*/ 1649074 h 1649074"/>
              </a:gdLst>
              <a:ahLst/>
              <a:cxnLst>
                <a:cxn ang="0">
                  <a:pos x="connsiteX0" y="connsiteY0"/>
                </a:cxn>
                <a:cxn ang="0">
                  <a:pos x="connsiteX1" y="connsiteY1"/>
                </a:cxn>
                <a:cxn ang="0">
                  <a:pos x="connsiteX2" y="connsiteY2"/>
                </a:cxn>
                <a:cxn ang="0">
                  <a:pos x="connsiteX3" y="connsiteY3"/>
                </a:cxn>
              </a:cxnLst>
              <a:rect l="l" t="t" r="r" b="b"/>
              <a:pathLst>
                <a:path w="138906" h="1649074">
                  <a:moveTo>
                    <a:pt x="0" y="0"/>
                  </a:moveTo>
                  <a:lnTo>
                    <a:pt x="138907" y="0"/>
                  </a:lnTo>
                  <a:lnTo>
                    <a:pt x="138907" y="1649074"/>
                  </a:lnTo>
                  <a:lnTo>
                    <a:pt x="0" y="1649074"/>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93" name="Freeform 176">
              <a:extLst>
                <a:ext uri="{FF2B5EF4-FFF2-40B4-BE49-F238E27FC236}">
                  <a16:creationId xmlns:a16="http://schemas.microsoft.com/office/drawing/2014/main" id="{8F267C99-2312-BD38-D69C-B8A04391E244}"/>
                </a:ext>
              </a:extLst>
            </p:cNvPr>
            <p:cNvSpPr/>
            <p:nvPr/>
          </p:nvSpPr>
          <p:spPr>
            <a:xfrm>
              <a:off x="17035730" y="3061026"/>
              <a:ext cx="240881" cy="3394532"/>
            </a:xfrm>
            <a:custGeom>
              <a:avLst/>
              <a:gdLst>
                <a:gd name="connsiteX0" fmla="*/ 0 w 138906"/>
                <a:gd name="connsiteY0" fmla="*/ 0 h 1699668"/>
                <a:gd name="connsiteX1" fmla="*/ 138907 w 138906"/>
                <a:gd name="connsiteY1" fmla="*/ 0 h 1699668"/>
                <a:gd name="connsiteX2" fmla="*/ 138907 w 138906"/>
                <a:gd name="connsiteY2" fmla="*/ 1699669 h 1699668"/>
                <a:gd name="connsiteX3" fmla="*/ 0 w 138906"/>
                <a:gd name="connsiteY3" fmla="*/ 1699669 h 1699668"/>
              </a:gdLst>
              <a:ahLst/>
              <a:cxnLst>
                <a:cxn ang="0">
                  <a:pos x="connsiteX0" y="connsiteY0"/>
                </a:cxn>
                <a:cxn ang="0">
                  <a:pos x="connsiteX1" y="connsiteY1"/>
                </a:cxn>
                <a:cxn ang="0">
                  <a:pos x="connsiteX2" y="connsiteY2"/>
                </a:cxn>
                <a:cxn ang="0">
                  <a:pos x="connsiteX3" y="connsiteY3"/>
                </a:cxn>
              </a:cxnLst>
              <a:rect l="l" t="t" r="r" b="b"/>
              <a:pathLst>
                <a:path w="138906" h="1699668">
                  <a:moveTo>
                    <a:pt x="0" y="0"/>
                  </a:moveTo>
                  <a:lnTo>
                    <a:pt x="138907" y="0"/>
                  </a:lnTo>
                  <a:lnTo>
                    <a:pt x="138907" y="1699669"/>
                  </a:lnTo>
                  <a:lnTo>
                    <a:pt x="0" y="1699669"/>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95" name="Freeform 178">
              <a:extLst>
                <a:ext uri="{FF2B5EF4-FFF2-40B4-BE49-F238E27FC236}">
                  <a16:creationId xmlns:a16="http://schemas.microsoft.com/office/drawing/2014/main" id="{9B2AE0F2-476E-9B23-3A54-B2EDCEEEEDAF}"/>
                </a:ext>
              </a:extLst>
            </p:cNvPr>
            <p:cNvSpPr/>
            <p:nvPr/>
          </p:nvSpPr>
          <p:spPr>
            <a:xfrm>
              <a:off x="17581203" y="3061025"/>
              <a:ext cx="240881" cy="4625173"/>
            </a:xfrm>
            <a:custGeom>
              <a:avLst/>
              <a:gdLst>
                <a:gd name="connsiteX0" fmla="*/ 0 w 138906"/>
                <a:gd name="connsiteY0" fmla="*/ 0 h 1767127"/>
                <a:gd name="connsiteX1" fmla="*/ 138907 w 138906"/>
                <a:gd name="connsiteY1" fmla="*/ 0 h 1767127"/>
                <a:gd name="connsiteX2" fmla="*/ 138907 w 138906"/>
                <a:gd name="connsiteY2" fmla="*/ 1767128 h 1767127"/>
                <a:gd name="connsiteX3" fmla="*/ 0 w 138906"/>
                <a:gd name="connsiteY3" fmla="*/ 1767128 h 1767127"/>
              </a:gdLst>
              <a:ahLst/>
              <a:cxnLst>
                <a:cxn ang="0">
                  <a:pos x="connsiteX0" y="connsiteY0"/>
                </a:cxn>
                <a:cxn ang="0">
                  <a:pos x="connsiteX1" y="connsiteY1"/>
                </a:cxn>
                <a:cxn ang="0">
                  <a:pos x="connsiteX2" y="connsiteY2"/>
                </a:cxn>
                <a:cxn ang="0">
                  <a:pos x="connsiteX3" y="connsiteY3"/>
                </a:cxn>
              </a:cxnLst>
              <a:rect l="l" t="t" r="r" b="b"/>
              <a:pathLst>
                <a:path w="138906" h="1767127">
                  <a:moveTo>
                    <a:pt x="0" y="0"/>
                  </a:moveTo>
                  <a:lnTo>
                    <a:pt x="138907" y="0"/>
                  </a:lnTo>
                  <a:lnTo>
                    <a:pt x="138907" y="1767128"/>
                  </a:lnTo>
                  <a:lnTo>
                    <a:pt x="0" y="1767128"/>
                  </a:lnTo>
                  <a:close/>
                </a:path>
              </a:pathLst>
            </a:custGeom>
            <a:grpFill/>
            <a:ln w="19039" cap="flat">
              <a:no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grpSp>
        <p:nvGrpSpPr>
          <p:cNvPr id="135" name="Group 134">
            <a:extLst>
              <a:ext uri="{FF2B5EF4-FFF2-40B4-BE49-F238E27FC236}">
                <a16:creationId xmlns:a16="http://schemas.microsoft.com/office/drawing/2014/main" id="{9C06FC88-5A24-BC48-071C-C3357BA26881}"/>
              </a:ext>
            </a:extLst>
          </p:cNvPr>
          <p:cNvGrpSpPr/>
          <p:nvPr/>
        </p:nvGrpSpPr>
        <p:grpSpPr>
          <a:xfrm>
            <a:off x="7447875" y="1133605"/>
            <a:ext cx="4484832" cy="3748730"/>
            <a:chOff x="5940366" y="248918"/>
            <a:chExt cx="11819866" cy="7516146"/>
          </a:xfrm>
        </p:grpSpPr>
        <p:sp>
          <p:nvSpPr>
            <p:cNvPr id="136" name="Freeform 126">
              <a:extLst>
                <a:ext uri="{FF2B5EF4-FFF2-40B4-BE49-F238E27FC236}">
                  <a16:creationId xmlns:a16="http://schemas.microsoft.com/office/drawing/2014/main" id="{3A0507CA-78B6-4B68-BA71-14000B82002B}"/>
                </a:ext>
              </a:extLst>
            </p:cNvPr>
            <p:cNvSpPr/>
            <p:nvPr/>
          </p:nvSpPr>
          <p:spPr>
            <a:xfrm flipH="1">
              <a:off x="6002009" y="248918"/>
              <a:ext cx="57093" cy="7494064"/>
            </a:xfrm>
            <a:custGeom>
              <a:avLst/>
              <a:gdLst>
                <a:gd name="connsiteX0" fmla="*/ 0 w 12697"/>
                <a:gd name="connsiteY0" fmla="*/ 0 h 4935683"/>
                <a:gd name="connsiteX1" fmla="*/ 0 w 12697"/>
                <a:gd name="connsiteY1" fmla="*/ 4935683 h 4935683"/>
              </a:gdLst>
              <a:ahLst/>
              <a:cxnLst>
                <a:cxn ang="0">
                  <a:pos x="connsiteX0" y="connsiteY0"/>
                </a:cxn>
                <a:cxn ang="0">
                  <a:pos x="connsiteX1" y="connsiteY1"/>
                </a:cxn>
              </a:cxnLst>
              <a:rect l="l" t="t" r="r" b="b"/>
              <a:pathLst>
                <a:path w="12697" h="4935683">
                  <a:moveTo>
                    <a:pt x="0" y="0"/>
                  </a:moveTo>
                  <a:lnTo>
                    <a:pt x="0" y="4935683"/>
                  </a:lnTo>
                </a:path>
              </a:pathLst>
            </a:custGeom>
            <a:ln w="12700" cap="sq">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nvGrpSpPr>
            <p:cNvPr id="137" name="Graphic 4">
              <a:extLst>
                <a:ext uri="{FF2B5EF4-FFF2-40B4-BE49-F238E27FC236}">
                  <a16:creationId xmlns:a16="http://schemas.microsoft.com/office/drawing/2014/main" id="{3E20F062-B8AB-DEE8-661B-660FEBE93E22}"/>
                </a:ext>
              </a:extLst>
            </p:cNvPr>
            <p:cNvGrpSpPr/>
            <p:nvPr/>
          </p:nvGrpSpPr>
          <p:grpSpPr>
            <a:xfrm>
              <a:off x="5940366" y="1604961"/>
              <a:ext cx="119019" cy="6160103"/>
              <a:chOff x="1227938" y="2478758"/>
              <a:chExt cx="116813" cy="3538060"/>
            </a:xfrm>
          </p:grpSpPr>
          <p:sp>
            <p:nvSpPr>
              <p:cNvPr id="143" name="Freeform 139">
                <a:extLst>
                  <a:ext uri="{FF2B5EF4-FFF2-40B4-BE49-F238E27FC236}">
                    <a16:creationId xmlns:a16="http://schemas.microsoft.com/office/drawing/2014/main" id="{6D00FF27-DAE3-1A06-2198-BC77259D5D89}"/>
                  </a:ext>
                </a:extLst>
              </p:cNvPr>
              <p:cNvSpPr/>
              <p:nvPr/>
            </p:nvSpPr>
            <p:spPr>
              <a:xfrm>
                <a:off x="1227938" y="2478758"/>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144" name="Freeform 140">
                <a:extLst>
                  <a:ext uri="{FF2B5EF4-FFF2-40B4-BE49-F238E27FC236}">
                    <a16:creationId xmlns:a16="http://schemas.microsoft.com/office/drawing/2014/main" id="{9A778540-8C1B-D412-2134-EE9342AE5818}"/>
                  </a:ext>
                </a:extLst>
              </p:cNvPr>
              <p:cNvSpPr/>
              <p:nvPr/>
            </p:nvSpPr>
            <p:spPr>
              <a:xfrm>
                <a:off x="1227938" y="3183784"/>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145" name="Freeform 141">
                <a:extLst>
                  <a:ext uri="{FF2B5EF4-FFF2-40B4-BE49-F238E27FC236}">
                    <a16:creationId xmlns:a16="http://schemas.microsoft.com/office/drawing/2014/main" id="{0F3DE41B-61C9-78BB-11AD-77174B075207}"/>
                  </a:ext>
                </a:extLst>
              </p:cNvPr>
              <p:cNvSpPr/>
              <p:nvPr/>
            </p:nvSpPr>
            <p:spPr>
              <a:xfrm>
                <a:off x="1227938" y="3888936"/>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146" name="Freeform 142">
                <a:extLst>
                  <a:ext uri="{FF2B5EF4-FFF2-40B4-BE49-F238E27FC236}">
                    <a16:creationId xmlns:a16="http://schemas.microsoft.com/office/drawing/2014/main" id="{352755EC-3CDF-2475-52A8-280C48C3A7E0}"/>
                  </a:ext>
                </a:extLst>
              </p:cNvPr>
              <p:cNvSpPr/>
              <p:nvPr/>
            </p:nvSpPr>
            <p:spPr>
              <a:xfrm>
                <a:off x="1227938" y="4593961"/>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147" name="Freeform 143">
                <a:extLst>
                  <a:ext uri="{FF2B5EF4-FFF2-40B4-BE49-F238E27FC236}">
                    <a16:creationId xmlns:a16="http://schemas.microsoft.com/office/drawing/2014/main" id="{A2C6BB9E-CE65-9628-B5D4-5D988647CD38}"/>
                  </a:ext>
                </a:extLst>
              </p:cNvPr>
              <p:cNvSpPr/>
              <p:nvPr/>
            </p:nvSpPr>
            <p:spPr>
              <a:xfrm>
                <a:off x="1227938" y="5299113"/>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148" name="Freeform 144">
                <a:extLst>
                  <a:ext uri="{FF2B5EF4-FFF2-40B4-BE49-F238E27FC236}">
                    <a16:creationId xmlns:a16="http://schemas.microsoft.com/office/drawing/2014/main" id="{7AB2760D-A3B7-9930-F88E-9A72E1DD53D3}"/>
                  </a:ext>
                </a:extLst>
              </p:cNvPr>
              <p:cNvSpPr/>
              <p:nvPr/>
            </p:nvSpPr>
            <p:spPr>
              <a:xfrm>
                <a:off x="1227938" y="6004138"/>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grpSp>
          <p:nvGrpSpPr>
            <p:cNvPr id="138" name="Graphic 4">
              <a:extLst>
                <a:ext uri="{FF2B5EF4-FFF2-40B4-BE49-F238E27FC236}">
                  <a16:creationId xmlns:a16="http://schemas.microsoft.com/office/drawing/2014/main" id="{2BFB3281-90C8-52DC-19CD-F1778BD165FE}"/>
                </a:ext>
              </a:extLst>
            </p:cNvPr>
            <p:cNvGrpSpPr/>
            <p:nvPr/>
          </p:nvGrpSpPr>
          <p:grpSpPr>
            <a:xfrm>
              <a:off x="6059385" y="3448223"/>
              <a:ext cx="11700847" cy="22076"/>
              <a:chOff x="1344752" y="3537437"/>
              <a:chExt cx="10358720" cy="12680"/>
            </a:xfrm>
          </p:grpSpPr>
          <p:sp>
            <p:nvSpPr>
              <p:cNvPr id="140" name="Freeform 132">
                <a:extLst>
                  <a:ext uri="{FF2B5EF4-FFF2-40B4-BE49-F238E27FC236}">
                    <a16:creationId xmlns:a16="http://schemas.microsoft.com/office/drawing/2014/main" id="{30C9222F-9228-4093-67C5-FDE8CBFB3CF7}"/>
                  </a:ext>
                </a:extLst>
              </p:cNvPr>
              <p:cNvSpPr/>
              <p:nvPr/>
            </p:nvSpPr>
            <p:spPr>
              <a:xfrm>
                <a:off x="11684426" y="3537437"/>
                <a:ext cx="19045" cy="12680"/>
              </a:xfrm>
              <a:custGeom>
                <a:avLst/>
                <a:gdLst>
                  <a:gd name="connsiteX0" fmla="*/ 19046 w 19045"/>
                  <a:gd name="connsiteY0" fmla="*/ 0 h 12680"/>
                  <a:gd name="connsiteX1" fmla="*/ 0 w 19045"/>
                  <a:gd name="connsiteY1" fmla="*/ 0 h 12680"/>
                </a:gdLst>
                <a:ahLst/>
                <a:cxnLst>
                  <a:cxn ang="0">
                    <a:pos x="connsiteX0" y="connsiteY0"/>
                  </a:cxn>
                  <a:cxn ang="0">
                    <a:pos x="connsiteX1" y="connsiteY1"/>
                  </a:cxn>
                </a:cxnLst>
                <a:rect l="l" t="t" r="r" b="b"/>
                <a:pathLst>
                  <a:path w="19045" h="12680">
                    <a:moveTo>
                      <a:pt x="19046" y="0"/>
                    </a:moveTo>
                    <a:lnTo>
                      <a:pt x="0" y="0"/>
                    </a:lnTo>
                  </a:path>
                </a:pathLst>
              </a:custGeom>
              <a:ln w="19039"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141" name="Freeform 133">
                <a:extLst>
                  <a:ext uri="{FF2B5EF4-FFF2-40B4-BE49-F238E27FC236}">
                    <a16:creationId xmlns:a16="http://schemas.microsoft.com/office/drawing/2014/main" id="{CF68D744-F538-31A6-5E64-9A875088DD01}"/>
                  </a:ext>
                </a:extLst>
              </p:cNvPr>
              <p:cNvSpPr/>
              <p:nvPr/>
            </p:nvSpPr>
            <p:spPr>
              <a:xfrm>
                <a:off x="1382843" y="3537437"/>
                <a:ext cx="10263491" cy="12680"/>
              </a:xfrm>
              <a:custGeom>
                <a:avLst/>
                <a:gdLst>
                  <a:gd name="connsiteX0" fmla="*/ 10263492 w 10263491"/>
                  <a:gd name="connsiteY0" fmla="*/ 0 h 12680"/>
                  <a:gd name="connsiteX1" fmla="*/ 0 w 10263491"/>
                  <a:gd name="connsiteY1" fmla="*/ 0 h 12680"/>
                </a:gdLst>
                <a:ahLst/>
                <a:cxnLst>
                  <a:cxn ang="0">
                    <a:pos x="connsiteX0" y="connsiteY0"/>
                  </a:cxn>
                  <a:cxn ang="0">
                    <a:pos x="connsiteX1" y="connsiteY1"/>
                  </a:cxn>
                </a:cxnLst>
                <a:rect l="l" t="t" r="r" b="b"/>
                <a:pathLst>
                  <a:path w="10263491" h="12680">
                    <a:moveTo>
                      <a:pt x="10263492" y="0"/>
                    </a:moveTo>
                    <a:lnTo>
                      <a:pt x="0" y="0"/>
                    </a:lnTo>
                  </a:path>
                </a:pathLst>
              </a:custGeom>
              <a:ln w="12700" cap="flat">
                <a:solidFill>
                  <a:srgbClr val="000000"/>
                </a:solidFill>
                <a:custDash>
                  <a:ds d="225000" sp="225000"/>
                </a:custDash>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142" name="Freeform 134">
                <a:extLst>
                  <a:ext uri="{FF2B5EF4-FFF2-40B4-BE49-F238E27FC236}">
                    <a16:creationId xmlns:a16="http://schemas.microsoft.com/office/drawing/2014/main" id="{15608D62-84A4-CFE5-1238-C4EFDC273722}"/>
                  </a:ext>
                </a:extLst>
              </p:cNvPr>
              <p:cNvSpPr/>
              <p:nvPr/>
            </p:nvSpPr>
            <p:spPr>
              <a:xfrm>
                <a:off x="1344752" y="3537437"/>
                <a:ext cx="19045" cy="12680"/>
              </a:xfrm>
              <a:custGeom>
                <a:avLst/>
                <a:gdLst>
                  <a:gd name="connsiteX0" fmla="*/ 19046 w 19045"/>
                  <a:gd name="connsiteY0" fmla="*/ 0 h 12680"/>
                  <a:gd name="connsiteX1" fmla="*/ 0 w 19045"/>
                  <a:gd name="connsiteY1" fmla="*/ 0 h 12680"/>
                </a:gdLst>
                <a:ahLst/>
                <a:cxnLst>
                  <a:cxn ang="0">
                    <a:pos x="connsiteX0" y="connsiteY0"/>
                  </a:cxn>
                  <a:cxn ang="0">
                    <a:pos x="connsiteX1" y="connsiteY1"/>
                  </a:cxn>
                </a:cxnLst>
                <a:rect l="l" t="t" r="r" b="b"/>
                <a:pathLst>
                  <a:path w="19045" h="12680">
                    <a:moveTo>
                      <a:pt x="19046" y="0"/>
                    </a:moveTo>
                    <a:lnTo>
                      <a:pt x="0" y="0"/>
                    </a:lnTo>
                  </a:path>
                </a:pathLst>
              </a:custGeom>
              <a:ln w="19039"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sp>
          <p:nvSpPr>
            <p:cNvPr id="139" name="Freeform 135">
              <a:extLst>
                <a:ext uri="{FF2B5EF4-FFF2-40B4-BE49-F238E27FC236}">
                  <a16:creationId xmlns:a16="http://schemas.microsoft.com/office/drawing/2014/main" id="{18B1ACFF-1736-6CE7-DF36-B45B68571907}"/>
                </a:ext>
              </a:extLst>
            </p:cNvPr>
            <p:cNvSpPr/>
            <p:nvPr/>
          </p:nvSpPr>
          <p:spPr>
            <a:xfrm>
              <a:off x="6059385" y="1604959"/>
              <a:ext cx="11700847" cy="22076"/>
            </a:xfrm>
            <a:custGeom>
              <a:avLst/>
              <a:gdLst>
                <a:gd name="connsiteX0" fmla="*/ 10358720 w 10358720"/>
                <a:gd name="connsiteY0" fmla="*/ 0 h 12680"/>
                <a:gd name="connsiteX1" fmla="*/ 0 w 10358720"/>
                <a:gd name="connsiteY1" fmla="*/ 0 h 12680"/>
              </a:gdLst>
              <a:ahLst/>
              <a:cxnLst>
                <a:cxn ang="0">
                  <a:pos x="connsiteX0" y="connsiteY0"/>
                </a:cxn>
                <a:cxn ang="0">
                  <a:pos x="connsiteX1" y="connsiteY1"/>
                </a:cxn>
              </a:cxnLst>
              <a:rect l="l" t="t" r="r" b="b"/>
              <a:pathLst>
                <a:path w="10358720" h="12680">
                  <a:moveTo>
                    <a:pt x="10358720" y="0"/>
                  </a:moveTo>
                  <a:lnTo>
                    <a:pt x="0" y="0"/>
                  </a:lnTo>
                </a:path>
              </a:pathLst>
            </a:custGeom>
            <a:ln w="12700" cap="flat">
              <a:solidFill>
                <a:srgbClr val="000000"/>
              </a:solidFill>
              <a:prstDash val="solid"/>
              <a:miter/>
            </a:ln>
          </p:spPr>
          <p:txBody>
            <a:bodyPr rtlCol="0" anchor="ctr"/>
            <a:lstStyle/>
            <a:p>
              <a:pPr defTabSz="609630">
                <a:defRPr/>
              </a:pPr>
              <a:endParaRPr lang="en-GB" sz="1133" noProof="0" dirty="0">
                <a:solidFill>
                  <a:srgbClr val="2F5D81"/>
                </a:solidFill>
                <a:latin typeface="Calibri" panose="020F0502020204030204"/>
              </a:endParaRPr>
            </a:p>
          </p:txBody>
        </p:sp>
      </p:grpSp>
      <p:sp>
        <p:nvSpPr>
          <p:cNvPr id="158" name="Freeform 133">
            <a:extLst>
              <a:ext uri="{FF2B5EF4-FFF2-40B4-BE49-F238E27FC236}">
                <a16:creationId xmlns:a16="http://schemas.microsoft.com/office/drawing/2014/main" id="{A8B1CAE5-4724-77B3-355D-7C9D7B08D954}"/>
              </a:ext>
            </a:extLst>
          </p:cNvPr>
          <p:cNvSpPr/>
          <p:nvPr/>
        </p:nvSpPr>
        <p:spPr>
          <a:xfrm>
            <a:off x="7451725" y="1189224"/>
            <a:ext cx="4472819" cy="31993"/>
          </a:xfrm>
          <a:custGeom>
            <a:avLst/>
            <a:gdLst>
              <a:gd name="connsiteX0" fmla="*/ 10263492 w 10263491"/>
              <a:gd name="connsiteY0" fmla="*/ 0 h 12680"/>
              <a:gd name="connsiteX1" fmla="*/ 0 w 10263491"/>
              <a:gd name="connsiteY1" fmla="*/ 0 h 12680"/>
            </a:gdLst>
            <a:ahLst/>
            <a:cxnLst>
              <a:cxn ang="0">
                <a:pos x="connsiteX0" y="connsiteY0"/>
              </a:cxn>
              <a:cxn ang="0">
                <a:pos x="connsiteX1" y="connsiteY1"/>
              </a:cxn>
            </a:cxnLst>
            <a:rect l="l" t="t" r="r" b="b"/>
            <a:pathLst>
              <a:path w="10263491" h="12680">
                <a:moveTo>
                  <a:pt x="10263492" y="0"/>
                </a:moveTo>
                <a:lnTo>
                  <a:pt x="0" y="0"/>
                </a:lnTo>
              </a:path>
            </a:pathLst>
          </a:custGeom>
          <a:ln w="12700" cap="flat">
            <a:solidFill>
              <a:srgbClr val="000000"/>
            </a:solidFill>
            <a:custDash>
              <a:ds d="225000" sp="225000"/>
            </a:custDash>
            <a:miter/>
          </a:ln>
        </p:spPr>
        <p:txBody>
          <a:bodyPr rtlCol="0" anchor="ctr"/>
          <a:lstStyle/>
          <a:p>
            <a:pPr defTabSz="609630">
              <a:defRPr/>
            </a:pPr>
            <a:endParaRPr lang="en-GB" sz="1133" noProof="0" dirty="0">
              <a:solidFill>
                <a:srgbClr val="2F5D81"/>
              </a:solidFill>
              <a:latin typeface="Calibri" panose="020F0502020204030204"/>
            </a:endParaRPr>
          </a:p>
        </p:txBody>
      </p:sp>
      <p:sp>
        <p:nvSpPr>
          <p:cNvPr id="164" name="TextBox 163">
            <a:extLst>
              <a:ext uri="{FF2B5EF4-FFF2-40B4-BE49-F238E27FC236}">
                <a16:creationId xmlns:a16="http://schemas.microsoft.com/office/drawing/2014/main" id="{8CFC7258-9DBC-209C-FEC2-10F815E91DD6}"/>
              </a:ext>
            </a:extLst>
          </p:cNvPr>
          <p:cNvSpPr txBox="1"/>
          <p:nvPr/>
        </p:nvSpPr>
        <p:spPr>
          <a:xfrm>
            <a:off x="7162301" y="1061318"/>
            <a:ext cx="252633" cy="266676"/>
          </a:xfrm>
          <a:prstGeom prst="rect">
            <a:avLst/>
          </a:prstGeom>
          <a:noFill/>
        </p:spPr>
        <p:txBody>
          <a:bodyPr wrap="none" rIns="0" rtlCol="0">
            <a:spAutoFit/>
          </a:bodyPr>
          <a:lstStyle/>
          <a:p>
            <a:pPr algn="r" defTabSz="609630">
              <a:defRPr/>
            </a:pPr>
            <a:r>
              <a:rPr lang="en-GB" sz="1133" noProof="0" dirty="0">
                <a:ln/>
                <a:latin typeface="Arial" panose="020B0604020202020204" pitchFamily="34" charset="0"/>
                <a:cs typeface="Arial" panose="020B0604020202020204" pitchFamily="34" charset="0"/>
                <a:sym typeface="ArialNarrow"/>
                <a:rtl val="0"/>
              </a:rPr>
              <a:t>20</a:t>
            </a:r>
          </a:p>
        </p:txBody>
      </p:sp>
      <p:sp>
        <p:nvSpPr>
          <p:cNvPr id="174" name="TextBox 173">
            <a:extLst>
              <a:ext uri="{FF2B5EF4-FFF2-40B4-BE49-F238E27FC236}">
                <a16:creationId xmlns:a16="http://schemas.microsoft.com/office/drawing/2014/main" id="{5A1B8C6A-4A6D-CE85-40AE-20E4A44821F2}"/>
              </a:ext>
            </a:extLst>
          </p:cNvPr>
          <p:cNvSpPr txBox="1"/>
          <p:nvPr/>
        </p:nvSpPr>
        <p:spPr>
          <a:xfrm>
            <a:off x="7816857" y="4492408"/>
            <a:ext cx="1704771" cy="266676"/>
          </a:xfrm>
          <a:prstGeom prst="rect">
            <a:avLst/>
          </a:prstGeom>
          <a:solidFill>
            <a:schemeClr val="bg1"/>
          </a:solidFill>
        </p:spPr>
        <p:txBody>
          <a:bodyPr wrap="square" rtlCol="0">
            <a:spAutoFit/>
          </a:bodyPr>
          <a:lstStyle/>
          <a:p>
            <a:pPr defTabSz="609630">
              <a:defRPr/>
            </a:pPr>
            <a:r>
              <a:rPr lang="en-GB" sz="1133" noProof="0" dirty="0">
                <a:ln/>
                <a:solidFill>
                  <a:srgbClr val="2F5D81"/>
                </a:solidFill>
                <a:latin typeface="ArialNarrow"/>
                <a:cs typeface="ArialNarrow"/>
                <a:sym typeface="ArialNarrow"/>
                <a:rtl val="0"/>
              </a:rPr>
              <a:t>No prior brain RT</a:t>
            </a:r>
          </a:p>
        </p:txBody>
      </p:sp>
      <p:sp>
        <p:nvSpPr>
          <p:cNvPr id="175" name="Rectangle 174">
            <a:extLst>
              <a:ext uri="{FF2B5EF4-FFF2-40B4-BE49-F238E27FC236}">
                <a16:creationId xmlns:a16="http://schemas.microsoft.com/office/drawing/2014/main" id="{3F81FB46-6DA7-C3C4-A2D4-D4DE120B2FBD}"/>
              </a:ext>
            </a:extLst>
          </p:cNvPr>
          <p:cNvSpPr/>
          <p:nvPr/>
        </p:nvSpPr>
        <p:spPr>
          <a:xfrm>
            <a:off x="7684014" y="4550999"/>
            <a:ext cx="125617" cy="121263"/>
          </a:xfrm>
          <a:prstGeom prst="rect">
            <a:avLst/>
          </a:prstGeom>
          <a:solidFill>
            <a:schemeClr val="accent5">
              <a:lumMod val="50000"/>
            </a:schemeClr>
          </a:solidFill>
          <a:ln w="1270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2F5D81"/>
              </a:solidFill>
              <a:latin typeface="Calibri" panose="020F0502020204030204"/>
            </a:endParaRPr>
          </a:p>
        </p:txBody>
      </p:sp>
      <p:sp>
        <p:nvSpPr>
          <p:cNvPr id="173" name="TextBox 172">
            <a:extLst>
              <a:ext uri="{FF2B5EF4-FFF2-40B4-BE49-F238E27FC236}">
                <a16:creationId xmlns:a16="http://schemas.microsoft.com/office/drawing/2014/main" id="{05118BFA-3EC0-315E-FC4C-CC81E3D2D8F8}"/>
              </a:ext>
            </a:extLst>
          </p:cNvPr>
          <p:cNvSpPr txBox="1"/>
          <p:nvPr/>
        </p:nvSpPr>
        <p:spPr>
          <a:xfrm>
            <a:off x="7816858" y="4733306"/>
            <a:ext cx="1281881" cy="266676"/>
          </a:xfrm>
          <a:prstGeom prst="rect">
            <a:avLst/>
          </a:prstGeom>
          <a:noFill/>
          <a:ln>
            <a:noFill/>
          </a:ln>
        </p:spPr>
        <p:txBody>
          <a:bodyPr wrap="square" rtlCol="0">
            <a:spAutoFit/>
          </a:bodyPr>
          <a:lstStyle/>
          <a:p>
            <a:pPr defTabSz="609630">
              <a:defRPr/>
            </a:pPr>
            <a:r>
              <a:rPr lang="en-GB" sz="1133" noProof="0" dirty="0">
                <a:ln/>
                <a:solidFill>
                  <a:srgbClr val="2F5D81"/>
                </a:solidFill>
                <a:latin typeface="ArialNarrow"/>
                <a:cs typeface="ArialNarrow"/>
                <a:sym typeface="ArialNarrow"/>
                <a:rtl val="0"/>
              </a:rPr>
              <a:t>Prior brain RT</a:t>
            </a:r>
          </a:p>
        </p:txBody>
      </p:sp>
      <p:sp>
        <p:nvSpPr>
          <p:cNvPr id="176" name="Rectangle 175">
            <a:extLst>
              <a:ext uri="{FF2B5EF4-FFF2-40B4-BE49-F238E27FC236}">
                <a16:creationId xmlns:a16="http://schemas.microsoft.com/office/drawing/2014/main" id="{3446179B-5F4C-8E67-5197-BEF40BB52621}"/>
              </a:ext>
            </a:extLst>
          </p:cNvPr>
          <p:cNvSpPr/>
          <p:nvPr/>
        </p:nvSpPr>
        <p:spPr>
          <a:xfrm>
            <a:off x="7684014" y="4791897"/>
            <a:ext cx="125617" cy="121263"/>
          </a:xfrm>
          <a:prstGeom prst="rect">
            <a:avLst/>
          </a:prstGeom>
          <a:noFill/>
          <a:ln w="1270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srgbClr val="2F5D81"/>
              </a:solidFill>
              <a:latin typeface="Calibri" panose="020F0502020204030204"/>
            </a:endParaRPr>
          </a:p>
        </p:txBody>
      </p:sp>
      <p:sp>
        <p:nvSpPr>
          <p:cNvPr id="179" name="Rectangle 178">
            <a:extLst>
              <a:ext uri="{FF2B5EF4-FFF2-40B4-BE49-F238E27FC236}">
                <a16:creationId xmlns:a16="http://schemas.microsoft.com/office/drawing/2014/main" id="{E7CE23D1-BB27-9E36-E667-C42C4259B1D7}"/>
              </a:ext>
            </a:extLst>
          </p:cNvPr>
          <p:cNvSpPr/>
          <p:nvPr/>
        </p:nvSpPr>
        <p:spPr>
          <a:xfrm>
            <a:off x="7805081" y="5043974"/>
            <a:ext cx="68289" cy="72757"/>
          </a:xfrm>
          <a:prstGeom prst="rect">
            <a:avLst/>
          </a:prstGeom>
          <a:no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80" name="Rectangle 179">
            <a:extLst>
              <a:ext uri="{FF2B5EF4-FFF2-40B4-BE49-F238E27FC236}">
                <a16:creationId xmlns:a16="http://schemas.microsoft.com/office/drawing/2014/main" id="{DF6DAA67-740F-F7AD-F935-C97CC4FFC2D9}"/>
              </a:ext>
            </a:extLst>
          </p:cNvPr>
          <p:cNvSpPr/>
          <p:nvPr/>
        </p:nvSpPr>
        <p:spPr>
          <a:xfrm>
            <a:off x="8165754"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b="1" noProof="0" dirty="0">
              <a:solidFill>
                <a:prstClr val="white"/>
              </a:solidFill>
              <a:latin typeface="Calibri" panose="020F0502020204030204"/>
            </a:endParaRPr>
          </a:p>
        </p:txBody>
      </p:sp>
      <p:sp>
        <p:nvSpPr>
          <p:cNvPr id="181" name="Rectangle 180">
            <a:extLst>
              <a:ext uri="{FF2B5EF4-FFF2-40B4-BE49-F238E27FC236}">
                <a16:creationId xmlns:a16="http://schemas.microsoft.com/office/drawing/2014/main" id="{78BB4663-A625-CBB5-0EE3-F55FAD85BEAD}"/>
              </a:ext>
            </a:extLst>
          </p:cNvPr>
          <p:cNvSpPr/>
          <p:nvPr/>
        </p:nvSpPr>
        <p:spPr>
          <a:xfrm>
            <a:off x="8346091"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b="1" noProof="0" dirty="0">
              <a:solidFill>
                <a:prstClr val="white"/>
              </a:solidFill>
              <a:latin typeface="Calibri" panose="020F0502020204030204"/>
            </a:endParaRPr>
          </a:p>
        </p:txBody>
      </p:sp>
      <p:sp>
        <p:nvSpPr>
          <p:cNvPr id="182" name="Rectangle 181">
            <a:extLst>
              <a:ext uri="{FF2B5EF4-FFF2-40B4-BE49-F238E27FC236}">
                <a16:creationId xmlns:a16="http://schemas.microsoft.com/office/drawing/2014/main" id="{BE23FE83-30A0-315A-B16C-247EFDE5C43C}"/>
              </a:ext>
            </a:extLst>
          </p:cNvPr>
          <p:cNvSpPr/>
          <p:nvPr/>
        </p:nvSpPr>
        <p:spPr>
          <a:xfrm>
            <a:off x="8706765"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83" name="Rectangle 182">
            <a:extLst>
              <a:ext uri="{FF2B5EF4-FFF2-40B4-BE49-F238E27FC236}">
                <a16:creationId xmlns:a16="http://schemas.microsoft.com/office/drawing/2014/main" id="{49DBC58F-00A9-8D8E-0D2B-989607B47688}"/>
              </a:ext>
            </a:extLst>
          </p:cNvPr>
          <p:cNvSpPr/>
          <p:nvPr/>
        </p:nvSpPr>
        <p:spPr>
          <a:xfrm>
            <a:off x="9428110"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84" name="Rectangle 183">
            <a:extLst>
              <a:ext uri="{FF2B5EF4-FFF2-40B4-BE49-F238E27FC236}">
                <a16:creationId xmlns:a16="http://schemas.microsoft.com/office/drawing/2014/main" id="{DB928334-F91E-1D5E-93CE-ED5E03473C09}"/>
              </a:ext>
            </a:extLst>
          </p:cNvPr>
          <p:cNvSpPr/>
          <p:nvPr/>
        </p:nvSpPr>
        <p:spPr>
          <a:xfrm>
            <a:off x="9608446" y="5043959"/>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85" name="Rectangle 184">
            <a:extLst>
              <a:ext uri="{FF2B5EF4-FFF2-40B4-BE49-F238E27FC236}">
                <a16:creationId xmlns:a16="http://schemas.microsoft.com/office/drawing/2014/main" id="{A374159F-327A-EC28-A3E3-15BA42751756}"/>
              </a:ext>
            </a:extLst>
          </p:cNvPr>
          <p:cNvSpPr/>
          <p:nvPr/>
        </p:nvSpPr>
        <p:spPr>
          <a:xfrm>
            <a:off x="9788783"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86" name="Rectangle 185">
            <a:extLst>
              <a:ext uri="{FF2B5EF4-FFF2-40B4-BE49-F238E27FC236}">
                <a16:creationId xmlns:a16="http://schemas.microsoft.com/office/drawing/2014/main" id="{FAAB2EEC-BB3C-5317-545B-D8B9E15CDFFA}"/>
              </a:ext>
            </a:extLst>
          </p:cNvPr>
          <p:cNvSpPr/>
          <p:nvPr/>
        </p:nvSpPr>
        <p:spPr>
          <a:xfrm>
            <a:off x="9969120" y="5043959"/>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87" name="Rectangle 186">
            <a:extLst>
              <a:ext uri="{FF2B5EF4-FFF2-40B4-BE49-F238E27FC236}">
                <a16:creationId xmlns:a16="http://schemas.microsoft.com/office/drawing/2014/main" id="{6A603752-D18C-6C4C-A809-F4E2FA6B4088}"/>
              </a:ext>
            </a:extLst>
          </p:cNvPr>
          <p:cNvSpPr/>
          <p:nvPr/>
        </p:nvSpPr>
        <p:spPr>
          <a:xfrm>
            <a:off x="1069046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88" name="Rectangle 187">
            <a:extLst>
              <a:ext uri="{FF2B5EF4-FFF2-40B4-BE49-F238E27FC236}">
                <a16:creationId xmlns:a16="http://schemas.microsoft.com/office/drawing/2014/main" id="{1D784501-CE06-5349-56D3-47733A689CAF}"/>
              </a:ext>
            </a:extLst>
          </p:cNvPr>
          <p:cNvSpPr/>
          <p:nvPr/>
        </p:nvSpPr>
        <p:spPr>
          <a:xfrm>
            <a:off x="10870803" y="5043959"/>
            <a:ext cx="68289" cy="72757"/>
          </a:xfrm>
          <a:prstGeom prst="rect">
            <a:avLst/>
          </a:prstGeom>
          <a:no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89" name="Rectangle 188">
            <a:extLst>
              <a:ext uri="{FF2B5EF4-FFF2-40B4-BE49-F238E27FC236}">
                <a16:creationId xmlns:a16="http://schemas.microsoft.com/office/drawing/2014/main" id="{F3B60381-579E-B027-A2C8-BF5CFFB92F7E}"/>
              </a:ext>
            </a:extLst>
          </p:cNvPr>
          <p:cNvSpPr/>
          <p:nvPr/>
        </p:nvSpPr>
        <p:spPr>
          <a:xfrm>
            <a:off x="11051140"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190" name="Rectangle 189">
            <a:extLst>
              <a:ext uri="{FF2B5EF4-FFF2-40B4-BE49-F238E27FC236}">
                <a16:creationId xmlns:a16="http://schemas.microsoft.com/office/drawing/2014/main" id="{A2E34693-6A9D-620D-9E08-3D1C3EF9A032}"/>
              </a:ext>
            </a:extLst>
          </p:cNvPr>
          <p:cNvSpPr/>
          <p:nvPr/>
        </p:nvSpPr>
        <p:spPr>
          <a:xfrm>
            <a:off x="1177248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20" name="Rectangle 219">
            <a:extLst>
              <a:ext uri="{FF2B5EF4-FFF2-40B4-BE49-F238E27FC236}">
                <a16:creationId xmlns:a16="http://schemas.microsoft.com/office/drawing/2014/main" id="{213977EA-BA67-C0E9-C03B-420557D19AB7}"/>
              </a:ext>
            </a:extLst>
          </p:cNvPr>
          <p:cNvSpPr/>
          <p:nvPr/>
        </p:nvSpPr>
        <p:spPr>
          <a:xfrm>
            <a:off x="1014945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21" name="Rectangle 220">
            <a:extLst>
              <a:ext uri="{FF2B5EF4-FFF2-40B4-BE49-F238E27FC236}">
                <a16:creationId xmlns:a16="http://schemas.microsoft.com/office/drawing/2014/main" id="{A2A3C006-70E2-F468-CD8C-454FB664F05A}"/>
              </a:ext>
            </a:extLst>
          </p:cNvPr>
          <p:cNvSpPr/>
          <p:nvPr/>
        </p:nvSpPr>
        <p:spPr>
          <a:xfrm>
            <a:off x="8887102"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26" name="Rectangle 225">
            <a:extLst>
              <a:ext uri="{FF2B5EF4-FFF2-40B4-BE49-F238E27FC236}">
                <a16:creationId xmlns:a16="http://schemas.microsoft.com/office/drawing/2014/main" id="{B4ACC231-7FB1-DF41-F6BD-9389579E7B01}"/>
              </a:ext>
            </a:extLst>
          </p:cNvPr>
          <p:cNvSpPr/>
          <p:nvPr/>
        </p:nvSpPr>
        <p:spPr>
          <a:xfrm>
            <a:off x="7624744" y="5043956"/>
            <a:ext cx="68289" cy="72757"/>
          </a:xfrm>
          <a:prstGeom prst="rect">
            <a:avLst/>
          </a:prstGeom>
          <a:no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27" name="Rectangle 226">
            <a:extLst>
              <a:ext uri="{FF2B5EF4-FFF2-40B4-BE49-F238E27FC236}">
                <a16:creationId xmlns:a16="http://schemas.microsoft.com/office/drawing/2014/main" id="{15E55BA9-1B88-A05B-132A-07F9729A31BC}"/>
              </a:ext>
            </a:extLst>
          </p:cNvPr>
          <p:cNvSpPr/>
          <p:nvPr/>
        </p:nvSpPr>
        <p:spPr>
          <a:xfrm>
            <a:off x="798541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b="1" noProof="0" dirty="0">
              <a:solidFill>
                <a:prstClr val="white"/>
              </a:solidFill>
              <a:latin typeface="Calibri" panose="020F0502020204030204"/>
            </a:endParaRPr>
          </a:p>
        </p:txBody>
      </p:sp>
      <p:sp>
        <p:nvSpPr>
          <p:cNvPr id="228" name="Rectangle 227">
            <a:extLst>
              <a:ext uri="{FF2B5EF4-FFF2-40B4-BE49-F238E27FC236}">
                <a16:creationId xmlns:a16="http://schemas.microsoft.com/office/drawing/2014/main" id="{654FE841-D663-944B-9392-4F56C0CE03CF}"/>
              </a:ext>
            </a:extLst>
          </p:cNvPr>
          <p:cNvSpPr/>
          <p:nvPr/>
        </p:nvSpPr>
        <p:spPr>
          <a:xfrm>
            <a:off x="852642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29" name="Rectangle 228">
            <a:extLst>
              <a:ext uri="{FF2B5EF4-FFF2-40B4-BE49-F238E27FC236}">
                <a16:creationId xmlns:a16="http://schemas.microsoft.com/office/drawing/2014/main" id="{E1592BE0-4285-0FD7-8D66-29469C99DB9A}"/>
              </a:ext>
            </a:extLst>
          </p:cNvPr>
          <p:cNvSpPr/>
          <p:nvPr/>
        </p:nvSpPr>
        <p:spPr>
          <a:xfrm>
            <a:off x="9067436" y="5044000"/>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30" name="Rectangle 229">
            <a:extLst>
              <a:ext uri="{FF2B5EF4-FFF2-40B4-BE49-F238E27FC236}">
                <a16:creationId xmlns:a16="http://schemas.microsoft.com/office/drawing/2014/main" id="{A9FB7F4B-9B11-417B-2ACE-C19B5268F0E1}"/>
              </a:ext>
            </a:extLst>
          </p:cNvPr>
          <p:cNvSpPr/>
          <p:nvPr/>
        </p:nvSpPr>
        <p:spPr>
          <a:xfrm>
            <a:off x="9247773" y="5043959"/>
            <a:ext cx="68289" cy="72757"/>
          </a:xfrm>
          <a:prstGeom prst="rect">
            <a:avLst/>
          </a:prstGeom>
          <a:no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31" name="Rectangle 230">
            <a:extLst>
              <a:ext uri="{FF2B5EF4-FFF2-40B4-BE49-F238E27FC236}">
                <a16:creationId xmlns:a16="http://schemas.microsoft.com/office/drawing/2014/main" id="{794A7663-0AFB-A5B3-0260-2556F057039B}"/>
              </a:ext>
            </a:extLst>
          </p:cNvPr>
          <p:cNvSpPr/>
          <p:nvPr/>
        </p:nvSpPr>
        <p:spPr>
          <a:xfrm>
            <a:off x="10329793"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32" name="Rectangle 231">
            <a:extLst>
              <a:ext uri="{FF2B5EF4-FFF2-40B4-BE49-F238E27FC236}">
                <a16:creationId xmlns:a16="http://schemas.microsoft.com/office/drawing/2014/main" id="{CD09EEFD-CA45-7A52-50B6-B3A81F3F3424}"/>
              </a:ext>
            </a:extLst>
          </p:cNvPr>
          <p:cNvSpPr/>
          <p:nvPr/>
        </p:nvSpPr>
        <p:spPr>
          <a:xfrm>
            <a:off x="10510130"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33" name="Rectangle 232">
            <a:extLst>
              <a:ext uri="{FF2B5EF4-FFF2-40B4-BE49-F238E27FC236}">
                <a16:creationId xmlns:a16="http://schemas.microsoft.com/office/drawing/2014/main" id="{1D1EDA33-0625-0B3E-AEDD-7EC69A3EF3B7}"/>
              </a:ext>
            </a:extLst>
          </p:cNvPr>
          <p:cNvSpPr/>
          <p:nvPr/>
        </p:nvSpPr>
        <p:spPr>
          <a:xfrm>
            <a:off x="1123147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34" name="Rectangle 233">
            <a:extLst>
              <a:ext uri="{FF2B5EF4-FFF2-40B4-BE49-F238E27FC236}">
                <a16:creationId xmlns:a16="http://schemas.microsoft.com/office/drawing/2014/main" id="{85B23D3D-DF87-BD36-1BD7-53B67C7F1807}"/>
              </a:ext>
            </a:extLst>
          </p:cNvPr>
          <p:cNvSpPr/>
          <p:nvPr/>
        </p:nvSpPr>
        <p:spPr>
          <a:xfrm>
            <a:off x="11411813"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35" name="Rectangle 234">
            <a:extLst>
              <a:ext uri="{FF2B5EF4-FFF2-40B4-BE49-F238E27FC236}">
                <a16:creationId xmlns:a16="http://schemas.microsoft.com/office/drawing/2014/main" id="{6CE6C5CA-B1DB-3411-B69D-771380B9154E}"/>
              </a:ext>
            </a:extLst>
          </p:cNvPr>
          <p:cNvSpPr/>
          <p:nvPr/>
        </p:nvSpPr>
        <p:spPr>
          <a:xfrm>
            <a:off x="11592148"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noProof="0" dirty="0">
              <a:solidFill>
                <a:prstClr val="white"/>
              </a:solidFill>
              <a:latin typeface="Calibri" panose="020F0502020204030204"/>
            </a:endParaRPr>
          </a:p>
        </p:txBody>
      </p:sp>
      <p:sp>
        <p:nvSpPr>
          <p:cNvPr id="251" name="TextBox 250">
            <a:extLst>
              <a:ext uri="{FF2B5EF4-FFF2-40B4-BE49-F238E27FC236}">
                <a16:creationId xmlns:a16="http://schemas.microsoft.com/office/drawing/2014/main" id="{BD55B933-C70F-71D9-CC5F-A0CAF1897094}"/>
              </a:ext>
            </a:extLst>
          </p:cNvPr>
          <p:cNvSpPr txBox="1"/>
          <p:nvPr/>
        </p:nvSpPr>
        <p:spPr>
          <a:xfrm>
            <a:off x="6582070" y="4980035"/>
            <a:ext cx="1001521" cy="235898"/>
          </a:xfrm>
          <a:prstGeom prst="rect">
            <a:avLst/>
          </a:prstGeom>
          <a:noFill/>
          <a:ln>
            <a:noFill/>
          </a:ln>
        </p:spPr>
        <p:txBody>
          <a:bodyPr wrap="square" rtlCol="0">
            <a:spAutoFit/>
          </a:bodyPr>
          <a:lstStyle/>
          <a:p>
            <a:pPr algn="r" defTabSz="609630">
              <a:defRPr/>
            </a:pPr>
            <a:r>
              <a:rPr lang="en-GB" sz="933" b="1" noProof="0" dirty="0">
                <a:ln/>
                <a:solidFill>
                  <a:schemeClr val="accent5">
                    <a:lumMod val="50000"/>
                  </a:schemeClr>
                </a:solidFill>
                <a:latin typeface="Arial" panose="020B0604020202020204" pitchFamily="34" charset="0"/>
                <a:cs typeface="Arial" panose="020B0604020202020204" pitchFamily="34" charset="0"/>
                <a:sym typeface="ArialNarrow"/>
                <a:rtl val="0"/>
              </a:rPr>
              <a:t>Prior brain RT</a:t>
            </a:r>
          </a:p>
        </p:txBody>
      </p:sp>
      <p:sp>
        <p:nvSpPr>
          <p:cNvPr id="2" name="Rectangle: Rounded Corners 1">
            <a:extLst>
              <a:ext uri="{FF2B5EF4-FFF2-40B4-BE49-F238E27FC236}">
                <a16:creationId xmlns:a16="http://schemas.microsoft.com/office/drawing/2014/main" id="{25EE150D-ED92-A7B3-D778-49A9068E995B}"/>
              </a:ext>
            </a:extLst>
          </p:cNvPr>
          <p:cNvSpPr/>
          <p:nvPr/>
        </p:nvSpPr>
        <p:spPr>
          <a:xfrm>
            <a:off x="7992062" y="778890"/>
            <a:ext cx="3525679" cy="384721"/>
          </a:xfrm>
          <a:prstGeom prst="roundRect">
            <a:avLst>
              <a:gd name="adj" fmla="val 20366"/>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GB" sz="1600" b="1" noProof="0" dirty="0">
                <a:solidFill>
                  <a:schemeClr val="tx1"/>
                </a:solidFill>
                <a:latin typeface="Arial" panose="020B0604020202020204" pitchFamily="34" charset="0"/>
                <a:cs typeface="Arial" panose="020B0604020202020204" pitchFamily="34" charset="0"/>
              </a:rPr>
              <a:t>Intracranial tumour response</a:t>
            </a:r>
          </a:p>
        </p:txBody>
      </p:sp>
      <p:sp>
        <p:nvSpPr>
          <p:cNvPr id="4" name="Rectangle 2">
            <a:extLst>
              <a:ext uri="{FF2B5EF4-FFF2-40B4-BE49-F238E27FC236}">
                <a16:creationId xmlns:a16="http://schemas.microsoft.com/office/drawing/2014/main" id="{4652D56A-3A87-D875-8CD5-35BD8714BD42}"/>
              </a:ext>
            </a:extLst>
          </p:cNvPr>
          <p:cNvSpPr>
            <a:spLocks noChangeArrowheads="1"/>
          </p:cNvSpPr>
          <p:nvPr/>
        </p:nvSpPr>
        <p:spPr bwMode="auto">
          <a:xfrm>
            <a:off x="0" y="29290"/>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a:endParaRPr lang="en-GB" sz="1200" noProof="0" dirty="0">
              <a:solidFill>
                <a:prstClr val="black"/>
              </a:solidFill>
              <a:latin typeface="Calibri" panose="020F0502020204030204"/>
            </a:endParaRPr>
          </a:p>
        </p:txBody>
      </p:sp>
      <p:graphicFrame>
        <p:nvGraphicFramePr>
          <p:cNvPr id="23" name="Content Placeholder 22">
            <a:extLst>
              <a:ext uri="{FF2B5EF4-FFF2-40B4-BE49-F238E27FC236}">
                <a16:creationId xmlns:a16="http://schemas.microsoft.com/office/drawing/2014/main" id="{0C9962E1-154D-4508-6496-F661284D359F}"/>
              </a:ext>
            </a:extLst>
          </p:cNvPr>
          <p:cNvGraphicFramePr>
            <a:graphicFrameLocks noGrp="1"/>
          </p:cNvGraphicFramePr>
          <p:nvPr>
            <p:ph sz="quarter" idx="12"/>
            <p:extLst>
              <p:ext uri="{D42A27DB-BD31-4B8C-83A1-F6EECF244321}">
                <p14:modId xmlns:p14="http://schemas.microsoft.com/office/powerpoint/2010/main" val="3016787734"/>
              </p:ext>
            </p:extLst>
          </p:nvPr>
        </p:nvGraphicFramePr>
        <p:xfrm>
          <a:off x="620714" y="1197912"/>
          <a:ext cx="5796352" cy="3959280"/>
        </p:xfrm>
        <a:graphic>
          <a:graphicData uri="http://schemas.openxmlformats.org/drawingml/2006/table">
            <a:tbl>
              <a:tblPr firstRow="1" bandRow="1">
                <a:tableStyleId>{5C22544A-7EE6-4342-B048-85BDC9FD1C3A}</a:tableStyleId>
              </a:tblPr>
              <a:tblGrid>
                <a:gridCol w="1874886">
                  <a:extLst>
                    <a:ext uri="{9D8B030D-6E8A-4147-A177-3AD203B41FA5}">
                      <a16:colId xmlns:a16="http://schemas.microsoft.com/office/drawing/2014/main" val="1054157355"/>
                    </a:ext>
                  </a:extLst>
                </a:gridCol>
                <a:gridCol w="1960733">
                  <a:extLst>
                    <a:ext uri="{9D8B030D-6E8A-4147-A177-3AD203B41FA5}">
                      <a16:colId xmlns:a16="http://schemas.microsoft.com/office/drawing/2014/main" val="2931103344"/>
                    </a:ext>
                  </a:extLst>
                </a:gridCol>
                <a:gridCol w="1960733">
                  <a:extLst>
                    <a:ext uri="{9D8B030D-6E8A-4147-A177-3AD203B41FA5}">
                      <a16:colId xmlns:a16="http://schemas.microsoft.com/office/drawing/2014/main" val="2152922372"/>
                    </a:ext>
                  </a:extLst>
                </a:gridCol>
              </a:tblGrid>
              <a:tr h="212409">
                <a:tc>
                  <a:txBody>
                    <a:bodyPr/>
                    <a:lstStyle/>
                    <a:p>
                      <a:endParaRPr lang="en-GB" sz="1400" noProof="0" dirty="0">
                        <a:latin typeface="Arial" panose="020B0604020202020204" pitchFamily="34" charset="0"/>
                        <a:cs typeface="Arial" panose="020B0604020202020204" pitchFamily="34" charset="0"/>
                      </a:endParaRPr>
                    </a:p>
                  </a:txBody>
                  <a:tcPr>
                    <a:noFill/>
                  </a:tcPr>
                </a:tc>
                <a:tc gridSpan="2">
                  <a:txBody>
                    <a:bodyPr/>
                    <a:lstStyle/>
                    <a:p>
                      <a:pPr algn="ctr"/>
                      <a:r>
                        <a:rPr lang="en-GB" sz="1400" b="1" noProof="0" dirty="0">
                          <a:solidFill>
                            <a:schemeClr val="bg1"/>
                          </a:solidFill>
                          <a:latin typeface="Arial" panose="020B0604020202020204" pitchFamily="34" charset="0"/>
                          <a:cs typeface="Arial" panose="020B0604020202020204" pitchFamily="34" charset="0"/>
                        </a:rPr>
                        <a:t>Cohort 4: Active brain metastases</a:t>
                      </a:r>
                      <a:r>
                        <a:rPr lang="en-GB" sz="1400" b="1" noProof="0" dirty="0">
                          <a:solidFill>
                            <a:prstClr val="black"/>
                          </a:solidFill>
                          <a:latin typeface="Arial" panose="020B0604020202020204" pitchFamily="34" charset="0"/>
                          <a:cs typeface="Arial" panose="020B0604020202020204" pitchFamily="34" charset="0"/>
                        </a:rPr>
                        <a:t> </a:t>
                      </a:r>
                      <a:endParaRPr lang="en-GB" sz="1400" noProof="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621529"/>
                  </a:ext>
                </a:extLst>
              </a:tr>
              <a:tr h="6584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t>Confirmed intracranial response by </a:t>
                      </a:r>
                      <a:b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t>BICR (RANO-BM)</a:t>
                      </a:r>
                      <a:endParaRPr lang="en-GB" sz="1400" noProof="0" dirty="0">
                        <a:solidFill>
                          <a:schemeClr val="bg1"/>
                        </a:solidFill>
                        <a:latin typeface="Arial" panose="020B0604020202020204" pitchFamily="34" charset="0"/>
                        <a:ea typeface="Calibri" panose="020F0502020204030204" pitchFamily="34" charset="0"/>
                        <a:cs typeface="Arial" panose="020B0604020202020204" pitchFamily="34" charset="0"/>
                      </a:endParaRPr>
                    </a:p>
                  </a:txBody>
                  <a:tcPr>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N=30</a:t>
                      </a:r>
                      <a:endParaRPr lang="en-GB" sz="1400" noProof="0" dirty="0">
                        <a:solidFill>
                          <a:schemeClr val="bg1"/>
                        </a:solidFill>
                        <a:latin typeface="Arial" panose="020B0604020202020204" pitchFamily="34" charset="0"/>
                        <a:cs typeface="Arial" panose="020B0604020202020204" pitchFamily="34" charset="0"/>
                      </a:endParaRPr>
                    </a:p>
                    <a:p>
                      <a:pPr algn="ctr"/>
                      <a:endParaRPr lang="en-GB" sz="1400" noProof="0" dirty="0">
                        <a:solidFill>
                          <a:schemeClr val="bg1"/>
                        </a:solidFill>
                        <a:latin typeface="Arial" panose="020B0604020202020204" pitchFamily="34" charset="0"/>
                        <a:cs typeface="Arial" panose="020B0604020202020204" pitchFamily="34" charset="0"/>
                      </a:endParaRP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No prior brain RT and </a:t>
                      </a:r>
                      <a:r>
                        <a:rPr lang="en-GB" sz="1400" b="1" kern="0" noProof="0" dirty="0">
                          <a:solidFill>
                            <a:schemeClr val="bg1"/>
                          </a:solidFill>
                          <a:latin typeface="Arial" panose="020B0604020202020204" pitchFamily="34" charset="0"/>
                          <a:cs typeface="Arial" panose="020B0604020202020204" pitchFamily="34" charset="0"/>
                        </a:rPr>
                        <a:t>confirmed measurable intracranial disease</a:t>
                      </a:r>
                      <a:r>
                        <a:rPr lang="en-GB" sz="1400" b="1" noProof="0" dirty="0">
                          <a:solidFill>
                            <a:schemeClr val="bg1"/>
                          </a:solidFill>
                          <a:latin typeface="Arial" panose="020B0604020202020204" pitchFamily="34" charset="0"/>
                          <a:cs typeface="Arial" panose="020B0604020202020204" pitchFamily="34" charset="0"/>
                        </a:rPr>
                        <a:t> </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N=17</a:t>
                      </a:r>
                      <a:endParaRPr lang="en-GB" sz="1400" noProof="0" dirty="0">
                        <a:solidFill>
                          <a:schemeClr val="bg1"/>
                        </a:solidFill>
                        <a:latin typeface="Arial" panose="020B0604020202020204" pitchFamily="34" charset="0"/>
                        <a:cs typeface="Arial" panose="020B0604020202020204" pitchFamily="34" charset="0"/>
                      </a:endParaRP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96426794"/>
                  </a:ext>
                </a:extLst>
              </a:tr>
              <a:tr h="212409">
                <a:tc>
                  <a:txBody>
                    <a:bodyPr/>
                    <a:lstStyle/>
                    <a:p>
                      <a:r>
                        <a:rPr lang="en-GB" sz="1400" noProof="0" dirty="0">
                          <a:latin typeface="Arial" panose="020B0604020202020204" pitchFamily="34" charset="0"/>
                          <a:cs typeface="Arial" panose="020B0604020202020204" pitchFamily="34" charset="0"/>
                        </a:rPr>
                        <a:t>ORR</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47%</a:t>
                      </a:r>
                    </a:p>
                  </a:txBody>
                  <a:tcPr marT="36000" marB="36000">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59%</a:t>
                      </a: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91242920"/>
                  </a:ext>
                </a:extLst>
              </a:tr>
              <a:tr h="212409">
                <a:tc>
                  <a:txBody>
                    <a:bodyPr/>
                    <a:lstStyle/>
                    <a:p>
                      <a:pPr marL="0" indent="184150">
                        <a:tabLst/>
                      </a:pPr>
                      <a:r>
                        <a:rPr lang="en-GB" sz="1400" noProof="0" dirty="0">
                          <a:latin typeface="Arial" panose="020B0604020202020204" pitchFamily="34" charset="0"/>
                          <a:cs typeface="Arial" panose="020B0604020202020204" pitchFamily="34" charset="0"/>
                        </a:rPr>
                        <a:t>CR,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 (7)</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1 (6)</a:t>
                      </a:r>
                    </a:p>
                  </a:txBody>
                  <a:tcPr marT="36000" marB="36000"/>
                </a:tc>
                <a:extLst>
                  <a:ext uri="{0D108BD9-81ED-4DB2-BD59-A6C34878D82A}">
                    <a16:rowId xmlns:a16="http://schemas.microsoft.com/office/drawing/2014/main" val="138989440"/>
                  </a:ext>
                </a:extLst>
              </a:tr>
              <a:tr h="212409">
                <a:tc>
                  <a:txBody>
                    <a:bodyPr/>
                    <a:lstStyle/>
                    <a:p>
                      <a:pPr marL="0" indent="184150">
                        <a:tabLst/>
                      </a:pPr>
                      <a:r>
                        <a:rPr lang="en-GB" sz="1400" noProof="0" dirty="0">
                          <a:latin typeface="Arial" panose="020B0604020202020204" pitchFamily="34" charset="0"/>
                          <a:cs typeface="Arial" panose="020B0604020202020204" pitchFamily="34" charset="0"/>
                        </a:rPr>
                        <a:t>PR,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12 (40)</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9 (53)</a:t>
                      </a:r>
                    </a:p>
                  </a:txBody>
                  <a:tcPr marT="36000" marB="36000"/>
                </a:tc>
                <a:extLst>
                  <a:ext uri="{0D108BD9-81ED-4DB2-BD59-A6C34878D82A}">
                    <a16:rowId xmlns:a16="http://schemas.microsoft.com/office/drawing/2014/main" val="3255339249"/>
                  </a:ext>
                </a:extLst>
              </a:tr>
              <a:tr h="212409">
                <a:tc>
                  <a:txBody>
                    <a:bodyPr/>
                    <a:lstStyle/>
                    <a:p>
                      <a:r>
                        <a:rPr lang="en-GB" sz="1400" noProof="0" dirty="0">
                          <a:latin typeface="Arial" panose="020B0604020202020204" pitchFamily="34" charset="0"/>
                          <a:cs typeface="Arial" panose="020B0604020202020204" pitchFamily="34" charset="0"/>
                        </a:rPr>
                        <a:t>DCR</a:t>
                      </a:r>
                    </a:p>
                  </a:txBody>
                  <a:tcPr marT="36000" marB="36000"/>
                </a:tc>
                <a:tc>
                  <a:txBody>
                    <a:bodyPr/>
                    <a:lstStyle/>
                    <a:p>
                      <a:pPr algn="ctr"/>
                      <a:r>
                        <a:rPr lang="en-GB" sz="1400" noProof="0" dirty="0">
                          <a:latin typeface="Arial" panose="020B0604020202020204" pitchFamily="34" charset="0"/>
                          <a:cs typeface="Arial" panose="020B0604020202020204" pitchFamily="34" charset="0"/>
                        </a:rPr>
                        <a:t>87%</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94%</a:t>
                      </a:r>
                    </a:p>
                  </a:txBody>
                  <a:tcPr marT="36000" marB="36000"/>
                </a:tc>
                <a:extLst>
                  <a:ext uri="{0D108BD9-81ED-4DB2-BD59-A6C34878D82A}">
                    <a16:rowId xmlns:a16="http://schemas.microsoft.com/office/drawing/2014/main" val="1904702768"/>
                  </a:ext>
                </a:extLst>
              </a:tr>
              <a:tr h="212409">
                <a:tc>
                  <a:txBody>
                    <a:bodyPr/>
                    <a:lstStyle/>
                    <a:p>
                      <a:pPr marL="0" indent="184150">
                        <a:tabLst/>
                      </a:pPr>
                      <a:r>
                        <a:rPr lang="en-GB" sz="1400" noProof="0" dirty="0">
                          <a:latin typeface="Arial" panose="020B0604020202020204" pitchFamily="34" charset="0"/>
                          <a:cs typeface="Arial" panose="020B0604020202020204" pitchFamily="34" charset="0"/>
                        </a:rPr>
                        <a:t>SD,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12 (40)</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6 (35)</a:t>
                      </a:r>
                    </a:p>
                  </a:txBody>
                  <a:tcPr marT="36000" marB="36000"/>
                </a:tc>
                <a:extLst>
                  <a:ext uri="{0D108BD9-81ED-4DB2-BD59-A6C34878D82A}">
                    <a16:rowId xmlns:a16="http://schemas.microsoft.com/office/drawing/2014/main" val="3031444559"/>
                  </a:ext>
                </a:extLst>
              </a:tr>
              <a:tr h="212409">
                <a:tc>
                  <a:txBody>
                    <a:bodyPr/>
                    <a:lstStyle/>
                    <a:p>
                      <a:pPr marL="0" indent="0" algn="l" defTabSz="457200" rtl="0" eaLnBrk="1" latinLnBrk="0" hangingPunct="1">
                        <a:tabLst/>
                      </a:pPr>
                      <a:r>
                        <a:rPr lang="en-GB" sz="1400" kern="1200" noProof="0" dirty="0">
                          <a:solidFill>
                            <a:schemeClr val="dk1"/>
                          </a:solidFill>
                          <a:latin typeface="Arial" panose="020B0604020202020204" pitchFamily="34" charset="0"/>
                          <a:ea typeface="+mn-ea"/>
                          <a:cs typeface="Arial" panose="020B0604020202020204" pitchFamily="34" charset="0"/>
                        </a:rPr>
                        <a:t>NE,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4 (13)</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1 (6)</a:t>
                      </a:r>
                    </a:p>
                  </a:txBody>
                  <a:tcPr marT="36000" marB="36000"/>
                </a:tc>
                <a:extLst>
                  <a:ext uri="{0D108BD9-81ED-4DB2-BD59-A6C34878D82A}">
                    <a16:rowId xmlns:a16="http://schemas.microsoft.com/office/drawing/2014/main" val="3888634508"/>
                  </a:ext>
                </a:extLst>
              </a:tr>
              <a:tr h="361095">
                <a:tc>
                  <a:txBody>
                    <a:bodyPr/>
                    <a:lstStyle/>
                    <a:p>
                      <a:r>
                        <a:rPr lang="en-GB" sz="1400" noProof="0" dirty="0">
                          <a:solidFill>
                            <a:schemeClr val="tx1"/>
                          </a:solidFill>
                          <a:latin typeface="Arial" panose="020B0604020202020204" pitchFamily="34" charset="0"/>
                          <a:cs typeface="Arial" panose="020B0604020202020204" pitchFamily="34" charset="0"/>
                        </a:rPr>
                        <a:t>Median DoR, months</a:t>
                      </a:r>
                    </a:p>
                    <a:p>
                      <a:pPr marL="0" indent="184150">
                        <a:tabLst/>
                      </a:pPr>
                      <a:r>
                        <a:rPr lang="en-GB" sz="1400" noProof="0" dirty="0">
                          <a:solidFill>
                            <a:schemeClr val="tx1"/>
                          </a:solidFill>
                          <a:latin typeface="Arial" panose="020B0604020202020204" pitchFamily="34" charset="0"/>
                          <a:cs typeface="Arial" panose="020B0604020202020204" pitchFamily="34" charset="0"/>
                        </a:rPr>
                        <a:t>95% CI</a:t>
                      </a:r>
                    </a:p>
                  </a:txBody>
                  <a:tcPr marT="36000" marB="36000"/>
                </a:tc>
                <a:tc>
                  <a:txBody>
                    <a:bodyPr/>
                    <a:lstStyle/>
                    <a:p>
                      <a:pPr algn="ctr"/>
                      <a:r>
                        <a:rPr lang="en-GB" sz="1400" noProof="0" dirty="0">
                          <a:latin typeface="Arial" panose="020B0604020202020204" pitchFamily="34" charset="0"/>
                          <a:cs typeface="Arial" panose="020B0604020202020204" pitchFamily="34" charset="0"/>
                        </a:rPr>
                        <a:t>6.9</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2.9-NE</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6.2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ea typeface="Calibri" panose="020F0502020204030204" pitchFamily="34" charset="0"/>
                          <a:cs typeface="Arial" panose="020B0604020202020204" pitchFamily="34" charset="0"/>
                        </a:rPr>
                        <a:t>2.7-NE</a:t>
                      </a:r>
                      <a:endParaRPr lang="en-GB"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36000" marB="36000"/>
                </a:tc>
                <a:extLst>
                  <a:ext uri="{0D108BD9-81ED-4DB2-BD59-A6C34878D82A}">
                    <a16:rowId xmlns:a16="http://schemas.microsoft.com/office/drawing/2014/main" val="3874211495"/>
                  </a:ext>
                </a:extLst>
              </a:tr>
              <a:tr h="361095">
                <a:tc>
                  <a:txBody>
                    <a:bodyPr/>
                    <a:lstStyle/>
                    <a:p>
                      <a:r>
                        <a:rPr lang="en-GB" sz="1400" noProof="0" dirty="0">
                          <a:solidFill>
                            <a:schemeClr val="tx1"/>
                          </a:solidFill>
                          <a:latin typeface="Arial" panose="020B0604020202020204" pitchFamily="34" charset="0"/>
                          <a:cs typeface="Arial" panose="020B0604020202020204" pitchFamily="34" charset="0"/>
                        </a:rPr>
                        <a:t>Median PFS, months</a:t>
                      </a:r>
                    </a:p>
                    <a:p>
                      <a:pPr marL="0" indent="184150">
                        <a:tabLst/>
                      </a:pPr>
                      <a:r>
                        <a:rPr lang="en-GB" sz="1400" noProof="0" dirty="0">
                          <a:solidFill>
                            <a:schemeClr val="tx1"/>
                          </a:solidFill>
                          <a:latin typeface="Arial" panose="020B0604020202020204" pitchFamily="34" charset="0"/>
                          <a:cs typeface="Arial" panose="020B0604020202020204" pitchFamily="34" charset="0"/>
                        </a:rPr>
                        <a:t>95% CI</a:t>
                      </a:r>
                    </a:p>
                  </a:txBody>
                  <a:tcPr marT="36000" marB="36000"/>
                </a:tc>
                <a:tc>
                  <a:txBody>
                    <a:bodyPr/>
                    <a:lstStyle/>
                    <a:p>
                      <a:pPr algn="ctr"/>
                      <a:r>
                        <a:rPr lang="en-GB" sz="1400" noProof="0" dirty="0">
                          <a:latin typeface="Arial" panose="020B0604020202020204" pitchFamily="34" charset="0"/>
                          <a:cs typeface="Arial" panose="020B0604020202020204" pitchFamily="34" charset="0"/>
                        </a:rPr>
                        <a:t>8.2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4.1-11.3</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NE</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ea typeface="Calibri" panose="020F0502020204030204" pitchFamily="34" charset="0"/>
                          <a:cs typeface="Arial" panose="020B0604020202020204" pitchFamily="34" charset="0"/>
                        </a:rPr>
                        <a:t>NE</a:t>
                      </a:r>
                      <a:endParaRPr lang="en-GB"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36000" marB="36000"/>
                </a:tc>
                <a:extLst>
                  <a:ext uri="{0D108BD9-81ED-4DB2-BD59-A6C34878D82A}">
                    <a16:rowId xmlns:a16="http://schemas.microsoft.com/office/drawing/2014/main" val="3966925741"/>
                  </a:ext>
                </a:extLst>
              </a:tr>
            </a:tbl>
          </a:graphicData>
        </a:graphic>
      </p:graphicFrame>
      <p:sp>
        <p:nvSpPr>
          <p:cNvPr id="10" name="Title 9">
            <a:extLst>
              <a:ext uri="{FF2B5EF4-FFF2-40B4-BE49-F238E27FC236}">
                <a16:creationId xmlns:a16="http://schemas.microsoft.com/office/drawing/2014/main" id="{10B0279B-0CB6-B225-7996-311EA199FA20}"/>
              </a:ext>
            </a:extLst>
          </p:cNvPr>
          <p:cNvSpPr>
            <a:spLocks noGrp="1"/>
          </p:cNvSpPr>
          <p:nvPr>
            <p:ph type="title"/>
          </p:nvPr>
        </p:nvSpPr>
        <p:spPr>
          <a:xfrm>
            <a:off x="619201" y="259200"/>
            <a:ext cx="10963199" cy="864000"/>
          </a:xfrm>
        </p:spPr>
        <p:txBody>
          <a:bodyPr>
            <a:normAutofit/>
          </a:bodyPr>
          <a:lstStyle/>
          <a:p>
            <a:r>
              <a:rPr lang="en-GB" noProof="0" dirty="0"/>
              <a:t>Beamion-Lung-1: Zongertinib in Patients with Active Brain Metastases</a:t>
            </a:r>
          </a:p>
        </p:txBody>
      </p:sp>
      <p:sp>
        <p:nvSpPr>
          <p:cNvPr id="18" name="Content Placeholder 17">
            <a:extLst>
              <a:ext uri="{FF2B5EF4-FFF2-40B4-BE49-F238E27FC236}">
                <a16:creationId xmlns:a16="http://schemas.microsoft.com/office/drawing/2014/main" id="{50CC20B3-6BBD-A924-CC29-41EBF5E0DFB5}"/>
              </a:ext>
            </a:extLst>
          </p:cNvPr>
          <p:cNvSpPr>
            <a:spLocks noGrp="1"/>
          </p:cNvSpPr>
          <p:nvPr>
            <p:ph sz="quarter" idx="15"/>
          </p:nvPr>
        </p:nvSpPr>
        <p:spPr>
          <a:xfrm>
            <a:off x="620713" y="6356350"/>
            <a:ext cx="10791100" cy="365125"/>
          </a:xfrm>
        </p:spPr>
        <p:txBody>
          <a:bodyPr anchor="b" anchorCtr="0"/>
          <a:lstStyle/>
          <a:p>
            <a:pPr>
              <a:lnSpc>
                <a:spcPct val="90000"/>
              </a:lnSpc>
              <a:spcBef>
                <a:spcPts val="0"/>
              </a:spcBef>
              <a:spcAft>
                <a:spcPts val="200"/>
              </a:spcAft>
            </a:pPr>
            <a:r>
              <a:rPr lang="en-GB" baseline="30000" noProof="0" dirty="0">
                <a:solidFill>
                  <a:schemeClr val="tx2"/>
                </a:solidFill>
              </a:rPr>
              <a:t>a</a:t>
            </a:r>
            <a:r>
              <a:rPr lang="en-GB" noProof="0" dirty="0">
                <a:solidFill>
                  <a:schemeClr val="tx2"/>
                </a:solidFill>
              </a:rPr>
              <a:t> Patients who had a baseline assessment and at least one post-baseline assessment (from at least one central reader)</a:t>
            </a:r>
          </a:p>
          <a:p>
            <a:pPr>
              <a:lnSpc>
                <a:spcPct val="90000"/>
              </a:lnSpc>
              <a:spcBef>
                <a:spcPts val="0"/>
              </a:spcBef>
              <a:spcAft>
                <a:spcPts val="200"/>
              </a:spcAft>
            </a:pPr>
            <a:r>
              <a:rPr lang="en-GB" noProof="0" dirty="0">
                <a:solidFill>
                  <a:schemeClr val="tx2"/>
                </a:solidFill>
              </a:rPr>
              <a:t>For Cohort 4 (N = 30): median follow-up for DoR: 11.8 months (95% CI, 4.2–NE) and median follow-up for PFS: 9.6 months (95% CI, 6.9–NE)</a:t>
            </a:r>
          </a:p>
          <a:p>
            <a:pPr>
              <a:lnSpc>
                <a:spcPct val="90000"/>
              </a:lnSpc>
              <a:spcBef>
                <a:spcPts val="0"/>
              </a:spcBef>
              <a:spcAft>
                <a:spcPts val="200"/>
              </a:spcAft>
            </a:pPr>
            <a:r>
              <a:rPr lang="en-GB" noProof="0" dirty="0">
                <a:solidFill>
                  <a:schemeClr val="tx2"/>
                </a:solidFill>
              </a:rPr>
              <a:t>BICR, blinded independent central review; CI, confidence interval; CR, complete response; DCR, disease control rate; DoR, duration of response; NE, not estimable; </a:t>
            </a:r>
            <a:br>
              <a:rPr lang="en-GB" noProof="0" dirty="0">
                <a:solidFill>
                  <a:schemeClr val="tx2"/>
                </a:solidFill>
              </a:rPr>
            </a:br>
            <a:r>
              <a:rPr lang="en-GB" noProof="0" dirty="0">
                <a:solidFill>
                  <a:schemeClr val="tx2"/>
                </a:solidFill>
              </a:rPr>
              <a:t>ORR, overall response rate; PFS, progression-free survival; PR, partial response; RANO-BM, Response Assessment in Neuro-Oncology Brain Metastases; RT, radiotherapy; SD, stable disease; SLD, sum of lesion diameter</a:t>
            </a:r>
          </a:p>
          <a:p>
            <a:pPr>
              <a:lnSpc>
                <a:spcPct val="90000"/>
              </a:lnSpc>
              <a:spcBef>
                <a:spcPts val="0"/>
              </a:spcBef>
              <a:spcAft>
                <a:spcPts val="200"/>
              </a:spcAft>
            </a:pPr>
            <a:r>
              <a:rPr lang="en-GB" noProof="0" dirty="0">
                <a:solidFill>
                  <a:schemeClr val="tx2"/>
                </a:solidFill>
              </a:rPr>
              <a:t>Heymach J, et al. Abstract 6MO, ELCC 2026 (oral presentation)</a:t>
            </a:r>
          </a:p>
        </p:txBody>
      </p:sp>
      <p:sp>
        <p:nvSpPr>
          <p:cNvPr id="19" name="Rectangle: Rounded Corners 128">
            <a:extLst>
              <a:ext uri="{FF2B5EF4-FFF2-40B4-BE49-F238E27FC236}">
                <a16:creationId xmlns:a16="http://schemas.microsoft.com/office/drawing/2014/main" id="{2A6E4E48-9B21-BB84-3DE2-501B41D5E5BF}"/>
              </a:ext>
            </a:extLst>
          </p:cNvPr>
          <p:cNvSpPr/>
          <p:nvPr/>
        </p:nvSpPr>
        <p:spPr>
          <a:xfrm>
            <a:off x="619125" y="5265240"/>
            <a:ext cx="10963275" cy="324000"/>
          </a:xfrm>
          <a:prstGeom prst="roundRect">
            <a:avLst>
              <a:gd name="adj" fmla="val 20366"/>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419" algn="ctr" defTabSz="568216">
              <a:spcAft>
                <a:spcPts val="800"/>
              </a:spcAft>
              <a:buClr>
                <a:srgbClr val="00305D"/>
              </a:buClr>
              <a:buSzPct val="100000"/>
              <a:defRPr/>
            </a:pPr>
            <a:r>
              <a:rPr lang="en-GB" sz="1600" b="1" kern="0" noProof="0" dirty="0">
                <a:solidFill>
                  <a:prstClr val="white"/>
                </a:solidFill>
                <a:latin typeface="Arial" panose="020B0604020202020204" pitchFamily="34" charset="0"/>
                <a:cs typeface="Arial" panose="020B0604020202020204" pitchFamily="34" charset="0"/>
              </a:rPr>
              <a:t>Zongertinib showed intracranial activity in patients with active, untreated brain metastases</a:t>
            </a:r>
          </a:p>
        </p:txBody>
      </p:sp>
      <p:sp>
        <p:nvSpPr>
          <p:cNvPr id="24" name="Slide Number Placeholder 23">
            <a:extLst>
              <a:ext uri="{FF2B5EF4-FFF2-40B4-BE49-F238E27FC236}">
                <a16:creationId xmlns:a16="http://schemas.microsoft.com/office/drawing/2014/main" id="{6A2A1CC6-7AE2-DCD5-33FC-24314F3F534E}"/>
              </a:ext>
            </a:extLst>
          </p:cNvPr>
          <p:cNvSpPr>
            <a:spLocks noGrp="1"/>
          </p:cNvSpPr>
          <p:nvPr>
            <p:ph type="sldNum" sz="quarter" idx="4"/>
          </p:nvPr>
        </p:nvSpPr>
        <p:spPr/>
        <p:txBody>
          <a:bodyPr/>
          <a:lstStyle/>
          <a:p>
            <a:fld id="{FCE43C0F-8A7B-3A4B-9DB5-B3472E36E833}" type="slidenum">
              <a:rPr lang="en-GB" noProof="0" smtClean="0"/>
              <a:pPr/>
              <a:t>9</a:t>
            </a:fld>
            <a:endParaRPr lang="en-GB" noProof="0" dirty="0"/>
          </a:p>
        </p:txBody>
      </p:sp>
    </p:spTree>
    <p:extLst>
      <p:ext uri="{BB962C8B-B14F-4D97-AF65-F5344CB8AC3E}">
        <p14:creationId xmlns:p14="http://schemas.microsoft.com/office/powerpoint/2010/main" val="352179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214</TotalTime>
  <Words>6073</Words>
  <Application>Microsoft Office PowerPoint</Application>
  <PresentationFormat>Widescreen</PresentationFormat>
  <Paragraphs>879</Paragraphs>
  <Slides>28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Aileron</vt:lpstr>
      <vt:lpstr>Aptos</vt:lpstr>
      <vt:lpstr>Arial</vt:lpstr>
      <vt:lpstr>ArialNarrow</vt:lpstr>
      <vt:lpstr>Calibri</vt:lpstr>
      <vt:lpstr>HelveticaNeueLT Pro 55 Roman</vt:lpstr>
      <vt:lpstr>Lucida Grande</vt:lpstr>
      <vt:lpstr>PT Sans Narrow</vt:lpstr>
      <vt:lpstr>System Font Regular</vt:lpstr>
      <vt:lpstr>Verdana</vt:lpstr>
      <vt:lpstr>Thème Office</vt:lpstr>
      <vt:lpstr>PowerPoint Presentation</vt:lpstr>
      <vt:lpstr>lung connect  Oncogene-addicted nsclc highlights from ELCC 2026 </vt:lpstr>
      <vt:lpstr>Developed by LUNG COnnect</vt:lpstr>
      <vt:lpstr>Clinical takeaways</vt:lpstr>
      <vt:lpstr>Educational objectives</vt:lpstr>
      <vt:lpstr>Beamion LUNG-1: Zongertinib in treatment-naïve patients with HER2-mutant NSCLC, including those with active brain metastases</vt:lpstr>
      <vt:lpstr>Beamion LUNG-1: background and study design</vt:lpstr>
      <vt:lpstr>Beamion-Lung-1: Zongertinib in 1L Treatment-Naïve Patients</vt:lpstr>
      <vt:lpstr>Beamion-Lung-1: Zongertinib in Patients with Active Brain Metastases</vt:lpstr>
      <vt:lpstr>Beamion-Lung-1: Zongertinib in 1L Treatment-Naïve Patients: Safety Profile</vt:lpstr>
      <vt:lpstr>Beamion-Lung-1 : summary</vt:lpstr>
      <vt:lpstr>SOHO-01: Characterisation  and management of  sevabertinib-induced diarrhea</vt:lpstr>
      <vt:lpstr>Soho-01: background and study design</vt:lpstr>
      <vt:lpstr>Soho-01: exploratory analysis results</vt:lpstr>
      <vt:lpstr>Soho-01: exploratory analysis results</vt:lpstr>
      <vt:lpstr>Soho-01 exploratory analysis results</vt:lpstr>
      <vt:lpstr>Soho-01: summary</vt:lpstr>
      <vt:lpstr>IELCART: Clinical outcomes in patients with early-stage HER2-mutated NSCLC: A prospective cohort study</vt:lpstr>
      <vt:lpstr>IELCART: background and study design</vt:lpstr>
      <vt:lpstr>IELCART: baseline characteristics</vt:lpstr>
      <vt:lpstr>IELCART: results</vt:lpstr>
      <vt:lpstr>IELCART: summary</vt:lpstr>
      <vt:lpstr>OptiTROP-Lung03: Sacituzumab tirumotecan in patients with previously treated advanced EGFR-mutated NSCLC: Final OS analysis from the randomised study</vt:lpstr>
      <vt:lpstr>Optitrop-lung03: background and study design</vt:lpstr>
      <vt:lpstr>Optitrop-lung03: efficacy results</vt:lpstr>
      <vt:lpstr>Optitrop-lung03: safety results</vt:lpstr>
      <vt:lpstr>Optitrop-lung03: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elaine wills</cp:lastModifiedBy>
  <cp:revision>551</cp:revision>
  <cp:lastPrinted>2017-02-15T09:54:46Z</cp:lastPrinted>
  <dcterms:created xsi:type="dcterms:W3CDTF">2016-10-14T09:38:18Z</dcterms:created>
  <dcterms:modified xsi:type="dcterms:W3CDTF">2026-04-02T11:45:10Z</dcterms:modified>
</cp:coreProperties>
</file>