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2537" r:id="rId2"/>
    <p:sldId id="257" r:id="rId3"/>
    <p:sldId id="12545" r:id="rId4"/>
    <p:sldId id="12543" r:id="rId5"/>
    <p:sldId id="2147483619" r:id="rId6"/>
    <p:sldId id="2147483630" r:id="rId7"/>
    <p:sldId id="2147483580" r:id="rId8"/>
    <p:sldId id="2147483631" r:id="rId9"/>
    <p:sldId id="2147483620" r:id="rId10"/>
    <p:sldId id="2147483623" r:id="rId11"/>
    <p:sldId id="2147483635" r:id="rId12"/>
    <p:sldId id="2147483614" r:id="rId13"/>
    <p:sldId id="2147483577" r:id="rId14"/>
    <p:sldId id="2147483574" r:id="rId15"/>
    <p:sldId id="2147483621" r:id="rId16"/>
    <p:sldId id="2147478870" r:id="rId17"/>
    <p:sldId id="2147478859" r:id="rId18"/>
    <p:sldId id="2147483615" r:id="rId19"/>
    <p:sldId id="2147483622" r:id="rId20"/>
    <p:sldId id="2147483632" r:id="rId21"/>
    <p:sldId id="2147483608" r:id="rId22"/>
    <p:sldId id="2147483634" r:id="rId23"/>
    <p:sldId id="2147483595" r:id="rId24"/>
    <p:sldId id="2147483616" r:id="rId25"/>
    <p:sldId id="289" r:id="rId26"/>
    <p:sldId id="259" r:id="rId27"/>
    <p:sldId id="2147483636" r:id="rId28"/>
    <p:sldId id="12542" r:id="rId29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4" userDrawn="1">
          <p15:clr>
            <a:srgbClr val="A4A3A4"/>
          </p15:clr>
        </p15:guide>
        <p15:guide id="4" orient="horz" pos="1328" userDrawn="1">
          <p15:clr>
            <a:srgbClr val="A4A3A4"/>
          </p15:clr>
        </p15:guide>
        <p15:guide id="5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0A8305-8FA9-EA6B-6A0F-4429A2C98CF1}" name="Celia Diez De Los Rios" initials="CD" userId="S::Celia.Diez.Rios@ext.esa.int::9993c88d-7f53-4331-bb7f-d073105aab07" providerId="AD"/>
  <p188:author id="{3B387E06-2E6E-B7F6-D4BF-F73DA6DAEA74}" name="Eva Bednar" initials="EB" userId="S::Eva.Bednar@sobi.com::8981e0f5-963b-4b7d-a131-04990f65c53a" providerId="AD"/>
  <p188:author id="{6983430F-134B-93A7-96E7-0BBAD2869716}" name="Celia D." initials="CD" userId="91c41beae4780a34" providerId="Windows Live"/>
  <p188:author id="{4B73391C-37D0-988B-F667-B5BE34D2DD37}" name="India Megan" initials="IM" userId="S::indiamegan@obsidianhg.com::d7e0ce29-0167-4ff1-852a-3da5ad613afb" providerId="AD"/>
  <p188:author id="{2A69B423-5745-C867-D4C6-BBC091F19BA0}" name="Escuriola Ettingshausen, Carmen" initials="CE" userId="S::carmen.escuriola@hzrm.de::299095af-09f0-4961-85e0-03ee68777c60" providerId="AD"/>
  <p188:author id="{C4F0A73B-DBDA-3541-9C9D-7CFEB09735DB}" name="Helena Palmborg" initials="HP" userId="S::Helena.Palmborg@sobi.com::c44e9860-dcdf-44b5-9c5a-703466d057ca" providerId="AD"/>
  <p188:author id="{D1571475-665B-FF7B-AEBB-B64E0746FA9F}" name="Linda Bystrická" initials="LB" userId="S::Linda.Bystricka@sobi.com::ae0bce32-058c-4453-87c6-b81787353608" providerId="AD"/>
  <p188:author id="{92E7AB93-ADD3-1C75-16E8-C4A160BFC61A}" name="Markus Fusser" initials="MF" userId="S::Markus.Fusser@sobi.com::a5d874fb-e111-4abd-aacb-fd22b61e84d7" providerId="AD"/>
  <p188:author id="{3ECBACAF-1F81-1A9A-FB3C-BDB94BA6A033}" name="Markus Fusser" initials="MF" userId="S::markus.fusser@sobi.com::a5d874fb-e111-4abd-aacb-fd22b61e84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95D"/>
    <a:srgbClr val="D99694"/>
    <a:srgbClr val="50A1A5"/>
    <a:srgbClr val="C7573C"/>
    <a:srgbClr val="5D8298"/>
    <a:srgbClr val="C6573B"/>
    <a:srgbClr val="03C750"/>
    <a:srgbClr val="FFA402"/>
    <a:srgbClr val="505050"/>
    <a:srgbClr val="FF3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62CAE-9090-4759-9903-2414273C3040}" v="64" dt="2026-05-06T15:53:27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7"/>
    <p:restoredTop sz="95033" autoAdjust="0"/>
  </p:normalViewPr>
  <p:slideViewPr>
    <p:cSldViewPr snapToObjects="1">
      <p:cViewPr varScale="1">
        <p:scale>
          <a:sx n="101" d="100"/>
          <a:sy n="101" d="100"/>
        </p:scale>
        <p:origin x="1254" y="114"/>
      </p:cViewPr>
      <p:guideLst>
        <p:guide orient="horz" pos="2160"/>
        <p:guide pos="3840"/>
        <p:guide orient="horz" pos="864"/>
        <p:guide orient="horz" pos="1328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0" d="100"/>
          <a:sy n="120" d="100"/>
        </p:scale>
        <p:origin x="389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Brightwell" userId="M3Trf2fugcJRnRY6LEZaFLQ7O+BmMDia0cv9POc4ZLQ=" providerId="None" clId="Web-{68262CAE-9090-4759-9903-2414273C3040}"/>
    <pc:docChg chg="modSld">
      <pc:chgData name="Samantha Brightwell" userId="M3Trf2fugcJRnRY6LEZaFLQ7O+BmMDia0cv9POc4ZLQ=" providerId="None" clId="Web-{68262CAE-9090-4759-9903-2414273C3040}" dt="2026-05-06T15:53:26.743" v="35" actId="20577"/>
      <pc:docMkLst>
        <pc:docMk/>
      </pc:docMkLst>
      <pc:sldChg chg="modSp">
        <pc:chgData name="Samantha Brightwell" userId="M3Trf2fugcJRnRY6LEZaFLQ7O+BmMDia0cv9POc4ZLQ=" providerId="None" clId="Web-{68262CAE-9090-4759-9903-2414273C3040}" dt="2026-05-06T15:53:26.743" v="35" actId="20577"/>
        <pc:sldMkLst>
          <pc:docMk/>
          <pc:sldMk cId="0" sldId="257"/>
        </pc:sldMkLst>
        <pc:spChg chg="mod">
          <ac:chgData name="Samantha Brightwell" userId="M3Trf2fugcJRnRY6LEZaFLQ7O+BmMDia0cv9POc4ZLQ=" providerId="None" clId="Web-{68262CAE-9090-4759-9903-2414273C3040}" dt="2026-05-06T15:53:26.743" v="35" actId="20577"/>
          <ac:spMkLst>
            <pc:docMk/>
            <pc:sldMk cId="0" sldId="257"/>
            <ac:spMk id="7" creationId="{00000000-0000-0000-0000-000000000000}"/>
          </ac:spMkLst>
        </pc:spChg>
      </pc:sldChg>
    </pc:docChg>
  </pc:docChgLst>
  <pc:docChgLst>
    <pc:chgData name="Samantha Brightwell" userId="M3Trf2fugcJRnRY6LEZaFLQ7O+BmMDia0cv9POc4ZLQ=" providerId="None" clId="Web-{E85BBF00-4C17-49A6-B2D0-530EBCB7E297}"/>
    <pc:docChg chg="modSld">
      <pc:chgData name="Samantha Brightwell" userId="M3Trf2fugcJRnRY6LEZaFLQ7O+BmMDia0cv9POc4ZLQ=" providerId="None" clId="Web-{E85BBF00-4C17-49A6-B2D0-530EBCB7E297}" dt="2026-04-30T10:55:18.022" v="47" actId="20577"/>
      <pc:docMkLst>
        <pc:docMk/>
      </pc:docMkLst>
      <pc:sldChg chg="modSp">
        <pc:chgData name="Samantha Brightwell" userId="M3Trf2fugcJRnRY6LEZaFLQ7O+BmMDia0cv9POc4ZLQ=" providerId="None" clId="Web-{E85BBF00-4C17-49A6-B2D0-530EBCB7E297}" dt="2026-04-30T10:47:27.031" v="6" actId="20577"/>
        <pc:sldMkLst>
          <pc:docMk/>
          <pc:sldMk cId="0" sldId="257"/>
        </pc:sldMkLst>
        <pc:spChg chg="mod">
          <ac:chgData name="Samantha Brightwell" userId="M3Trf2fugcJRnRY6LEZaFLQ7O+BmMDia0cv9POc4ZLQ=" providerId="None" clId="Web-{E85BBF00-4C17-49A6-B2D0-530EBCB7E297}" dt="2026-04-30T10:47:27.031" v="6" actId="20577"/>
          <ac:spMkLst>
            <pc:docMk/>
            <pc:sldMk cId="0" sldId="257"/>
            <ac:spMk id="5" creationId="{00000000-0000-0000-0000-000000000000}"/>
          </ac:spMkLst>
        </pc:spChg>
      </pc:sldChg>
      <pc:sldChg chg="delSp modSp">
        <pc:chgData name="Samantha Brightwell" userId="M3Trf2fugcJRnRY6LEZaFLQ7O+BmMDia0cv9POc4ZLQ=" providerId="None" clId="Web-{E85BBF00-4C17-49A6-B2D0-530EBCB7E297}" dt="2026-04-30T10:53:26.809" v="44" actId="20577"/>
        <pc:sldMkLst>
          <pc:docMk/>
          <pc:sldMk cId="529816749" sldId="12545"/>
        </pc:sldMkLst>
        <pc:spChg chg="mod">
          <ac:chgData name="Samantha Brightwell" userId="M3Trf2fugcJRnRY6LEZaFLQ7O+BmMDia0cv9POc4ZLQ=" providerId="None" clId="Web-{E85BBF00-4C17-49A6-B2D0-530EBCB7E297}" dt="2026-04-30T10:53:26.809" v="44" actId="20577"/>
          <ac:spMkLst>
            <pc:docMk/>
            <pc:sldMk cId="529816749" sldId="12545"/>
            <ac:spMk id="3" creationId="{F5FB0FF4-813B-2036-2A7E-F01C7961BA57}"/>
          </ac:spMkLst>
        </pc:spChg>
      </pc:sldChg>
      <pc:sldChg chg="modSp">
        <pc:chgData name="Samantha Brightwell" userId="M3Trf2fugcJRnRY6LEZaFLQ7O+BmMDia0cv9POc4ZLQ=" providerId="None" clId="Web-{E85BBF00-4C17-49A6-B2D0-530EBCB7E297}" dt="2026-04-30T10:52:37.184" v="40" actId="20577"/>
        <pc:sldMkLst>
          <pc:docMk/>
          <pc:sldMk cId="2002101546" sldId="2147483595"/>
        </pc:sldMkLst>
        <pc:spChg chg="mod">
          <ac:chgData name="Samantha Brightwell" userId="M3Trf2fugcJRnRY6LEZaFLQ7O+BmMDia0cv9POc4ZLQ=" providerId="None" clId="Web-{E85BBF00-4C17-49A6-B2D0-530EBCB7E297}" dt="2026-04-30T10:52:37.184" v="40" actId="20577"/>
          <ac:spMkLst>
            <pc:docMk/>
            <pc:sldMk cId="2002101546" sldId="2147483595"/>
            <ac:spMk id="16" creationId="{C6C7B93C-9373-A042-02E2-CEBCEF7C6505}"/>
          </ac:spMkLst>
        </pc:spChg>
        <pc:picChg chg="mod">
          <ac:chgData name="Samantha Brightwell" userId="M3Trf2fugcJRnRY6LEZaFLQ7O+BmMDia0cv9POc4ZLQ=" providerId="None" clId="Web-{E85BBF00-4C17-49A6-B2D0-530EBCB7E297}" dt="2026-04-30T10:52:29.387" v="38" actId="1076"/>
          <ac:picMkLst>
            <pc:docMk/>
            <pc:sldMk cId="2002101546" sldId="2147483595"/>
            <ac:picMk id="8" creationId="{BA814C03-F609-E802-86FA-4F5E27940346}"/>
          </ac:picMkLst>
        </pc:picChg>
      </pc:sldChg>
      <pc:sldChg chg="modSp">
        <pc:chgData name="Samantha Brightwell" userId="M3Trf2fugcJRnRY6LEZaFLQ7O+BmMDia0cv9POc4ZLQ=" providerId="None" clId="Web-{E85BBF00-4C17-49A6-B2D0-530EBCB7E297}" dt="2026-04-30T10:55:18.022" v="47" actId="20577"/>
        <pc:sldMkLst>
          <pc:docMk/>
          <pc:sldMk cId="752838748" sldId="2147483635"/>
        </pc:sldMkLst>
        <pc:spChg chg="mod">
          <ac:chgData name="Samantha Brightwell" userId="M3Trf2fugcJRnRY6LEZaFLQ7O+BmMDia0cv9POc4ZLQ=" providerId="None" clId="Web-{E85BBF00-4C17-49A6-B2D0-530EBCB7E297}" dt="2026-04-30T10:55:18.022" v="47" actId="20577"/>
          <ac:spMkLst>
            <pc:docMk/>
            <pc:sldMk cId="752838748" sldId="2147483635"/>
            <ac:spMk id="4" creationId="{192A3694-A851-2E84-045C-6DC50F4CA904}"/>
          </ac:spMkLst>
        </pc:spChg>
      </pc:sldChg>
      <pc:sldChg chg="delSp modSp">
        <pc:chgData name="Samantha Brightwell" userId="M3Trf2fugcJRnRY6LEZaFLQ7O+BmMDia0cv9POc4ZLQ=" providerId="None" clId="Web-{E85BBF00-4C17-49A6-B2D0-530EBCB7E297}" dt="2026-04-30T10:54:20.980" v="46" actId="20577"/>
        <pc:sldMkLst>
          <pc:docMk/>
          <pc:sldMk cId="2060967803" sldId="2147483636"/>
        </pc:sldMkLst>
        <pc:spChg chg="mod">
          <ac:chgData name="Samantha Brightwell" userId="M3Trf2fugcJRnRY6LEZaFLQ7O+BmMDia0cv9POc4ZLQ=" providerId="None" clId="Web-{E85BBF00-4C17-49A6-B2D0-530EBCB7E297}" dt="2026-04-30T10:54:20.980" v="46" actId="20577"/>
          <ac:spMkLst>
            <pc:docMk/>
            <pc:sldMk cId="2060967803" sldId="2147483636"/>
            <ac:spMk id="2" creationId="{9C700D3C-6F8B-5712-2E33-06F422651366}"/>
          </ac:spMkLst>
        </pc:spChg>
      </pc:sldChg>
    </pc:docChg>
  </pc:docChgLst>
  <pc:docChgLst>
    <pc:chgData name="Celia D." userId="91c41beae4780a34" providerId="LiveId" clId="{4A7C7E0B-3EC3-4A1A-BE9B-AA78053DD153}"/>
    <pc:docChg chg="undo custSel addSld delSld modSld sldOrd">
      <pc:chgData name="Celia D." userId="91c41beae4780a34" providerId="LiveId" clId="{4A7C7E0B-3EC3-4A1A-BE9B-AA78053DD153}" dt="2026-04-29T19:24:09.741" v="156" actId="47"/>
      <pc:docMkLst>
        <pc:docMk/>
      </pc:docMkLst>
      <pc:sldChg chg="modSp mod">
        <pc:chgData name="Celia D." userId="91c41beae4780a34" providerId="LiveId" clId="{4A7C7E0B-3EC3-4A1A-BE9B-AA78053DD153}" dt="2026-04-29T19:16:36.363" v="124" actId="20577"/>
        <pc:sldMkLst>
          <pc:docMk/>
          <pc:sldMk cId="2843084559" sldId="2147478870"/>
        </pc:sldMkLst>
        <pc:spChg chg="mod">
          <ac:chgData name="Celia D." userId="91c41beae4780a34" providerId="LiveId" clId="{4A7C7E0B-3EC3-4A1A-BE9B-AA78053DD153}" dt="2026-04-29T19:16:36.363" v="124" actId="20577"/>
          <ac:spMkLst>
            <pc:docMk/>
            <pc:sldMk cId="2843084559" sldId="2147478870"/>
            <ac:spMk id="2" creationId="{EFD6B6DE-6090-8738-A32C-CB4ABFCE8975}"/>
          </ac:spMkLst>
        </pc:spChg>
      </pc:sldChg>
      <pc:sldChg chg="modSp mod">
        <pc:chgData name="Celia D." userId="91c41beae4780a34" providerId="LiveId" clId="{4A7C7E0B-3EC3-4A1A-BE9B-AA78053DD153}" dt="2026-04-29T19:16:28.301" v="120" actId="20577"/>
        <pc:sldMkLst>
          <pc:docMk/>
          <pc:sldMk cId="2876189876" sldId="2147483615"/>
        </pc:sldMkLst>
        <pc:spChg chg="mod">
          <ac:chgData name="Celia D." userId="91c41beae4780a34" providerId="LiveId" clId="{4A7C7E0B-3EC3-4A1A-BE9B-AA78053DD153}" dt="2026-04-29T19:16:28.301" v="120" actId="20577"/>
          <ac:spMkLst>
            <pc:docMk/>
            <pc:sldMk cId="2876189876" sldId="2147483615"/>
            <ac:spMk id="2" creationId="{9E55C169-1B5E-98A6-6EA1-ED654C88E6C5}"/>
          </ac:spMkLst>
        </pc:spChg>
      </pc:sldChg>
      <pc:sldChg chg="addSp delSp modSp mod">
        <pc:chgData name="Celia D." userId="91c41beae4780a34" providerId="LiveId" clId="{4A7C7E0B-3EC3-4A1A-BE9B-AA78053DD153}" dt="2026-04-28T17:30:34.152" v="79"/>
        <pc:sldMkLst>
          <pc:docMk/>
          <pc:sldMk cId="2274873314" sldId="2147483616"/>
        </pc:sldMkLst>
        <pc:spChg chg="add del">
          <ac:chgData name="Celia D." userId="91c41beae4780a34" providerId="LiveId" clId="{4A7C7E0B-3EC3-4A1A-BE9B-AA78053DD153}" dt="2026-04-28T17:29:47.453" v="73" actId="478"/>
          <ac:spMkLst>
            <pc:docMk/>
            <pc:sldMk cId="2274873314" sldId="2147483616"/>
            <ac:spMk id="16" creationId="{68970756-565E-55D2-5625-5DA240A5C580}"/>
          </ac:spMkLst>
        </pc:spChg>
        <pc:spChg chg="mod">
          <ac:chgData name="Celia D." userId="91c41beae4780a34" providerId="LiveId" clId="{4A7C7E0B-3EC3-4A1A-BE9B-AA78053DD153}" dt="2026-04-28T17:29:47.303" v="72" actId="1035"/>
          <ac:spMkLst>
            <pc:docMk/>
            <pc:sldMk cId="2274873314" sldId="2147483616"/>
            <ac:spMk id="17" creationId="{A4395D0B-89DA-1F05-0393-A329C15C16C8}"/>
          </ac:spMkLst>
        </pc:spChg>
        <pc:spChg chg="mod">
          <ac:chgData name="Celia D." userId="91c41beae4780a34" providerId="LiveId" clId="{4A7C7E0B-3EC3-4A1A-BE9B-AA78053DD153}" dt="2026-04-28T17:30:28.476" v="78"/>
          <ac:spMkLst>
            <pc:docMk/>
            <pc:sldMk cId="2274873314" sldId="2147483616"/>
            <ac:spMk id="19" creationId="{40936B9E-5370-6172-2848-F2783479F99C}"/>
          </ac:spMkLst>
        </pc:spChg>
        <pc:spChg chg="mod">
          <ac:chgData name="Celia D." userId="91c41beae4780a34" providerId="LiveId" clId="{4A7C7E0B-3EC3-4A1A-BE9B-AA78053DD153}" dt="2026-04-28T17:30:34.152" v="79"/>
          <ac:spMkLst>
            <pc:docMk/>
            <pc:sldMk cId="2274873314" sldId="2147483616"/>
            <ac:spMk id="21" creationId="{7E3E78AC-45AD-21E0-35B1-2E0C3B5466E4}"/>
          </ac:spMkLst>
        </pc:spChg>
        <pc:spChg chg="mod">
          <ac:chgData name="Celia D." userId="91c41beae4780a34" providerId="LiveId" clId="{4A7C7E0B-3EC3-4A1A-BE9B-AA78053DD153}" dt="2026-04-28T17:29:50.023" v="76" actId="207"/>
          <ac:spMkLst>
            <pc:docMk/>
            <pc:sldMk cId="2274873314" sldId="2147483616"/>
            <ac:spMk id="23" creationId="{A00121E3-195E-6946-E964-E5B3F9E0B806}"/>
          </ac:spMkLst>
        </pc:spChg>
        <pc:spChg chg="mod">
          <ac:chgData name="Celia D." userId="91c41beae4780a34" providerId="LiveId" clId="{4A7C7E0B-3EC3-4A1A-BE9B-AA78053DD153}" dt="2026-04-28T17:29:47.303" v="72" actId="1035"/>
          <ac:spMkLst>
            <pc:docMk/>
            <pc:sldMk cId="2274873314" sldId="2147483616"/>
            <ac:spMk id="24" creationId="{B3920E30-04C7-4A17-90EE-FFB9F6026A5B}"/>
          </ac:spMkLst>
        </pc:spChg>
        <pc:spChg chg="mod">
          <ac:chgData name="Celia D." userId="91c41beae4780a34" providerId="LiveId" clId="{4A7C7E0B-3EC3-4A1A-BE9B-AA78053DD153}" dt="2026-04-28T17:29:46.094" v="66" actId="6549"/>
          <ac:spMkLst>
            <pc:docMk/>
            <pc:sldMk cId="2274873314" sldId="2147483616"/>
            <ac:spMk id="33" creationId="{542DFAD4-25B9-1324-3B95-C9AEA2CBCDB5}"/>
          </ac:spMkLst>
        </pc:spChg>
        <pc:grpChg chg="mod">
          <ac:chgData name="Celia D." userId="91c41beae4780a34" providerId="LiveId" clId="{4A7C7E0B-3EC3-4A1A-BE9B-AA78053DD153}" dt="2026-04-28T17:29:47.303" v="72" actId="1035"/>
          <ac:grpSpMkLst>
            <pc:docMk/>
            <pc:sldMk cId="2274873314" sldId="2147483616"/>
            <ac:grpSpMk id="2" creationId="{FA2EA703-88E9-7515-43D0-880C390C5851}"/>
          </ac:grpSpMkLst>
        </pc:grpChg>
        <pc:grpChg chg="mod">
          <ac:chgData name="Celia D." userId="91c41beae4780a34" providerId="LiveId" clId="{4A7C7E0B-3EC3-4A1A-BE9B-AA78053DD153}" dt="2026-04-28T17:29:47.303" v="72" actId="1035"/>
          <ac:grpSpMkLst>
            <pc:docMk/>
            <pc:sldMk cId="2274873314" sldId="2147483616"/>
            <ac:grpSpMk id="40" creationId="{8114F19C-01DD-EAE5-5CCA-27C17E2D8495}"/>
          </ac:grpSpMkLst>
        </pc:grpChg>
        <pc:picChg chg="add del">
          <ac:chgData name="Celia D." userId="91c41beae4780a34" providerId="LiveId" clId="{4A7C7E0B-3EC3-4A1A-BE9B-AA78053DD153}" dt="2026-04-28T17:29:48.818" v="75" actId="478"/>
          <ac:picMkLst>
            <pc:docMk/>
            <pc:sldMk cId="2274873314" sldId="2147483616"/>
            <ac:picMk id="18" creationId="{5C2E70F6-EB28-FD0C-A7B4-B077905FE765}"/>
          </ac:picMkLst>
        </pc:picChg>
        <pc:picChg chg="add del">
          <ac:chgData name="Celia D." userId="91c41beae4780a34" providerId="LiveId" clId="{4A7C7E0B-3EC3-4A1A-BE9B-AA78053DD153}" dt="2026-04-28T17:29:46.968" v="70" actId="478"/>
          <ac:picMkLst>
            <pc:docMk/>
            <pc:sldMk cId="2274873314" sldId="2147483616"/>
            <ac:picMk id="51" creationId="{3E6B7EFD-A228-2E65-9040-875222F2E914}"/>
          </ac:picMkLst>
        </pc:picChg>
      </pc:sldChg>
      <pc:sldChg chg="modSp mod">
        <pc:chgData name="Celia D." userId="91c41beae4780a34" providerId="LiveId" clId="{4A7C7E0B-3EC3-4A1A-BE9B-AA78053DD153}" dt="2026-04-29T19:18:54.360" v="125" actId="20577"/>
        <pc:sldMkLst>
          <pc:docMk/>
          <pc:sldMk cId="2641340989" sldId="2147483631"/>
        </pc:sldMkLst>
        <pc:spChg chg="mod">
          <ac:chgData name="Celia D." userId="91c41beae4780a34" providerId="LiveId" clId="{4A7C7E0B-3EC3-4A1A-BE9B-AA78053DD153}" dt="2026-04-29T19:18:54.360" v="125" actId="20577"/>
          <ac:spMkLst>
            <pc:docMk/>
            <pc:sldMk cId="2641340989" sldId="2147483631"/>
            <ac:spMk id="24" creationId="{21501342-27A5-85B8-7723-E23D8C4A815D}"/>
          </ac:spMkLst>
        </pc:spChg>
      </pc:sldChg>
      <pc:sldChg chg="modSp mod">
        <pc:chgData name="Celia D." userId="91c41beae4780a34" providerId="LiveId" clId="{4A7C7E0B-3EC3-4A1A-BE9B-AA78053DD153}" dt="2026-04-29T19:13:38.314" v="119" actId="20577"/>
        <pc:sldMkLst>
          <pc:docMk/>
          <pc:sldMk cId="252966911" sldId="2147483632"/>
        </pc:sldMkLst>
        <pc:spChg chg="mod">
          <ac:chgData name="Celia D." userId="91c41beae4780a34" providerId="LiveId" clId="{4A7C7E0B-3EC3-4A1A-BE9B-AA78053DD153}" dt="2026-04-29T19:13:38.314" v="119" actId="20577"/>
          <ac:spMkLst>
            <pc:docMk/>
            <pc:sldMk cId="252966911" sldId="2147483632"/>
            <ac:spMk id="40" creationId="{EAC1BE47-82BD-785C-2B4A-5B5457C3B5A3}"/>
          </ac:spMkLst>
        </pc:spChg>
      </pc:sldChg>
      <pc:sldChg chg="modSp mod">
        <pc:chgData name="Celia D." userId="91c41beae4780a34" providerId="LiveId" clId="{4A7C7E0B-3EC3-4A1A-BE9B-AA78053DD153}" dt="2026-04-29T19:19:08.264" v="129" actId="20577"/>
        <pc:sldMkLst>
          <pc:docMk/>
          <pc:sldMk cId="752838748" sldId="2147483635"/>
        </pc:sldMkLst>
        <pc:spChg chg="mod">
          <ac:chgData name="Celia D." userId="91c41beae4780a34" providerId="LiveId" clId="{4A7C7E0B-3EC3-4A1A-BE9B-AA78053DD153}" dt="2026-04-29T19:19:08.264" v="129" actId="20577"/>
          <ac:spMkLst>
            <pc:docMk/>
            <pc:sldMk cId="752838748" sldId="2147483635"/>
            <ac:spMk id="7" creationId="{6BD1AD81-FE72-6AC1-6E4C-8EBFD513BE17}"/>
          </ac:spMkLst>
        </pc:spChg>
      </pc:sldChg>
      <pc:sldChg chg="modSp new mod">
        <pc:chgData name="Celia D." userId="91c41beae4780a34" providerId="LiveId" clId="{4A7C7E0B-3EC3-4A1A-BE9B-AA78053DD153}" dt="2026-04-29T19:22:01.816" v="151" actId="1076"/>
        <pc:sldMkLst>
          <pc:docMk/>
          <pc:sldMk cId="2060967803" sldId="2147483636"/>
        </pc:sldMkLst>
        <pc:spChg chg="mod">
          <ac:chgData name="Celia D." userId="91c41beae4780a34" providerId="LiveId" clId="{4A7C7E0B-3EC3-4A1A-BE9B-AA78053DD153}" dt="2026-04-29T19:22:01.816" v="151" actId="1076"/>
          <ac:spMkLst>
            <pc:docMk/>
            <pc:sldMk cId="2060967803" sldId="2147483636"/>
            <ac:spMk id="2" creationId="{9C700D3C-6F8B-5712-2E33-06F422651366}"/>
          </ac:spMkLst>
        </pc:spChg>
        <pc:spChg chg="mod">
          <ac:chgData name="Celia D." userId="91c41beae4780a34" providerId="LiveId" clId="{4A7C7E0B-3EC3-4A1A-BE9B-AA78053DD153}" dt="2026-04-29T19:21:54.658" v="149" actId="20577"/>
          <ac:spMkLst>
            <pc:docMk/>
            <pc:sldMk cId="2060967803" sldId="2147483636"/>
            <ac:spMk id="3" creationId="{8B67EDF5-2C41-4622-F04E-2256D860F06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2178477690288"/>
          <c:y val="0.10358637227474042"/>
          <c:w val="0.7667720838173917"/>
          <c:h val="0.7928272554505191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95-4243-A7CD-84DD814F0E6D}"/>
              </c:ext>
            </c:extLst>
          </c:dPt>
          <c:dPt>
            <c:idx val="1"/>
            <c:bubble3D val="0"/>
            <c:spPr>
              <a:solidFill>
                <a:srgbClr val="DEDED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95-4243-A7CD-84DD814F0E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95-4243-A7CD-84DD814F0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2178477690288"/>
          <c:y val="0.10358637227474042"/>
          <c:w val="0.7667720838173917"/>
          <c:h val="0.7928272554505191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95-4243-A7CD-84DD814F0E6D}"/>
              </c:ext>
            </c:extLst>
          </c:dPt>
          <c:dPt>
            <c:idx val="1"/>
            <c:bubble3D val="0"/>
            <c:spPr>
              <a:solidFill>
                <a:srgbClr val="DEDED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95-4243-A7CD-84DD814F0E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95-4243-A7CD-84DD814F0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08266322256522"/>
          <c:y val="9.415999110299296E-2"/>
          <c:w val="0.39886668905879852"/>
          <c:h val="0.78600002022047055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79-41B2-AD95-BE1C336622F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79-41B2-AD95-BE1C336622F6}"/>
              </c:ext>
            </c:extLst>
          </c:dPt>
          <c:cat>
            <c:strRef>
              <c:f>Sheet1!$A$10:$A$11</c:f>
              <c:strCache>
                <c:ptCount val="2"/>
                <c:pt idx="0">
                  <c:v>Synovitis</c:v>
                </c:pt>
                <c:pt idx="1">
                  <c:v>No synovitis</c:v>
                </c:pt>
              </c:strCache>
            </c:strRef>
          </c:cat>
          <c:val>
            <c:numRef>
              <c:f>Sheet1!$B$10:$B$11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79-41B2-AD95-BE1C33662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LID4096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86-486A-934C-5356FD279BF0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E6-407C-B7AD-43192B0BBA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6-407C-B7AD-43192B0B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6EA-5845-8AA6-4C8151976D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EA-5845-8AA6-4C8151976DB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6EA-5845-8AA6-4C8151976D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30.8</c:v>
                </c:pt>
                <c:pt idx="1">
                  <c:v>14.3</c:v>
                </c:pt>
                <c:pt idx="2">
                  <c:v>26.3</c:v>
                </c:pt>
                <c:pt idx="3">
                  <c:v>9.1</c:v>
                </c:pt>
                <c:pt idx="4">
                  <c:v>42.9</c:v>
                </c:pt>
                <c:pt idx="5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A-5845-8AA6-4C8151976D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EA-5845-8AA6-4C8151976D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EA-5845-8AA6-4C8151976DB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6EA-5845-8AA6-4C8151976D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6EA-5845-8AA6-4C8151976DB2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6EA-5845-8AA6-4C8151976DB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EA-5845-8AA6-4C8151976D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26.9</c:v>
                </c:pt>
                <c:pt idx="1">
                  <c:v>10.7</c:v>
                </c:pt>
                <c:pt idx="2">
                  <c:v>21.1</c:v>
                </c:pt>
                <c:pt idx="3">
                  <c:v>4.5</c:v>
                </c:pt>
                <c:pt idx="4">
                  <c:v>33.299999999999997</c:v>
                </c:pt>
                <c:pt idx="5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EA-5845-8AA6-4C8151976DB2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100"/>
        <c:axId val="335390560"/>
        <c:axId val="2611936"/>
      </c:barChart>
      <c:catAx>
        <c:axId val="33539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11936"/>
        <c:crosses val="autoZero"/>
        <c:auto val="1"/>
        <c:lblAlgn val="ctr"/>
        <c:lblOffset val="100"/>
        <c:noMultiLvlLbl val="0"/>
      </c:catAx>
      <c:valAx>
        <c:axId val="261193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539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5/6/2026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5/6/2026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087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6609F-4A2F-B13D-F35E-EF7D0B184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9EE68-6051-1570-BC8B-3B703374D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991655-4A11-3FC0-6CCA-45B3557A2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A620B-06D2-C87E-930D-C8FB26AB7D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4B79A-FC8E-4FFA-B924-F9A472A82887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473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4B79A-FC8E-4FFA-B924-F9A472A8288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018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4B79A-FC8E-4FFA-B924-F9A472A82887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372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4B79A-FC8E-4FFA-B924-F9A472A82887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887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8248D-131C-4415-A49F-E8885CA622FD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454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5CCB4-94A4-0F5A-96FB-5DF60B50B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7D0827-1BB9-FACB-6121-94713F145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FD024-3A1A-09BF-6F8F-C207EFAD8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2033A-18BD-61A4-1CDA-54FB3D3D6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CA28F-7C24-4418-9045-B96FCCC326B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069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5AF88-8D7C-9A69-9039-392D3E4C3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23300-666F-88C8-55CB-0C05B7A47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763517-5302-8F50-580C-0E70278F8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8E317-D513-B26A-8AEA-0A9128E3B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4B79A-FC8E-4FFA-B924-F9A472A82887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311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4B79A-FC8E-4FFA-B924-F9A472A82887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20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AC634-2E1D-2F7B-726C-3A70E8E7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EA29F4-E1EA-8D0F-5CB6-7157249813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C58FD-0D36-8387-DA7D-B9BE41393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F9E55-CA4B-509C-72C7-55E9168A1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4B79A-FC8E-4FFA-B924-F9A472A82887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46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C647-D7F5-1E9B-CE5B-C23FA45FF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E2DA14-4925-798E-E857-2F4ADEED8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1EB61A-8A8C-A45E-12A4-4FACCEC02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E503E-35B0-E3E0-B5F4-0D3FE8EF2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4B79A-FC8E-4FFA-B924-F9A472A8288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00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1FE2-816A-2B05-E812-B0AD3F5E8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B95B55-7085-10B0-C3AC-4A1904A5E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99FFF5-A75D-1F60-D671-EECD045FE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74589-722B-9EBF-BB92-795E0716A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4B79A-FC8E-4FFA-B924-F9A472A82887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46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36734-3462-2E14-9541-740A7CF88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BE81DD-667C-1B64-F19A-E4592139D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B5CBB-38F2-7BB7-58F9-CDEA9364A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72E04-38BF-07BA-AD44-7DF6C2E6A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4B79A-FC8E-4FFA-B924-F9A472A8288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59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01C1C-D180-3314-E4C5-EDB891659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3A0B02-BBD5-76FF-568B-8C8208177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5B87C3-5E15-C8D1-15C7-8AF971623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8655D-1F97-41A9-D48F-1AB35C3B8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505" y="9310972"/>
            <a:ext cx="2890626" cy="49184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27593-393F-40E6-9E65-CCA095436B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2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2EC63-FECC-842E-E056-9F28E4FC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07F3B9-20A1-A0DA-B0D7-3858904A4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0581C-82A5-E8DB-BA65-6DCFD6556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0013F-26F7-27AE-D0CD-218961776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CA28F-7C24-4418-9045-B96FCCC326B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1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27593-393F-40E6-9E65-CCA095436BE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91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C5EFF-AF7F-DFF3-D432-9E9975607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BAD62C-3550-411F-AE0D-18776E6C8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2AE9D1-C563-8780-DE42-3E1FB6762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B735A-5391-0A24-4934-462DF8D61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505" y="9310972"/>
            <a:ext cx="2890626" cy="49184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27593-393F-40E6-9E65-CCA095436B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75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COR2EDMedEd" TargetMode="External"/><Relationship Id="rId13" Type="http://schemas.openxmlformats.org/officeDocument/2006/relationships/image" Target="../media/image8.svg"/><Relationship Id="rId3" Type="http://schemas.openxmlformats.org/officeDocument/2006/relationships/hyperlink" Target="https://www.linkedin.com/company/cor2ed/" TargetMode="External"/><Relationship Id="rId7" Type="http://schemas.openxmlformats.org/officeDocument/2006/relationships/image" Target="../media/image4.svg"/><Relationship Id="rId12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or2ed.com/" TargetMode="External"/><Relationship Id="rId11" Type="http://schemas.openxmlformats.org/officeDocument/2006/relationships/image" Target="../media/image6.svg"/><Relationship Id="rId5" Type="http://schemas.openxmlformats.org/officeDocument/2006/relationships/hyperlink" Target="https://cor2ed.com/medical-affairs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hyperlink" Target="https://youtu.be/-frXH01_UXY" TargetMode="External"/><Relationship Id="rId9" Type="http://schemas.openxmlformats.org/officeDocument/2006/relationships/hyperlink" Target="mailto:info@cor2ed.com" TargetMode="External"/><Relationship Id="rId1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14387B29-F50D-2040-8C97-7FCDF346B9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B5F8CB-063C-4124-FE26-CB4D9403F3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5560" y="2204864"/>
            <a:ext cx="7772400" cy="26960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3D612B0E-A0D9-0BD1-3046-A78CD9066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CAFAA1B-DD9E-D12A-041A-2478C7EF6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6671A92-8E7E-7CF5-89DA-B5258B69D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36470EF-27EB-F92D-4A4C-4B75E7C7D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C5C49C56-D619-F575-28CE-284F9724A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847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E86449C-0B52-214E-B091-696B68B6D8EC}"/>
              </a:ext>
            </a:extLst>
          </p:cNvPr>
          <p:cNvSpPr txBox="1">
            <a:spLocks/>
          </p:cNvSpPr>
          <p:nvPr userDrawn="1"/>
        </p:nvSpPr>
        <p:spPr>
          <a:xfrm>
            <a:off x="355212" y="123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Medical Affairs by 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AC31C948-65C2-4740-B113-C0D563D6A027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143DF8CA-B6DF-054F-8DAE-917E5C7CF79A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AA2E0969-282B-C269-C682-0698D6A3F4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267" y="328335"/>
            <a:ext cx="2617455" cy="90845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5D00366-F069-2CF6-832A-580AB29CF84F}"/>
              </a:ext>
            </a:extLst>
          </p:cNvPr>
          <p:cNvSpPr txBox="1">
            <a:spLocks/>
          </p:cNvSpPr>
          <p:nvPr userDrawn="1"/>
        </p:nvSpPr>
        <p:spPr>
          <a:xfrm>
            <a:off x="866871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30DA8BD-D8DB-B2D5-4DB0-D2690A6155AC}"/>
              </a:ext>
            </a:extLst>
          </p:cNvPr>
          <p:cNvSpPr txBox="1">
            <a:spLocks/>
          </p:cNvSpPr>
          <p:nvPr userDrawn="1"/>
        </p:nvSpPr>
        <p:spPr>
          <a:xfrm>
            <a:off x="866871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863CC-880C-F66C-73B5-4181B4A76691}"/>
              </a:ext>
            </a:extLst>
          </p:cNvPr>
          <p:cNvSpPr txBox="1"/>
          <p:nvPr userDrawn="1"/>
        </p:nvSpPr>
        <p:spPr>
          <a:xfrm>
            <a:off x="797622" y="4780067"/>
            <a:ext cx="225126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3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48FB9-A639-0FCE-D15A-371351533F46}"/>
              </a:ext>
            </a:extLst>
          </p:cNvPr>
          <p:cNvSpPr txBox="1"/>
          <p:nvPr userDrawn="1"/>
        </p:nvSpPr>
        <p:spPr>
          <a:xfrm>
            <a:off x="4148373" y="4780067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6C5B00-ABCB-3DB7-3F89-2B0ED6BEF705}"/>
              </a:ext>
            </a:extLst>
          </p:cNvPr>
          <p:cNvSpPr/>
          <p:nvPr userDrawn="1"/>
        </p:nvSpPr>
        <p:spPr>
          <a:xfrm>
            <a:off x="426903" y="5315313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41B95-440C-FFDC-9BD0-E9007D36BF94}"/>
              </a:ext>
            </a:extLst>
          </p:cNvPr>
          <p:cNvSpPr txBox="1"/>
          <p:nvPr userDrawn="1"/>
        </p:nvSpPr>
        <p:spPr>
          <a:xfrm>
            <a:off x="816030" y="5295786"/>
            <a:ext cx="324426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https://cor2ed.com/medical-affairs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hlinkClick r:id="rId6"/>
            <a:extLst>
              <a:ext uri="{FF2B5EF4-FFF2-40B4-BE49-F238E27FC236}">
                <a16:creationId xmlns:a16="http://schemas.microsoft.com/office/drawing/2014/main" id="{1CFC4DC1-D715-1014-741F-263CDD9EB779}"/>
              </a:ext>
            </a:extLst>
          </p:cNvPr>
          <p:cNvSpPr/>
          <p:nvPr userDrawn="1"/>
        </p:nvSpPr>
        <p:spPr>
          <a:xfrm>
            <a:off x="2792694" y="6036063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World">
            <a:extLst>
              <a:ext uri="{FF2B5EF4-FFF2-40B4-BE49-F238E27FC236}">
                <a16:creationId xmlns:a16="http://schemas.microsoft.com/office/drawing/2014/main" id="{DFD1BE9C-8A80-0CFD-B884-76F1347CF4D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561" y="5353122"/>
            <a:ext cx="306593" cy="3065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0941CA-94EF-BEAA-0262-41BC13126A9E}"/>
              </a:ext>
            </a:extLst>
          </p:cNvPr>
          <p:cNvSpPr txBox="1"/>
          <p:nvPr userDrawn="1"/>
        </p:nvSpPr>
        <p:spPr>
          <a:xfrm>
            <a:off x="4157568" y="5353122"/>
            <a:ext cx="22966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8"/>
              </a:rPr>
              <a:t>@COR2EDMedEd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hlinkClick r:id="rId8"/>
            <a:extLst>
              <a:ext uri="{FF2B5EF4-FFF2-40B4-BE49-F238E27FC236}">
                <a16:creationId xmlns:a16="http://schemas.microsoft.com/office/drawing/2014/main" id="{6ACDB7F3-7D9C-65F8-4A2B-08A70533713A}"/>
              </a:ext>
            </a:extLst>
          </p:cNvPr>
          <p:cNvSpPr/>
          <p:nvPr userDrawn="1"/>
        </p:nvSpPr>
        <p:spPr>
          <a:xfrm>
            <a:off x="3169702" y="6040213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D7D0AF-1029-FC71-1D95-CA93C590437A}"/>
              </a:ext>
            </a:extLst>
          </p:cNvPr>
          <p:cNvSpPr txBox="1"/>
          <p:nvPr userDrawn="1"/>
        </p:nvSpPr>
        <p:spPr>
          <a:xfrm>
            <a:off x="816030" y="5852248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9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9"/>
              </a:rPr>
              <a:t>.com</a:t>
            </a:r>
            <a:endParaRPr lang="en-GB" sz="12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994AE7B-64E4-9799-55D5-20305348E9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2436" y="5878956"/>
            <a:ext cx="371377" cy="37137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EE74E10-9F17-4A65-FED3-63D6E95AB5F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0212" y="5317529"/>
            <a:ext cx="373380" cy="37338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923F41E-8B98-16D2-43D5-EAE703F913A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0212" y="4792432"/>
            <a:ext cx="373380" cy="37338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412B4A9-BEAA-CF06-42FF-3D33AC29AF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6903" y="4792432"/>
            <a:ext cx="373380" cy="373380"/>
          </a:xfrm>
          <a:prstGeom prst="rect">
            <a:avLst/>
          </a:prstGeom>
        </p:spPr>
      </p:pic>
      <p:sp>
        <p:nvSpPr>
          <p:cNvPr id="20" name="Rectangle 19">
            <a:hlinkClick r:id="rId9"/>
            <a:extLst>
              <a:ext uri="{FF2B5EF4-FFF2-40B4-BE49-F238E27FC236}">
                <a16:creationId xmlns:a16="http://schemas.microsoft.com/office/drawing/2014/main" id="{5D50A4B0-68A8-D1A3-8EC3-FC5B35E21B07}"/>
              </a:ext>
            </a:extLst>
          </p:cNvPr>
          <p:cNvSpPr/>
          <p:nvPr userDrawn="1"/>
        </p:nvSpPr>
        <p:spPr>
          <a:xfrm>
            <a:off x="833911" y="5858872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hlinkClick r:id="rId3"/>
            <a:extLst>
              <a:ext uri="{FF2B5EF4-FFF2-40B4-BE49-F238E27FC236}">
                <a16:creationId xmlns:a16="http://schemas.microsoft.com/office/drawing/2014/main" id="{0D13264B-65D9-32F9-0F83-2E8C13FD464D}"/>
              </a:ext>
            </a:extLst>
          </p:cNvPr>
          <p:cNvSpPr/>
          <p:nvPr userDrawn="1"/>
        </p:nvSpPr>
        <p:spPr>
          <a:xfrm>
            <a:off x="369310" y="4767998"/>
            <a:ext cx="253422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hlinkClick r:id="rId4"/>
            <a:extLst>
              <a:ext uri="{FF2B5EF4-FFF2-40B4-BE49-F238E27FC236}">
                <a16:creationId xmlns:a16="http://schemas.microsoft.com/office/drawing/2014/main" id="{B3CA0AC4-98E7-9A44-6426-E4967F9A26D3}"/>
              </a:ext>
            </a:extLst>
          </p:cNvPr>
          <p:cNvSpPr/>
          <p:nvPr userDrawn="1"/>
        </p:nvSpPr>
        <p:spPr>
          <a:xfrm>
            <a:off x="3739950" y="4764754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F06010-9A7E-C156-B4ED-AB947A2848C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3858927" y="5373471"/>
            <a:ext cx="255950" cy="261496"/>
          </a:xfrm>
          <a:prstGeom prst="rect">
            <a:avLst/>
          </a:prstGeom>
          <a:noFill/>
        </p:spPr>
      </p:pic>
      <p:pic>
        <p:nvPicPr>
          <p:cNvPr id="4" name="Picture 3" descr="A map of people with circles and dots&#10;&#10;AI-generated content may be incorrect.">
            <a:extLst>
              <a:ext uri="{FF2B5EF4-FFF2-40B4-BE49-F238E27FC236}">
                <a16:creationId xmlns:a16="http://schemas.microsoft.com/office/drawing/2014/main" id="{4ABA4E15-6B16-5EF8-17A9-EE30849A350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16644" r="9727" b="5995"/>
          <a:stretch>
            <a:fillRect/>
          </a:stretch>
        </p:blipFill>
        <p:spPr>
          <a:xfrm>
            <a:off x="5987836" y="0"/>
            <a:ext cx="6204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151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D82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D82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7632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D829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D82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489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5A885E-A1EC-4469-A012-5861DB9A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A67D58-6D69-40E4-9BF1-F7D1E1F0E886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77E72F-A058-4C1B-95BD-8DDDC7D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0C8D64-016C-42F4-B94D-39E24E3D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6D2FF15-A912-4049-8BB7-804736F246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A68DA-86F5-E65D-4C82-19808CDCA854}"/>
              </a:ext>
            </a:extLst>
          </p:cNvPr>
          <p:cNvSpPr/>
          <p:nvPr userDrawn="1"/>
        </p:nvSpPr>
        <p:spPr>
          <a:xfrm>
            <a:off x="838936" y="141767"/>
            <a:ext cx="2322478" cy="26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9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C08C87B3-6F0A-C627-321B-AE99F774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5A885E-A1EC-4469-A012-5861DB9A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A67D58-6D69-40E4-9BF1-F7D1E1F0E886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77E72F-A058-4C1B-95BD-8DDDC7D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0C8D64-016C-42F4-B94D-39E24E3D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6D2FF15-A912-4049-8BB7-804736F246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A68DA-86F5-E65D-4C82-19808CDCA854}"/>
              </a:ext>
            </a:extLst>
          </p:cNvPr>
          <p:cNvSpPr/>
          <p:nvPr userDrawn="1"/>
        </p:nvSpPr>
        <p:spPr>
          <a:xfrm>
            <a:off x="838936" y="141767"/>
            <a:ext cx="2322478" cy="26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628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5A885E-A1EC-4469-A012-5861DB9A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A67D58-6D69-40E4-9BF1-F7D1E1F0E886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77E72F-A058-4C1B-95BD-8DDDC7D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0C8D64-016C-42F4-B94D-39E24E3D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6D2FF15-A912-4049-8BB7-804736F246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A68DA-86F5-E65D-4C82-19808CDCA854}"/>
              </a:ext>
            </a:extLst>
          </p:cNvPr>
          <p:cNvSpPr/>
          <p:nvPr userDrawn="1"/>
        </p:nvSpPr>
        <p:spPr>
          <a:xfrm>
            <a:off x="838936" y="141767"/>
            <a:ext cx="2322478" cy="26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953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5A885E-A1EC-4469-A012-5861DB9A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A67D58-6D69-40E4-9BF1-F7D1E1F0E886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77E72F-A058-4C1B-95BD-8DDDC7D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0C8D64-016C-42F4-B94D-39E24E3D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6D2FF15-A912-4049-8BB7-804736F246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A68DA-86F5-E65D-4C82-19808CDCA854}"/>
              </a:ext>
            </a:extLst>
          </p:cNvPr>
          <p:cNvSpPr/>
          <p:nvPr userDrawn="1"/>
        </p:nvSpPr>
        <p:spPr>
          <a:xfrm>
            <a:off x="838936" y="141767"/>
            <a:ext cx="2322478" cy="26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660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5A885E-A1EC-4469-A012-5861DB9A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A67D58-6D69-40E4-9BF1-F7D1E1F0E886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77E72F-A058-4C1B-95BD-8DDDC7D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0C8D64-016C-42F4-B94D-39E24E3D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6D2FF15-A912-4049-8BB7-804736F246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A68DA-86F5-E65D-4C82-19808CDCA854}"/>
              </a:ext>
            </a:extLst>
          </p:cNvPr>
          <p:cNvSpPr/>
          <p:nvPr userDrawn="1"/>
        </p:nvSpPr>
        <p:spPr>
          <a:xfrm>
            <a:off x="838936" y="141767"/>
            <a:ext cx="2322478" cy="26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943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5A885E-A1EC-4469-A012-5861DB9A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A67D58-6D69-40E4-9BF1-F7D1E1F0E886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77E72F-A058-4C1B-95BD-8DDDC7D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0C8D64-016C-42F4-B94D-39E24E3D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6D2FF15-A912-4049-8BB7-804736F246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A68DA-86F5-E65D-4C82-19808CDCA854}"/>
              </a:ext>
            </a:extLst>
          </p:cNvPr>
          <p:cNvSpPr/>
          <p:nvPr userDrawn="1"/>
        </p:nvSpPr>
        <p:spPr>
          <a:xfrm>
            <a:off x="838936" y="141767"/>
            <a:ext cx="2322478" cy="26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045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5A885E-A1EC-4469-A012-5861DB9A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A67D58-6D69-40E4-9BF1-F7D1E1F0E886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77E72F-A058-4C1B-95BD-8DDDC7D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0C8D64-016C-42F4-B94D-39E24E3D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6D2FF15-A912-4049-8BB7-804736F246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A68DA-86F5-E65D-4C82-19808CDCA854}"/>
              </a:ext>
            </a:extLst>
          </p:cNvPr>
          <p:cNvSpPr/>
          <p:nvPr userDrawn="1"/>
        </p:nvSpPr>
        <p:spPr>
          <a:xfrm>
            <a:off x="838936" y="141767"/>
            <a:ext cx="2322478" cy="26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40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5A885E-A1EC-4469-A012-5861DB9A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A67D58-6D69-40E4-9BF1-F7D1E1F0E886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77E72F-A058-4C1B-95BD-8DDDC7D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0C8D64-016C-42F4-B94D-39E24E3D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6D2FF15-A912-4049-8BB7-804736F246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A68DA-86F5-E65D-4C82-19808CDCA854}"/>
              </a:ext>
            </a:extLst>
          </p:cNvPr>
          <p:cNvSpPr/>
          <p:nvPr userDrawn="1"/>
        </p:nvSpPr>
        <p:spPr>
          <a:xfrm>
            <a:off x="838936" y="141767"/>
            <a:ext cx="2322478" cy="26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351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5A885E-A1EC-4469-A012-5861DB9A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A67D58-6D69-40E4-9BF1-F7D1E1F0E886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77E72F-A058-4C1B-95BD-8DDDC7D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0C8D64-016C-42F4-B94D-39E24E3D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6D2FF15-A912-4049-8BB7-804736F246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A68DA-86F5-E65D-4C82-19808CDCA854}"/>
              </a:ext>
            </a:extLst>
          </p:cNvPr>
          <p:cNvSpPr/>
          <p:nvPr userDrawn="1"/>
        </p:nvSpPr>
        <p:spPr>
          <a:xfrm>
            <a:off x="838936" y="141767"/>
            <a:ext cx="2322478" cy="26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485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5A885E-A1EC-4469-A012-5861DB9A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A67D58-6D69-40E4-9BF1-F7D1E1F0E886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77E72F-A058-4C1B-95BD-8DDDC7D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0C8D64-016C-42F4-B94D-39E24E3D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6D2FF15-A912-4049-8BB7-804736F246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A68DA-86F5-E65D-4C82-19808CDCA854}"/>
              </a:ext>
            </a:extLst>
          </p:cNvPr>
          <p:cNvSpPr/>
          <p:nvPr userDrawn="1"/>
        </p:nvSpPr>
        <p:spPr>
          <a:xfrm>
            <a:off x="838936" y="141767"/>
            <a:ext cx="2322478" cy="26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101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5A885E-A1EC-4469-A012-5861DB9A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A67D58-6D69-40E4-9BF1-F7D1E1F0E886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77E72F-A058-4C1B-95BD-8DDDC7D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0C8D64-016C-42F4-B94D-39E24E3D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6D2FF15-A912-4049-8BB7-804736F246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A68DA-86F5-E65D-4C82-19808CDCA854}"/>
              </a:ext>
            </a:extLst>
          </p:cNvPr>
          <p:cNvSpPr/>
          <p:nvPr userDrawn="1"/>
        </p:nvSpPr>
        <p:spPr>
          <a:xfrm>
            <a:off x="838936" y="141767"/>
            <a:ext cx="2322478" cy="26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4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C08C87B3-6F0A-C627-321B-AE99F774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4362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A1D3-F5E5-4026-8B64-99C74FD2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97C8-C0A6-49B4-9330-1E4AA15FE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25625"/>
            <a:ext cx="10512425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2C63E-24AC-465F-B017-ED8CA8C9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C1D09-6188-4637-91C0-905240F7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5B9FB7D-6A53-4798-8C0A-02413ED2BFF7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216A4651-9B6D-4687-A1FD-F29667A1B5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0D025-0DF8-1DA3-917A-ED313170E590}"/>
              </a:ext>
            </a:extLst>
          </p:cNvPr>
          <p:cNvSpPr/>
          <p:nvPr userDrawn="1"/>
        </p:nvSpPr>
        <p:spPr>
          <a:xfrm>
            <a:off x="723014" y="113414"/>
            <a:ext cx="2558902" cy="26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60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A1D3-F5E5-4026-8B64-99C74FD2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97C8-C0A6-49B4-9330-1E4AA15FE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25625"/>
            <a:ext cx="10512425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2C63E-24AC-465F-B017-ED8CA8C9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C1D09-6188-4637-91C0-905240F7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5B9FB7D-6A53-4798-8C0A-02413ED2BFF7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216A4651-9B6D-4687-A1FD-F29667A1B5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0D025-0DF8-1DA3-917A-ED313170E590}"/>
              </a:ext>
            </a:extLst>
          </p:cNvPr>
          <p:cNvSpPr/>
          <p:nvPr userDrawn="1"/>
        </p:nvSpPr>
        <p:spPr>
          <a:xfrm>
            <a:off x="723014" y="113414"/>
            <a:ext cx="2558902" cy="26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260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A1D3-F5E5-4026-8B64-99C74FD2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97C8-C0A6-49B4-9330-1E4AA15FE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25625"/>
            <a:ext cx="10512425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2C63E-24AC-465F-B017-ED8CA8C9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650" y="6588240"/>
            <a:ext cx="816286" cy="144000"/>
          </a:xfrm>
        </p:spPr>
        <p:txBody>
          <a:bodyPr/>
          <a:lstStyle>
            <a:lvl1pPr>
              <a:defRPr sz="900"/>
            </a:lvl1pPr>
          </a:lstStyle>
          <a:p>
            <a:fld id="{FB8A32D2-440B-43D4-85A0-F5C235605D5C}" type="datetime1">
              <a:rPr lang="en-GB" smtClean="0"/>
              <a:t>06/05/2026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C1D09-6188-4637-91C0-905240F7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088" y="6366669"/>
            <a:ext cx="306848" cy="144000"/>
          </a:xfrm>
        </p:spPr>
        <p:txBody>
          <a:bodyPr/>
          <a:lstStyle>
            <a:lvl1pPr>
              <a:defRPr sz="900"/>
            </a:lvl1pPr>
          </a:lstStyle>
          <a:p>
            <a:fld id="{3948FB62-8746-4D0D-BA71-8EB1BEE68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5B9FB7D-6A53-4798-8C0A-02413ED2BFF7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216A4651-9B6D-4687-A1FD-F29667A1B5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936" y="6367000"/>
            <a:ext cx="10512000" cy="198850"/>
          </a:xfrm>
        </p:spPr>
        <p:txBody>
          <a:bodyPr anchor="b" anchorCtr="0"/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0D025-0DF8-1DA3-917A-ED313170E590}"/>
              </a:ext>
            </a:extLst>
          </p:cNvPr>
          <p:cNvSpPr/>
          <p:nvPr userDrawn="1"/>
        </p:nvSpPr>
        <p:spPr>
          <a:xfrm>
            <a:off x="723014" y="113414"/>
            <a:ext cx="2558902" cy="26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65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362DAD1A-9CA4-C144-AFCB-29FFCC6B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FF454F5-B99C-A19E-FBE9-6A92E5777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D96C15DF-DF46-1A05-1B71-21450202F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pic>
        <p:nvPicPr>
          <p:cNvPr id="8" name="Image 4">
            <a:extLst>
              <a:ext uri="{FF2B5EF4-FFF2-40B4-BE49-F238E27FC236}">
                <a16:creationId xmlns:a16="http://schemas.microsoft.com/office/drawing/2014/main" id="{1720F905-5C14-8C4E-9AF1-86A206A4F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AC0C9F2-A63B-6396-8B10-F2D7158F2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CD3136E-0773-C417-FB01-111598ED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CD3136E-0773-C417-FB01-111598ED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A8121-02DD-5FF5-28B8-05212B29A4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9201" y="161180"/>
            <a:ext cx="2059647" cy="7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3430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CD3136E-0773-C417-FB01-111598ED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D872F2-4CEF-FFB5-EE88-9DD31EA744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453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8F0F29AF-06DB-9D41-8298-81F0E1522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4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  <p:sldLayoutId id="2147483662" r:id="rId4"/>
    <p:sldLayoutId id="2147483661" r:id="rId5"/>
    <p:sldLayoutId id="2147483658" r:id="rId6"/>
    <p:sldLayoutId id="2147483652" r:id="rId7"/>
    <p:sldLayoutId id="2147483696" r:id="rId8"/>
    <p:sldLayoutId id="2147483694" r:id="rId9"/>
    <p:sldLayoutId id="2147483657" r:id="rId10"/>
    <p:sldLayoutId id="2147483654" r:id="rId11"/>
    <p:sldLayoutId id="2147483655" r:id="rId12"/>
    <p:sldLayoutId id="2147483675" r:id="rId13"/>
    <p:sldLayoutId id="2147483676" r:id="rId14"/>
    <p:sldLayoutId id="2147483677" r:id="rId15"/>
    <p:sldLayoutId id="2147483691" r:id="rId16"/>
    <p:sldLayoutId id="2147483697" r:id="rId17"/>
    <p:sldLayoutId id="2147483698" r:id="rId18"/>
    <p:sldLayoutId id="2147483737" r:id="rId19"/>
    <p:sldLayoutId id="2147483741" r:id="rId20"/>
    <p:sldLayoutId id="2147483742" r:id="rId21"/>
    <p:sldLayoutId id="2147483743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5" r:id="rId3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9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0.xml"/><Relationship Id="rId6" Type="http://schemas.openxmlformats.org/officeDocument/2006/relationships/chart" Target="../charts/chart2.xml"/><Relationship Id="rId5" Type="http://schemas.openxmlformats.org/officeDocument/2006/relationships/slide" Target="slide4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1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4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.xml"/><Relationship Id="rId6" Type="http://schemas.openxmlformats.org/officeDocument/2006/relationships/image" Target="../media/image30.png"/><Relationship Id="rId5" Type="http://schemas.openxmlformats.org/officeDocument/2006/relationships/slide" Target="slide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6.xml"/><Relationship Id="rId7" Type="http://schemas.openxmlformats.org/officeDocument/2006/relationships/slide" Target="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5.xml"/><Relationship Id="rId6" Type="http://schemas.microsoft.com/office/2007/relationships/hdphoto" Target="../media/hdphoto6.wdp"/><Relationship Id="rId5" Type="http://schemas.openxmlformats.org/officeDocument/2006/relationships/image" Target="../media/image35.png"/><Relationship Id="rId4" Type="http://schemas.openxmlformats.org/officeDocument/2006/relationships/hyperlink" Target="https://register.awmf.org/assets/guidelines/086-005l_S2k_Synovitis-bei-Haemophilie_2023-02.pdf" TargetMode="External"/><Relationship Id="rId9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6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er.awmf.org/assets/guidelines/086-005l_S2k_Synovitis-bei-Haemophilie_2023-02.pdf" TargetMode="Externa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28CED07-E42D-C12B-6696-31790D7F06F5}"/>
              </a:ext>
            </a:extLst>
          </p:cNvPr>
          <p:cNvSpPr txBox="1"/>
          <p:nvPr/>
        </p:nvSpPr>
        <p:spPr>
          <a:xfrm>
            <a:off x="3523297" y="5066558"/>
            <a:ext cx="51454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175" marR="5080" indent="-499109">
              <a:lnSpc>
                <a:spcPct val="100000"/>
              </a:lnSpc>
              <a:spcBef>
                <a:spcPts val="100"/>
              </a:spcBef>
            </a:pPr>
            <a:r>
              <a:rPr lang="en-GB" sz="2000" noProof="0" dirty="0">
                <a:solidFill>
                  <a:srgbClr val="505050"/>
                </a:solidFill>
                <a:latin typeface="Arial"/>
                <a:cs typeface="Arial"/>
              </a:rPr>
              <a:t>Brought</a:t>
            </a:r>
            <a:r>
              <a:rPr lang="en-GB" sz="2000" spc="-50" noProof="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lang="en-GB" sz="2000" noProof="0" dirty="0">
                <a:solidFill>
                  <a:srgbClr val="505050"/>
                </a:solidFill>
                <a:latin typeface="Arial"/>
                <a:cs typeface="Arial"/>
              </a:rPr>
              <a:t>to</a:t>
            </a:r>
            <a:r>
              <a:rPr lang="en-GB" sz="2000" spc="-20" noProof="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lang="en-GB" sz="2000" noProof="0" dirty="0">
                <a:solidFill>
                  <a:srgbClr val="505050"/>
                </a:solidFill>
                <a:latin typeface="Arial"/>
                <a:cs typeface="Arial"/>
              </a:rPr>
              <a:t>you</a:t>
            </a:r>
            <a:r>
              <a:rPr lang="en-GB" sz="2000" spc="-35" noProof="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lang="en-GB" sz="2000" noProof="0" dirty="0">
                <a:solidFill>
                  <a:srgbClr val="505050"/>
                </a:solidFill>
                <a:latin typeface="Arial"/>
                <a:cs typeface="Arial"/>
              </a:rPr>
              <a:t>by</a:t>
            </a:r>
            <a:r>
              <a:rPr lang="en-GB" sz="2000" spc="-20" noProof="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lang="en-GB" sz="2000" noProof="0" dirty="0">
                <a:solidFill>
                  <a:srgbClr val="505050"/>
                </a:solidFill>
                <a:latin typeface="Arial"/>
                <a:cs typeface="Arial"/>
              </a:rPr>
              <a:t>COR2ED</a:t>
            </a:r>
            <a:r>
              <a:rPr lang="en-GB" sz="2000" spc="-30" noProof="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lang="en-GB" sz="2000" noProof="0" dirty="0">
                <a:solidFill>
                  <a:srgbClr val="505050"/>
                </a:solidFill>
                <a:latin typeface="Arial"/>
                <a:cs typeface="Arial"/>
              </a:rPr>
              <a:t>Medical</a:t>
            </a:r>
            <a:r>
              <a:rPr lang="en-GB" sz="2000" spc="-25" noProof="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lang="en-GB" sz="2000" noProof="0" dirty="0">
                <a:solidFill>
                  <a:srgbClr val="505050"/>
                </a:solidFill>
                <a:latin typeface="Arial"/>
                <a:cs typeface="Arial"/>
              </a:rPr>
              <a:t>Affairs</a:t>
            </a:r>
            <a:br>
              <a:rPr lang="en-GB" sz="2000" spc="-35" noProof="0" dirty="0">
                <a:solidFill>
                  <a:srgbClr val="505050"/>
                </a:solidFill>
                <a:latin typeface="Arial"/>
                <a:cs typeface="Arial"/>
              </a:rPr>
            </a:br>
            <a:r>
              <a:rPr lang="en-GB" sz="2000" spc="-35" noProof="0" dirty="0">
                <a:solidFill>
                  <a:srgbClr val="505050"/>
                </a:solidFill>
                <a:latin typeface="Arial"/>
                <a:cs typeface="Arial"/>
              </a:rPr>
              <a:t>         </a:t>
            </a:r>
            <a:r>
              <a:rPr lang="en-GB" sz="2000" spc="-25" noProof="0" dirty="0">
                <a:solidFill>
                  <a:srgbClr val="505050"/>
                </a:solidFill>
                <a:latin typeface="Arial"/>
                <a:cs typeface="Arial"/>
              </a:rPr>
              <a:t>in c</a:t>
            </a:r>
            <a:r>
              <a:rPr lang="en-GB" sz="2000" noProof="0" dirty="0">
                <a:solidFill>
                  <a:srgbClr val="505050"/>
                </a:solidFill>
                <a:latin typeface="Arial"/>
                <a:cs typeface="Arial"/>
              </a:rPr>
              <a:t>ollaboration</a:t>
            </a:r>
            <a:r>
              <a:rPr lang="en-GB" sz="2000" spc="-65" noProof="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lang="en-GB" sz="2000" noProof="0" dirty="0">
                <a:solidFill>
                  <a:srgbClr val="505050"/>
                </a:solidFill>
                <a:latin typeface="Arial"/>
                <a:cs typeface="Arial"/>
              </a:rPr>
              <a:t>with           </a:t>
            </a:r>
            <a:r>
              <a:rPr lang="en-GB" sz="2000" spc="-30" noProof="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endParaRPr lang="en-GB" sz="2000" baseline="30000" noProof="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A7189-D6A0-1B67-0E15-7D959016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300" y="6110520"/>
            <a:ext cx="1734340" cy="486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66BF05-2A45-84AD-B126-7ECD7B8DA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5445224"/>
            <a:ext cx="864096" cy="2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EF37C-C932-87B5-B5A5-A9CFA2110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AE3D53-577A-0718-70BB-49AA5EEB9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>
            <a:noAutofit/>
          </a:bodyPr>
          <a:lstStyle/>
          <a:p>
            <a:r>
              <a:rPr lang="en-GB" noProof="0" dirty="0"/>
              <a:t>Synovitis is the last reversible stage in the cascade leading to arthropathy</a:t>
            </a:r>
            <a:r>
              <a:rPr lang="en-GB" baseline="30000" noProof="0" dirty="0"/>
              <a:t>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37B9C0-FFA5-CA0A-3C1B-637EC6D6C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D306B0CF-28DA-4AF7-AD0B-CB9D5901F647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A1C86D-82CC-2012-0F24-8F131C7ED6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br>
              <a:rPr lang="en-GB" noProof="0" dirty="0"/>
            </a:br>
            <a:r>
              <a:rPr lang="en-GB" noProof="0" dirty="0"/>
              <a:t>Image adapted from Nicholson HJ, et al. Appl Sci. 2024;14:6292, used under CC BY 4.0</a:t>
            </a:r>
          </a:p>
          <a:p>
            <a:r>
              <a:rPr lang="en-GB" noProof="0" dirty="0"/>
              <a:t>1. Dargaud Y, et al. Blood Rev. 2025;101304; 2. Rodriguez-Merchan EC &amp; Valentino LA. World J Orthop. 2016;7:370-5; </a:t>
            </a:r>
            <a:br>
              <a:rPr lang="en-GB" noProof="0" dirty="0"/>
            </a:br>
            <a:r>
              <a:rPr lang="en-GB" noProof="0" dirty="0"/>
              <a:t>3. van Vulpen LFD, et al. Haemophilia. 2021;27:96-102; 4. Srivastava A, et al. Haemophilia. 2020;26:1-158</a:t>
            </a:r>
          </a:p>
        </p:txBody>
      </p:sp>
      <p:sp>
        <p:nvSpPr>
          <p:cNvPr id="107" name="Rectangle 106">
            <a:hlinkClick r:id="rId4" action="ppaction://hlinksldjump"/>
            <a:extLst>
              <a:ext uri="{FF2B5EF4-FFF2-40B4-BE49-F238E27FC236}">
                <a16:creationId xmlns:a16="http://schemas.microsoft.com/office/drawing/2014/main" id="{789496C9-2D55-AB42-18D3-215A11113284}"/>
              </a:ext>
            </a:extLst>
          </p:cNvPr>
          <p:cNvSpPr/>
          <p:nvPr/>
        </p:nvSpPr>
        <p:spPr>
          <a:xfrm>
            <a:off x="10509956" y="268224"/>
            <a:ext cx="1362004" cy="64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2E9D88-C4AC-2399-F518-91DBCAC4824B}"/>
              </a:ext>
            </a:extLst>
          </p:cNvPr>
          <p:cNvGrpSpPr/>
          <p:nvPr/>
        </p:nvGrpSpPr>
        <p:grpSpPr>
          <a:xfrm>
            <a:off x="844011" y="1882026"/>
            <a:ext cx="10467573" cy="3463512"/>
            <a:chOff x="515937" y="1911109"/>
            <a:chExt cx="10940712" cy="36200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7963B-E890-4F6A-EDCE-49B055613EDA}"/>
                </a:ext>
              </a:extLst>
            </p:cNvPr>
            <p:cNvSpPr/>
            <p:nvPr/>
          </p:nvSpPr>
          <p:spPr>
            <a:xfrm rot="16200000">
              <a:off x="7156284" y="4696777"/>
              <a:ext cx="704034" cy="26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6679BE-F689-239B-6DB1-0D7E49B4B074}"/>
                </a:ext>
              </a:extLst>
            </p:cNvPr>
            <p:cNvSpPr txBox="1"/>
            <p:nvPr/>
          </p:nvSpPr>
          <p:spPr>
            <a:xfrm>
              <a:off x="3275197" y="2332435"/>
              <a:ext cx="1152024" cy="4825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Iron deposition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3EFBBB-5771-6718-859E-5DCAAB313E6D}"/>
                </a:ext>
              </a:extLst>
            </p:cNvPr>
            <p:cNvSpPr txBox="1"/>
            <p:nvPr/>
          </p:nvSpPr>
          <p:spPr>
            <a:xfrm>
              <a:off x="6581992" y="2758658"/>
              <a:ext cx="1897438" cy="4825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Cartilage 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damage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2D8218-8A22-9A06-ED0F-ADBDAD2BA271}"/>
                </a:ext>
              </a:extLst>
            </p:cNvPr>
            <p:cNvSpPr txBox="1"/>
            <p:nvPr/>
          </p:nvSpPr>
          <p:spPr>
            <a:xfrm>
              <a:off x="8987801" y="2758654"/>
              <a:ext cx="1897438" cy="4825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Bone erosion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arthropathy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00943F-6718-A26E-1BDD-638B682BA09F}"/>
                </a:ext>
              </a:extLst>
            </p:cNvPr>
            <p:cNvSpPr txBox="1"/>
            <p:nvPr/>
          </p:nvSpPr>
          <p:spPr>
            <a:xfrm>
              <a:off x="917217" y="2332435"/>
              <a:ext cx="1056362" cy="4825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Healthy joint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8" name="Arrow: Right 87">
              <a:extLst>
                <a:ext uri="{FF2B5EF4-FFF2-40B4-BE49-F238E27FC236}">
                  <a16:creationId xmlns:a16="http://schemas.microsoft.com/office/drawing/2014/main" id="{5C93ABFE-02D8-49CF-1852-D9021169EDA6}"/>
                </a:ext>
              </a:extLst>
            </p:cNvPr>
            <p:cNvSpPr/>
            <p:nvPr/>
          </p:nvSpPr>
          <p:spPr>
            <a:xfrm>
              <a:off x="1211962" y="3121287"/>
              <a:ext cx="1988438" cy="751509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FF69EB-1E75-5DB1-387A-E7634B2FFDAA}"/>
                </a:ext>
              </a:extLst>
            </p:cNvPr>
            <p:cNvSpPr txBox="1"/>
            <p:nvPr/>
          </p:nvSpPr>
          <p:spPr>
            <a:xfrm>
              <a:off x="1867071" y="3348510"/>
              <a:ext cx="1462846" cy="28951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Haemorrhage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913467-E902-0D9F-7BC4-B1B00CD83EBC}"/>
                </a:ext>
              </a:extLst>
            </p:cNvPr>
            <p:cNvGrpSpPr/>
            <p:nvPr/>
          </p:nvGrpSpPr>
          <p:grpSpPr>
            <a:xfrm>
              <a:off x="815366" y="2854177"/>
              <a:ext cx="1252800" cy="1254094"/>
              <a:chOff x="738313" y="3202583"/>
              <a:chExt cx="1214848" cy="1254094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84F3D25-3855-BD42-C888-B32C6DBC7FE6}"/>
                  </a:ext>
                </a:extLst>
              </p:cNvPr>
              <p:cNvSpPr/>
              <p:nvPr/>
            </p:nvSpPr>
            <p:spPr>
              <a:xfrm>
                <a:off x="738313" y="3202583"/>
                <a:ext cx="1214848" cy="1254094"/>
              </a:xfrm>
              <a:prstGeom prst="ellipse">
                <a:avLst/>
              </a:prstGeom>
              <a:gradFill flip="none" rotWithShape="1">
                <a:gsLst>
                  <a:gs pos="3000">
                    <a:schemeClr val="accent1"/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</p:spPr>
            <p:txBody>
              <a:bodyPr vert="horz" wrap="square" lIns="0" tIns="0" rIns="0" bIns="0" rtlCol="0" anchor="ctr" anchorCtr="1">
                <a:noAutofit/>
              </a:bodyPr>
              <a:lstStyle/>
              <a:p>
                <a:pPr>
                  <a:buClr>
                    <a:schemeClr val="bg1"/>
                  </a:buClr>
                </a:pPr>
                <a:endParaRPr lang="en-GB" sz="11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4">
                <a:extLst>
                  <a:ext uri="{FF2B5EF4-FFF2-40B4-BE49-F238E27FC236}">
                    <a16:creationId xmlns:a16="http://schemas.microsoft.com/office/drawing/2014/main" id="{C81B251E-43D0-54E4-50D2-78ACA250604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40135" y="3411987"/>
                <a:ext cx="811203" cy="835285"/>
                <a:chOff x="661" y="2131"/>
                <a:chExt cx="394" cy="393"/>
              </a:xfrm>
              <a:solidFill>
                <a:schemeClr val="bg1"/>
              </a:solidFill>
            </p:grpSpPr>
            <p:sp>
              <p:nvSpPr>
                <p:cNvPr id="23" name="Freeform 5">
                  <a:extLst>
                    <a:ext uri="{FF2B5EF4-FFF2-40B4-BE49-F238E27FC236}">
                      <a16:creationId xmlns:a16="http://schemas.microsoft.com/office/drawing/2014/main" id="{D02E3281-CD5D-7449-6490-D6BFF0C5A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" y="2305"/>
                  <a:ext cx="224" cy="219"/>
                </a:xfrm>
                <a:custGeom>
                  <a:avLst/>
                  <a:gdLst>
                    <a:gd name="T0" fmla="*/ 247 w 253"/>
                    <a:gd name="T1" fmla="*/ 91 h 248"/>
                    <a:gd name="T2" fmla="*/ 197 w 253"/>
                    <a:gd name="T3" fmla="*/ 161 h 248"/>
                    <a:gd name="T4" fmla="*/ 177 w 253"/>
                    <a:gd name="T5" fmla="*/ 163 h 248"/>
                    <a:gd name="T6" fmla="*/ 169 w 253"/>
                    <a:gd name="T7" fmla="*/ 164 h 248"/>
                    <a:gd name="T8" fmla="*/ 166 w 253"/>
                    <a:gd name="T9" fmla="*/ 166 h 248"/>
                    <a:gd name="T10" fmla="*/ 90 w 253"/>
                    <a:gd name="T11" fmla="*/ 243 h 248"/>
                    <a:gd name="T12" fmla="*/ 77 w 253"/>
                    <a:gd name="T13" fmla="*/ 246 h 248"/>
                    <a:gd name="T14" fmla="*/ 72 w 253"/>
                    <a:gd name="T15" fmla="*/ 242 h 248"/>
                    <a:gd name="T16" fmla="*/ 5 w 253"/>
                    <a:gd name="T17" fmla="*/ 176 h 248"/>
                    <a:gd name="T18" fmla="*/ 5 w 253"/>
                    <a:gd name="T19" fmla="*/ 158 h 248"/>
                    <a:gd name="T20" fmla="*/ 80 w 253"/>
                    <a:gd name="T21" fmla="*/ 83 h 248"/>
                    <a:gd name="T22" fmla="*/ 84 w 253"/>
                    <a:gd name="T23" fmla="*/ 72 h 248"/>
                    <a:gd name="T24" fmla="*/ 87 w 253"/>
                    <a:gd name="T25" fmla="*/ 47 h 248"/>
                    <a:gd name="T26" fmla="*/ 133 w 253"/>
                    <a:gd name="T27" fmla="*/ 1 h 248"/>
                    <a:gd name="T28" fmla="*/ 139 w 253"/>
                    <a:gd name="T29" fmla="*/ 0 h 248"/>
                    <a:gd name="T30" fmla="*/ 146 w 253"/>
                    <a:gd name="T31" fmla="*/ 0 h 248"/>
                    <a:gd name="T32" fmla="*/ 196 w 253"/>
                    <a:gd name="T33" fmla="*/ 41 h 248"/>
                    <a:gd name="T34" fmla="*/ 200 w 253"/>
                    <a:gd name="T35" fmla="*/ 44 h 248"/>
                    <a:gd name="T36" fmla="*/ 202 w 253"/>
                    <a:gd name="T37" fmla="*/ 55 h 248"/>
                    <a:gd name="T38" fmla="*/ 230 w 253"/>
                    <a:gd name="T39" fmla="*/ 86 h 248"/>
                    <a:gd name="T40" fmla="*/ 247 w 253"/>
                    <a:gd name="T41" fmla="*/ 91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53" h="248">
                      <a:moveTo>
                        <a:pt x="247" y="91"/>
                      </a:moveTo>
                      <a:cubicBezTo>
                        <a:pt x="253" y="127"/>
                        <a:pt x="226" y="156"/>
                        <a:pt x="197" y="161"/>
                      </a:cubicBezTo>
                      <a:cubicBezTo>
                        <a:pt x="190" y="163"/>
                        <a:pt x="184" y="162"/>
                        <a:pt x="177" y="163"/>
                      </a:cubicBezTo>
                      <a:cubicBezTo>
                        <a:pt x="174" y="163"/>
                        <a:pt x="172" y="164"/>
                        <a:pt x="169" y="164"/>
                      </a:cubicBezTo>
                      <a:cubicBezTo>
                        <a:pt x="168" y="164"/>
                        <a:pt x="167" y="165"/>
                        <a:pt x="166" y="166"/>
                      </a:cubicBezTo>
                      <a:cubicBezTo>
                        <a:pt x="141" y="191"/>
                        <a:pt x="115" y="217"/>
                        <a:pt x="90" y="243"/>
                      </a:cubicBezTo>
                      <a:cubicBezTo>
                        <a:pt x="86" y="246"/>
                        <a:pt x="82" y="248"/>
                        <a:pt x="77" y="246"/>
                      </a:cubicBezTo>
                      <a:cubicBezTo>
                        <a:pt x="75" y="245"/>
                        <a:pt x="73" y="244"/>
                        <a:pt x="72" y="242"/>
                      </a:cubicBezTo>
                      <a:cubicBezTo>
                        <a:pt x="50" y="220"/>
                        <a:pt x="28" y="198"/>
                        <a:pt x="5" y="176"/>
                      </a:cubicBezTo>
                      <a:cubicBezTo>
                        <a:pt x="0" y="171"/>
                        <a:pt x="0" y="163"/>
                        <a:pt x="5" y="158"/>
                      </a:cubicBezTo>
                      <a:cubicBezTo>
                        <a:pt x="30" y="133"/>
                        <a:pt x="55" y="108"/>
                        <a:pt x="80" y="83"/>
                      </a:cubicBezTo>
                      <a:cubicBezTo>
                        <a:pt x="83" y="80"/>
                        <a:pt x="84" y="76"/>
                        <a:pt x="84" y="72"/>
                      </a:cubicBezTo>
                      <a:cubicBezTo>
                        <a:pt x="85" y="64"/>
                        <a:pt x="84" y="55"/>
                        <a:pt x="87" y="47"/>
                      </a:cubicBezTo>
                      <a:cubicBezTo>
                        <a:pt x="94" y="23"/>
                        <a:pt x="109" y="8"/>
                        <a:pt x="133" y="1"/>
                      </a:cubicBezTo>
                      <a:cubicBezTo>
                        <a:pt x="135" y="1"/>
                        <a:pt x="137" y="0"/>
                        <a:pt x="139" y="0"/>
                      </a:cubicBezTo>
                      <a:cubicBezTo>
                        <a:pt x="141" y="0"/>
                        <a:pt x="144" y="0"/>
                        <a:pt x="146" y="0"/>
                      </a:cubicBezTo>
                      <a:cubicBezTo>
                        <a:pt x="156" y="24"/>
                        <a:pt x="168" y="41"/>
                        <a:pt x="196" y="41"/>
                      </a:cubicBezTo>
                      <a:cubicBezTo>
                        <a:pt x="198" y="41"/>
                        <a:pt x="200" y="42"/>
                        <a:pt x="200" y="44"/>
                      </a:cubicBezTo>
                      <a:cubicBezTo>
                        <a:pt x="202" y="55"/>
                        <a:pt x="202" y="55"/>
                        <a:pt x="202" y="55"/>
                      </a:cubicBezTo>
                      <a:cubicBezTo>
                        <a:pt x="205" y="69"/>
                        <a:pt x="215" y="81"/>
                        <a:pt x="230" y="86"/>
                      </a:cubicBezTo>
                      <a:lnTo>
                        <a:pt x="247" y="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4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Freeform 6">
                  <a:extLst>
                    <a:ext uri="{FF2B5EF4-FFF2-40B4-BE49-F238E27FC236}">
                      <a16:creationId xmlns:a16="http://schemas.microsoft.com/office/drawing/2014/main" id="{7A437890-25D4-6EDA-405A-F30BC3679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" y="2131"/>
                  <a:ext cx="221" cy="219"/>
                </a:xfrm>
                <a:custGeom>
                  <a:avLst/>
                  <a:gdLst>
                    <a:gd name="T0" fmla="*/ 103 w 250"/>
                    <a:gd name="T1" fmla="*/ 248 h 248"/>
                    <a:gd name="T2" fmla="*/ 51 w 250"/>
                    <a:gd name="T3" fmla="*/ 209 h 248"/>
                    <a:gd name="T4" fmla="*/ 50 w 250"/>
                    <a:gd name="T5" fmla="*/ 202 h 248"/>
                    <a:gd name="T6" fmla="*/ 47 w 250"/>
                    <a:gd name="T7" fmla="*/ 200 h 248"/>
                    <a:gd name="T8" fmla="*/ 2 w 250"/>
                    <a:gd name="T9" fmla="*/ 142 h 248"/>
                    <a:gd name="T10" fmla="*/ 57 w 250"/>
                    <a:gd name="T11" fmla="*/ 86 h 248"/>
                    <a:gd name="T12" fmla="*/ 72 w 250"/>
                    <a:gd name="T13" fmla="*/ 85 h 248"/>
                    <a:gd name="T14" fmla="*/ 80 w 250"/>
                    <a:gd name="T15" fmla="*/ 84 h 248"/>
                    <a:gd name="T16" fmla="*/ 84 w 250"/>
                    <a:gd name="T17" fmla="*/ 82 h 248"/>
                    <a:gd name="T18" fmla="*/ 160 w 250"/>
                    <a:gd name="T19" fmla="*/ 6 h 248"/>
                    <a:gd name="T20" fmla="*/ 178 w 250"/>
                    <a:gd name="T21" fmla="*/ 6 h 248"/>
                    <a:gd name="T22" fmla="*/ 244 w 250"/>
                    <a:gd name="T23" fmla="*/ 71 h 248"/>
                    <a:gd name="T24" fmla="*/ 244 w 250"/>
                    <a:gd name="T25" fmla="*/ 90 h 248"/>
                    <a:gd name="T26" fmla="*/ 171 w 250"/>
                    <a:gd name="T27" fmla="*/ 163 h 248"/>
                    <a:gd name="T28" fmla="*/ 165 w 250"/>
                    <a:gd name="T29" fmla="*/ 176 h 248"/>
                    <a:gd name="T30" fmla="*/ 163 w 250"/>
                    <a:gd name="T31" fmla="*/ 199 h 248"/>
                    <a:gd name="T32" fmla="*/ 116 w 250"/>
                    <a:gd name="T33" fmla="*/ 247 h 248"/>
                    <a:gd name="T34" fmla="*/ 103 w 250"/>
                    <a:gd name="T35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50" h="248">
                      <a:moveTo>
                        <a:pt x="103" y="248"/>
                      </a:moveTo>
                      <a:cubicBezTo>
                        <a:pt x="78" y="248"/>
                        <a:pt x="57" y="233"/>
                        <a:pt x="51" y="209"/>
                      </a:cubicBezTo>
                      <a:cubicBezTo>
                        <a:pt x="50" y="207"/>
                        <a:pt x="50" y="205"/>
                        <a:pt x="50" y="202"/>
                      </a:cubicBezTo>
                      <a:cubicBezTo>
                        <a:pt x="50" y="201"/>
                        <a:pt x="49" y="200"/>
                        <a:pt x="47" y="200"/>
                      </a:cubicBezTo>
                      <a:cubicBezTo>
                        <a:pt x="22" y="197"/>
                        <a:pt x="0" y="175"/>
                        <a:pt x="2" y="142"/>
                      </a:cubicBezTo>
                      <a:cubicBezTo>
                        <a:pt x="4" y="115"/>
                        <a:pt x="27" y="89"/>
                        <a:pt x="57" y="86"/>
                      </a:cubicBezTo>
                      <a:cubicBezTo>
                        <a:pt x="62" y="85"/>
                        <a:pt x="67" y="85"/>
                        <a:pt x="72" y="85"/>
                      </a:cubicBezTo>
                      <a:cubicBezTo>
                        <a:pt x="74" y="85"/>
                        <a:pt x="77" y="84"/>
                        <a:pt x="80" y="84"/>
                      </a:cubicBezTo>
                      <a:cubicBezTo>
                        <a:pt x="81" y="84"/>
                        <a:pt x="83" y="83"/>
                        <a:pt x="84" y="82"/>
                      </a:cubicBezTo>
                      <a:cubicBezTo>
                        <a:pt x="109" y="56"/>
                        <a:pt x="134" y="31"/>
                        <a:pt x="160" y="6"/>
                      </a:cubicBezTo>
                      <a:cubicBezTo>
                        <a:pt x="166" y="0"/>
                        <a:pt x="172" y="0"/>
                        <a:pt x="178" y="6"/>
                      </a:cubicBezTo>
                      <a:cubicBezTo>
                        <a:pt x="200" y="28"/>
                        <a:pt x="222" y="49"/>
                        <a:pt x="244" y="71"/>
                      </a:cubicBezTo>
                      <a:cubicBezTo>
                        <a:pt x="250" y="77"/>
                        <a:pt x="250" y="84"/>
                        <a:pt x="244" y="90"/>
                      </a:cubicBezTo>
                      <a:cubicBezTo>
                        <a:pt x="220" y="114"/>
                        <a:pt x="196" y="139"/>
                        <a:pt x="171" y="163"/>
                      </a:cubicBezTo>
                      <a:cubicBezTo>
                        <a:pt x="167" y="167"/>
                        <a:pt x="166" y="171"/>
                        <a:pt x="165" y="176"/>
                      </a:cubicBezTo>
                      <a:cubicBezTo>
                        <a:pt x="165" y="184"/>
                        <a:pt x="165" y="191"/>
                        <a:pt x="163" y="199"/>
                      </a:cubicBezTo>
                      <a:cubicBezTo>
                        <a:pt x="157" y="224"/>
                        <a:pt x="141" y="240"/>
                        <a:pt x="116" y="247"/>
                      </a:cubicBezTo>
                      <a:cubicBezTo>
                        <a:pt x="112" y="248"/>
                        <a:pt x="108" y="248"/>
                        <a:pt x="103" y="2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4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01F1C7-F89A-303A-B6C1-4FA1DAED260A}"/>
                </a:ext>
              </a:extLst>
            </p:cNvPr>
            <p:cNvGrpSpPr/>
            <p:nvPr/>
          </p:nvGrpSpPr>
          <p:grpSpPr>
            <a:xfrm>
              <a:off x="9306488" y="3280398"/>
              <a:ext cx="1252800" cy="1254094"/>
              <a:chOff x="10461215" y="3202583"/>
              <a:chExt cx="1214848" cy="125409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7E626C0-0697-8773-B43A-5E25B330A163}"/>
                  </a:ext>
                </a:extLst>
              </p:cNvPr>
              <p:cNvSpPr/>
              <p:nvPr/>
            </p:nvSpPr>
            <p:spPr>
              <a:xfrm>
                <a:off x="10461215" y="3202583"/>
                <a:ext cx="1214848" cy="1254094"/>
              </a:xfrm>
              <a:prstGeom prst="ellipse">
                <a:avLst/>
              </a:prstGeom>
              <a:gradFill>
                <a:gsLst>
                  <a:gs pos="3000">
                    <a:schemeClr val="accent5"/>
                  </a:gs>
                  <a:gs pos="100000">
                    <a:schemeClr val="accent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3CCDC11-9531-FF58-AD8E-F33E7EF069F1}"/>
                  </a:ext>
                </a:extLst>
              </p:cNvPr>
              <p:cNvGrpSpPr/>
              <p:nvPr/>
            </p:nvGrpSpPr>
            <p:grpSpPr>
              <a:xfrm>
                <a:off x="10663037" y="3411987"/>
                <a:ext cx="811203" cy="835285"/>
                <a:chOff x="8550280" y="3411987"/>
                <a:chExt cx="811203" cy="835285"/>
              </a:xfrm>
            </p:grpSpPr>
            <p:sp>
              <p:nvSpPr>
                <p:cNvPr id="28" name="Freeform 5">
                  <a:extLst>
                    <a:ext uri="{FF2B5EF4-FFF2-40B4-BE49-F238E27FC236}">
                      <a16:creationId xmlns:a16="http://schemas.microsoft.com/office/drawing/2014/main" id="{F7AF7951-4638-24D6-A9CD-AA262E843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0280" y="3781808"/>
                  <a:ext cx="461192" cy="465464"/>
                </a:xfrm>
                <a:custGeom>
                  <a:avLst/>
                  <a:gdLst>
                    <a:gd name="T0" fmla="*/ 247 w 253"/>
                    <a:gd name="T1" fmla="*/ 91 h 248"/>
                    <a:gd name="T2" fmla="*/ 197 w 253"/>
                    <a:gd name="T3" fmla="*/ 161 h 248"/>
                    <a:gd name="T4" fmla="*/ 177 w 253"/>
                    <a:gd name="T5" fmla="*/ 163 h 248"/>
                    <a:gd name="T6" fmla="*/ 169 w 253"/>
                    <a:gd name="T7" fmla="*/ 164 h 248"/>
                    <a:gd name="T8" fmla="*/ 166 w 253"/>
                    <a:gd name="T9" fmla="*/ 166 h 248"/>
                    <a:gd name="T10" fmla="*/ 90 w 253"/>
                    <a:gd name="T11" fmla="*/ 243 h 248"/>
                    <a:gd name="T12" fmla="*/ 77 w 253"/>
                    <a:gd name="T13" fmla="*/ 246 h 248"/>
                    <a:gd name="T14" fmla="*/ 72 w 253"/>
                    <a:gd name="T15" fmla="*/ 242 h 248"/>
                    <a:gd name="T16" fmla="*/ 5 w 253"/>
                    <a:gd name="T17" fmla="*/ 176 h 248"/>
                    <a:gd name="T18" fmla="*/ 5 w 253"/>
                    <a:gd name="T19" fmla="*/ 158 h 248"/>
                    <a:gd name="T20" fmla="*/ 80 w 253"/>
                    <a:gd name="T21" fmla="*/ 83 h 248"/>
                    <a:gd name="T22" fmla="*/ 84 w 253"/>
                    <a:gd name="T23" fmla="*/ 72 h 248"/>
                    <a:gd name="T24" fmla="*/ 87 w 253"/>
                    <a:gd name="T25" fmla="*/ 47 h 248"/>
                    <a:gd name="T26" fmla="*/ 133 w 253"/>
                    <a:gd name="T27" fmla="*/ 1 h 248"/>
                    <a:gd name="T28" fmla="*/ 139 w 253"/>
                    <a:gd name="T29" fmla="*/ 0 h 248"/>
                    <a:gd name="T30" fmla="*/ 146 w 253"/>
                    <a:gd name="T31" fmla="*/ 0 h 248"/>
                    <a:gd name="T32" fmla="*/ 196 w 253"/>
                    <a:gd name="T33" fmla="*/ 41 h 248"/>
                    <a:gd name="T34" fmla="*/ 200 w 253"/>
                    <a:gd name="T35" fmla="*/ 44 h 248"/>
                    <a:gd name="T36" fmla="*/ 202 w 253"/>
                    <a:gd name="T37" fmla="*/ 55 h 248"/>
                    <a:gd name="T38" fmla="*/ 230 w 253"/>
                    <a:gd name="T39" fmla="*/ 86 h 248"/>
                    <a:gd name="T40" fmla="*/ 247 w 253"/>
                    <a:gd name="T41" fmla="*/ 91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53" h="248">
                      <a:moveTo>
                        <a:pt x="247" y="91"/>
                      </a:moveTo>
                      <a:cubicBezTo>
                        <a:pt x="253" y="127"/>
                        <a:pt x="226" y="156"/>
                        <a:pt x="197" y="161"/>
                      </a:cubicBezTo>
                      <a:cubicBezTo>
                        <a:pt x="190" y="163"/>
                        <a:pt x="184" y="162"/>
                        <a:pt x="177" y="163"/>
                      </a:cubicBezTo>
                      <a:cubicBezTo>
                        <a:pt x="174" y="163"/>
                        <a:pt x="172" y="164"/>
                        <a:pt x="169" y="164"/>
                      </a:cubicBezTo>
                      <a:cubicBezTo>
                        <a:pt x="168" y="164"/>
                        <a:pt x="167" y="165"/>
                        <a:pt x="166" y="166"/>
                      </a:cubicBezTo>
                      <a:cubicBezTo>
                        <a:pt x="141" y="191"/>
                        <a:pt x="115" y="217"/>
                        <a:pt x="90" y="243"/>
                      </a:cubicBezTo>
                      <a:cubicBezTo>
                        <a:pt x="86" y="246"/>
                        <a:pt x="82" y="248"/>
                        <a:pt x="77" y="246"/>
                      </a:cubicBezTo>
                      <a:cubicBezTo>
                        <a:pt x="75" y="245"/>
                        <a:pt x="73" y="244"/>
                        <a:pt x="72" y="242"/>
                      </a:cubicBezTo>
                      <a:cubicBezTo>
                        <a:pt x="50" y="220"/>
                        <a:pt x="28" y="198"/>
                        <a:pt x="5" y="176"/>
                      </a:cubicBezTo>
                      <a:cubicBezTo>
                        <a:pt x="0" y="171"/>
                        <a:pt x="0" y="163"/>
                        <a:pt x="5" y="158"/>
                      </a:cubicBezTo>
                      <a:cubicBezTo>
                        <a:pt x="30" y="133"/>
                        <a:pt x="55" y="108"/>
                        <a:pt x="80" y="83"/>
                      </a:cubicBezTo>
                      <a:cubicBezTo>
                        <a:pt x="83" y="80"/>
                        <a:pt x="84" y="76"/>
                        <a:pt x="84" y="72"/>
                      </a:cubicBezTo>
                      <a:cubicBezTo>
                        <a:pt x="85" y="64"/>
                        <a:pt x="84" y="55"/>
                        <a:pt x="87" y="47"/>
                      </a:cubicBezTo>
                      <a:cubicBezTo>
                        <a:pt x="94" y="23"/>
                        <a:pt x="109" y="8"/>
                        <a:pt x="133" y="1"/>
                      </a:cubicBezTo>
                      <a:cubicBezTo>
                        <a:pt x="135" y="1"/>
                        <a:pt x="137" y="0"/>
                        <a:pt x="139" y="0"/>
                      </a:cubicBezTo>
                      <a:cubicBezTo>
                        <a:pt x="141" y="0"/>
                        <a:pt x="144" y="0"/>
                        <a:pt x="146" y="0"/>
                      </a:cubicBezTo>
                      <a:cubicBezTo>
                        <a:pt x="156" y="24"/>
                        <a:pt x="168" y="41"/>
                        <a:pt x="196" y="41"/>
                      </a:cubicBezTo>
                      <a:cubicBezTo>
                        <a:pt x="198" y="41"/>
                        <a:pt x="200" y="42"/>
                        <a:pt x="200" y="44"/>
                      </a:cubicBezTo>
                      <a:cubicBezTo>
                        <a:pt x="202" y="55"/>
                        <a:pt x="202" y="55"/>
                        <a:pt x="202" y="55"/>
                      </a:cubicBezTo>
                      <a:cubicBezTo>
                        <a:pt x="205" y="69"/>
                        <a:pt x="215" y="81"/>
                        <a:pt x="230" y="86"/>
                      </a:cubicBezTo>
                      <a:lnTo>
                        <a:pt x="247" y="9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4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6">
                  <a:extLst>
                    <a:ext uri="{FF2B5EF4-FFF2-40B4-BE49-F238E27FC236}">
                      <a16:creationId xmlns:a16="http://schemas.microsoft.com/office/drawing/2014/main" id="{0D88655C-4B20-7D87-5F04-42BCC3F544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06468" y="3411987"/>
                  <a:ext cx="455015" cy="465464"/>
                </a:xfrm>
                <a:custGeom>
                  <a:avLst/>
                  <a:gdLst>
                    <a:gd name="T0" fmla="*/ 103 w 250"/>
                    <a:gd name="T1" fmla="*/ 248 h 248"/>
                    <a:gd name="T2" fmla="*/ 51 w 250"/>
                    <a:gd name="T3" fmla="*/ 209 h 248"/>
                    <a:gd name="T4" fmla="*/ 50 w 250"/>
                    <a:gd name="T5" fmla="*/ 202 h 248"/>
                    <a:gd name="T6" fmla="*/ 47 w 250"/>
                    <a:gd name="T7" fmla="*/ 200 h 248"/>
                    <a:gd name="T8" fmla="*/ 2 w 250"/>
                    <a:gd name="T9" fmla="*/ 142 h 248"/>
                    <a:gd name="T10" fmla="*/ 57 w 250"/>
                    <a:gd name="T11" fmla="*/ 86 h 248"/>
                    <a:gd name="T12" fmla="*/ 72 w 250"/>
                    <a:gd name="T13" fmla="*/ 85 h 248"/>
                    <a:gd name="T14" fmla="*/ 80 w 250"/>
                    <a:gd name="T15" fmla="*/ 84 h 248"/>
                    <a:gd name="T16" fmla="*/ 84 w 250"/>
                    <a:gd name="T17" fmla="*/ 82 h 248"/>
                    <a:gd name="T18" fmla="*/ 160 w 250"/>
                    <a:gd name="T19" fmla="*/ 6 h 248"/>
                    <a:gd name="T20" fmla="*/ 178 w 250"/>
                    <a:gd name="T21" fmla="*/ 6 h 248"/>
                    <a:gd name="T22" fmla="*/ 244 w 250"/>
                    <a:gd name="T23" fmla="*/ 71 h 248"/>
                    <a:gd name="T24" fmla="*/ 244 w 250"/>
                    <a:gd name="T25" fmla="*/ 90 h 248"/>
                    <a:gd name="T26" fmla="*/ 171 w 250"/>
                    <a:gd name="T27" fmla="*/ 163 h 248"/>
                    <a:gd name="T28" fmla="*/ 165 w 250"/>
                    <a:gd name="T29" fmla="*/ 176 h 248"/>
                    <a:gd name="T30" fmla="*/ 163 w 250"/>
                    <a:gd name="T31" fmla="*/ 199 h 248"/>
                    <a:gd name="T32" fmla="*/ 116 w 250"/>
                    <a:gd name="T33" fmla="*/ 247 h 248"/>
                    <a:gd name="T34" fmla="*/ 103 w 250"/>
                    <a:gd name="T35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50" h="248">
                      <a:moveTo>
                        <a:pt x="103" y="248"/>
                      </a:moveTo>
                      <a:cubicBezTo>
                        <a:pt x="78" y="248"/>
                        <a:pt x="57" y="233"/>
                        <a:pt x="51" y="209"/>
                      </a:cubicBezTo>
                      <a:cubicBezTo>
                        <a:pt x="50" y="207"/>
                        <a:pt x="50" y="205"/>
                        <a:pt x="50" y="202"/>
                      </a:cubicBezTo>
                      <a:cubicBezTo>
                        <a:pt x="50" y="201"/>
                        <a:pt x="49" y="200"/>
                        <a:pt x="47" y="200"/>
                      </a:cubicBezTo>
                      <a:cubicBezTo>
                        <a:pt x="22" y="197"/>
                        <a:pt x="0" y="175"/>
                        <a:pt x="2" y="142"/>
                      </a:cubicBezTo>
                      <a:cubicBezTo>
                        <a:pt x="4" y="115"/>
                        <a:pt x="27" y="89"/>
                        <a:pt x="57" y="86"/>
                      </a:cubicBezTo>
                      <a:cubicBezTo>
                        <a:pt x="62" y="85"/>
                        <a:pt x="67" y="85"/>
                        <a:pt x="72" y="85"/>
                      </a:cubicBezTo>
                      <a:cubicBezTo>
                        <a:pt x="74" y="85"/>
                        <a:pt x="77" y="84"/>
                        <a:pt x="80" y="84"/>
                      </a:cubicBezTo>
                      <a:cubicBezTo>
                        <a:pt x="81" y="84"/>
                        <a:pt x="83" y="83"/>
                        <a:pt x="84" y="82"/>
                      </a:cubicBezTo>
                      <a:cubicBezTo>
                        <a:pt x="109" y="56"/>
                        <a:pt x="134" y="31"/>
                        <a:pt x="160" y="6"/>
                      </a:cubicBezTo>
                      <a:cubicBezTo>
                        <a:pt x="166" y="0"/>
                        <a:pt x="172" y="0"/>
                        <a:pt x="178" y="6"/>
                      </a:cubicBezTo>
                      <a:cubicBezTo>
                        <a:pt x="200" y="28"/>
                        <a:pt x="222" y="49"/>
                        <a:pt x="244" y="71"/>
                      </a:cubicBezTo>
                      <a:cubicBezTo>
                        <a:pt x="250" y="77"/>
                        <a:pt x="250" y="84"/>
                        <a:pt x="244" y="90"/>
                      </a:cubicBezTo>
                      <a:cubicBezTo>
                        <a:pt x="220" y="114"/>
                        <a:pt x="196" y="139"/>
                        <a:pt x="171" y="163"/>
                      </a:cubicBezTo>
                      <a:cubicBezTo>
                        <a:pt x="167" y="167"/>
                        <a:pt x="166" y="171"/>
                        <a:pt x="165" y="176"/>
                      </a:cubicBezTo>
                      <a:cubicBezTo>
                        <a:pt x="165" y="184"/>
                        <a:pt x="165" y="191"/>
                        <a:pt x="163" y="199"/>
                      </a:cubicBezTo>
                      <a:cubicBezTo>
                        <a:pt x="157" y="224"/>
                        <a:pt x="141" y="240"/>
                        <a:pt x="116" y="247"/>
                      </a:cubicBezTo>
                      <a:cubicBezTo>
                        <a:pt x="112" y="248"/>
                        <a:pt x="108" y="248"/>
                        <a:pt x="103" y="2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4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5C3E3C91-F285-2215-81A6-1D56D9598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471" y="3722956"/>
              <a:ext cx="289250" cy="423047"/>
            </a:xfrm>
            <a:custGeom>
              <a:avLst/>
              <a:gdLst>
                <a:gd name="T0" fmla="*/ 0 w 200"/>
                <a:gd name="T1" fmla="*/ 191 h 284"/>
                <a:gd name="T2" fmla="*/ 100 w 200"/>
                <a:gd name="T3" fmla="*/ 284 h 284"/>
                <a:gd name="T4" fmla="*/ 200 w 200"/>
                <a:gd name="T5" fmla="*/ 191 h 284"/>
                <a:gd name="T6" fmla="*/ 100 w 200"/>
                <a:gd name="T7" fmla="*/ 0 h 284"/>
                <a:gd name="T8" fmla="*/ 0 w 200"/>
                <a:gd name="T9" fmla="*/ 19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84">
                  <a:moveTo>
                    <a:pt x="0" y="191"/>
                  </a:moveTo>
                  <a:cubicBezTo>
                    <a:pt x="0" y="242"/>
                    <a:pt x="45" y="284"/>
                    <a:pt x="100" y="284"/>
                  </a:cubicBezTo>
                  <a:cubicBezTo>
                    <a:pt x="155" y="284"/>
                    <a:pt x="200" y="242"/>
                    <a:pt x="200" y="191"/>
                  </a:cubicBezTo>
                  <a:cubicBezTo>
                    <a:pt x="200" y="131"/>
                    <a:pt x="100" y="0"/>
                    <a:pt x="100" y="0"/>
                  </a:cubicBezTo>
                  <a:cubicBezTo>
                    <a:pt x="100" y="0"/>
                    <a:pt x="0" y="132"/>
                    <a:pt x="0" y="19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D00F6D3-E70A-F00D-CF88-9AF0108F3D0C}"/>
                </a:ext>
              </a:extLst>
            </p:cNvPr>
            <p:cNvGrpSpPr/>
            <p:nvPr/>
          </p:nvGrpSpPr>
          <p:grpSpPr>
            <a:xfrm>
              <a:off x="3221177" y="2854177"/>
              <a:ext cx="1252800" cy="1254094"/>
              <a:chOff x="3323739" y="3202583"/>
              <a:chExt cx="1214848" cy="125409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8CA68A3-EAA2-DE23-0E0F-FB01A5C60556}"/>
                  </a:ext>
                </a:extLst>
              </p:cNvPr>
              <p:cNvSpPr/>
              <p:nvPr/>
            </p:nvSpPr>
            <p:spPr>
              <a:xfrm>
                <a:off x="3323739" y="3202583"/>
                <a:ext cx="1214848" cy="1254094"/>
              </a:xfrm>
              <a:prstGeom prst="ellipse">
                <a:avLst/>
              </a:prstGeom>
              <a:gradFill>
                <a:gsLst>
                  <a:gs pos="3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Group 4">
                <a:extLst>
                  <a:ext uri="{FF2B5EF4-FFF2-40B4-BE49-F238E27FC236}">
                    <a16:creationId xmlns:a16="http://schemas.microsoft.com/office/drawing/2014/main" id="{D8C71B38-659E-CADD-0795-EDB1A89737B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525562" y="3424033"/>
                <a:ext cx="811203" cy="835285"/>
                <a:chOff x="661" y="2131"/>
                <a:chExt cx="394" cy="393"/>
              </a:xfrm>
              <a:solidFill>
                <a:schemeClr val="bg1"/>
              </a:solidFill>
            </p:grpSpPr>
            <p:sp>
              <p:nvSpPr>
                <p:cNvPr id="34" name="Freeform 5">
                  <a:extLst>
                    <a:ext uri="{FF2B5EF4-FFF2-40B4-BE49-F238E27FC236}">
                      <a16:creationId xmlns:a16="http://schemas.microsoft.com/office/drawing/2014/main" id="{65EA0436-32EA-8D12-6094-61178F9AC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" y="2305"/>
                  <a:ext cx="224" cy="219"/>
                </a:xfrm>
                <a:custGeom>
                  <a:avLst/>
                  <a:gdLst>
                    <a:gd name="T0" fmla="*/ 247 w 253"/>
                    <a:gd name="T1" fmla="*/ 91 h 248"/>
                    <a:gd name="T2" fmla="*/ 197 w 253"/>
                    <a:gd name="T3" fmla="*/ 161 h 248"/>
                    <a:gd name="T4" fmla="*/ 177 w 253"/>
                    <a:gd name="T5" fmla="*/ 163 h 248"/>
                    <a:gd name="T6" fmla="*/ 169 w 253"/>
                    <a:gd name="T7" fmla="*/ 164 h 248"/>
                    <a:gd name="T8" fmla="*/ 166 w 253"/>
                    <a:gd name="T9" fmla="*/ 166 h 248"/>
                    <a:gd name="T10" fmla="*/ 90 w 253"/>
                    <a:gd name="T11" fmla="*/ 243 h 248"/>
                    <a:gd name="T12" fmla="*/ 77 w 253"/>
                    <a:gd name="T13" fmla="*/ 246 h 248"/>
                    <a:gd name="T14" fmla="*/ 72 w 253"/>
                    <a:gd name="T15" fmla="*/ 242 h 248"/>
                    <a:gd name="T16" fmla="*/ 5 w 253"/>
                    <a:gd name="T17" fmla="*/ 176 h 248"/>
                    <a:gd name="T18" fmla="*/ 5 w 253"/>
                    <a:gd name="T19" fmla="*/ 158 h 248"/>
                    <a:gd name="T20" fmla="*/ 80 w 253"/>
                    <a:gd name="T21" fmla="*/ 83 h 248"/>
                    <a:gd name="T22" fmla="*/ 84 w 253"/>
                    <a:gd name="T23" fmla="*/ 72 h 248"/>
                    <a:gd name="T24" fmla="*/ 87 w 253"/>
                    <a:gd name="T25" fmla="*/ 47 h 248"/>
                    <a:gd name="T26" fmla="*/ 133 w 253"/>
                    <a:gd name="T27" fmla="*/ 1 h 248"/>
                    <a:gd name="T28" fmla="*/ 139 w 253"/>
                    <a:gd name="T29" fmla="*/ 0 h 248"/>
                    <a:gd name="T30" fmla="*/ 146 w 253"/>
                    <a:gd name="T31" fmla="*/ 0 h 248"/>
                    <a:gd name="T32" fmla="*/ 196 w 253"/>
                    <a:gd name="T33" fmla="*/ 41 h 248"/>
                    <a:gd name="T34" fmla="*/ 200 w 253"/>
                    <a:gd name="T35" fmla="*/ 44 h 248"/>
                    <a:gd name="T36" fmla="*/ 202 w 253"/>
                    <a:gd name="T37" fmla="*/ 55 h 248"/>
                    <a:gd name="T38" fmla="*/ 230 w 253"/>
                    <a:gd name="T39" fmla="*/ 86 h 248"/>
                    <a:gd name="T40" fmla="*/ 247 w 253"/>
                    <a:gd name="T41" fmla="*/ 91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53" h="248">
                      <a:moveTo>
                        <a:pt x="247" y="91"/>
                      </a:moveTo>
                      <a:cubicBezTo>
                        <a:pt x="253" y="127"/>
                        <a:pt x="226" y="156"/>
                        <a:pt x="197" y="161"/>
                      </a:cubicBezTo>
                      <a:cubicBezTo>
                        <a:pt x="190" y="163"/>
                        <a:pt x="184" y="162"/>
                        <a:pt x="177" y="163"/>
                      </a:cubicBezTo>
                      <a:cubicBezTo>
                        <a:pt x="174" y="163"/>
                        <a:pt x="172" y="164"/>
                        <a:pt x="169" y="164"/>
                      </a:cubicBezTo>
                      <a:cubicBezTo>
                        <a:pt x="168" y="164"/>
                        <a:pt x="167" y="165"/>
                        <a:pt x="166" y="166"/>
                      </a:cubicBezTo>
                      <a:cubicBezTo>
                        <a:pt x="141" y="191"/>
                        <a:pt x="115" y="217"/>
                        <a:pt x="90" y="243"/>
                      </a:cubicBezTo>
                      <a:cubicBezTo>
                        <a:pt x="86" y="246"/>
                        <a:pt x="82" y="248"/>
                        <a:pt x="77" y="246"/>
                      </a:cubicBezTo>
                      <a:cubicBezTo>
                        <a:pt x="75" y="245"/>
                        <a:pt x="73" y="244"/>
                        <a:pt x="72" y="242"/>
                      </a:cubicBezTo>
                      <a:cubicBezTo>
                        <a:pt x="50" y="220"/>
                        <a:pt x="28" y="198"/>
                        <a:pt x="5" y="176"/>
                      </a:cubicBezTo>
                      <a:cubicBezTo>
                        <a:pt x="0" y="171"/>
                        <a:pt x="0" y="163"/>
                        <a:pt x="5" y="158"/>
                      </a:cubicBezTo>
                      <a:cubicBezTo>
                        <a:pt x="30" y="133"/>
                        <a:pt x="55" y="108"/>
                        <a:pt x="80" y="83"/>
                      </a:cubicBezTo>
                      <a:cubicBezTo>
                        <a:pt x="83" y="80"/>
                        <a:pt x="84" y="76"/>
                        <a:pt x="84" y="72"/>
                      </a:cubicBezTo>
                      <a:cubicBezTo>
                        <a:pt x="85" y="64"/>
                        <a:pt x="84" y="55"/>
                        <a:pt x="87" y="47"/>
                      </a:cubicBezTo>
                      <a:cubicBezTo>
                        <a:pt x="94" y="23"/>
                        <a:pt x="109" y="8"/>
                        <a:pt x="133" y="1"/>
                      </a:cubicBezTo>
                      <a:cubicBezTo>
                        <a:pt x="135" y="1"/>
                        <a:pt x="137" y="0"/>
                        <a:pt x="139" y="0"/>
                      </a:cubicBezTo>
                      <a:cubicBezTo>
                        <a:pt x="141" y="0"/>
                        <a:pt x="144" y="0"/>
                        <a:pt x="146" y="0"/>
                      </a:cubicBezTo>
                      <a:cubicBezTo>
                        <a:pt x="156" y="24"/>
                        <a:pt x="168" y="41"/>
                        <a:pt x="196" y="41"/>
                      </a:cubicBezTo>
                      <a:cubicBezTo>
                        <a:pt x="198" y="41"/>
                        <a:pt x="200" y="42"/>
                        <a:pt x="200" y="44"/>
                      </a:cubicBezTo>
                      <a:cubicBezTo>
                        <a:pt x="202" y="55"/>
                        <a:pt x="202" y="55"/>
                        <a:pt x="202" y="55"/>
                      </a:cubicBezTo>
                      <a:cubicBezTo>
                        <a:pt x="205" y="69"/>
                        <a:pt x="215" y="81"/>
                        <a:pt x="230" y="86"/>
                      </a:cubicBezTo>
                      <a:lnTo>
                        <a:pt x="247" y="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4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6">
                  <a:extLst>
                    <a:ext uri="{FF2B5EF4-FFF2-40B4-BE49-F238E27FC236}">
                      <a16:creationId xmlns:a16="http://schemas.microsoft.com/office/drawing/2014/main" id="{13D32750-0ED9-7456-A133-9FBD38FBA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" y="2131"/>
                  <a:ext cx="221" cy="219"/>
                </a:xfrm>
                <a:custGeom>
                  <a:avLst/>
                  <a:gdLst>
                    <a:gd name="T0" fmla="*/ 103 w 250"/>
                    <a:gd name="T1" fmla="*/ 248 h 248"/>
                    <a:gd name="T2" fmla="*/ 51 w 250"/>
                    <a:gd name="T3" fmla="*/ 209 h 248"/>
                    <a:gd name="T4" fmla="*/ 50 w 250"/>
                    <a:gd name="T5" fmla="*/ 202 h 248"/>
                    <a:gd name="T6" fmla="*/ 47 w 250"/>
                    <a:gd name="T7" fmla="*/ 200 h 248"/>
                    <a:gd name="T8" fmla="*/ 2 w 250"/>
                    <a:gd name="T9" fmla="*/ 142 h 248"/>
                    <a:gd name="T10" fmla="*/ 57 w 250"/>
                    <a:gd name="T11" fmla="*/ 86 h 248"/>
                    <a:gd name="T12" fmla="*/ 72 w 250"/>
                    <a:gd name="T13" fmla="*/ 85 h 248"/>
                    <a:gd name="T14" fmla="*/ 80 w 250"/>
                    <a:gd name="T15" fmla="*/ 84 h 248"/>
                    <a:gd name="T16" fmla="*/ 84 w 250"/>
                    <a:gd name="T17" fmla="*/ 82 h 248"/>
                    <a:gd name="T18" fmla="*/ 160 w 250"/>
                    <a:gd name="T19" fmla="*/ 6 h 248"/>
                    <a:gd name="T20" fmla="*/ 178 w 250"/>
                    <a:gd name="T21" fmla="*/ 6 h 248"/>
                    <a:gd name="T22" fmla="*/ 244 w 250"/>
                    <a:gd name="T23" fmla="*/ 71 h 248"/>
                    <a:gd name="T24" fmla="*/ 244 w 250"/>
                    <a:gd name="T25" fmla="*/ 90 h 248"/>
                    <a:gd name="T26" fmla="*/ 171 w 250"/>
                    <a:gd name="T27" fmla="*/ 163 h 248"/>
                    <a:gd name="T28" fmla="*/ 165 w 250"/>
                    <a:gd name="T29" fmla="*/ 176 h 248"/>
                    <a:gd name="T30" fmla="*/ 163 w 250"/>
                    <a:gd name="T31" fmla="*/ 199 h 248"/>
                    <a:gd name="T32" fmla="*/ 116 w 250"/>
                    <a:gd name="T33" fmla="*/ 247 h 248"/>
                    <a:gd name="T34" fmla="*/ 103 w 250"/>
                    <a:gd name="T35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50" h="248">
                      <a:moveTo>
                        <a:pt x="103" y="248"/>
                      </a:moveTo>
                      <a:cubicBezTo>
                        <a:pt x="78" y="248"/>
                        <a:pt x="57" y="233"/>
                        <a:pt x="51" y="209"/>
                      </a:cubicBezTo>
                      <a:cubicBezTo>
                        <a:pt x="50" y="207"/>
                        <a:pt x="50" y="205"/>
                        <a:pt x="50" y="202"/>
                      </a:cubicBezTo>
                      <a:cubicBezTo>
                        <a:pt x="50" y="201"/>
                        <a:pt x="49" y="200"/>
                        <a:pt x="47" y="200"/>
                      </a:cubicBezTo>
                      <a:cubicBezTo>
                        <a:pt x="22" y="197"/>
                        <a:pt x="0" y="175"/>
                        <a:pt x="2" y="142"/>
                      </a:cubicBezTo>
                      <a:cubicBezTo>
                        <a:pt x="4" y="115"/>
                        <a:pt x="27" y="89"/>
                        <a:pt x="57" y="86"/>
                      </a:cubicBezTo>
                      <a:cubicBezTo>
                        <a:pt x="62" y="85"/>
                        <a:pt x="67" y="85"/>
                        <a:pt x="72" y="85"/>
                      </a:cubicBezTo>
                      <a:cubicBezTo>
                        <a:pt x="74" y="85"/>
                        <a:pt x="77" y="84"/>
                        <a:pt x="80" y="84"/>
                      </a:cubicBezTo>
                      <a:cubicBezTo>
                        <a:pt x="81" y="84"/>
                        <a:pt x="83" y="83"/>
                        <a:pt x="84" y="82"/>
                      </a:cubicBezTo>
                      <a:cubicBezTo>
                        <a:pt x="109" y="56"/>
                        <a:pt x="134" y="31"/>
                        <a:pt x="160" y="6"/>
                      </a:cubicBezTo>
                      <a:cubicBezTo>
                        <a:pt x="166" y="0"/>
                        <a:pt x="172" y="0"/>
                        <a:pt x="178" y="6"/>
                      </a:cubicBezTo>
                      <a:cubicBezTo>
                        <a:pt x="200" y="28"/>
                        <a:pt x="222" y="49"/>
                        <a:pt x="244" y="71"/>
                      </a:cubicBezTo>
                      <a:cubicBezTo>
                        <a:pt x="250" y="77"/>
                        <a:pt x="250" y="84"/>
                        <a:pt x="244" y="90"/>
                      </a:cubicBezTo>
                      <a:cubicBezTo>
                        <a:pt x="220" y="114"/>
                        <a:pt x="196" y="139"/>
                        <a:pt x="171" y="163"/>
                      </a:cubicBezTo>
                      <a:cubicBezTo>
                        <a:pt x="167" y="167"/>
                        <a:pt x="166" y="171"/>
                        <a:pt x="165" y="176"/>
                      </a:cubicBezTo>
                      <a:cubicBezTo>
                        <a:pt x="165" y="184"/>
                        <a:pt x="165" y="191"/>
                        <a:pt x="163" y="199"/>
                      </a:cubicBezTo>
                      <a:cubicBezTo>
                        <a:pt x="157" y="224"/>
                        <a:pt x="141" y="240"/>
                        <a:pt x="116" y="247"/>
                      </a:cubicBezTo>
                      <a:cubicBezTo>
                        <a:pt x="112" y="248"/>
                        <a:pt x="108" y="248"/>
                        <a:pt x="103" y="2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4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7064BB1-9536-77D4-B163-4CFE8513250E}"/>
                </a:ext>
              </a:extLst>
            </p:cNvPr>
            <p:cNvGrpSpPr/>
            <p:nvPr/>
          </p:nvGrpSpPr>
          <p:grpSpPr>
            <a:xfrm>
              <a:off x="6900679" y="3280398"/>
              <a:ext cx="1252800" cy="1254094"/>
              <a:chOff x="6656691" y="3202583"/>
              <a:chExt cx="1214848" cy="1254094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3CF6BB4-A682-80CC-C48E-1DD5DC983273}"/>
                  </a:ext>
                </a:extLst>
              </p:cNvPr>
              <p:cNvSpPr/>
              <p:nvPr/>
            </p:nvSpPr>
            <p:spPr>
              <a:xfrm>
                <a:off x="6656691" y="3202583"/>
                <a:ext cx="1214848" cy="1254094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4" name="Group 4">
                <a:extLst>
                  <a:ext uri="{FF2B5EF4-FFF2-40B4-BE49-F238E27FC236}">
                    <a16:creationId xmlns:a16="http://schemas.microsoft.com/office/drawing/2014/main" id="{DA23EF7C-4B8F-7C10-9BC7-30B818C8516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858513" y="3411987"/>
                <a:ext cx="811203" cy="835285"/>
                <a:chOff x="661" y="2131"/>
                <a:chExt cx="394" cy="393"/>
              </a:xfrm>
              <a:solidFill>
                <a:schemeClr val="bg1"/>
              </a:solidFill>
            </p:grpSpPr>
            <p:sp>
              <p:nvSpPr>
                <p:cNvPr id="45" name="Freeform 5">
                  <a:extLst>
                    <a:ext uri="{FF2B5EF4-FFF2-40B4-BE49-F238E27FC236}">
                      <a16:creationId xmlns:a16="http://schemas.microsoft.com/office/drawing/2014/main" id="{715ECA73-7390-10F0-BFC7-F8AAFA824B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" y="2305"/>
                  <a:ext cx="224" cy="219"/>
                </a:xfrm>
                <a:custGeom>
                  <a:avLst/>
                  <a:gdLst>
                    <a:gd name="T0" fmla="*/ 247 w 253"/>
                    <a:gd name="T1" fmla="*/ 91 h 248"/>
                    <a:gd name="T2" fmla="*/ 197 w 253"/>
                    <a:gd name="T3" fmla="*/ 161 h 248"/>
                    <a:gd name="T4" fmla="*/ 177 w 253"/>
                    <a:gd name="T5" fmla="*/ 163 h 248"/>
                    <a:gd name="T6" fmla="*/ 169 w 253"/>
                    <a:gd name="T7" fmla="*/ 164 h 248"/>
                    <a:gd name="T8" fmla="*/ 166 w 253"/>
                    <a:gd name="T9" fmla="*/ 166 h 248"/>
                    <a:gd name="T10" fmla="*/ 90 w 253"/>
                    <a:gd name="T11" fmla="*/ 243 h 248"/>
                    <a:gd name="T12" fmla="*/ 77 w 253"/>
                    <a:gd name="T13" fmla="*/ 246 h 248"/>
                    <a:gd name="T14" fmla="*/ 72 w 253"/>
                    <a:gd name="T15" fmla="*/ 242 h 248"/>
                    <a:gd name="T16" fmla="*/ 5 w 253"/>
                    <a:gd name="T17" fmla="*/ 176 h 248"/>
                    <a:gd name="T18" fmla="*/ 5 w 253"/>
                    <a:gd name="T19" fmla="*/ 158 h 248"/>
                    <a:gd name="T20" fmla="*/ 80 w 253"/>
                    <a:gd name="T21" fmla="*/ 83 h 248"/>
                    <a:gd name="T22" fmla="*/ 84 w 253"/>
                    <a:gd name="T23" fmla="*/ 72 h 248"/>
                    <a:gd name="T24" fmla="*/ 87 w 253"/>
                    <a:gd name="T25" fmla="*/ 47 h 248"/>
                    <a:gd name="T26" fmla="*/ 133 w 253"/>
                    <a:gd name="T27" fmla="*/ 1 h 248"/>
                    <a:gd name="T28" fmla="*/ 139 w 253"/>
                    <a:gd name="T29" fmla="*/ 0 h 248"/>
                    <a:gd name="T30" fmla="*/ 146 w 253"/>
                    <a:gd name="T31" fmla="*/ 0 h 248"/>
                    <a:gd name="T32" fmla="*/ 196 w 253"/>
                    <a:gd name="T33" fmla="*/ 41 h 248"/>
                    <a:gd name="T34" fmla="*/ 200 w 253"/>
                    <a:gd name="T35" fmla="*/ 44 h 248"/>
                    <a:gd name="T36" fmla="*/ 202 w 253"/>
                    <a:gd name="T37" fmla="*/ 55 h 248"/>
                    <a:gd name="T38" fmla="*/ 230 w 253"/>
                    <a:gd name="T39" fmla="*/ 86 h 248"/>
                    <a:gd name="T40" fmla="*/ 247 w 253"/>
                    <a:gd name="T41" fmla="*/ 91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53" h="248">
                      <a:moveTo>
                        <a:pt x="247" y="91"/>
                      </a:moveTo>
                      <a:cubicBezTo>
                        <a:pt x="253" y="127"/>
                        <a:pt x="226" y="156"/>
                        <a:pt x="197" y="161"/>
                      </a:cubicBezTo>
                      <a:cubicBezTo>
                        <a:pt x="190" y="163"/>
                        <a:pt x="184" y="162"/>
                        <a:pt x="177" y="163"/>
                      </a:cubicBezTo>
                      <a:cubicBezTo>
                        <a:pt x="174" y="163"/>
                        <a:pt x="172" y="164"/>
                        <a:pt x="169" y="164"/>
                      </a:cubicBezTo>
                      <a:cubicBezTo>
                        <a:pt x="168" y="164"/>
                        <a:pt x="167" y="165"/>
                        <a:pt x="166" y="166"/>
                      </a:cubicBezTo>
                      <a:cubicBezTo>
                        <a:pt x="141" y="191"/>
                        <a:pt x="115" y="217"/>
                        <a:pt x="90" y="243"/>
                      </a:cubicBezTo>
                      <a:cubicBezTo>
                        <a:pt x="86" y="246"/>
                        <a:pt x="82" y="248"/>
                        <a:pt x="77" y="246"/>
                      </a:cubicBezTo>
                      <a:cubicBezTo>
                        <a:pt x="75" y="245"/>
                        <a:pt x="73" y="244"/>
                        <a:pt x="72" y="242"/>
                      </a:cubicBezTo>
                      <a:cubicBezTo>
                        <a:pt x="50" y="220"/>
                        <a:pt x="28" y="198"/>
                        <a:pt x="5" y="176"/>
                      </a:cubicBezTo>
                      <a:cubicBezTo>
                        <a:pt x="0" y="171"/>
                        <a:pt x="0" y="163"/>
                        <a:pt x="5" y="158"/>
                      </a:cubicBezTo>
                      <a:cubicBezTo>
                        <a:pt x="30" y="133"/>
                        <a:pt x="55" y="108"/>
                        <a:pt x="80" y="83"/>
                      </a:cubicBezTo>
                      <a:cubicBezTo>
                        <a:pt x="83" y="80"/>
                        <a:pt x="84" y="76"/>
                        <a:pt x="84" y="72"/>
                      </a:cubicBezTo>
                      <a:cubicBezTo>
                        <a:pt x="85" y="64"/>
                        <a:pt x="84" y="55"/>
                        <a:pt x="87" y="47"/>
                      </a:cubicBezTo>
                      <a:cubicBezTo>
                        <a:pt x="94" y="23"/>
                        <a:pt x="109" y="8"/>
                        <a:pt x="133" y="1"/>
                      </a:cubicBezTo>
                      <a:cubicBezTo>
                        <a:pt x="135" y="1"/>
                        <a:pt x="137" y="0"/>
                        <a:pt x="139" y="0"/>
                      </a:cubicBezTo>
                      <a:cubicBezTo>
                        <a:pt x="141" y="0"/>
                        <a:pt x="144" y="0"/>
                        <a:pt x="146" y="0"/>
                      </a:cubicBezTo>
                      <a:cubicBezTo>
                        <a:pt x="156" y="24"/>
                        <a:pt x="168" y="41"/>
                        <a:pt x="196" y="41"/>
                      </a:cubicBezTo>
                      <a:cubicBezTo>
                        <a:pt x="198" y="41"/>
                        <a:pt x="200" y="42"/>
                        <a:pt x="200" y="44"/>
                      </a:cubicBezTo>
                      <a:cubicBezTo>
                        <a:pt x="202" y="55"/>
                        <a:pt x="202" y="55"/>
                        <a:pt x="202" y="55"/>
                      </a:cubicBezTo>
                      <a:cubicBezTo>
                        <a:pt x="205" y="69"/>
                        <a:pt x="215" y="81"/>
                        <a:pt x="230" y="86"/>
                      </a:cubicBezTo>
                      <a:lnTo>
                        <a:pt x="247" y="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4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reeform 6">
                  <a:extLst>
                    <a:ext uri="{FF2B5EF4-FFF2-40B4-BE49-F238E27FC236}">
                      <a16:creationId xmlns:a16="http://schemas.microsoft.com/office/drawing/2014/main" id="{32913A56-A9E5-B8D2-8541-3355757660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" y="2131"/>
                  <a:ext cx="221" cy="219"/>
                </a:xfrm>
                <a:custGeom>
                  <a:avLst/>
                  <a:gdLst>
                    <a:gd name="T0" fmla="*/ 103 w 250"/>
                    <a:gd name="T1" fmla="*/ 248 h 248"/>
                    <a:gd name="T2" fmla="*/ 51 w 250"/>
                    <a:gd name="T3" fmla="*/ 209 h 248"/>
                    <a:gd name="T4" fmla="*/ 50 w 250"/>
                    <a:gd name="T5" fmla="*/ 202 h 248"/>
                    <a:gd name="T6" fmla="*/ 47 w 250"/>
                    <a:gd name="T7" fmla="*/ 200 h 248"/>
                    <a:gd name="T8" fmla="*/ 2 w 250"/>
                    <a:gd name="T9" fmla="*/ 142 h 248"/>
                    <a:gd name="T10" fmla="*/ 57 w 250"/>
                    <a:gd name="T11" fmla="*/ 86 h 248"/>
                    <a:gd name="T12" fmla="*/ 72 w 250"/>
                    <a:gd name="T13" fmla="*/ 85 h 248"/>
                    <a:gd name="T14" fmla="*/ 80 w 250"/>
                    <a:gd name="T15" fmla="*/ 84 h 248"/>
                    <a:gd name="T16" fmla="*/ 84 w 250"/>
                    <a:gd name="T17" fmla="*/ 82 h 248"/>
                    <a:gd name="T18" fmla="*/ 160 w 250"/>
                    <a:gd name="T19" fmla="*/ 6 h 248"/>
                    <a:gd name="T20" fmla="*/ 178 w 250"/>
                    <a:gd name="T21" fmla="*/ 6 h 248"/>
                    <a:gd name="T22" fmla="*/ 244 w 250"/>
                    <a:gd name="T23" fmla="*/ 71 h 248"/>
                    <a:gd name="T24" fmla="*/ 244 w 250"/>
                    <a:gd name="T25" fmla="*/ 90 h 248"/>
                    <a:gd name="T26" fmla="*/ 171 w 250"/>
                    <a:gd name="T27" fmla="*/ 163 h 248"/>
                    <a:gd name="T28" fmla="*/ 165 w 250"/>
                    <a:gd name="T29" fmla="*/ 176 h 248"/>
                    <a:gd name="T30" fmla="*/ 163 w 250"/>
                    <a:gd name="T31" fmla="*/ 199 h 248"/>
                    <a:gd name="T32" fmla="*/ 116 w 250"/>
                    <a:gd name="T33" fmla="*/ 247 h 248"/>
                    <a:gd name="T34" fmla="*/ 103 w 250"/>
                    <a:gd name="T35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50" h="248">
                      <a:moveTo>
                        <a:pt x="103" y="248"/>
                      </a:moveTo>
                      <a:cubicBezTo>
                        <a:pt x="78" y="248"/>
                        <a:pt x="57" y="233"/>
                        <a:pt x="51" y="209"/>
                      </a:cubicBezTo>
                      <a:cubicBezTo>
                        <a:pt x="50" y="207"/>
                        <a:pt x="50" y="205"/>
                        <a:pt x="50" y="202"/>
                      </a:cubicBezTo>
                      <a:cubicBezTo>
                        <a:pt x="50" y="201"/>
                        <a:pt x="49" y="200"/>
                        <a:pt x="47" y="200"/>
                      </a:cubicBezTo>
                      <a:cubicBezTo>
                        <a:pt x="22" y="197"/>
                        <a:pt x="0" y="175"/>
                        <a:pt x="2" y="142"/>
                      </a:cubicBezTo>
                      <a:cubicBezTo>
                        <a:pt x="4" y="115"/>
                        <a:pt x="27" y="89"/>
                        <a:pt x="57" y="86"/>
                      </a:cubicBezTo>
                      <a:cubicBezTo>
                        <a:pt x="62" y="85"/>
                        <a:pt x="67" y="85"/>
                        <a:pt x="72" y="85"/>
                      </a:cubicBezTo>
                      <a:cubicBezTo>
                        <a:pt x="74" y="85"/>
                        <a:pt x="77" y="84"/>
                        <a:pt x="80" y="84"/>
                      </a:cubicBezTo>
                      <a:cubicBezTo>
                        <a:pt x="81" y="84"/>
                        <a:pt x="83" y="83"/>
                        <a:pt x="84" y="82"/>
                      </a:cubicBezTo>
                      <a:cubicBezTo>
                        <a:pt x="109" y="56"/>
                        <a:pt x="134" y="31"/>
                        <a:pt x="160" y="6"/>
                      </a:cubicBezTo>
                      <a:cubicBezTo>
                        <a:pt x="166" y="0"/>
                        <a:pt x="172" y="0"/>
                        <a:pt x="178" y="6"/>
                      </a:cubicBezTo>
                      <a:cubicBezTo>
                        <a:pt x="200" y="28"/>
                        <a:pt x="222" y="49"/>
                        <a:pt x="244" y="71"/>
                      </a:cubicBezTo>
                      <a:cubicBezTo>
                        <a:pt x="250" y="77"/>
                        <a:pt x="250" y="84"/>
                        <a:pt x="244" y="90"/>
                      </a:cubicBezTo>
                      <a:cubicBezTo>
                        <a:pt x="220" y="114"/>
                        <a:pt x="196" y="139"/>
                        <a:pt x="171" y="163"/>
                      </a:cubicBezTo>
                      <a:cubicBezTo>
                        <a:pt x="167" y="167"/>
                        <a:pt x="166" y="171"/>
                        <a:pt x="165" y="176"/>
                      </a:cubicBezTo>
                      <a:cubicBezTo>
                        <a:pt x="165" y="184"/>
                        <a:pt x="165" y="191"/>
                        <a:pt x="163" y="199"/>
                      </a:cubicBezTo>
                      <a:cubicBezTo>
                        <a:pt x="157" y="224"/>
                        <a:pt x="141" y="240"/>
                        <a:pt x="116" y="247"/>
                      </a:cubicBezTo>
                      <a:cubicBezTo>
                        <a:pt x="112" y="248"/>
                        <a:pt x="108" y="248"/>
                        <a:pt x="103" y="2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4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8" name="Arrow: Right 87">
              <a:extLst>
                <a:ext uri="{FF2B5EF4-FFF2-40B4-BE49-F238E27FC236}">
                  <a16:creationId xmlns:a16="http://schemas.microsoft.com/office/drawing/2014/main" id="{0993367F-A507-B57E-4C4E-0F1A02545ED3}"/>
                </a:ext>
              </a:extLst>
            </p:cNvPr>
            <p:cNvSpPr/>
            <p:nvPr/>
          </p:nvSpPr>
          <p:spPr>
            <a:xfrm rot="5400000">
              <a:off x="7218169" y="2325257"/>
              <a:ext cx="580263" cy="529638"/>
            </a:xfrm>
            <a:prstGeom prst="rightArrow">
              <a:avLst/>
            </a:prstGeom>
            <a:solidFill>
              <a:srgbClr val="4CA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Arrow: Right 87">
              <a:extLst>
                <a:ext uri="{FF2B5EF4-FFF2-40B4-BE49-F238E27FC236}">
                  <a16:creationId xmlns:a16="http://schemas.microsoft.com/office/drawing/2014/main" id="{AE297A31-C892-5BE5-3B50-47CD778E36BF}"/>
                </a:ext>
              </a:extLst>
            </p:cNvPr>
            <p:cNvSpPr/>
            <p:nvPr/>
          </p:nvSpPr>
          <p:spPr>
            <a:xfrm rot="16200000">
              <a:off x="2174965" y="4200973"/>
              <a:ext cx="580263" cy="52963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: Single Corner Rounded 105">
              <a:extLst>
                <a:ext uri="{FF2B5EF4-FFF2-40B4-BE49-F238E27FC236}">
                  <a16:creationId xmlns:a16="http://schemas.microsoft.com/office/drawing/2014/main" id="{53B81F6F-A63F-AB95-71B0-CC60BB33922E}"/>
                </a:ext>
              </a:extLst>
            </p:cNvPr>
            <p:cNvSpPr/>
            <p:nvPr/>
          </p:nvSpPr>
          <p:spPr>
            <a:xfrm flipH="1">
              <a:off x="6056649" y="1911109"/>
              <a:ext cx="5400000" cy="3613903"/>
            </a:xfrm>
            <a:prstGeom prst="round1Rect">
              <a:avLst>
                <a:gd name="adj" fmla="val 12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>
                <a:solidFill>
                  <a:srgbClr val="5858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ectangle: Single Corner Rounded 95">
              <a:extLst>
                <a:ext uri="{FF2B5EF4-FFF2-40B4-BE49-F238E27FC236}">
                  <a16:creationId xmlns:a16="http://schemas.microsoft.com/office/drawing/2014/main" id="{047DEE37-A7EE-B72D-31D4-A1DD24832823}"/>
                </a:ext>
              </a:extLst>
            </p:cNvPr>
            <p:cNvSpPr/>
            <p:nvPr/>
          </p:nvSpPr>
          <p:spPr>
            <a:xfrm>
              <a:off x="515937" y="1911109"/>
              <a:ext cx="5400000" cy="3620065"/>
            </a:xfrm>
            <a:prstGeom prst="round1Rect">
              <a:avLst>
                <a:gd name="adj" fmla="val 1247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>
                <a:solidFill>
                  <a:srgbClr val="5858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30CE20-78AC-AFFC-3C05-8B7E3799C7DC}"/>
                </a:ext>
              </a:extLst>
            </p:cNvPr>
            <p:cNvSpPr txBox="1"/>
            <p:nvPr/>
          </p:nvSpPr>
          <p:spPr>
            <a:xfrm>
              <a:off x="7188282" y="2018314"/>
              <a:ext cx="2990197" cy="35385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Synovitis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(acute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Wingdings" panose="05000000000000000000" pitchFamily="2" charset="2"/>
                </a:rPr>
                <a:t> chronic)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2F0D6720-9EB6-EBB3-78F0-59E7B83913DB}"/>
                </a:ext>
              </a:extLst>
            </p:cNvPr>
            <p:cNvSpPr/>
            <p:nvPr/>
          </p:nvSpPr>
          <p:spPr>
            <a:xfrm>
              <a:off x="6343895" y="2530339"/>
              <a:ext cx="2065232" cy="2733441"/>
            </a:xfrm>
            <a:prstGeom prst="roundRect">
              <a:avLst>
                <a:gd name="adj" fmla="val 7979"/>
              </a:avLst>
            </a:prstGeom>
            <a:solidFill>
              <a:schemeClr val="bg1">
                <a:alpha val="2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17384" tIns="0" rIns="117384" bIns="0" numCol="1" spcCol="127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2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Acute synovitis</a:t>
              </a:r>
              <a:r>
                <a:rPr lang="en-GB" sz="1200" b="1" baseline="30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1–3</a:t>
              </a:r>
              <a:endParaRPr lang="en-GB" sz="12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200" noProof="0" dirty="0">
                  <a:solidFill>
                    <a:schemeClr val="bg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Swelling</a:t>
              </a:r>
              <a:endPara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2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Warmth</a:t>
              </a:r>
              <a:r>
                <a:rPr lang="en-GB" sz="1200" noProof="0" dirty="0">
                  <a:solidFill>
                    <a:schemeClr val="bg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 ± pain</a:t>
              </a:r>
              <a:endPara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200" noProof="0" dirty="0">
                  <a:solidFill>
                    <a:schemeClr val="bg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Limited range of motion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200" noProof="0" dirty="0">
                  <a:solidFill>
                    <a:schemeClr val="bg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Can take several weeks to resolve</a:t>
              </a:r>
              <a:r>
                <a:rPr lang="en-GB" sz="1200" baseline="30000" noProof="0" dirty="0">
                  <a:solidFill>
                    <a:schemeClr val="bg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en-GB" sz="1200" noProof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EB1CBB8F-26EB-A2FB-13E6-272E141ADF3E}"/>
                </a:ext>
              </a:extLst>
            </p:cNvPr>
            <p:cNvSpPr/>
            <p:nvPr/>
          </p:nvSpPr>
          <p:spPr>
            <a:xfrm>
              <a:off x="8647224" y="2532145"/>
              <a:ext cx="2687179" cy="2733442"/>
            </a:xfrm>
            <a:prstGeom prst="roundRect">
              <a:avLst>
                <a:gd name="adj" fmla="val 6207"/>
              </a:avLst>
            </a:prstGeom>
            <a:solidFill>
              <a:schemeClr val="bg1">
                <a:alpha val="2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17384" tIns="0" rIns="117384" bIns="0" numCol="1" spcCol="127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2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Chronic synovitis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2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Synovitis lasting </a:t>
              </a:r>
              <a:br>
                <a:rPr lang="en-GB" sz="12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&gt;3 months</a:t>
              </a:r>
              <a:r>
                <a:rPr lang="en-GB" sz="1200" baseline="30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2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Symptoms of acute synovitis; however, movement may be more limited</a:t>
              </a:r>
              <a:r>
                <a:rPr lang="en-GB" sz="1200" baseline="30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</a:t>
              </a:r>
              <a:endPara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2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Presence of inflammation, joint effusion and synovial hypertrophy</a:t>
              </a:r>
              <a:r>
                <a:rPr lang="en-GB" sz="1200" baseline="30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2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8" name="Rectangle: Single Corner Rounded 107">
              <a:extLst>
                <a:ext uri="{FF2B5EF4-FFF2-40B4-BE49-F238E27FC236}">
                  <a16:creationId xmlns:a16="http://schemas.microsoft.com/office/drawing/2014/main" id="{ACD5C58D-9E0E-7465-7A4A-5FB88E419CF6}"/>
                </a:ext>
              </a:extLst>
            </p:cNvPr>
            <p:cNvSpPr/>
            <p:nvPr/>
          </p:nvSpPr>
          <p:spPr>
            <a:xfrm flipH="1">
              <a:off x="777629" y="2207992"/>
              <a:ext cx="5014158" cy="3255934"/>
            </a:xfrm>
            <a:prstGeom prst="round1Rect">
              <a:avLst>
                <a:gd name="adj" fmla="val 12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20C97B7-D0FE-A42B-F347-B05895C52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8608"/>
            <a:stretch>
              <a:fillRect/>
            </a:stretch>
          </p:blipFill>
          <p:spPr>
            <a:xfrm>
              <a:off x="1875446" y="3181003"/>
              <a:ext cx="1740852" cy="2091704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2C33505-C6A6-0BEF-BEE1-D92BA7206DEB}"/>
                </a:ext>
              </a:extLst>
            </p:cNvPr>
            <p:cNvGrpSpPr/>
            <p:nvPr/>
          </p:nvGrpSpPr>
          <p:grpSpPr>
            <a:xfrm>
              <a:off x="1360157" y="2841700"/>
              <a:ext cx="3381860" cy="2496713"/>
              <a:chOff x="2378546" y="2599443"/>
              <a:chExt cx="3381860" cy="249671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A8B028F-7E10-DFD8-66F3-C0E97E8BE9DA}"/>
                  </a:ext>
                </a:extLst>
              </p:cNvPr>
              <p:cNvSpPr/>
              <p:nvPr/>
            </p:nvSpPr>
            <p:spPr>
              <a:xfrm>
                <a:off x="4092446" y="2599443"/>
                <a:ext cx="1493955" cy="707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30B31BA-66B9-D704-79AA-5932075082E8}"/>
                  </a:ext>
                </a:extLst>
              </p:cNvPr>
              <p:cNvSpPr/>
              <p:nvPr/>
            </p:nvSpPr>
            <p:spPr>
              <a:xfrm>
                <a:off x="4255078" y="4570974"/>
                <a:ext cx="1505328" cy="525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E7ABE27-4F7D-1260-CA54-1E84BCA1234E}"/>
                  </a:ext>
                </a:extLst>
              </p:cNvPr>
              <p:cNvSpPr/>
              <p:nvPr/>
            </p:nvSpPr>
            <p:spPr>
              <a:xfrm>
                <a:off x="2378546" y="4224059"/>
                <a:ext cx="664402" cy="707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76E5F9-F029-BF67-EBE7-A8EE41572B4D}"/>
                  </a:ext>
                </a:extLst>
              </p:cNvPr>
              <p:cNvSpPr/>
              <p:nvPr/>
            </p:nvSpPr>
            <p:spPr>
              <a:xfrm>
                <a:off x="2463353" y="3294345"/>
                <a:ext cx="664402" cy="707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56F89A6-C9A6-ECAE-B295-4FAB46AE0A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7401" y="3705288"/>
              <a:ext cx="543956" cy="52414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1BDDCB-34BE-2044-B889-364ED96AF17C}"/>
                </a:ext>
              </a:extLst>
            </p:cNvPr>
            <p:cNvSpPr txBox="1"/>
            <p:nvPr/>
          </p:nvSpPr>
          <p:spPr>
            <a:xfrm>
              <a:off x="3695231" y="4417979"/>
              <a:ext cx="2142322" cy="482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Synovial inflammation </a:t>
              </a:r>
              <a:br>
                <a:rPr lang="en-GB" sz="12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hyperplasia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F859B88-C6BC-C768-4A97-6CCBF78805D0}"/>
                </a:ext>
              </a:extLst>
            </p:cNvPr>
            <p:cNvSpPr txBox="1"/>
            <p:nvPr/>
          </p:nvSpPr>
          <p:spPr>
            <a:xfrm>
              <a:off x="3443764" y="3311975"/>
              <a:ext cx="1857611" cy="289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Neovascularisation 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43C8934-FB85-05C4-F961-1591EE6C5296}"/>
                </a:ext>
              </a:extLst>
            </p:cNvPr>
            <p:cNvCxnSpPr>
              <a:cxnSpLocks/>
            </p:cNvCxnSpPr>
            <p:nvPr/>
          </p:nvCxnSpPr>
          <p:spPr>
            <a:xfrm>
              <a:off x="3445968" y="4421813"/>
              <a:ext cx="402630" cy="2805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9306101-2B75-F3E6-A786-CBF54B4C4ED2}"/>
                </a:ext>
              </a:extLst>
            </p:cNvPr>
            <p:cNvSpPr txBox="1"/>
            <p:nvPr/>
          </p:nvSpPr>
          <p:spPr>
            <a:xfrm>
              <a:off x="1464736" y="2850094"/>
              <a:ext cx="1650742" cy="321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Healthy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357B6EE-A636-2E2D-FF99-FCC7085DDE9C}"/>
                </a:ext>
              </a:extLst>
            </p:cNvPr>
            <p:cNvSpPr txBox="1"/>
            <p:nvPr/>
          </p:nvSpPr>
          <p:spPr>
            <a:xfrm>
              <a:off x="3022206" y="2854177"/>
              <a:ext cx="1650742" cy="321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Synovitis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3C32EBC-5FFB-6A0E-2871-87C1C5ABF55F}"/>
                </a:ext>
              </a:extLst>
            </p:cNvPr>
            <p:cNvSpPr/>
            <p:nvPr/>
          </p:nvSpPr>
          <p:spPr>
            <a:xfrm>
              <a:off x="1218833" y="2243320"/>
              <a:ext cx="3477585" cy="8862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noProof="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Synovitis in a knee joint 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1445AE-483A-C078-92CE-81F99E2EDF38}"/>
              </a:ext>
            </a:extLst>
          </p:cNvPr>
          <p:cNvSpPr/>
          <p:nvPr/>
        </p:nvSpPr>
        <p:spPr>
          <a:xfrm>
            <a:off x="609246" y="5445224"/>
            <a:ext cx="10835148" cy="611730"/>
          </a:xfrm>
          <a:prstGeom prst="roundRect">
            <a:avLst/>
          </a:prstGeom>
          <a:gradFill flip="none" rotWithShape="1">
            <a:gsLst>
              <a:gs pos="3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</p:spPr>
        <p:txBody>
          <a:bodyPr vert="horz" wrap="square" lIns="0" tIns="0" rIns="0" bIns="0" rtlCol="0" anchor="ctr" anchorCtr="1">
            <a:noAutofit/>
          </a:bodyPr>
          <a:lstStyle/>
          <a:p>
            <a:pPr lvl="1" algn="ctr">
              <a:lnSpc>
                <a:spcPct val="90000"/>
              </a:lnSpc>
              <a:spcBef>
                <a:spcPct val="0"/>
              </a:spcBef>
            </a:pP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synovitis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in a vicious cycle of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bleeding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irreversible arthropathy,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highlighting the importance of early detection</a:t>
            </a:r>
            <a:r>
              <a:rPr lang="en-GB" sz="16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600" noProof="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B4835-C0BD-0A32-5FA4-B88D1D263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707" y="5550888"/>
            <a:ext cx="400402" cy="4004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42CCC2-29C1-D61B-0FFC-BDA6A18B2188}"/>
              </a:ext>
            </a:extLst>
          </p:cNvPr>
          <p:cNvSpPr/>
          <p:nvPr/>
        </p:nvSpPr>
        <p:spPr>
          <a:xfrm>
            <a:off x="678426" y="1141947"/>
            <a:ext cx="10835148" cy="5727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Synovitis is the inflammation and hypertrophy of the synovial membrane, often driven by repeated joint bleeds</a:t>
            </a:r>
            <a:r>
              <a:rPr lang="en-GB" sz="1600" baseline="30000" noProof="0" dirty="0"/>
              <a:t>1</a:t>
            </a:r>
            <a:endParaRPr lang="en-GB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DD8DF8-9FAC-FC07-74A9-CB9E57AB1C32}"/>
              </a:ext>
            </a:extLst>
          </p:cNvPr>
          <p:cNvSpPr/>
          <p:nvPr/>
        </p:nvSpPr>
        <p:spPr>
          <a:xfrm>
            <a:off x="1460937" y="1882800"/>
            <a:ext cx="4262016" cy="446743"/>
          </a:xfrm>
          <a:prstGeom prst="roundRect">
            <a:avLst/>
          </a:prstGeom>
          <a:gradFill flip="none" rotWithShape="1">
            <a:gsLst>
              <a:gs pos="3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</p:spPr>
        <p:txBody>
          <a:bodyPr vert="horz" wrap="square" lIns="0" tIns="0" rIns="0" bIns="0" rtlCol="0" anchor="ctr" anchorCtr="1">
            <a:noAutofit/>
          </a:bodyPr>
          <a:lstStyle/>
          <a:p>
            <a:pPr lvl="1" algn="ctr">
              <a:lnSpc>
                <a:spcPct val="90000"/>
              </a:lnSpc>
              <a:spcBef>
                <a:spcPct val="0"/>
              </a:spcBef>
            </a:pP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Synovitis can be asymptomatic</a:t>
            </a:r>
            <a:r>
              <a:rPr lang="en-GB" sz="14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400" noProof="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45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EC06B-8609-3B84-9EC0-2DEC7519A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1BA87F-26A9-06D0-C24F-049E1942AC30}"/>
              </a:ext>
            </a:extLst>
          </p:cNvPr>
          <p:cNvSpPr/>
          <p:nvPr/>
        </p:nvSpPr>
        <p:spPr>
          <a:xfrm>
            <a:off x="838934" y="2059978"/>
            <a:ext cx="10512002" cy="3275924"/>
          </a:xfrm>
          <a:prstGeom prst="roundRect">
            <a:avLst>
              <a:gd name="adj" fmla="val 421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B7FE52D9-B947-D7DE-317A-D38C930A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err="1"/>
              <a:t>Haemophilic</a:t>
            </a:r>
            <a:r>
              <a:rPr lang="en-US" sz="3100" dirty="0"/>
              <a:t> synovitis is driven by recurrent </a:t>
            </a:r>
            <a:r>
              <a:rPr lang="en-US" sz="3100" dirty="0" err="1"/>
              <a:t>haemarthrosis</a:t>
            </a:r>
            <a:r>
              <a:rPr lang="en-US" sz="3100" dirty="0"/>
              <a:t> and iron deposition</a:t>
            </a:r>
            <a:endParaRPr lang="en-GB" sz="3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2A3694-A851-2E84-045C-6DC50F4CA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8FB62-8746-4D0D-BA71-8EB1BEE683ED}" type="slidenum">
              <a:rPr lang="en-GB" sz="1100" smtClean="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lang="en-GB" sz="1100" dirty="0">
              <a:solidFill>
                <a:srgbClr val="5D8298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D1AD81-FE72-6AC1-6E4C-8EBFD513BE1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pPr>
              <a:spcBef>
                <a:spcPts val="0"/>
              </a:spcBef>
              <a:defRPr/>
            </a:pPr>
            <a:r>
              <a:rPr lang="en-GB" dirty="0"/>
              <a:t>1. Van Vulpen LFD, et al. Haemophilia. 2021;27: 96-102; 2. </a:t>
            </a:r>
            <a:r>
              <a:rPr lang="en-GB" dirty="0" err="1"/>
              <a:t>Gringeri</a:t>
            </a:r>
            <a:r>
              <a:rPr lang="en-GB" dirty="0"/>
              <a:t> A, et al. Haemophilia. 2014;20:459-63; </a:t>
            </a:r>
            <a:br>
              <a:rPr lang="en-GB" dirty="0"/>
            </a:br>
            <a:r>
              <a:rPr lang="en-GB" dirty="0"/>
              <a:t>3. </a:t>
            </a:r>
            <a:r>
              <a:rPr lang="en-GB" dirty="0" err="1"/>
              <a:t>Gualtierotti</a:t>
            </a:r>
            <a:r>
              <a:rPr lang="en-GB" dirty="0"/>
              <a:t> R, et al. J Thromb Haemost 2021;19:2112-21; 4. De la Corte-Rodriguez H, et al. Haemophilia. 2022;28:138-44; </a:t>
            </a:r>
          </a:p>
          <a:p>
            <a:pPr>
              <a:spcBef>
                <a:spcPts val="0"/>
              </a:spcBef>
              <a:defRPr/>
            </a:pPr>
            <a:r>
              <a:rPr lang="en-GB" dirty="0"/>
              <a:t>5. Calcaterra I, et al. Front Physiol. 2020;11:541; 6. Ishikura H, et al. Sci Rep. 2026;16:8007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6ADCD2-2195-F7FE-F0EC-4E81B6486FCA}"/>
              </a:ext>
            </a:extLst>
          </p:cNvPr>
          <p:cNvSpPr/>
          <p:nvPr/>
        </p:nvSpPr>
        <p:spPr>
          <a:xfrm>
            <a:off x="838936" y="1256678"/>
            <a:ext cx="10513241" cy="708175"/>
          </a:xfrm>
          <a:prstGeom prst="roundRect">
            <a:avLst/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self‑perpetuating cycle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inflammation and structural damage can be asymptomatic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 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EF145937-02D8-8125-345D-1D44697F9348}"/>
              </a:ext>
            </a:extLst>
          </p:cNvPr>
          <p:cNvSpPr/>
          <p:nvPr/>
        </p:nvSpPr>
        <p:spPr>
          <a:xfrm rot="5400000">
            <a:off x="99989" y="2935602"/>
            <a:ext cx="3080004" cy="1602115"/>
          </a:xfrm>
          <a:prstGeom prst="round2SameRect">
            <a:avLst>
              <a:gd name="adj1" fmla="val 10426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Characteristics of haemophilic synovitis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4437CE-4EBA-DF27-CB63-DA8F1551FBD5}"/>
              </a:ext>
            </a:extLst>
          </p:cNvPr>
          <p:cNvSpPr/>
          <p:nvPr/>
        </p:nvSpPr>
        <p:spPr>
          <a:xfrm>
            <a:off x="2576224" y="4342838"/>
            <a:ext cx="8698726" cy="933823"/>
          </a:xfrm>
          <a:prstGeom prst="roundRect">
            <a:avLst/>
          </a:prstGeom>
          <a:solidFill>
            <a:srgbClr val="EFF3F5"/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2000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bleeding</a:t>
            </a:r>
            <a:r>
              <a:rPr lang="en-GB" sz="1400" b="1" dirty="0">
                <a:solidFill>
                  <a:srgbClr val="585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585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Bleeding triggers a self-perpetuating inflammatory cascade</a:t>
            </a:r>
            <a:r>
              <a:rPr lang="en-GB" sz="1400" baseline="30000" dirty="0">
                <a:solidFill>
                  <a:srgbClr val="585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EE81D1A-F00B-BDA7-FCFB-60122CD314F8}"/>
              </a:ext>
            </a:extLst>
          </p:cNvPr>
          <p:cNvSpPr/>
          <p:nvPr/>
        </p:nvSpPr>
        <p:spPr>
          <a:xfrm>
            <a:off x="2576224" y="3269747"/>
            <a:ext cx="8698726" cy="933823"/>
          </a:xfrm>
          <a:prstGeom prst="roundRect">
            <a:avLst/>
          </a:prstGeom>
          <a:solidFill>
            <a:srgbClr val="EFF3F5"/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2000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Dual-hit mechanism</a:t>
            </a:r>
            <a:r>
              <a:rPr lang="en-GB" sz="1400" b="1" dirty="0">
                <a:solidFill>
                  <a:srgbClr val="585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585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Iron-driven “chemical hit” and cytokine triggered “inflammatory hit”</a:t>
            </a:r>
            <a:r>
              <a:rPr lang="en-GB" sz="1400" baseline="30000" dirty="0">
                <a:solidFill>
                  <a:srgbClr val="585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400" dirty="0">
                <a:solidFill>
                  <a:srgbClr val="585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474DDDA-EE7F-62D9-A71D-3A38C62C894C}"/>
              </a:ext>
            </a:extLst>
          </p:cNvPr>
          <p:cNvSpPr/>
          <p:nvPr/>
        </p:nvSpPr>
        <p:spPr>
          <a:xfrm>
            <a:off x="2576224" y="2196656"/>
            <a:ext cx="8698726" cy="933823"/>
          </a:xfrm>
          <a:prstGeom prst="roundRect">
            <a:avLst/>
          </a:prstGeom>
          <a:solidFill>
            <a:srgbClr val="EFF3F5"/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12000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Silent symptoms </a:t>
            </a:r>
            <a:r>
              <a:rPr lang="en-GB" sz="1400" dirty="0">
                <a:solidFill>
                  <a:srgbClr val="585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Haemophilic synovitis is not necessarily associated with pain and swelling</a:t>
            </a:r>
            <a:r>
              <a:rPr lang="en-GB" sz="1400" baseline="30000" dirty="0">
                <a:solidFill>
                  <a:srgbClr val="585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400" dirty="0">
              <a:solidFill>
                <a:srgbClr val="585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BE0D52-22BE-B4A8-45B5-A89B4F1FE484}"/>
              </a:ext>
            </a:extLst>
          </p:cNvPr>
          <p:cNvSpPr/>
          <p:nvPr/>
        </p:nvSpPr>
        <p:spPr>
          <a:xfrm>
            <a:off x="2647950" y="2393692"/>
            <a:ext cx="539750" cy="53975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379F92-1788-91BC-2AB3-E249E6AB099E}"/>
              </a:ext>
            </a:extLst>
          </p:cNvPr>
          <p:cNvSpPr/>
          <p:nvPr/>
        </p:nvSpPr>
        <p:spPr>
          <a:xfrm>
            <a:off x="2647950" y="3466783"/>
            <a:ext cx="539750" cy="53975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 descr="Mute speaker with solid fill">
            <a:extLst>
              <a:ext uri="{FF2B5EF4-FFF2-40B4-BE49-F238E27FC236}">
                <a16:creationId xmlns:a16="http://schemas.microsoft.com/office/drawing/2014/main" id="{2AA669C4-CA6C-2942-0BD6-44F05495FF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5061" y="2410803"/>
            <a:ext cx="505527" cy="50552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E68610-2E37-ADAA-A2B4-849440851A08}"/>
              </a:ext>
            </a:extLst>
          </p:cNvPr>
          <p:cNvCxnSpPr>
            <a:cxnSpLocks/>
          </p:cNvCxnSpPr>
          <p:nvPr/>
        </p:nvCxnSpPr>
        <p:spPr>
          <a:xfrm>
            <a:off x="2647950" y="3736658"/>
            <a:ext cx="269874" cy="0"/>
          </a:xfrm>
          <a:prstGeom prst="straightConnector1">
            <a:avLst/>
          </a:prstGeom>
          <a:ln>
            <a:solidFill>
              <a:srgbClr val="EFF3F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4DD2E8-8AD3-BED7-6B9F-936070379A94}"/>
              </a:ext>
            </a:extLst>
          </p:cNvPr>
          <p:cNvCxnSpPr>
            <a:cxnSpLocks/>
          </p:cNvCxnSpPr>
          <p:nvPr/>
        </p:nvCxnSpPr>
        <p:spPr>
          <a:xfrm flipH="1">
            <a:off x="2917826" y="3736658"/>
            <a:ext cx="269874" cy="0"/>
          </a:xfrm>
          <a:prstGeom prst="straightConnector1">
            <a:avLst/>
          </a:prstGeom>
          <a:ln>
            <a:solidFill>
              <a:srgbClr val="EFF3F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1F9B7A-E867-79A7-1272-EC58CA10D14E}"/>
              </a:ext>
            </a:extLst>
          </p:cNvPr>
          <p:cNvGrpSpPr/>
          <p:nvPr/>
        </p:nvGrpSpPr>
        <p:grpSpPr>
          <a:xfrm>
            <a:off x="2647950" y="4539871"/>
            <a:ext cx="539750" cy="539753"/>
            <a:chOff x="2647950" y="4813244"/>
            <a:chExt cx="539750" cy="53975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D56FFD-079E-24B7-1B85-B93AB5CCE659}"/>
                </a:ext>
              </a:extLst>
            </p:cNvPr>
            <p:cNvSpPr/>
            <p:nvPr/>
          </p:nvSpPr>
          <p:spPr>
            <a:xfrm>
              <a:off x="2647950" y="4813247"/>
              <a:ext cx="539750" cy="53975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Water with solid fill">
              <a:extLst>
                <a:ext uri="{FF2B5EF4-FFF2-40B4-BE49-F238E27FC236}">
                  <a16:creationId xmlns:a16="http://schemas.microsoft.com/office/drawing/2014/main" id="{778714DE-6BDA-ECF8-F363-74592FF660F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47950" y="4813244"/>
              <a:ext cx="539750" cy="539750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2DB455-4C49-4BE7-5240-3E6CFF7EC887}"/>
              </a:ext>
            </a:extLst>
          </p:cNvPr>
          <p:cNvSpPr/>
          <p:nvPr/>
        </p:nvSpPr>
        <p:spPr>
          <a:xfrm rot="5400000">
            <a:off x="5824800" y="497510"/>
            <a:ext cx="539749" cy="1036055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haemophilic synovitis, synovitis in the absence of haemophilia (e.g. in rheumatoid arthritis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osteoarthritis) is commonly associated with excessive mechanical loading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387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02C66-9975-2F9D-A4E6-CD8C237B0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32D5692E-A276-8AA9-6309-FADF7D593130}"/>
              </a:ext>
            </a:extLst>
          </p:cNvPr>
          <p:cNvSpPr/>
          <p:nvPr/>
        </p:nvSpPr>
        <p:spPr>
          <a:xfrm>
            <a:off x="1456883" y="2985455"/>
            <a:ext cx="3815199" cy="2747801"/>
          </a:xfrm>
          <a:prstGeom prst="roundRect">
            <a:avLst>
              <a:gd name="adj" fmla="val 5708"/>
            </a:avLst>
          </a:prstGeom>
          <a:solidFill>
            <a:srgbClr val="EEF2F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03F17E3-55C7-E205-2895-275987EA51A4}"/>
              </a:ext>
            </a:extLst>
          </p:cNvPr>
          <p:cNvSpPr/>
          <p:nvPr/>
        </p:nvSpPr>
        <p:spPr>
          <a:xfrm>
            <a:off x="6885974" y="2985456"/>
            <a:ext cx="3816000" cy="2747800"/>
          </a:xfrm>
          <a:prstGeom prst="roundRect">
            <a:avLst>
              <a:gd name="adj" fmla="val 5708"/>
            </a:avLst>
          </a:prstGeom>
          <a:solidFill>
            <a:srgbClr val="EEF2F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64C61-04AC-445F-98E0-317BE3CC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>
            <a:normAutofit/>
          </a:bodyPr>
          <a:lstStyle/>
          <a:p>
            <a:r>
              <a:rPr lang="en-GB" noProof="0" dirty="0"/>
              <a:t>Subclinical bleeds can occur despite prophylaxis</a:t>
            </a:r>
            <a:r>
              <a:rPr lang="en-GB" baseline="30000" noProof="0" dirty="0"/>
              <a:t>1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438E1AB-A926-9968-F7D0-E0F696FD7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D306B0CF-28DA-4AF7-AD0B-CB9D5901F647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16D7C40-AF84-58FC-A534-63C1CF4A684F}"/>
              </a:ext>
            </a:extLst>
          </p:cNvPr>
          <p:cNvSpPr/>
          <p:nvPr/>
        </p:nvSpPr>
        <p:spPr>
          <a:xfrm>
            <a:off x="3557914" y="3601614"/>
            <a:ext cx="1501917" cy="625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B073DB4-35F4-509F-82B7-9003BEAA9DC6}"/>
              </a:ext>
            </a:extLst>
          </p:cNvPr>
          <p:cNvSpPr/>
          <p:nvPr/>
        </p:nvSpPr>
        <p:spPr>
          <a:xfrm>
            <a:off x="3081706" y="3984098"/>
            <a:ext cx="2130217" cy="486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4C0E943-DE68-2343-FC5C-D53A2AA38D35}"/>
              </a:ext>
            </a:extLst>
          </p:cNvPr>
          <p:cNvSpPr/>
          <p:nvPr/>
        </p:nvSpPr>
        <p:spPr>
          <a:xfrm>
            <a:off x="6185907" y="3591338"/>
            <a:ext cx="1452747" cy="625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40ED89-D7EA-DB31-0118-845370F6D002}"/>
              </a:ext>
            </a:extLst>
          </p:cNvPr>
          <p:cNvSpPr/>
          <p:nvPr/>
        </p:nvSpPr>
        <p:spPr>
          <a:xfrm>
            <a:off x="2283752" y="2203317"/>
            <a:ext cx="2161460" cy="959099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1200"/>
              </a:lnSpc>
            </a:pPr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DYNAMO</a:t>
            </a: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pPr algn="ctr">
              <a:lnSpc>
                <a:spcPts val="1200"/>
              </a:lnSpc>
            </a:pPr>
            <a:endParaRPr lang="en-GB" sz="14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N=51 </a:t>
            </a:r>
          </a:p>
          <a:p>
            <a:pPr algn="ctr">
              <a:lnSpc>
                <a:spcPts val="1400"/>
              </a:lnSpc>
              <a:spcAft>
                <a:spcPts val="300"/>
              </a:spcAft>
            </a:pPr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age 43 years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AA6E21-EC19-A0A8-1389-7042D2667124}"/>
              </a:ext>
            </a:extLst>
          </p:cNvPr>
          <p:cNvSpPr/>
          <p:nvPr/>
        </p:nvSpPr>
        <p:spPr>
          <a:xfrm>
            <a:off x="7713244" y="2145064"/>
            <a:ext cx="2161460" cy="1017352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1200"/>
              </a:lnSpc>
            </a:pPr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</a:t>
            </a:r>
            <a:b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pPr algn="ctr">
              <a:lnSpc>
                <a:spcPts val="1200"/>
              </a:lnSpc>
            </a:pPr>
            <a:endParaRPr lang="en-GB" sz="14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400"/>
              </a:lnSpc>
            </a:pPr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N=43</a:t>
            </a:r>
          </a:p>
          <a:p>
            <a:pPr algn="ctr">
              <a:lnSpc>
                <a:spcPts val="1400"/>
              </a:lnSpc>
            </a:pPr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age 23.5 years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2B1C4A-C1A1-6443-FEEF-625F765FC378}"/>
              </a:ext>
            </a:extLst>
          </p:cNvPr>
          <p:cNvSpPr/>
          <p:nvPr/>
        </p:nvSpPr>
        <p:spPr>
          <a:xfrm>
            <a:off x="4636091" y="2648052"/>
            <a:ext cx="2939428" cy="786918"/>
          </a:xfrm>
          <a:prstGeom prst="roundRect">
            <a:avLst>
              <a:gd name="adj" fmla="val 868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b"/>
          <a:lstStyle/>
          <a:p>
            <a:pPr algn="ctr">
              <a:lnSpc>
                <a:spcPct val="90000"/>
              </a:lnSpc>
            </a:pPr>
            <a:r>
              <a: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Haemosiderin depositions </a:t>
            </a:r>
            <a:br>
              <a: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considered signs of </a:t>
            </a:r>
            <a:br>
              <a: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subclinical bleeding</a:t>
            </a:r>
            <a:r>
              <a:rPr lang="en-GB" sz="140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endParaRPr lang="en-GB" sz="14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4B1ED-D295-59D5-88C3-37F4C40BCFB0}"/>
              </a:ext>
            </a:extLst>
          </p:cNvPr>
          <p:cNvSpPr txBox="1"/>
          <p:nvPr/>
        </p:nvSpPr>
        <p:spPr>
          <a:xfrm>
            <a:off x="1916121" y="3287332"/>
            <a:ext cx="289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600"/>
              </a:lnSpc>
              <a:spcBef>
                <a:spcPts val="1200"/>
              </a:spcBef>
              <a:defRPr/>
            </a:pPr>
            <a:r>
              <a: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patients with </a:t>
            </a:r>
            <a:br>
              <a: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non-severe haemophilia (median </a:t>
            </a:r>
            <a:r>
              <a:rPr lang="en-GB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factor </a:t>
            </a:r>
            <a:r>
              <a: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level 10 IU/dL)</a:t>
            </a:r>
            <a:r>
              <a:rPr lang="en-GB" sz="140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BE8C62-5596-8CF9-B4E2-1BDF1A30B0BC}"/>
              </a:ext>
            </a:extLst>
          </p:cNvPr>
          <p:cNvSpPr txBox="1"/>
          <p:nvPr/>
        </p:nvSpPr>
        <p:spPr>
          <a:xfrm>
            <a:off x="7103168" y="3217179"/>
            <a:ext cx="3381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  <a:defRPr/>
            </a:pPr>
            <a:r>
              <a: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atients ≥16 years with </a:t>
            </a:r>
            <a:b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severe haemophilia </a:t>
            </a:r>
            <a:b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lifelong access to prophylaxis</a:t>
            </a:r>
            <a:r>
              <a:rPr kumimoji="0" lang="en-GB" sz="140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kumimoji="0" lang="en-GB" sz="1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40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kumimoji="0" lang="en-GB" sz="140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824CF8-A467-3FCE-5553-1021A0B87EBA}"/>
              </a:ext>
            </a:extLst>
          </p:cNvPr>
          <p:cNvSpPr/>
          <p:nvPr/>
        </p:nvSpPr>
        <p:spPr>
          <a:xfrm>
            <a:off x="2775211" y="4238888"/>
            <a:ext cx="1178542" cy="682606"/>
          </a:xfrm>
          <a:prstGeom prst="roundRect">
            <a:avLst/>
          </a:prstGeom>
          <a:gradFill flip="none" rotWithShape="1">
            <a:gsLst>
              <a:gs pos="3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/>
            <a:r>
              <a:rPr lang="en-GB" sz="2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9BA55B7-40AF-7070-53A1-33780942255D}"/>
              </a:ext>
            </a:extLst>
          </p:cNvPr>
          <p:cNvSpPr/>
          <p:nvPr/>
        </p:nvSpPr>
        <p:spPr>
          <a:xfrm>
            <a:off x="8204703" y="4238888"/>
            <a:ext cx="1178542" cy="682606"/>
          </a:xfrm>
          <a:prstGeom prst="roundRect">
            <a:avLst/>
          </a:prstGeom>
          <a:gradFill flip="none" rotWithShape="1">
            <a:gsLst>
              <a:gs pos="3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/>
            <a:r>
              <a:rPr lang="en-GB" sz="2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BFC0E33-AD56-C1E5-DCA7-22A533D8DE17}"/>
              </a:ext>
            </a:extLst>
          </p:cNvPr>
          <p:cNvSpPr/>
          <p:nvPr/>
        </p:nvSpPr>
        <p:spPr>
          <a:xfrm>
            <a:off x="1167320" y="5016344"/>
            <a:ext cx="9762185" cy="527077"/>
          </a:xfrm>
          <a:prstGeom prst="roundRect">
            <a:avLst/>
          </a:prstGeom>
          <a:solidFill>
            <a:srgbClr val="C7573C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joints </a:t>
            </a:r>
            <a:r>
              <a:rPr lang="en-GB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contained</a:t>
            </a:r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haemosiderin depositions 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1560BE0-160E-AD3F-63D7-8E76CFE39D52}"/>
              </a:ext>
            </a:extLst>
          </p:cNvPr>
          <p:cNvSpPr/>
          <p:nvPr/>
        </p:nvSpPr>
        <p:spPr>
          <a:xfrm>
            <a:off x="1081869" y="4885862"/>
            <a:ext cx="714162" cy="714162"/>
          </a:xfrm>
          <a:prstGeom prst="ellipse">
            <a:avLst/>
          </a:prstGeom>
          <a:gradFill flip="none" rotWithShape="1">
            <a:gsLst>
              <a:gs pos="3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/>
            <a:endParaRPr lang="en-GB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99E49FC-2FC8-4807-153B-DD4C74587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4952" y="4969189"/>
            <a:ext cx="527077" cy="527077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  <a:extLst>
              <a:ext uri="{FF2B5EF4-FFF2-40B4-BE49-F238E27FC236}">
                <a16:creationId xmlns:a16="http://schemas.microsoft.com/office/drawing/2014/main" id="{2FE914B0-DE20-CB01-215A-3A76483A2A94}"/>
              </a:ext>
            </a:extLst>
          </p:cNvPr>
          <p:cNvSpPr/>
          <p:nvPr/>
        </p:nvSpPr>
        <p:spPr>
          <a:xfrm>
            <a:off x="9408368" y="-891480"/>
            <a:ext cx="1362004" cy="64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DDCB7E-0FB2-A2A1-8E16-3D02190CFCC3}"/>
              </a:ext>
            </a:extLst>
          </p:cNvPr>
          <p:cNvGrpSpPr/>
          <p:nvPr/>
        </p:nvGrpSpPr>
        <p:grpSpPr>
          <a:xfrm>
            <a:off x="5698039" y="2041008"/>
            <a:ext cx="700745" cy="690661"/>
            <a:chOff x="5787832" y="2815610"/>
            <a:chExt cx="570688" cy="570688"/>
          </a:xfrm>
          <a:gradFill>
            <a:gsLst>
              <a:gs pos="3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10800000" scaled="1"/>
          </a:gra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337DBA-3D3B-7144-44E9-FB6FE984194C}"/>
                </a:ext>
              </a:extLst>
            </p:cNvPr>
            <p:cNvSpPr/>
            <p:nvPr/>
          </p:nvSpPr>
          <p:spPr>
            <a:xfrm>
              <a:off x="5787832" y="2815610"/>
              <a:ext cx="570688" cy="57068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6D8CDA-107E-35B4-82EC-FF0B1300D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8459" y="2896237"/>
              <a:ext cx="409434" cy="409434"/>
            </a:xfrm>
            <a:prstGeom prst="rect">
              <a:avLst/>
            </a:prstGeom>
            <a:noFill/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18BFF3B-8980-DC6C-99FA-74E50F0BB821}"/>
              </a:ext>
            </a:extLst>
          </p:cNvPr>
          <p:cNvSpPr txBox="1">
            <a:spLocks/>
          </p:cNvSpPr>
          <p:nvPr/>
        </p:nvSpPr>
        <p:spPr>
          <a:xfrm>
            <a:off x="677863" y="1306513"/>
            <a:ext cx="10836275" cy="569912"/>
          </a:xfrm>
          <a:prstGeom prst="roundRect">
            <a:avLst>
              <a:gd name="adj" fmla="val 20015"/>
            </a:avLst>
          </a:prstGeom>
          <a:solidFill>
            <a:srgbClr val="C7573C"/>
          </a:solidFill>
        </p:spPr>
        <p:txBody>
          <a:bodyPr vert="horz" lIns="504000" tIns="0" rIns="0" bIns="0" rtlCol="0" anchor="ctr">
            <a:norm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lvl="3" indent="0" algn="ctr">
              <a:lnSpc>
                <a:spcPts val="1800"/>
              </a:lnSpc>
              <a:buFont typeface="Arial"/>
              <a:buNone/>
            </a:pPr>
            <a:r>
              <a:rPr lang="en-GB" sz="1800" b="1" noProof="0" dirty="0">
                <a:solidFill>
                  <a:schemeClr val="bg1"/>
                </a:solidFill>
              </a:rPr>
              <a:t>MRI can reveal the presence of subclinical bleeds in patients with haemophilia</a:t>
            </a:r>
            <a:r>
              <a:rPr lang="en-GB" sz="1800" b="1" baseline="30000" noProof="0" dirty="0">
                <a:solidFill>
                  <a:schemeClr val="bg1"/>
                </a:solidFill>
              </a:rPr>
              <a:t>1-3</a:t>
            </a:r>
            <a:r>
              <a:rPr lang="en-GB" sz="1800" b="1" noProof="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1173B8C-AB52-A38D-2FF6-BE205A6435D4}"/>
              </a:ext>
            </a:extLst>
          </p:cNvPr>
          <p:cNvSpPr>
            <a:spLocks/>
          </p:cNvSpPr>
          <p:nvPr/>
        </p:nvSpPr>
        <p:spPr bwMode="auto">
          <a:xfrm>
            <a:off x="1160698" y="1379131"/>
            <a:ext cx="289250" cy="423047"/>
          </a:xfrm>
          <a:custGeom>
            <a:avLst/>
            <a:gdLst>
              <a:gd name="T0" fmla="*/ 0 w 200"/>
              <a:gd name="T1" fmla="*/ 191 h 284"/>
              <a:gd name="T2" fmla="*/ 100 w 200"/>
              <a:gd name="T3" fmla="*/ 284 h 284"/>
              <a:gd name="T4" fmla="*/ 200 w 200"/>
              <a:gd name="T5" fmla="*/ 191 h 284"/>
              <a:gd name="T6" fmla="*/ 100 w 200"/>
              <a:gd name="T7" fmla="*/ 0 h 284"/>
              <a:gd name="T8" fmla="*/ 0 w 200"/>
              <a:gd name="T9" fmla="*/ 191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84">
                <a:moveTo>
                  <a:pt x="0" y="191"/>
                </a:moveTo>
                <a:cubicBezTo>
                  <a:pt x="0" y="242"/>
                  <a:pt x="45" y="284"/>
                  <a:pt x="100" y="284"/>
                </a:cubicBezTo>
                <a:cubicBezTo>
                  <a:pt x="155" y="284"/>
                  <a:pt x="200" y="242"/>
                  <a:pt x="200" y="191"/>
                </a:cubicBezTo>
                <a:cubicBezTo>
                  <a:pt x="200" y="131"/>
                  <a:pt x="100" y="0"/>
                  <a:pt x="100" y="0"/>
                </a:cubicBezTo>
                <a:cubicBezTo>
                  <a:pt x="100" y="0"/>
                  <a:pt x="0" y="132"/>
                  <a:pt x="0" y="19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B85702DA-F225-C7BC-4847-8C5B7D2C69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588385" cy="365125"/>
          </a:xfrm>
        </p:spPr>
        <p:txBody>
          <a:bodyPr anchor="b" anchorCtr="0"/>
          <a:lstStyle/>
          <a:p>
            <a:r>
              <a:rPr lang="en-GB" noProof="0" dirty="0"/>
              <a:t>* Joints investigated were knees, elbows and ankles; </a:t>
            </a:r>
            <a:r>
              <a:rPr lang="en-GB" baseline="30000" noProof="0" dirty="0"/>
              <a:t>† </a:t>
            </a:r>
            <a:r>
              <a:rPr lang="en-GB" noProof="0" dirty="0"/>
              <a:t>With/without synovial hypertrophy; Patients had to be on prophylaxis for at least 12 months before inclusion</a:t>
            </a:r>
          </a:p>
          <a:p>
            <a:r>
              <a:rPr lang="en-GB" noProof="0" dirty="0"/>
              <a:t>MRI, magnetic resonance imaging</a:t>
            </a:r>
          </a:p>
          <a:p>
            <a:r>
              <a:rPr lang="en-GB" noProof="0" dirty="0"/>
              <a:t>1. Gringeri A, et al. Haemophilia. 2014;20:459-63; 2. Zwagemaker AF, et al. J Thromb Haemost. 2022;20:1126-37; </a:t>
            </a:r>
            <a:br>
              <a:rPr lang="en-GB" noProof="0" dirty="0"/>
            </a:br>
            <a:r>
              <a:rPr lang="en-GB" noProof="0" dirty="0"/>
              <a:t>3. van Leeuwen FHP, et al. J Thromb Haemost. 2023;21:1156-63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27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A6BF324-E732-79C5-08A8-B6DA1FAC0AA0}"/>
              </a:ext>
            </a:extLst>
          </p:cNvPr>
          <p:cNvSpPr/>
          <p:nvPr/>
        </p:nvSpPr>
        <p:spPr>
          <a:xfrm>
            <a:off x="669457" y="1501637"/>
            <a:ext cx="5276101" cy="4168871"/>
          </a:xfrm>
          <a:prstGeom prst="roundRect">
            <a:avLst>
              <a:gd name="adj" fmla="val 3200"/>
            </a:avLst>
          </a:prstGeom>
          <a:solidFill>
            <a:srgbClr val="EE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noProof="0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FA21FBD1-6796-C6E0-0097-05548C98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Synovitis is a marker of early joint disease but can </a:t>
            </a:r>
            <a:br>
              <a:rPr lang="en-GB" noProof="0" dirty="0"/>
            </a:br>
            <a:r>
              <a:rPr lang="en-GB" noProof="0" dirty="0"/>
              <a:t>occur in the absence of clinical symptoms</a:t>
            </a:r>
            <a:r>
              <a:rPr lang="en-GB" baseline="30000" noProof="0" dirty="0"/>
              <a:t>1,2</a:t>
            </a:r>
            <a:r>
              <a:rPr lang="en-GB" noProof="0" dirty="0"/>
              <a:t> 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40CC0246-8198-B060-F3DD-DBE4898A1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D306B0CF-28DA-4AF7-AD0B-CB9D5901F647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0A4A4-72B7-3420-FEB6-FF21FD29FF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* With severe haemophilia A, aged ≥16 years who had access to prophylaxis. </a:t>
            </a:r>
            <a:r>
              <a:rPr lang="en-GB" baseline="30000" noProof="0" dirty="0"/>
              <a:t>† </a:t>
            </a:r>
            <a:r>
              <a:rPr lang="en-GB" noProof="0" dirty="0"/>
              <a:t>56 patients had haemophilia A and 10 haemophilia B (aged 16-69 years). Nine patients (13.6%) were being treated with primary prophylaxis, 33 (50%) with secondary prophylaxis, 18 (23.3%) with tertiary prophylaxis and 5 (7.6%) were treated on-demand. Synovial hypertrophy was assessed by ultrasound</a:t>
            </a:r>
          </a:p>
          <a:p>
            <a:r>
              <a:rPr lang="en-GB" noProof="0" dirty="0"/>
              <a:t>1. van Bergen EDP, et al. Haemophilia. 2023;29:1580-8; 2. De la Corte-Rodriguez H, et al. Haemophilia. 2022;28138-44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A634A2-87A9-B260-003D-E0E66B93D91C}"/>
              </a:ext>
            </a:extLst>
          </p:cNvPr>
          <p:cNvSpPr/>
          <p:nvPr/>
        </p:nvSpPr>
        <p:spPr>
          <a:xfrm>
            <a:off x="969307" y="2669400"/>
            <a:ext cx="4676400" cy="831600"/>
          </a:xfrm>
          <a:prstGeom prst="roundRect">
            <a:avLst/>
          </a:prstGeom>
          <a:solidFill>
            <a:schemeClr val="bg1"/>
          </a:solidFill>
          <a:ln w="50800" cap="flat" cmpd="sng" algn="ctr">
            <a:gradFill>
              <a:gsLst>
                <a:gs pos="0">
                  <a:srgbClr val="FF9000"/>
                </a:gs>
                <a:gs pos="100000">
                  <a:srgbClr val="FFA300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3">
            <a:extLst>
              <a:ext uri="{FF2B5EF4-FFF2-40B4-BE49-F238E27FC236}">
                <a16:creationId xmlns:a16="http://schemas.microsoft.com/office/drawing/2014/main" id="{7F239BF8-0286-582D-A1EC-B871C387122C}"/>
              </a:ext>
            </a:extLst>
          </p:cNvPr>
          <p:cNvSpPr txBox="1"/>
          <p:nvPr/>
        </p:nvSpPr>
        <p:spPr>
          <a:xfrm>
            <a:off x="1343472" y="2852936"/>
            <a:ext cx="388843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N=17 (22%) had active synovial proliferation at ultrasound </a:t>
            </a:r>
            <a:r>
              <a:rPr lang="en-GB" sz="14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at least one joint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59A042-33AD-8872-AE5A-E55F9E3E7FDD}"/>
              </a:ext>
            </a:extLst>
          </p:cNvPr>
          <p:cNvSpPr txBox="1"/>
          <p:nvPr/>
        </p:nvSpPr>
        <p:spPr>
          <a:xfrm>
            <a:off x="2931010" y="3677909"/>
            <a:ext cx="2209652" cy="1108108"/>
          </a:xfrm>
          <a:custGeom>
            <a:avLst/>
            <a:gdLst>
              <a:gd name="connsiteX0" fmla="*/ 0 w 2209652"/>
              <a:gd name="connsiteY0" fmla="*/ 0 h 1108108"/>
              <a:gd name="connsiteX1" fmla="*/ 2209652 w 2209652"/>
              <a:gd name="connsiteY1" fmla="*/ 0 h 1108108"/>
              <a:gd name="connsiteX2" fmla="*/ 2209652 w 2209652"/>
              <a:gd name="connsiteY2" fmla="*/ 1108108 h 1108108"/>
              <a:gd name="connsiteX3" fmla="*/ 0 w 2209652"/>
              <a:gd name="connsiteY3" fmla="*/ 1108108 h 1108108"/>
              <a:gd name="connsiteX4" fmla="*/ 0 w 2209652"/>
              <a:gd name="connsiteY4" fmla="*/ 1086432 h 1108108"/>
              <a:gd name="connsiteX5" fmla="*/ 23308 w 2209652"/>
              <a:gd name="connsiteY5" fmla="*/ 1084082 h 1108108"/>
              <a:gd name="connsiteX6" fmla="*/ 455294 w 2209652"/>
              <a:gd name="connsiteY6" fmla="*/ 554054 h 1108108"/>
              <a:gd name="connsiteX7" fmla="*/ 23308 w 2209652"/>
              <a:gd name="connsiteY7" fmla="*/ 24026 h 1108108"/>
              <a:gd name="connsiteX8" fmla="*/ 0 w 2209652"/>
              <a:gd name="connsiteY8" fmla="*/ 21677 h 1108108"/>
              <a:gd name="connsiteX9" fmla="*/ 0 w 2209652"/>
              <a:gd name="connsiteY9" fmla="*/ 0 h 110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52" h="1108108">
                <a:moveTo>
                  <a:pt x="0" y="0"/>
                </a:moveTo>
                <a:lnTo>
                  <a:pt x="2209652" y="0"/>
                </a:lnTo>
                <a:lnTo>
                  <a:pt x="2209652" y="1108108"/>
                </a:lnTo>
                <a:lnTo>
                  <a:pt x="0" y="1108108"/>
                </a:lnTo>
                <a:lnTo>
                  <a:pt x="0" y="1086432"/>
                </a:lnTo>
                <a:lnTo>
                  <a:pt x="23308" y="1084082"/>
                </a:lnTo>
                <a:cubicBezTo>
                  <a:pt x="269842" y="1033635"/>
                  <a:pt x="455294" y="815502"/>
                  <a:pt x="455294" y="554054"/>
                </a:cubicBezTo>
                <a:cubicBezTo>
                  <a:pt x="455294" y="292607"/>
                  <a:pt x="269842" y="74474"/>
                  <a:pt x="23308" y="24026"/>
                </a:cubicBezTo>
                <a:lnTo>
                  <a:pt x="0" y="216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square" lIns="61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swelling </a:t>
            </a:r>
            <a:b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and/or warmth</a:t>
            </a:r>
            <a:endParaRPr kumimoji="0" lang="en-GB" sz="1200" b="1" i="0" u="none" strike="noStrike" kern="0" cap="none" spc="0" normalizeH="0" baseline="3000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en-GB" sz="1200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/17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A42A37D-E146-BDB0-1DAF-5E44618BC439}"/>
              </a:ext>
            </a:extLst>
          </p:cNvPr>
          <p:cNvSpPr/>
          <p:nvPr/>
        </p:nvSpPr>
        <p:spPr>
          <a:xfrm>
            <a:off x="6227666" y="1531099"/>
            <a:ext cx="5278066" cy="4139813"/>
          </a:xfrm>
          <a:prstGeom prst="roundRect">
            <a:avLst>
              <a:gd name="adj" fmla="val 2892"/>
            </a:avLst>
          </a:prstGeom>
          <a:solidFill>
            <a:srgbClr val="EE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9BA801-F716-A29F-4EF4-8BABAC2FE394}"/>
              </a:ext>
            </a:extLst>
          </p:cNvPr>
          <p:cNvSpPr txBox="1"/>
          <p:nvPr/>
        </p:nvSpPr>
        <p:spPr>
          <a:xfrm>
            <a:off x="6227666" y="1484784"/>
            <a:ext cx="5278066" cy="647077"/>
          </a:xfrm>
          <a:prstGeom prst="roundRect">
            <a:avLst/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</a:gra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single-centre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analysis of 203 joints from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66 patients</a:t>
            </a:r>
            <a:r>
              <a:rPr lang="en-GB" sz="1400" baseline="300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 haemophilia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Content Placeholder 29">
            <a:extLst>
              <a:ext uri="{FF2B5EF4-FFF2-40B4-BE49-F238E27FC236}">
                <a16:creationId xmlns:a16="http://schemas.microsoft.com/office/drawing/2014/main" id="{895C5082-1CD8-DFDE-2B6E-6564849BD191}"/>
              </a:ext>
            </a:extLst>
          </p:cNvPr>
          <p:cNvSpPr txBox="1">
            <a:spLocks/>
          </p:cNvSpPr>
          <p:nvPr/>
        </p:nvSpPr>
        <p:spPr>
          <a:xfrm>
            <a:off x="6448909" y="2306116"/>
            <a:ext cx="4902027" cy="4946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5560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­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39750" indent="-1841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22313" indent="-1825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9535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Severity: 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Mild 5/66 (7.6%), moderate 8/66 (12.1%), </a:t>
            </a:r>
            <a: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evere 53/66 (80.3%)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11C08A-343C-0080-03B8-F84933516E3E}"/>
              </a:ext>
            </a:extLst>
          </p:cNvPr>
          <p:cNvSpPr txBox="1"/>
          <p:nvPr/>
        </p:nvSpPr>
        <p:spPr>
          <a:xfrm>
            <a:off x="668605" y="1484784"/>
            <a:ext cx="5278064" cy="647077"/>
          </a:xfrm>
          <a:prstGeom prst="roundRect">
            <a:avLst/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</a:gradFill>
        </p:spPr>
        <p:txBody>
          <a:bodyPr wrap="square" rtlCol="0" anchor="ctr">
            <a:noAutofit/>
          </a:bodyPr>
          <a:lstStyle/>
          <a:p>
            <a:pPr lvl="0" algn="ctr" defTabSz="914400"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single-centre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analysis of </a:t>
            </a:r>
            <a:r>
              <a:rPr lang="en-GB" sz="14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474 joints 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79 patients* with haemophilia</a:t>
            </a:r>
            <a:r>
              <a:rPr lang="en-GB" sz="14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ithout a recent joint bleed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A8EFAD2-52A6-D35C-5551-377B81C43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351796"/>
              </p:ext>
            </p:extLst>
          </p:nvPr>
        </p:nvGraphicFramePr>
        <p:xfrm>
          <a:off x="2071914" y="3500397"/>
          <a:ext cx="1512851" cy="146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1206484-E4B3-DE3F-AA9C-4F1AD8C3EF3D}"/>
              </a:ext>
            </a:extLst>
          </p:cNvPr>
          <p:cNvSpPr txBox="1"/>
          <p:nvPr/>
        </p:nvSpPr>
        <p:spPr>
          <a:xfrm>
            <a:off x="2440896" y="3829309"/>
            <a:ext cx="804438" cy="805912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18%</a:t>
            </a:r>
          </a:p>
        </p:txBody>
      </p:sp>
      <p:sp>
        <p:nvSpPr>
          <p:cNvPr id="20" name="Arrow: Bent-Up 19">
            <a:extLst>
              <a:ext uri="{FF2B5EF4-FFF2-40B4-BE49-F238E27FC236}">
                <a16:creationId xmlns:a16="http://schemas.microsoft.com/office/drawing/2014/main" id="{6319EC9A-F994-0EAA-2465-EBD31EB0B90B}"/>
              </a:ext>
            </a:extLst>
          </p:cNvPr>
          <p:cNvSpPr/>
          <p:nvPr/>
        </p:nvSpPr>
        <p:spPr>
          <a:xfrm rot="5400000">
            <a:off x="1476080" y="3657532"/>
            <a:ext cx="892352" cy="578082"/>
          </a:xfrm>
          <a:prstGeom prst="bentUpArrow">
            <a:avLst/>
          </a:prstGeom>
          <a:gradFill>
            <a:gsLst>
              <a:gs pos="0">
                <a:srgbClr val="FF8800"/>
              </a:gs>
              <a:gs pos="100000">
                <a:srgbClr val="FFA400"/>
              </a:gs>
            </a:gsLst>
            <a:lin ang="0" scaled="1"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GB" kern="0" noProof="0" dirty="0">
              <a:solidFill>
                <a:srgbClr val="FFFFFF"/>
              </a:solidFill>
              <a:latin typeface="Aptos" panose="02110004020202020204"/>
            </a:endParaRPr>
          </a:p>
        </p:txBody>
      </p:sp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E597C0F7-D92E-C24B-0D3F-2B6B64CDABB9}"/>
              </a:ext>
            </a:extLst>
          </p:cNvPr>
          <p:cNvSpPr/>
          <p:nvPr/>
        </p:nvSpPr>
        <p:spPr>
          <a:xfrm>
            <a:off x="10509956" y="268224"/>
            <a:ext cx="1362004" cy="64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7A4E12-1CD0-1D68-7AFC-C73ED698DAC1}"/>
              </a:ext>
            </a:extLst>
          </p:cNvPr>
          <p:cNvSpPr txBox="1"/>
          <p:nvPr/>
        </p:nvSpPr>
        <p:spPr>
          <a:xfrm>
            <a:off x="7477617" y="2908406"/>
            <a:ext cx="2209652" cy="1108108"/>
          </a:xfrm>
          <a:custGeom>
            <a:avLst/>
            <a:gdLst>
              <a:gd name="connsiteX0" fmla="*/ 0 w 2209652"/>
              <a:gd name="connsiteY0" fmla="*/ 0 h 1108108"/>
              <a:gd name="connsiteX1" fmla="*/ 2209652 w 2209652"/>
              <a:gd name="connsiteY1" fmla="*/ 0 h 1108108"/>
              <a:gd name="connsiteX2" fmla="*/ 2209652 w 2209652"/>
              <a:gd name="connsiteY2" fmla="*/ 1108108 h 1108108"/>
              <a:gd name="connsiteX3" fmla="*/ 0 w 2209652"/>
              <a:gd name="connsiteY3" fmla="*/ 1108108 h 1108108"/>
              <a:gd name="connsiteX4" fmla="*/ 0 w 2209652"/>
              <a:gd name="connsiteY4" fmla="*/ 1086432 h 1108108"/>
              <a:gd name="connsiteX5" fmla="*/ 23308 w 2209652"/>
              <a:gd name="connsiteY5" fmla="*/ 1084082 h 1108108"/>
              <a:gd name="connsiteX6" fmla="*/ 455294 w 2209652"/>
              <a:gd name="connsiteY6" fmla="*/ 554054 h 1108108"/>
              <a:gd name="connsiteX7" fmla="*/ 23308 w 2209652"/>
              <a:gd name="connsiteY7" fmla="*/ 24026 h 1108108"/>
              <a:gd name="connsiteX8" fmla="*/ 0 w 2209652"/>
              <a:gd name="connsiteY8" fmla="*/ 21677 h 1108108"/>
              <a:gd name="connsiteX9" fmla="*/ 0 w 2209652"/>
              <a:gd name="connsiteY9" fmla="*/ 0 h 110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52" h="1108108">
                <a:moveTo>
                  <a:pt x="0" y="0"/>
                </a:moveTo>
                <a:lnTo>
                  <a:pt x="2209652" y="0"/>
                </a:lnTo>
                <a:lnTo>
                  <a:pt x="2209652" y="1108108"/>
                </a:lnTo>
                <a:lnTo>
                  <a:pt x="0" y="1108108"/>
                </a:lnTo>
                <a:lnTo>
                  <a:pt x="0" y="1086432"/>
                </a:lnTo>
                <a:lnTo>
                  <a:pt x="23308" y="1084082"/>
                </a:lnTo>
                <a:cubicBezTo>
                  <a:pt x="269842" y="1033635"/>
                  <a:pt x="455294" y="815502"/>
                  <a:pt x="455294" y="554054"/>
                </a:cubicBezTo>
                <a:cubicBezTo>
                  <a:pt x="455294" y="292607"/>
                  <a:pt x="269842" y="74474"/>
                  <a:pt x="23308" y="24026"/>
                </a:cubicBezTo>
                <a:lnTo>
                  <a:pt x="0" y="216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none" lIns="612000" rtlCol="0" anchor="ctr">
            <a:no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joints with swelling, pain </a:t>
            </a:r>
            <a:b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previous haemarthrosis </a:t>
            </a:r>
            <a:b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showed synovial hypertrophy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DD074A50-D38B-87F3-FE69-2E955D7C1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808066"/>
              </p:ext>
            </p:extLst>
          </p:nvPr>
        </p:nvGraphicFramePr>
        <p:xfrm>
          <a:off x="6617522" y="2730894"/>
          <a:ext cx="1512851" cy="146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86A8DAB-A407-E746-9406-F99AAC690110}"/>
              </a:ext>
            </a:extLst>
          </p:cNvPr>
          <p:cNvSpPr txBox="1"/>
          <p:nvPr/>
        </p:nvSpPr>
        <p:spPr>
          <a:xfrm>
            <a:off x="6985063" y="3059504"/>
            <a:ext cx="804438" cy="805912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chemeClr val="tx2"/>
                </a:solidFill>
                <a:latin typeface="Calibri"/>
              </a:rPr>
              <a:t>78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A65427-4F77-AD0D-68E0-D0BF2E20A0FA}"/>
              </a:ext>
            </a:extLst>
          </p:cNvPr>
          <p:cNvSpPr txBox="1"/>
          <p:nvPr/>
        </p:nvSpPr>
        <p:spPr>
          <a:xfrm>
            <a:off x="7477617" y="4317017"/>
            <a:ext cx="2209652" cy="1108108"/>
          </a:xfrm>
          <a:custGeom>
            <a:avLst/>
            <a:gdLst>
              <a:gd name="connsiteX0" fmla="*/ 0 w 2209652"/>
              <a:gd name="connsiteY0" fmla="*/ 0 h 1108108"/>
              <a:gd name="connsiteX1" fmla="*/ 2209652 w 2209652"/>
              <a:gd name="connsiteY1" fmla="*/ 0 h 1108108"/>
              <a:gd name="connsiteX2" fmla="*/ 2209652 w 2209652"/>
              <a:gd name="connsiteY2" fmla="*/ 1108108 h 1108108"/>
              <a:gd name="connsiteX3" fmla="*/ 0 w 2209652"/>
              <a:gd name="connsiteY3" fmla="*/ 1108108 h 1108108"/>
              <a:gd name="connsiteX4" fmla="*/ 0 w 2209652"/>
              <a:gd name="connsiteY4" fmla="*/ 1086432 h 1108108"/>
              <a:gd name="connsiteX5" fmla="*/ 23308 w 2209652"/>
              <a:gd name="connsiteY5" fmla="*/ 1084082 h 1108108"/>
              <a:gd name="connsiteX6" fmla="*/ 455294 w 2209652"/>
              <a:gd name="connsiteY6" fmla="*/ 554054 h 1108108"/>
              <a:gd name="connsiteX7" fmla="*/ 23308 w 2209652"/>
              <a:gd name="connsiteY7" fmla="*/ 24026 h 1108108"/>
              <a:gd name="connsiteX8" fmla="*/ 0 w 2209652"/>
              <a:gd name="connsiteY8" fmla="*/ 21677 h 1108108"/>
              <a:gd name="connsiteX9" fmla="*/ 0 w 2209652"/>
              <a:gd name="connsiteY9" fmla="*/ 0 h 110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52" h="1108108">
                <a:moveTo>
                  <a:pt x="0" y="0"/>
                </a:moveTo>
                <a:lnTo>
                  <a:pt x="2209652" y="0"/>
                </a:lnTo>
                <a:lnTo>
                  <a:pt x="2209652" y="1108108"/>
                </a:lnTo>
                <a:lnTo>
                  <a:pt x="0" y="1108108"/>
                </a:lnTo>
                <a:lnTo>
                  <a:pt x="0" y="1086432"/>
                </a:lnTo>
                <a:lnTo>
                  <a:pt x="23308" y="1084082"/>
                </a:lnTo>
                <a:cubicBezTo>
                  <a:pt x="269842" y="1033635"/>
                  <a:pt x="455294" y="815502"/>
                  <a:pt x="455294" y="554054"/>
                </a:cubicBezTo>
                <a:cubicBezTo>
                  <a:pt x="455294" y="292607"/>
                  <a:pt x="269842" y="74474"/>
                  <a:pt x="23308" y="24026"/>
                </a:cubicBezTo>
                <a:lnTo>
                  <a:pt x="0" y="216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wrap="none" lIns="612000" rtlCol="0" anchor="ctr">
            <a:no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joints presented </a:t>
            </a:r>
          </a:p>
          <a:p>
            <a:pPr lvl="0">
              <a:lnSpc>
                <a:spcPct val="90000"/>
              </a:lnSpc>
              <a:defRPr/>
            </a:pPr>
            <a:r>
              <a:rPr lang="en-GB" sz="1200" b="1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subclinical synovial hypertrophy </a:t>
            </a:r>
            <a:br>
              <a:rPr lang="en-GB" sz="1200" b="1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en-GB" sz="1200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signs of swelling, pain</a:t>
            </a:r>
            <a:b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history of haemarthrosis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CA22EDC8-6C75-9965-AF9F-E8C7EAA0CA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872975"/>
              </p:ext>
            </p:extLst>
          </p:nvPr>
        </p:nvGraphicFramePr>
        <p:xfrm>
          <a:off x="5912124" y="4141399"/>
          <a:ext cx="2923646" cy="148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00976E-FB21-FB09-F3F7-1E2F5CB94395}"/>
              </a:ext>
            </a:extLst>
          </p:cNvPr>
          <p:cNvSpPr txBox="1"/>
          <p:nvPr/>
        </p:nvSpPr>
        <p:spPr>
          <a:xfrm>
            <a:off x="6990778" y="4458580"/>
            <a:ext cx="804438" cy="805912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</a:t>
            </a:r>
          </a:p>
        </p:txBody>
      </p:sp>
      <p:sp>
        <p:nvSpPr>
          <p:cNvPr id="4" name="Content Placeholder 29">
            <a:extLst>
              <a:ext uri="{FF2B5EF4-FFF2-40B4-BE49-F238E27FC236}">
                <a16:creationId xmlns:a16="http://schemas.microsoft.com/office/drawing/2014/main" id="{CA23D5A8-2D16-8433-CACC-CF16866DA6CC}"/>
              </a:ext>
            </a:extLst>
          </p:cNvPr>
          <p:cNvSpPr txBox="1">
            <a:spLocks/>
          </p:cNvSpPr>
          <p:nvPr/>
        </p:nvSpPr>
        <p:spPr>
          <a:xfrm>
            <a:off x="952389" y="2349903"/>
            <a:ext cx="4902027" cy="4946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5560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­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39750" indent="-1841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22313" indent="-1825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9535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3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15B41-8E6E-D710-A5D6-D29A48DDE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D17BC-31A1-1339-99FD-9E1887FC3E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/>
          <a:p>
            <a:pPr marL="0" lvl="0" indent="0" defTabSz="9144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Tx/>
              <a:buNone/>
              <a:defRPr/>
            </a:pPr>
            <a:r>
              <a:rPr lang="en-GB" sz="1800" noProof="0" dirty="0">
                <a:solidFill>
                  <a:schemeClr val="tx2"/>
                </a:solidFill>
              </a:rPr>
              <a:t>Subclinical bleeds could lead to synovitis, which is the first reversible step in the process towards </a:t>
            </a:r>
            <a:br>
              <a:rPr lang="en-GB" sz="1800" noProof="0" dirty="0">
                <a:solidFill>
                  <a:schemeClr val="tx2"/>
                </a:solidFill>
              </a:rPr>
            </a:br>
            <a:r>
              <a:rPr lang="en-GB" sz="1800" noProof="0" dirty="0">
                <a:solidFill>
                  <a:schemeClr val="tx2"/>
                </a:solidFill>
              </a:rPr>
              <a:t>irreversible joint damage</a:t>
            </a:r>
            <a:r>
              <a:rPr lang="en-GB" sz="1800" baseline="30000" noProof="0" dirty="0">
                <a:solidFill>
                  <a:schemeClr val="tx2"/>
                </a:solidFill>
              </a:rPr>
              <a:t>1,2 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4D9A6867-ED66-DDEF-7B3A-8017B2F4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noProof="0" dirty="0"/>
              <a:t>Synovitis in children can occur even without evident bleeding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0D7312-38B2-4284-CA42-AA8007B27C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2" y="6356350"/>
            <a:ext cx="10371831" cy="365125"/>
          </a:xfrm>
        </p:spPr>
        <p:txBody>
          <a:bodyPr anchor="b" anchorCtr="0"/>
          <a:lstStyle/>
          <a:p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* 54% of study participants had detectable soft‐tissue changes in at least one index joint and 39% had detectable osteochondral changes in at least </a:t>
            </a:r>
            <a:br>
              <a:rPr lang="en-GB" noProof="0" dirty="0"/>
            </a:br>
            <a:r>
              <a:rPr lang="en-GB" noProof="0" dirty="0"/>
              <a:t>one index joint; and 5 (7.6%) were treated on demand</a:t>
            </a:r>
          </a:p>
          <a:p>
            <a:r>
              <a:rPr lang="en-GB" noProof="0" dirty="0"/>
              <a:t>Synovial hypertrophy was assessed by ultrasound</a:t>
            </a:r>
          </a:p>
          <a:p>
            <a:r>
              <a:rPr lang="en-GB" noProof="0" dirty="0"/>
              <a:t>1. Dargaud Y, et al. Blood Rev. 2025;101304; 2. Mancuso ME, et al. Haemophilia. 2023;29:619-28; 3. Stimec J, et al. Res Pract Thromb Haemost. 2021;5:e12565; 4. Gringeri A, et al. Haemophilia. 2014;1:459-63; 5. van Bergen EDP, et al. Haemophilia 2023;29:1580-8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A781D2E-D1CC-3E99-0AA1-3BF38641E304}"/>
              </a:ext>
            </a:extLst>
          </p:cNvPr>
          <p:cNvSpPr/>
          <p:nvPr/>
        </p:nvSpPr>
        <p:spPr>
          <a:xfrm>
            <a:off x="808442" y="4941168"/>
            <a:ext cx="10575115" cy="63219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Preventing </a:t>
            </a:r>
            <a:r>
              <a:rPr lang="en-GB" sz="1600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monitoring subclinical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bleeds and synovitis </a:t>
            </a:r>
            <a:r>
              <a:rPr lang="en-GB" sz="1600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600" b="1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  <a:r>
              <a:rPr lang="en-GB" sz="1600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key to protecting joints from </a:t>
            </a:r>
          </a:p>
          <a:p>
            <a:pPr algn="ctr"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long-term irreversible structural damage</a:t>
            </a:r>
            <a:r>
              <a:rPr lang="en-GB" sz="1600" baseline="30000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GB" sz="1600" i="0" u="none" strike="noStrike" kern="1200" cap="none" spc="0" normalizeH="0" baseline="30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,4,5</a:t>
            </a:r>
            <a:endParaRPr kumimoji="0" lang="en-GB" sz="1600" i="0" u="none" strike="noStrike" kern="1200" cap="none" spc="0" normalizeH="0" baseline="3000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FB31DA-EAF8-5F1B-B10B-ADAF10C3CB32}"/>
              </a:ext>
            </a:extLst>
          </p:cNvPr>
          <p:cNvGrpSpPr/>
          <p:nvPr/>
        </p:nvGrpSpPr>
        <p:grpSpPr>
          <a:xfrm>
            <a:off x="3215680" y="1988840"/>
            <a:ext cx="5976664" cy="3050933"/>
            <a:chOff x="916927" y="2456006"/>
            <a:chExt cx="4952902" cy="26778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BD4DD8-54C4-7C50-B369-A78109A0B949}"/>
                </a:ext>
              </a:extLst>
            </p:cNvPr>
            <p:cNvSpPr txBox="1"/>
            <p:nvPr/>
          </p:nvSpPr>
          <p:spPr>
            <a:xfrm>
              <a:off x="916927" y="4485550"/>
              <a:ext cx="4952902" cy="648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b="1" noProof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synovial hypertrophy </a:t>
              </a:r>
              <a:r>
                <a:rPr lang="en-GB" sz="1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1400" b="1" noProof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haemosiderin deposition,</a:t>
              </a:r>
              <a:r>
                <a:rPr lang="en-GB" sz="1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b="1" noProof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without evident bleeding </a:t>
              </a:r>
              <a:r>
                <a:rPr lang="en-GB" sz="1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dose and frequency–escalated </a:t>
              </a:r>
              <a:r>
                <a:rPr lang="en-GB" sz="1400" b="1" noProof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prophylaxis</a:t>
              </a:r>
              <a:r>
                <a:rPr lang="en-GB" sz="1400" baseline="300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3*</a:t>
              </a:r>
              <a:endPara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188E827-790B-9A9B-7F93-AFE0D16DCAF0}"/>
                </a:ext>
              </a:extLst>
            </p:cNvPr>
            <p:cNvGrpSpPr/>
            <p:nvPr/>
          </p:nvGrpSpPr>
          <p:grpSpPr>
            <a:xfrm>
              <a:off x="1155621" y="2456006"/>
              <a:ext cx="4283488" cy="2060026"/>
              <a:chOff x="1155621" y="2456006"/>
              <a:chExt cx="4283488" cy="2060026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28EBE7F-937D-D5BA-6BC7-97D597AD1828}"/>
                  </a:ext>
                </a:extLst>
              </p:cNvPr>
              <p:cNvSpPr/>
              <p:nvPr/>
            </p:nvSpPr>
            <p:spPr>
              <a:xfrm>
                <a:off x="1338759" y="2461361"/>
                <a:ext cx="4100350" cy="53556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0000" algn="ctr"/>
                <a:r>
                  <a:rPr lang="en-GB" sz="1600" b="1" noProof="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Synovitis in Children</a:t>
                </a:r>
                <a:r>
                  <a:rPr lang="en-GB" sz="1600" b="1" baseline="30000" noProof="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GB" sz="1600" b="1" noProof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80000" algn="ctr"/>
                <a:r>
                  <a:rPr lang="en-GB" sz="14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Severe Haemophilia A, median age, 11.4 years</a:t>
                </a:r>
                <a:endParaRPr lang="en-GB" sz="14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99A459E-51D1-9703-C89A-9376D84659D2}"/>
                  </a:ext>
                </a:extLst>
              </p:cNvPr>
              <p:cNvGrpSpPr/>
              <p:nvPr/>
            </p:nvGrpSpPr>
            <p:grpSpPr>
              <a:xfrm>
                <a:off x="2276902" y="3028500"/>
                <a:ext cx="2231299" cy="1487532"/>
                <a:chOff x="595031" y="3461975"/>
                <a:chExt cx="2070815" cy="1380543"/>
              </a:xfrm>
            </p:grpSpPr>
            <p:graphicFrame>
              <p:nvGraphicFramePr>
                <p:cNvPr id="19" name="Chart 18">
                  <a:extLst>
                    <a:ext uri="{FF2B5EF4-FFF2-40B4-BE49-F238E27FC236}">
                      <a16:creationId xmlns:a16="http://schemas.microsoft.com/office/drawing/2014/main" id="{B34AACAB-FE01-21B8-CC52-ABCEEC47C157}"/>
                    </a:ext>
                  </a:extLst>
                </p:cNvPr>
                <p:cNvGraphicFramePr/>
                <p:nvPr/>
              </p:nvGraphicFramePr>
              <p:xfrm>
                <a:off x="595031" y="3461975"/>
                <a:ext cx="2070815" cy="138054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4A94DC2-8051-BCBA-C728-F693AA9CF744}"/>
                    </a:ext>
                  </a:extLst>
                </p:cNvPr>
                <p:cNvSpPr txBox="1"/>
                <p:nvPr/>
              </p:nvSpPr>
              <p:spPr>
                <a:xfrm>
                  <a:off x="1316001" y="3861761"/>
                  <a:ext cx="622159" cy="51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b="1" noProof="0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54%</a:t>
                  </a:r>
                  <a:br>
                    <a:rPr lang="en-GB" sz="1200" noProof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GB" sz="1200" noProof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(25/46)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3AE70FD-143C-0039-54F8-D2128C47A063}"/>
                  </a:ext>
                </a:extLst>
              </p:cNvPr>
              <p:cNvGrpSpPr/>
              <p:nvPr/>
            </p:nvGrpSpPr>
            <p:grpSpPr>
              <a:xfrm>
                <a:off x="1155621" y="2456006"/>
                <a:ext cx="537888" cy="537888"/>
                <a:chOff x="855870" y="2425024"/>
                <a:chExt cx="736598" cy="736598"/>
              </a:xfrm>
            </p:grpSpPr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B6014A41-C430-84A3-7917-B565F9897FBE}"/>
                    </a:ext>
                  </a:extLst>
                </p:cNvPr>
                <p:cNvSpPr/>
                <p:nvPr/>
              </p:nvSpPr>
              <p:spPr>
                <a:xfrm>
                  <a:off x="855870" y="2425024"/>
                  <a:ext cx="736598" cy="736598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" name="Graphic 10" descr="Child with balloon with solid fill">
                  <a:extLst>
                    <a:ext uri="{FF2B5EF4-FFF2-40B4-BE49-F238E27FC236}">
                      <a16:creationId xmlns:a16="http://schemas.microsoft.com/office/drawing/2014/main" id="{1EC9BDCB-4A99-28A9-D78F-386E034BAB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733" t="2435" r="2733" b="-2435"/>
                <a:stretch/>
              </p:blipFill>
              <p:spPr>
                <a:xfrm>
                  <a:off x="878429" y="2469323"/>
                  <a:ext cx="650013" cy="64799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91BEDC3-3F1E-52AC-ECA7-B18D91C2B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60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9CDA5-3F92-AA06-2725-DE5314907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C890-4028-72C7-5301-CECAFE09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25" noProof="0" dirty="0">
                <a:solidFill>
                  <a:srgbClr val="FFFFFF"/>
                </a:solidFill>
              </a:rPr>
              <a:t>Assessment of synovitis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3D1B3-8943-47FB-A087-B9968DEC9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666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4BCE4-50D2-8E33-E9E3-8919542F4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26B3F5-F2BE-EEAE-412D-5ACFAF373E1A}"/>
              </a:ext>
            </a:extLst>
          </p:cNvPr>
          <p:cNvSpPr/>
          <p:nvPr/>
        </p:nvSpPr>
        <p:spPr>
          <a:xfrm>
            <a:off x="619125" y="1704191"/>
            <a:ext cx="3495324" cy="3909403"/>
          </a:xfrm>
          <a:prstGeom prst="roundRect">
            <a:avLst>
              <a:gd name="adj" fmla="val 90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solidFill>
                <a:srgbClr val="585854"/>
              </a:solidFill>
              <a:latin typeface="Calibri" panose="020F050202020403020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FC1B806-3CC7-E9F5-02AC-626C782E02D9}"/>
              </a:ext>
            </a:extLst>
          </p:cNvPr>
          <p:cNvSpPr/>
          <p:nvPr/>
        </p:nvSpPr>
        <p:spPr>
          <a:xfrm>
            <a:off x="4285397" y="1700808"/>
            <a:ext cx="3495324" cy="3909403"/>
          </a:xfrm>
          <a:prstGeom prst="roundRect">
            <a:avLst>
              <a:gd name="adj" fmla="val 902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1F24C7-B16F-719F-A1B4-EC3D8CA9D6E9}"/>
              </a:ext>
            </a:extLst>
          </p:cNvPr>
          <p:cNvSpPr/>
          <p:nvPr/>
        </p:nvSpPr>
        <p:spPr>
          <a:xfrm>
            <a:off x="7956233" y="1700808"/>
            <a:ext cx="3495324" cy="3909403"/>
          </a:xfrm>
          <a:prstGeom prst="roundRect">
            <a:avLst>
              <a:gd name="adj" fmla="val 902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solidFill>
                <a:srgbClr val="585854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22BE9-4B15-0BFA-C9B1-A9F0A12F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/>
          <a:lstStyle/>
          <a:p>
            <a:r>
              <a:rPr lang="en-GB" noProof="0" dirty="0"/>
              <a:t>Routine assessment of joints should be performed using a multimodal approach</a:t>
            </a:r>
            <a:r>
              <a:rPr lang="en-GB" baseline="30000" noProof="0" dirty="0"/>
              <a:t>1-6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F2F80-3B98-01AD-3D9D-0D34C3310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D306B0CF-28DA-4AF7-AD0B-CB9D5901F647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D6B6DE-6090-8738-A32C-CB4ABFCE89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2" y="6356350"/>
            <a:ext cx="10299823" cy="365125"/>
          </a:xfrm>
        </p:spPr>
        <p:txBody>
          <a:bodyPr anchor="b" anchorCtr="0"/>
          <a:lstStyle/>
          <a:p>
            <a:br>
              <a:rPr lang="en-GB" noProof="0" dirty="0"/>
            </a:br>
            <a:r>
              <a:rPr lang="en-GB" noProof="0" dirty="0"/>
              <a:t>HJHS, Hemophilia Joint Health Score</a:t>
            </a:r>
          </a:p>
          <a:p>
            <a:r>
              <a:rPr lang="en-GB" noProof="0" dirty="0"/>
              <a:t>1. Seuser A, et al. Blood Coagul Fibrinolysis. 2018;29:509-20; 2. Srivastava A, et al. Haemophilia. 2020;26:1-158; </a:t>
            </a:r>
            <a:br>
              <a:rPr lang="en-GB" noProof="0" dirty="0"/>
            </a:br>
            <a:r>
              <a:rPr lang="en-GB" noProof="0" dirty="0"/>
              <a:t>3. van Leeuwen F</a:t>
            </a:r>
            <a:r>
              <a:rPr lang="en-GB" dirty="0"/>
              <a:t>HP</a:t>
            </a:r>
            <a:r>
              <a:rPr lang="en-GB" noProof="0" dirty="0"/>
              <a:t>, et al. Haemophilia 2023;29:445-55; 4. Gualtierotti R, et al. Haemophilia. 2024;30:1018-24; </a:t>
            </a:r>
            <a:br>
              <a:rPr lang="en-GB" noProof="0" dirty="0"/>
            </a:br>
            <a:r>
              <a:rPr lang="en-GB" noProof="0" dirty="0"/>
              <a:t>5. Álvarez-Román MT, et al. Haemophilia. 2024;30:513-22; 6. van Bergen EDP, et al. Haemophilia. 2023;29:1580-8; 7. Ay C, et al. Haemophilia. 2024;30:1265-71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87DDE-D8BB-48E9-E16C-B0F585388DF4}"/>
              </a:ext>
            </a:extLst>
          </p:cNvPr>
          <p:cNvSpPr txBox="1"/>
          <p:nvPr/>
        </p:nvSpPr>
        <p:spPr>
          <a:xfrm>
            <a:off x="4366790" y="3638371"/>
            <a:ext cx="3332538" cy="7571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Synovitis can be asymptomatic,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may not be detected during physical examination</a:t>
            </a:r>
            <a:r>
              <a:rPr lang="en-GB" sz="16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2,4-6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B0D44-A3A0-6F35-621A-BFDDEE3BC479}"/>
              </a:ext>
            </a:extLst>
          </p:cNvPr>
          <p:cNvSpPr txBox="1"/>
          <p:nvPr/>
        </p:nvSpPr>
        <p:spPr>
          <a:xfrm>
            <a:off x="852028" y="3638371"/>
            <a:ext cx="302951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assessment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performed on a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basis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 least annually)</a:t>
            </a:r>
            <a:r>
              <a:rPr lang="en-GB" sz="16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9FB34-008E-9846-13DF-DA4C0E8C7129}"/>
              </a:ext>
            </a:extLst>
          </p:cNvPr>
          <p:cNvSpPr txBox="1"/>
          <p:nvPr/>
        </p:nvSpPr>
        <p:spPr>
          <a:xfrm>
            <a:off x="8047365" y="3638371"/>
            <a:ext cx="341909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routinely </a:t>
            </a:r>
            <a:b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detection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joint damage</a:t>
            </a:r>
            <a:r>
              <a:rPr lang="en-GB" sz="16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</p:txBody>
      </p:sp>
      <p:grpSp>
        <p:nvGrpSpPr>
          <p:cNvPr id="26" name="Graphic 24" descr="Daily calendar with solid fill">
            <a:extLst>
              <a:ext uri="{FF2B5EF4-FFF2-40B4-BE49-F238E27FC236}">
                <a16:creationId xmlns:a16="http://schemas.microsoft.com/office/drawing/2014/main" id="{57466666-1ECA-1E7F-EB46-16F4A7BCCE67}"/>
              </a:ext>
            </a:extLst>
          </p:cNvPr>
          <p:cNvGrpSpPr/>
          <p:nvPr/>
        </p:nvGrpSpPr>
        <p:grpSpPr>
          <a:xfrm>
            <a:off x="1929097" y="2182602"/>
            <a:ext cx="875380" cy="875376"/>
            <a:chOff x="2300089" y="2030581"/>
            <a:chExt cx="574721" cy="574721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062769B-E398-42C3-03D4-D6BE97DF36C5}"/>
                </a:ext>
              </a:extLst>
            </p:cNvPr>
            <p:cNvSpPr/>
            <p:nvPr/>
          </p:nvSpPr>
          <p:spPr>
            <a:xfrm>
              <a:off x="2401510" y="2030581"/>
              <a:ext cx="50710" cy="101421"/>
            </a:xfrm>
            <a:custGeom>
              <a:avLst/>
              <a:gdLst>
                <a:gd name="connsiteX0" fmla="*/ 25355 w 50710"/>
                <a:gd name="connsiteY0" fmla="*/ 101422 h 101421"/>
                <a:gd name="connsiteX1" fmla="*/ 50711 w 50710"/>
                <a:gd name="connsiteY1" fmla="*/ 76066 h 101421"/>
                <a:gd name="connsiteX2" fmla="*/ 50711 w 50710"/>
                <a:gd name="connsiteY2" fmla="*/ 25355 h 101421"/>
                <a:gd name="connsiteX3" fmla="*/ 25355 w 50710"/>
                <a:gd name="connsiteY3" fmla="*/ 0 h 101421"/>
                <a:gd name="connsiteX4" fmla="*/ 0 w 50710"/>
                <a:gd name="connsiteY4" fmla="*/ 25355 h 101421"/>
                <a:gd name="connsiteX5" fmla="*/ 0 w 50710"/>
                <a:gd name="connsiteY5" fmla="*/ 76066 h 101421"/>
                <a:gd name="connsiteX6" fmla="*/ 25355 w 50710"/>
                <a:gd name="connsiteY6" fmla="*/ 101422 h 10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10" h="101421">
                  <a:moveTo>
                    <a:pt x="25355" y="101422"/>
                  </a:moveTo>
                  <a:cubicBezTo>
                    <a:pt x="39723" y="101422"/>
                    <a:pt x="50711" y="90434"/>
                    <a:pt x="50711" y="76066"/>
                  </a:cubicBezTo>
                  <a:lnTo>
                    <a:pt x="50711" y="25355"/>
                  </a:lnTo>
                  <a:cubicBezTo>
                    <a:pt x="50711" y="10987"/>
                    <a:pt x="39723" y="0"/>
                    <a:pt x="25355" y="0"/>
                  </a:cubicBezTo>
                  <a:cubicBezTo>
                    <a:pt x="10987" y="0"/>
                    <a:pt x="0" y="10987"/>
                    <a:pt x="0" y="25355"/>
                  </a:cubicBezTo>
                  <a:lnTo>
                    <a:pt x="0" y="76066"/>
                  </a:lnTo>
                  <a:cubicBezTo>
                    <a:pt x="0" y="90434"/>
                    <a:pt x="10987" y="101422"/>
                    <a:pt x="25355" y="101422"/>
                  </a:cubicBezTo>
                  <a:close/>
                </a:path>
              </a:pathLst>
            </a:custGeom>
            <a:grpFill/>
            <a:ln w="8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A681168-93A0-8F04-FD03-0116BA160D0A}"/>
                </a:ext>
              </a:extLst>
            </p:cNvPr>
            <p:cNvSpPr/>
            <p:nvPr/>
          </p:nvSpPr>
          <p:spPr>
            <a:xfrm>
              <a:off x="2300089" y="2233424"/>
              <a:ext cx="574721" cy="371878"/>
            </a:xfrm>
            <a:custGeom>
              <a:avLst/>
              <a:gdLst>
                <a:gd name="connsiteX0" fmla="*/ 50711 w 574721"/>
                <a:gd name="connsiteY0" fmla="*/ 253554 h 371878"/>
                <a:gd name="connsiteX1" fmla="*/ 185939 w 574721"/>
                <a:gd name="connsiteY1" fmla="*/ 253554 h 371878"/>
                <a:gd name="connsiteX2" fmla="*/ 185939 w 574721"/>
                <a:gd name="connsiteY2" fmla="*/ 321168 h 371878"/>
                <a:gd name="connsiteX3" fmla="*/ 50711 w 574721"/>
                <a:gd name="connsiteY3" fmla="*/ 321168 h 371878"/>
                <a:gd name="connsiteX4" fmla="*/ 50711 w 574721"/>
                <a:gd name="connsiteY4" fmla="*/ 253554 h 371878"/>
                <a:gd name="connsiteX5" fmla="*/ 50711 w 574721"/>
                <a:gd name="connsiteY5" fmla="*/ 152132 h 371878"/>
                <a:gd name="connsiteX6" fmla="*/ 185939 w 574721"/>
                <a:gd name="connsiteY6" fmla="*/ 152132 h 371878"/>
                <a:gd name="connsiteX7" fmla="*/ 185939 w 574721"/>
                <a:gd name="connsiteY7" fmla="*/ 219747 h 371878"/>
                <a:gd name="connsiteX8" fmla="*/ 50711 w 574721"/>
                <a:gd name="connsiteY8" fmla="*/ 219747 h 371878"/>
                <a:gd name="connsiteX9" fmla="*/ 50711 w 574721"/>
                <a:gd name="connsiteY9" fmla="*/ 152132 h 371878"/>
                <a:gd name="connsiteX10" fmla="*/ 50711 w 574721"/>
                <a:gd name="connsiteY10" fmla="*/ 50711 h 371878"/>
                <a:gd name="connsiteX11" fmla="*/ 185939 w 574721"/>
                <a:gd name="connsiteY11" fmla="*/ 50711 h 371878"/>
                <a:gd name="connsiteX12" fmla="*/ 185939 w 574721"/>
                <a:gd name="connsiteY12" fmla="*/ 118325 h 371878"/>
                <a:gd name="connsiteX13" fmla="*/ 50711 w 574721"/>
                <a:gd name="connsiteY13" fmla="*/ 118325 h 371878"/>
                <a:gd name="connsiteX14" fmla="*/ 50711 w 574721"/>
                <a:gd name="connsiteY14" fmla="*/ 50711 h 371878"/>
                <a:gd name="connsiteX15" fmla="*/ 354975 w 574721"/>
                <a:gd name="connsiteY15" fmla="*/ 50711 h 371878"/>
                <a:gd name="connsiteX16" fmla="*/ 354975 w 574721"/>
                <a:gd name="connsiteY16" fmla="*/ 118325 h 371878"/>
                <a:gd name="connsiteX17" fmla="*/ 219747 w 574721"/>
                <a:gd name="connsiteY17" fmla="*/ 118325 h 371878"/>
                <a:gd name="connsiteX18" fmla="*/ 219747 w 574721"/>
                <a:gd name="connsiteY18" fmla="*/ 50711 h 371878"/>
                <a:gd name="connsiteX19" fmla="*/ 354975 w 574721"/>
                <a:gd name="connsiteY19" fmla="*/ 50711 h 371878"/>
                <a:gd name="connsiteX20" fmla="*/ 524011 w 574721"/>
                <a:gd name="connsiteY20" fmla="*/ 50711 h 371878"/>
                <a:gd name="connsiteX21" fmla="*/ 524011 w 574721"/>
                <a:gd name="connsiteY21" fmla="*/ 118325 h 371878"/>
                <a:gd name="connsiteX22" fmla="*/ 388782 w 574721"/>
                <a:gd name="connsiteY22" fmla="*/ 118325 h 371878"/>
                <a:gd name="connsiteX23" fmla="*/ 388782 w 574721"/>
                <a:gd name="connsiteY23" fmla="*/ 50711 h 371878"/>
                <a:gd name="connsiteX24" fmla="*/ 524011 w 574721"/>
                <a:gd name="connsiteY24" fmla="*/ 50711 h 371878"/>
                <a:gd name="connsiteX25" fmla="*/ 524011 w 574721"/>
                <a:gd name="connsiteY25" fmla="*/ 219747 h 371878"/>
                <a:gd name="connsiteX26" fmla="*/ 388782 w 574721"/>
                <a:gd name="connsiteY26" fmla="*/ 219747 h 371878"/>
                <a:gd name="connsiteX27" fmla="*/ 388782 w 574721"/>
                <a:gd name="connsiteY27" fmla="*/ 152132 h 371878"/>
                <a:gd name="connsiteX28" fmla="*/ 524011 w 574721"/>
                <a:gd name="connsiteY28" fmla="*/ 152132 h 371878"/>
                <a:gd name="connsiteX29" fmla="*/ 524011 w 574721"/>
                <a:gd name="connsiteY29" fmla="*/ 219747 h 371878"/>
                <a:gd name="connsiteX30" fmla="*/ 524011 w 574721"/>
                <a:gd name="connsiteY30" fmla="*/ 321168 h 371878"/>
                <a:gd name="connsiteX31" fmla="*/ 388782 w 574721"/>
                <a:gd name="connsiteY31" fmla="*/ 321168 h 371878"/>
                <a:gd name="connsiteX32" fmla="*/ 388782 w 574721"/>
                <a:gd name="connsiteY32" fmla="*/ 253554 h 371878"/>
                <a:gd name="connsiteX33" fmla="*/ 524011 w 574721"/>
                <a:gd name="connsiteY33" fmla="*/ 253554 h 371878"/>
                <a:gd name="connsiteX34" fmla="*/ 524011 w 574721"/>
                <a:gd name="connsiteY34" fmla="*/ 321168 h 371878"/>
                <a:gd name="connsiteX35" fmla="*/ 219747 w 574721"/>
                <a:gd name="connsiteY35" fmla="*/ 219747 h 371878"/>
                <a:gd name="connsiteX36" fmla="*/ 219747 w 574721"/>
                <a:gd name="connsiteY36" fmla="*/ 152132 h 371878"/>
                <a:gd name="connsiteX37" fmla="*/ 354975 w 574721"/>
                <a:gd name="connsiteY37" fmla="*/ 152132 h 371878"/>
                <a:gd name="connsiteX38" fmla="*/ 354975 w 574721"/>
                <a:gd name="connsiteY38" fmla="*/ 219747 h 371878"/>
                <a:gd name="connsiteX39" fmla="*/ 219747 w 574721"/>
                <a:gd name="connsiteY39" fmla="*/ 219747 h 371878"/>
                <a:gd name="connsiteX40" fmla="*/ 219747 w 574721"/>
                <a:gd name="connsiteY40" fmla="*/ 321168 h 371878"/>
                <a:gd name="connsiteX41" fmla="*/ 219747 w 574721"/>
                <a:gd name="connsiteY41" fmla="*/ 253554 h 371878"/>
                <a:gd name="connsiteX42" fmla="*/ 354975 w 574721"/>
                <a:gd name="connsiteY42" fmla="*/ 253554 h 371878"/>
                <a:gd name="connsiteX43" fmla="*/ 354975 w 574721"/>
                <a:gd name="connsiteY43" fmla="*/ 321168 h 371878"/>
                <a:gd name="connsiteX44" fmla="*/ 219747 w 574721"/>
                <a:gd name="connsiteY44" fmla="*/ 321168 h 371878"/>
                <a:gd name="connsiteX45" fmla="*/ 0 w 574721"/>
                <a:gd name="connsiteY45" fmla="*/ 371879 h 371878"/>
                <a:gd name="connsiteX46" fmla="*/ 574722 w 574721"/>
                <a:gd name="connsiteY46" fmla="*/ 371879 h 371878"/>
                <a:gd name="connsiteX47" fmla="*/ 574722 w 574721"/>
                <a:gd name="connsiteY47" fmla="*/ 0 h 371878"/>
                <a:gd name="connsiteX48" fmla="*/ 0 w 574721"/>
                <a:gd name="connsiteY48" fmla="*/ 0 h 371878"/>
                <a:gd name="connsiteX49" fmla="*/ 0 w 574721"/>
                <a:gd name="connsiteY49" fmla="*/ 371879 h 37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4721" h="371878">
                  <a:moveTo>
                    <a:pt x="50711" y="253554"/>
                  </a:moveTo>
                  <a:lnTo>
                    <a:pt x="185939" y="253554"/>
                  </a:lnTo>
                  <a:lnTo>
                    <a:pt x="185939" y="321168"/>
                  </a:lnTo>
                  <a:lnTo>
                    <a:pt x="50711" y="321168"/>
                  </a:lnTo>
                  <a:lnTo>
                    <a:pt x="50711" y="253554"/>
                  </a:lnTo>
                  <a:close/>
                  <a:moveTo>
                    <a:pt x="50711" y="152132"/>
                  </a:moveTo>
                  <a:lnTo>
                    <a:pt x="185939" y="152132"/>
                  </a:lnTo>
                  <a:lnTo>
                    <a:pt x="185939" y="219747"/>
                  </a:lnTo>
                  <a:lnTo>
                    <a:pt x="50711" y="219747"/>
                  </a:lnTo>
                  <a:lnTo>
                    <a:pt x="50711" y="152132"/>
                  </a:lnTo>
                  <a:close/>
                  <a:moveTo>
                    <a:pt x="50711" y="50711"/>
                  </a:moveTo>
                  <a:lnTo>
                    <a:pt x="185939" y="50711"/>
                  </a:lnTo>
                  <a:lnTo>
                    <a:pt x="185939" y="118325"/>
                  </a:lnTo>
                  <a:lnTo>
                    <a:pt x="50711" y="118325"/>
                  </a:lnTo>
                  <a:lnTo>
                    <a:pt x="50711" y="50711"/>
                  </a:lnTo>
                  <a:close/>
                  <a:moveTo>
                    <a:pt x="354975" y="50711"/>
                  </a:moveTo>
                  <a:lnTo>
                    <a:pt x="354975" y="118325"/>
                  </a:lnTo>
                  <a:lnTo>
                    <a:pt x="219747" y="118325"/>
                  </a:lnTo>
                  <a:lnTo>
                    <a:pt x="219747" y="50711"/>
                  </a:lnTo>
                  <a:lnTo>
                    <a:pt x="354975" y="50711"/>
                  </a:lnTo>
                  <a:close/>
                  <a:moveTo>
                    <a:pt x="524011" y="50711"/>
                  </a:moveTo>
                  <a:lnTo>
                    <a:pt x="524011" y="118325"/>
                  </a:lnTo>
                  <a:lnTo>
                    <a:pt x="388782" y="118325"/>
                  </a:lnTo>
                  <a:lnTo>
                    <a:pt x="388782" y="50711"/>
                  </a:lnTo>
                  <a:lnTo>
                    <a:pt x="524011" y="50711"/>
                  </a:lnTo>
                  <a:close/>
                  <a:moveTo>
                    <a:pt x="524011" y="219747"/>
                  </a:moveTo>
                  <a:lnTo>
                    <a:pt x="388782" y="219747"/>
                  </a:lnTo>
                  <a:lnTo>
                    <a:pt x="388782" y="152132"/>
                  </a:lnTo>
                  <a:lnTo>
                    <a:pt x="524011" y="152132"/>
                  </a:lnTo>
                  <a:lnTo>
                    <a:pt x="524011" y="219747"/>
                  </a:lnTo>
                  <a:close/>
                  <a:moveTo>
                    <a:pt x="524011" y="321168"/>
                  </a:moveTo>
                  <a:lnTo>
                    <a:pt x="388782" y="321168"/>
                  </a:lnTo>
                  <a:lnTo>
                    <a:pt x="388782" y="253554"/>
                  </a:lnTo>
                  <a:lnTo>
                    <a:pt x="524011" y="253554"/>
                  </a:lnTo>
                  <a:lnTo>
                    <a:pt x="524011" y="321168"/>
                  </a:lnTo>
                  <a:close/>
                  <a:moveTo>
                    <a:pt x="219747" y="219747"/>
                  </a:moveTo>
                  <a:lnTo>
                    <a:pt x="219747" y="152132"/>
                  </a:lnTo>
                  <a:lnTo>
                    <a:pt x="354975" y="152132"/>
                  </a:lnTo>
                  <a:lnTo>
                    <a:pt x="354975" y="219747"/>
                  </a:lnTo>
                  <a:lnTo>
                    <a:pt x="219747" y="219747"/>
                  </a:lnTo>
                  <a:close/>
                  <a:moveTo>
                    <a:pt x="219747" y="321168"/>
                  </a:moveTo>
                  <a:lnTo>
                    <a:pt x="219747" y="253554"/>
                  </a:lnTo>
                  <a:lnTo>
                    <a:pt x="354975" y="253554"/>
                  </a:lnTo>
                  <a:lnTo>
                    <a:pt x="354975" y="321168"/>
                  </a:lnTo>
                  <a:lnTo>
                    <a:pt x="219747" y="321168"/>
                  </a:lnTo>
                  <a:close/>
                  <a:moveTo>
                    <a:pt x="0" y="371879"/>
                  </a:moveTo>
                  <a:lnTo>
                    <a:pt x="574722" y="371879"/>
                  </a:lnTo>
                  <a:lnTo>
                    <a:pt x="574722" y="0"/>
                  </a:lnTo>
                  <a:lnTo>
                    <a:pt x="0" y="0"/>
                  </a:lnTo>
                  <a:lnTo>
                    <a:pt x="0" y="371879"/>
                  </a:lnTo>
                  <a:close/>
                </a:path>
              </a:pathLst>
            </a:custGeom>
            <a:grpFill/>
            <a:ln w="8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CC4BCFA-082D-D741-8256-9DE8B0DDD051}"/>
                </a:ext>
              </a:extLst>
            </p:cNvPr>
            <p:cNvSpPr/>
            <p:nvPr/>
          </p:nvSpPr>
          <p:spPr>
            <a:xfrm>
              <a:off x="2722678" y="2030581"/>
              <a:ext cx="50710" cy="101421"/>
            </a:xfrm>
            <a:custGeom>
              <a:avLst/>
              <a:gdLst>
                <a:gd name="connsiteX0" fmla="*/ 25355 w 50710"/>
                <a:gd name="connsiteY0" fmla="*/ 101422 h 101421"/>
                <a:gd name="connsiteX1" fmla="*/ 50711 w 50710"/>
                <a:gd name="connsiteY1" fmla="*/ 76066 h 101421"/>
                <a:gd name="connsiteX2" fmla="*/ 50711 w 50710"/>
                <a:gd name="connsiteY2" fmla="*/ 25355 h 101421"/>
                <a:gd name="connsiteX3" fmla="*/ 25355 w 50710"/>
                <a:gd name="connsiteY3" fmla="*/ 0 h 101421"/>
                <a:gd name="connsiteX4" fmla="*/ 0 w 50710"/>
                <a:gd name="connsiteY4" fmla="*/ 25355 h 101421"/>
                <a:gd name="connsiteX5" fmla="*/ 0 w 50710"/>
                <a:gd name="connsiteY5" fmla="*/ 76066 h 101421"/>
                <a:gd name="connsiteX6" fmla="*/ 25355 w 50710"/>
                <a:gd name="connsiteY6" fmla="*/ 101422 h 10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10" h="101421">
                  <a:moveTo>
                    <a:pt x="25355" y="101422"/>
                  </a:moveTo>
                  <a:cubicBezTo>
                    <a:pt x="39723" y="101422"/>
                    <a:pt x="50711" y="90434"/>
                    <a:pt x="50711" y="76066"/>
                  </a:cubicBezTo>
                  <a:lnTo>
                    <a:pt x="50711" y="25355"/>
                  </a:lnTo>
                  <a:cubicBezTo>
                    <a:pt x="50711" y="10987"/>
                    <a:pt x="39723" y="0"/>
                    <a:pt x="25355" y="0"/>
                  </a:cubicBezTo>
                  <a:cubicBezTo>
                    <a:pt x="10987" y="0"/>
                    <a:pt x="0" y="10987"/>
                    <a:pt x="0" y="25355"/>
                  </a:cubicBezTo>
                  <a:lnTo>
                    <a:pt x="0" y="76066"/>
                  </a:lnTo>
                  <a:cubicBezTo>
                    <a:pt x="0" y="90434"/>
                    <a:pt x="10987" y="101422"/>
                    <a:pt x="25355" y="101422"/>
                  </a:cubicBezTo>
                  <a:close/>
                </a:path>
              </a:pathLst>
            </a:custGeom>
            <a:grpFill/>
            <a:ln w="8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B404B81-B857-C46F-98CB-0D35988B0E87}"/>
                </a:ext>
              </a:extLst>
            </p:cNvPr>
            <p:cNvSpPr/>
            <p:nvPr/>
          </p:nvSpPr>
          <p:spPr>
            <a:xfrm>
              <a:off x="2300089" y="2081291"/>
              <a:ext cx="574721" cy="118325"/>
            </a:xfrm>
            <a:custGeom>
              <a:avLst/>
              <a:gdLst>
                <a:gd name="connsiteX0" fmla="*/ 507108 w 574721"/>
                <a:gd name="connsiteY0" fmla="*/ 0 h 118325"/>
                <a:gd name="connsiteX1" fmla="*/ 507108 w 574721"/>
                <a:gd name="connsiteY1" fmla="*/ 25355 h 118325"/>
                <a:gd name="connsiteX2" fmla="*/ 447945 w 574721"/>
                <a:gd name="connsiteY2" fmla="*/ 84518 h 118325"/>
                <a:gd name="connsiteX3" fmla="*/ 388782 w 574721"/>
                <a:gd name="connsiteY3" fmla="*/ 25355 h 118325"/>
                <a:gd name="connsiteX4" fmla="*/ 388782 w 574721"/>
                <a:gd name="connsiteY4" fmla="*/ 0 h 118325"/>
                <a:gd name="connsiteX5" fmla="*/ 185939 w 574721"/>
                <a:gd name="connsiteY5" fmla="*/ 0 h 118325"/>
                <a:gd name="connsiteX6" fmla="*/ 185939 w 574721"/>
                <a:gd name="connsiteY6" fmla="*/ 25355 h 118325"/>
                <a:gd name="connsiteX7" fmla="*/ 126777 w 574721"/>
                <a:gd name="connsiteY7" fmla="*/ 84518 h 118325"/>
                <a:gd name="connsiteX8" fmla="*/ 67614 w 574721"/>
                <a:gd name="connsiteY8" fmla="*/ 25355 h 118325"/>
                <a:gd name="connsiteX9" fmla="*/ 67614 w 574721"/>
                <a:gd name="connsiteY9" fmla="*/ 0 h 118325"/>
                <a:gd name="connsiteX10" fmla="*/ 0 w 574721"/>
                <a:gd name="connsiteY10" fmla="*/ 0 h 118325"/>
                <a:gd name="connsiteX11" fmla="*/ 0 w 574721"/>
                <a:gd name="connsiteY11" fmla="*/ 118325 h 118325"/>
                <a:gd name="connsiteX12" fmla="*/ 574722 w 574721"/>
                <a:gd name="connsiteY12" fmla="*/ 118325 h 118325"/>
                <a:gd name="connsiteX13" fmla="*/ 574722 w 574721"/>
                <a:gd name="connsiteY13" fmla="*/ 0 h 118325"/>
                <a:gd name="connsiteX14" fmla="*/ 507108 w 574721"/>
                <a:gd name="connsiteY14" fmla="*/ 0 h 11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4721" h="118325">
                  <a:moveTo>
                    <a:pt x="507108" y="0"/>
                  </a:moveTo>
                  <a:lnTo>
                    <a:pt x="507108" y="25355"/>
                  </a:lnTo>
                  <a:cubicBezTo>
                    <a:pt x="507108" y="58317"/>
                    <a:pt x="480907" y="84518"/>
                    <a:pt x="447945" y="84518"/>
                  </a:cubicBezTo>
                  <a:cubicBezTo>
                    <a:pt x="414983" y="84518"/>
                    <a:pt x="388782" y="58317"/>
                    <a:pt x="388782" y="25355"/>
                  </a:cubicBezTo>
                  <a:lnTo>
                    <a:pt x="388782" y="0"/>
                  </a:lnTo>
                  <a:lnTo>
                    <a:pt x="185939" y="0"/>
                  </a:lnTo>
                  <a:lnTo>
                    <a:pt x="185939" y="25355"/>
                  </a:lnTo>
                  <a:cubicBezTo>
                    <a:pt x="185939" y="58317"/>
                    <a:pt x="159739" y="84518"/>
                    <a:pt x="126777" y="84518"/>
                  </a:cubicBezTo>
                  <a:cubicBezTo>
                    <a:pt x="93815" y="84518"/>
                    <a:pt x="67614" y="58317"/>
                    <a:pt x="67614" y="25355"/>
                  </a:cubicBezTo>
                  <a:lnTo>
                    <a:pt x="67614" y="0"/>
                  </a:lnTo>
                  <a:lnTo>
                    <a:pt x="0" y="0"/>
                  </a:lnTo>
                  <a:lnTo>
                    <a:pt x="0" y="118325"/>
                  </a:lnTo>
                  <a:lnTo>
                    <a:pt x="574722" y="118325"/>
                  </a:lnTo>
                  <a:lnTo>
                    <a:pt x="574722" y="0"/>
                  </a:lnTo>
                  <a:lnTo>
                    <a:pt x="507108" y="0"/>
                  </a:lnTo>
                  <a:close/>
                </a:path>
              </a:pathLst>
            </a:custGeom>
            <a:grpFill/>
            <a:ln w="84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7264F0-B4E6-E2C9-51D9-2426A3C3BEC8}"/>
              </a:ext>
            </a:extLst>
          </p:cNvPr>
          <p:cNvGrpSpPr/>
          <p:nvPr/>
        </p:nvGrpSpPr>
        <p:grpSpPr>
          <a:xfrm>
            <a:off x="5499299" y="2166083"/>
            <a:ext cx="1067520" cy="908414"/>
            <a:chOff x="5715000" y="3105150"/>
            <a:chExt cx="761142" cy="647700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8A9735C-ED81-630E-5D43-BB1196B362D0}"/>
                </a:ext>
              </a:extLst>
            </p:cNvPr>
            <p:cNvSpPr/>
            <p:nvPr/>
          </p:nvSpPr>
          <p:spPr>
            <a:xfrm>
              <a:off x="5715000" y="3105150"/>
              <a:ext cx="428625" cy="647700"/>
            </a:xfrm>
            <a:custGeom>
              <a:avLst/>
              <a:gdLst>
                <a:gd name="connsiteX0" fmla="*/ 0 w 428625"/>
                <a:gd name="connsiteY0" fmla="*/ 200025 h 647700"/>
                <a:gd name="connsiteX1" fmla="*/ 0 w 428625"/>
                <a:gd name="connsiteY1" fmla="*/ 447675 h 647700"/>
                <a:gd name="connsiteX2" fmla="*/ 190500 w 428625"/>
                <a:gd name="connsiteY2" fmla="*/ 447675 h 647700"/>
                <a:gd name="connsiteX3" fmla="*/ 428625 w 428625"/>
                <a:gd name="connsiteY3" fmla="*/ 647700 h 647700"/>
                <a:gd name="connsiteX4" fmla="*/ 428625 w 428625"/>
                <a:gd name="connsiteY4" fmla="*/ 0 h 647700"/>
                <a:gd name="connsiteX5" fmla="*/ 190500 w 428625"/>
                <a:gd name="connsiteY5" fmla="*/ 200025 h 647700"/>
                <a:gd name="connsiteX6" fmla="*/ 0 w 428625"/>
                <a:gd name="connsiteY6" fmla="*/ 20002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25" h="647700">
                  <a:moveTo>
                    <a:pt x="0" y="200025"/>
                  </a:moveTo>
                  <a:lnTo>
                    <a:pt x="0" y="447675"/>
                  </a:lnTo>
                  <a:lnTo>
                    <a:pt x="190500" y="447675"/>
                  </a:lnTo>
                  <a:lnTo>
                    <a:pt x="428625" y="647700"/>
                  </a:lnTo>
                  <a:lnTo>
                    <a:pt x="428625" y="0"/>
                  </a:lnTo>
                  <a:lnTo>
                    <a:pt x="190500" y="200025"/>
                  </a:lnTo>
                  <a:lnTo>
                    <a:pt x="0" y="200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C56BC71-A3B8-3601-5297-5052B8A56ED9}"/>
                </a:ext>
              </a:extLst>
            </p:cNvPr>
            <p:cNvSpPr/>
            <p:nvPr/>
          </p:nvSpPr>
          <p:spPr>
            <a:xfrm>
              <a:off x="6173057" y="3296507"/>
              <a:ext cx="303085" cy="303085"/>
            </a:xfrm>
            <a:custGeom>
              <a:avLst/>
              <a:gdLst>
                <a:gd name="connsiteX0" fmla="*/ 151543 w 303085"/>
                <a:gd name="connsiteY0" fmla="*/ 198120 h 303085"/>
                <a:gd name="connsiteX1" fmla="*/ 46577 w 303085"/>
                <a:gd name="connsiteY1" fmla="*/ 303086 h 303085"/>
                <a:gd name="connsiteX2" fmla="*/ 0 w 303085"/>
                <a:gd name="connsiteY2" fmla="*/ 256508 h 303085"/>
                <a:gd name="connsiteX3" fmla="*/ 104966 w 303085"/>
                <a:gd name="connsiteY3" fmla="*/ 151543 h 303085"/>
                <a:gd name="connsiteX4" fmla="*/ 0 w 303085"/>
                <a:gd name="connsiteY4" fmla="*/ 46577 h 303085"/>
                <a:gd name="connsiteX5" fmla="*/ 46577 w 303085"/>
                <a:gd name="connsiteY5" fmla="*/ 0 h 303085"/>
                <a:gd name="connsiteX6" fmla="*/ 151543 w 303085"/>
                <a:gd name="connsiteY6" fmla="*/ 104966 h 303085"/>
                <a:gd name="connsiteX7" fmla="*/ 256508 w 303085"/>
                <a:gd name="connsiteY7" fmla="*/ 0 h 303085"/>
                <a:gd name="connsiteX8" fmla="*/ 303086 w 303085"/>
                <a:gd name="connsiteY8" fmla="*/ 46577 h 303085"/>
                <a:gd name="connsiteX9" fmla="*/ 198120 w 303085"/>
                <a:gd name="connsiteY9" fmla="*/ 151543 h 303085"/>
                <a:gd name="connsiteX10" fmla="*/ 303086 w 303085"/>
                <a:gd name="connsiteY10" fmla="*/ 256508 h 303085"/>
                <a:gd name="connsiteX11" fmla="*/ 256508 w 303085"/>
                <a:gd name="connsiteY11" fmla="*/ 303086 h 303085"/>
                <a:gd name="connsiteX12" fmla="*/ 151543 w 303085"/>
                <a:gd name="connsiteY12" fmla="*/ 198120 h 30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085" h="303085">
                  <a:moveTo>
                    <a:pt x="151543" y="198120"/>
                  </a:moveTo>
                  <a:lnTo>
                    <a:pt x="46577" y="303086"/>
                  </a:lnTo>
                  <a:lnTo>
                    <a:pt x="0" y="256508"/>
                  </a:lnTo>
                  <a:lnTo>
                    <a:pt x="104966" y="151543"/>
                  </a:lnTo>
                  <a:lnTo>
                    <a:pt x="0" y="46577"/>
                  </a:lnTo>
                  <a:lnTo>
                    <a:pt x="46577" y="0"/>
                  </a:lnTo>
                  <a:lnTo>
                    <a:pt x="151543" y="104966"/>
                  </a:lnTo>
                  <a:lnTo>
                    <a:pt x="256508" y="0"/>
                  </a:lnTo>
                  <a:lnTo>
                    <a:pt x="303086" y="46577"/>
                  </a:lnTo>
                  <a:lnTo>
                    <a:pt x="198120" y="151543"/>
                  </a:lnTo>
                  <a:lnTo>
                    <a:pt x="303086" y="256508"/>
                  </a:lnTo>
                  <a:lnTo>
                    <a:pt x="256508" y="303086"/>
                  </a:lnTo>
                  <a:lnTo>
                    <a:pt x="151543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56" name="Rectangle 55">
            <a:hlinkClick r:id="rId4" action="ppaction://hlinksldjump"/>
            <a:extLst>
              <a:ext uri="{FF2B5EF4-FFF2-40B4-BE49-F238E27FC236}">
                <a16:creationId xmlns:a16="http://schemas.microsoft.com/office/drawing/2014/main" id="{E5173F61-8A23-3913-8DD3-12FF56D9E4B3}"/>
              </a:ext>
            </a:extLst>
          </p:cNvPr>
          <p:cNvSpPr/>
          <p:nvPr/>
        </p:nvSpPr>
        <p:spPr>
          <a:xfrm>
            <a:off x="10509956" y="268224"/>
            <a:ext cx="1362004" cy="64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AD720D-6345-2C91-0BFC-150AED7B1808}"/>
              </a:ext>
            </a:extLst>
          </p:cNvPr>
          <p:cNvGrpSpPr/>
          <p:nvPr/>
        </p:nvGrpSpPr>
        <p:grpSpPr>
          <a:xfrm>
            <a:off x="9242864" y="2135414"/>
            <a:ext cx="1028094" cy="969752"/>
            <a:chOff x="-1940528" y="2996728"/>
            <a:chExt cx="4782598" cy="4511198"/>
          </a:xfrm>
          <a:solidFill>
            <a:schemeClr val="bg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B0C5298-22B1-EFFF-EEB6-7E4F0A40EA50}"/>
                </a:ext>
              </a:extLst>
            </p:cNvPr>
            <p:cNvSpPr/>
            <p:nvPr/>
          </p:nvSpPr>
          <p:spPr>
            <a:xfrm>
              <a:off x="-534866" y="6349177"/>
              <a:ext cx="1502402" cy="9525"/>
            </a:xfrm>
            <a:custGeom>
              <a:avLst/>
              <a:gdLst>
                <a:gd name="connsiteX0" fmla="*/ 1502397 w 1502397"/>
                <a:gd name="connsiteY0" fmla="*/ 0 h 9525"/>
                <a:gd name="connsiteX1" fmla="*/ 0 w 150239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2397" h="9525">
                  <a:moveTo>
                    <a:pt x="1502397" y="0"/>
                  </a:move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grpSp>
          <p:nvGrpSpPr>
            <p:cNvPr id="9" name="Graphic 16">
              <a:extLst>
                <a:ext uri="{FF2B5EF4-FFF2-40B4-BE49-F238E27FC236}">
                  <a16:creationId xmlns:a16="http://schemas.microsoft.com/office/drawing/2014/main" id="{1A60E597-F363-934E-8549-3D6B988DC07B}"/>
                </a:ext>
              </a:extLst>
            </p:cNvPr>
            <p:cNvGrpSpPr/>
            <p:nvPr/>
          </p:nvGrpSpPr>
          <p:grpSpPr>
            <a:xfrm>
              <a:off x="-245868" y="5872132"/>
              <a:ext cx="924401" cy="477050"/>
              <a:chOff x="-245868" y="5872132"/>
              <a:chExt cx="924401" cy="477050"/>
            </a:xfrm>
            <a:grp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758949B-CC70-D3C6-65C2-2424E5138AF8}"/>
                  </a:ext>
                </a:extLst>
              </p:cNvPr>
              <p:cNvSpPr/>
              <p:nvPr/>
            </p:nvSpPr>
            <p:spPr>
              <a:xfrm>
                <a:off x="-245868" y="5872132"/>
                <a:ext cx="157038" cy="477050"/>
              </a:xfrm>
              <a:custGeom>
                <a:avLst/>
                <a:gdLst>
                  <a:gd name="connsiteX0" fmla="*/ 0 w 157038"/>
                  <a:gd name="connsiteY0" fmla="*/ 477050 h 477050"/>
                  <a:gd name="connsiteX1" fmla="*/ 157039 w 157038"/>
                  <a:gd name="connsiteY1" fmla="*/ 0 h 47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038" h="477050">
                    <a:moveTo>
                      <a:pt x="0" y="477050"/>
                    </a:moveTo>
                    <a:lnTo>
                      <a:pt x="157039" y="0"/>
                    </a:ln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CCA7543-BC24-78D7-D024-22662F02AE49}"/>
                  </a:ext>
                </a:extLst>
              </p:cNvPr>
              <p:cNvSpPr/>
              <p:nvPr/>
            </p:nvSpPr>
            <p:spPr>
              <a:xfrm>
                <a:off x="521494" y="5872132"/>
                <a:ext cx="157038" cy="477050"/>
              </a:xfrm>
              <a:custGeom>
                <a:avLst/>
                <a:gdLst>
                  <a:gd name="connsiteX0" fmla="*/ 0 w 157038"/>
                  <a:gd name="connsiteY0" fmla="*/ 0 h 477050"/>
                  <a:gd name="connsiteX1" fmla="*/ 157039 w 157038"/>
                  <a:gd name="connsiteY1" fmla="*/ 477050 h 47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038" h="477050">
                    <a:moveTo>
                      <a:pt x="0" y="0"/>
                    </a:moveTo>
                    <a:lnTo>
                      <a:pt x="157039" y="477050"/>
                    </a:ln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A8B7A8-11A0-CF33-E78B-CEA998563D5A}"/>
                </a:ext>
              </a:extLst>
            </p:cNvPr>
            <p:cNvSpPr/>
            <p:nvPr/>
          </p:nvSpPr>
          <p:spPr>
            <a:xfrm>
              <a:off x="-1247468" y="6149252"/>
              <a:ext cx="1926639" cy="894711"/>
            </a:xfrm>
            <a:custGeom>
              <a:avLst/>
              <a:gdLst>
                <a:gd name="connsiteX0" fmla="*/ 1067437 w 1926639"/>
                <a:gd name="connsiteY0" fmla="*/ 0 h 894711"/>
                <a:gd name="connsiteX1" fmla="*/ 447360 w 1926639"/>
                <a:gd name="connsiteY1" fmla="*/ 0 h 894711"/>
                <a:gd name="connsiteX2" fmla="*/ 0 w 1926639"/>
                <a:gd name="connsiteY2" fmla="*/ 447360 h 894711"/>
                <a:gd name="connsiteX3" fmla="*/ 0 w 1926639"/>
                <a:gd name="connsiteY3" fmla="*/ 447360 h 894711"/>
                <a:gd name="connsiteX4" fmla="*/ 447360 w 1926639"/>
                <a:gd name="connsiteY4" fmla="*/ 894712 h 894711"/>
                <a:gd name="connsiteX5" fmla="*/ 1926640 w 1926639"/>
                <a:gd name="connsiteY5" fmla="*/ 894712 h 89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6639" h="894711">
                  <a:moveTo>
                    <a:pt x="1067437" y="0"/>
                  </a:moveTo>
                  <a:lnTo>
                    <a:pt x="447360" y="0"/>
                  </a:lnTo>
                  <a:cubicBezTo>
                    <a:pt x="200288" y="0"/>
                    <a:pt x="0" y="200292"/>
                    <a:pt x="0" y="447360"/>
                  </a:cubicBezTo>
                  <a:lnTo>
                    <a:pt x="0" y="447360"/>
                  </a:lnTo>
                  <a:cubicBezTo>
                    <a:pt x="0" y="694429"/>
                    <a:pt x="200288" y="894712"/>
                    <a:pt x="447360" y="894712"/>
                  </a:cubicBezTo>
                  <a:lnTo>
                    <a:pt x="1926640" y="894712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grpSp>
          <p:nvGrpSpPr>
            <p:cNvPr id="13" name="Graphic 16">
              <a:extLst>
                <a:ext uri="{FF2B5EF4-FFF2-40B4-BE49-F238E27FC236}">
                  <a16:creationId xmlns:a16="http://schemas.microsoft.com/office/drawing/2014/main" id="{122D88C5-7D4C-B8C0-7A8C-BA8432BB4ABC}"/>
                </a:ext>
              </a:extLst>
            </p:cNvPr>
            <p:cNvGrpSpPr/>
            <p:nvPr/>
          </p:nvGrpSpPr>
          <p:grpSpPr>
            <a:xfrm>
              <a:off x="2314146" y="6580001"/>
              <a:ext cx="527924" cy="927925"/>
              <a:chOff x="2314146" y="6580001"/>
              <a:chExt cx="527924" cy="927925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C0C018F-3FAD-9E85-EA63-8559D23216DA}"/>
                  </a:ext>
                </a:extLst>
              </p:cNvPr>
              <p:cNvSpPr/>
              <p:nvPr/>
            </p:nvSpPr>
            <p:spPr>
              <a:xfrm>
                <a:off x="2314146" y="6888716"/>
                <a:ext cx="91332" cy="310496"/>
              </a:xfrm>
              <a:custGeom>
                <a:avLst/>
                <a:gdLst>
                  <a:gd name="connsiteX0" fmla="*/ 0 w 91332"/>
                  <a:gd name="connsiteY0" fmla="*/ 0 h 310496"/>
                  <a:gd name="connsiteX1" fmla="*/ 0 w 91332"/>
                  <a:gd name="connsiteY1" fmla="*/ 310496 h 3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332" h="310496">
                    <a:moveTo>
                      <a:pt x="0" y="0"/>
                    </a:moveTo>
                    <a:cubicBezTo>
                      <a:pt x="121606" y="121606"/>
                      <a:pt x="121949" y="188548"/>
                      <a:pt x="0" y="310496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F9A8611-BE4C-EF43-0C11-7C2DB3DAB2E9}"/>
                  </a:ext>
                </a:extLst>
              </p:cNvPr>
              <p:cNvSpPr/>
              <p:nvPr/>
            </p:nvSpPr>
            <p:spPr>
              <a:xfrm>
                <a:off x="2477376" y="6725486"/>
                <a:ext cx="158944" cy="636955"/>
              </a:xfrm>
              <a:custGeom>
                <a:avLst/>
                <a:gdLst>
                  <a:gd name="connsiteX0" fmla="*/ 0 w 158944"/>
                  <a:gd name="connsiteY0" fmla="*/ 0 h 636955"/>
                  <a:gd name="connsiteX1" fmla="*/ 0 w 158944"/>
                  <a:gd name="connsiteY1" fmla="*/ 636956 h 63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944" h="636955">
                    <a:moveTo>
                      <a:pt x="0" y="0"/>
                    </a:moveTo>
                    <a:cubicBezTo>
                      <a:pt x="211760" y="211760"/>
                      <a:pt x="212093" y="424863"/>
                      <a:pt x="0" y="636956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1FEA53D-0341-A479-FE41-FE9F8D059F57}"/>
                  </a:ext>
                </a:extLst>
              </p:cNvPr>
              <p:cNvSpPr/>
              <p:nvPr/>
            </p:nvSpPr>
            <p:spPr>
              <a:xfrm>
                <a:off x="2622861" y="6580001"/>
                <a:ext cx="219209" cy="927925"/>
              </a:xfrm>
              <a:custGeom>
                <a:avLst/>
                <a:gdLst>
                  <a:gd name="connsiteX0" fmla="*/ 0 w 219209"/>
                  <a:gd name="connsiteY0" fmla="*/ 0 h 927925"/>
                  <a:gd name="connsiteX1" fmla="*/ 0 w 219209"/>
                  <a:gd name="connsiteY1" fmla="*/ 927925 h 92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209" h="927925">
                    <a:moveTo>
                      <a:pt x="0" y="0"/>
                    </a:moveTo>
                    <a:cubicBezTo>
                      <a:pt x="292113" y="292103"/>
                      <a:pt x="292446" y="635479"/>
                      <a:pt x="0" y="92792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" name="Graphic 16">
              <a:extLst>
                <a:ext uri="{FF2B5EF4-FFF2-40B4-BE49-F238E27FC236}">
                  <a16:creationId xmlns:a16="http://schemas.microsoft.com/office/drawing/2014/main" id="{E2090332-9E92-A53E-C4BF-612A4025116B}"/>
                </a:ext>
              </a:extLst>
            </p:cNvPr>
            <p:cNvGrpSpPr/>
            <p:nvPr/>
          </p:nvGrpSpPr>
          <p:grpSpPr>
            <a:xfrm>
              <a:off x="-1940528" y="2996728"/>
              <a:ext cx="4313720" cy="2876766"/>
              <a:chOff x="-1940528" y="2996728"/>
              <a:chExt cx="4313720" cy="2876766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50C785-811A-348F-0A5C-71A128FBEB01}"/>
                  </a:ext>
                </a:extLst>
              </p:cNvPr>
              <p:cNvSpPr/>
              <p:nvPr/>
            </p:nvSpPr>
            <p:spPr>
              <a:xfrm>
                <a:off x="-1940528" y="2996728"/>
                <a:ext cx="4313720" cy="2221362"/>
              </a:xfrm>
              <a:custGeom>
                <a:avLst/>
                <a:gdLst>
                  <a:gd name="connsiteX0" fmla="*/ 4313720 w 4313720"/>
                  <a:gd name="connsiteY0" fmla="*/ 213955 h 2221363"/>
                  <a:gd name="connsiteX1" fmla="*/ 4099760 w 4313720"/>
                  <a:gd name="connsiteY1" fmla="*/ 0 h 2221363"/>
                  <a:gd name="connsiteX2" fmla="*/ 213958 w 4313720"/>
                  <a:gd name="connsiteY2" fmla="*/ 0 h 2221363"/>
                  <a:gd name="connsiteX3" fmla="*/ 0 w 4313720"/>
                  <a:gd name="connsiteY3" fmla="*/ 213955 h 2221363"/>
                  <a:gd name="connsiteX4" fmla="*/ 0 w 4313720"/>
                  <a:gd name="connsiteY4" fmla="*/ 2221364 h 2221363"/>
                  <a:gd name="connsiteX5" fmla="*/ 4313720 w 4313720"/>
                  <a:gd name="connsiteY5" fmla="*/ 2221364 h 2221363"/>
                  <a:gd name="connsiteX6" fmla="*/ 4313720 w 4313720"/>
                  <a:gd name="connsiteY6" fmla="*/ 213955 h 2221363"/>
                  <a:gd name="connsiteX7" fmla="*/ 3534966 w 4313720"/>
                  <a:gd name="connsiteY7" fmla="*/ 1519314 h 2221363"/>
                  <a:gd name="connsiteX8" fmla="*/ 2156860 w 4313720"/>
                  <a:gd name="connsiteY8" fmla="*/ 1933937 h 2221363"/>
                  <a:gd name="connsiteX9" fmla="*/ 778757 w 4313720"/>
                  <a:gd name="connsiteY9" fmla="*/ 1519314 h 2221363"/>
                  <a:gd name="connsiteX10" fmla="*/ 766919 w 4313720"/>
                  <a:gd name="connsiteY10" fmla="*/ 1473803 h 2221363"/>
                  <a:gd name="connsiteX11" fmla="*/ 1333110 w 4313720"/>
                  <a:gd name="connsiteY11" fmla="*/ 403225 h 2221363"/>
                  <a:gd name="connsiteX12" fmla="*/ 1355046 w 4313720"/>
                  <a:gd name="connsiteY12" fmla="*/ 385821 h 2221363"/>
                  <a:gd name="connsiteX13" fmla="*/ 1382706 w 4313720"/>
                  <a:gd name="connsiteY13" fmla="*/ 390181 h 2221363"/>
                  <a:gd name="connsiteX14" fmla="*/ 2931024 w 4313720"/>
                  <a:gd name="connsiteY14" fmla="*/ 390181 h 2221363"/>
                  <a:gd name="connsiteX15" fmla="*/ 2958675 w 4313720"/>
                  <a:gd name="connsiteY15" fmla="*/ 385821 h 2221363"/>
                  <a:gd name="connsiteX16" fmla="*/ 2980611 w 4313720"/>
                  <a:gd name="connsiteY16" fmla="*/ 403225 h 2221363"/>
                  <a:gd name="connsiteX17" fmla="*/ 3546805 w 4313720"/>
                  <a:gd name="connsiteY17" fmla="*/ 1473803 h 2221363"/>
                  <a:gd name="connsiteX18" fmla="*/ 3534966 w 4313720"/>
                  <a:gd name="connsiteY18" fmla="*/ 1519314 h 222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13720" h="2221363">
                    <a:moveTo>
                      <a:pt x="4313720" y="213955"/>
                    </a:moveTo>
                    <a:cubicBezTo>
                      <a:pt x="4313720" y="95980"/>
                      <a:pt x="4217747" y="0"/>
                      <a:pt x="4099760" y="0"/>
                    </a:cubicBezTo>
                    <a:lnTo>
                      <a:pt x="213958" y="0"/>
                    </a:lnTo>
                    <a:cubicBezTo>
                      <a:pt x="95980" y="0"/>
                      <a:pt x="0" y="95980"/>
                      <a:pt x="0" y="213955"/>
                    </a:cubicBezTo>
                    <a:lnTo>
                      <a:pt x="0" y="2221364"/>
                    </a:lnTo>
                    <a:lnTo>
                      <a:pt x="4313720" y="2221364"/>
                    </a:lnTo>
                    <a:lnTo>
                      <a:pt x="4313720" y="213955"/>
                    </a:lnTo>
                    <a:close/>
                    <a:moveTo>
                      <a:pt x="3534966" y="1519314"/>
                    </a:moveTo>
                    <a:cubicBezTo>
                      <a:pt x="3116761" y="1790567"/>
                      <a:pt x="2640216" y="1933937"/>
                      <a:pt x="2156860" y="1933937"/>
                    </a:cubicBezTo>
                    <a:cubicBezTo>
                      <a:pt x="1673495" y="1933937"/>
                      <a:pt x="1196959" y="1790567"/>
                      <a:pt x="778757" y="1519314"/>
                    </a:cubicBezTo>
                    <a:cubicBezTo>
                      <a:pt x="763619" y="1509503"/>
                      <a:pt x="758482" y="1489758"/>
                      <a:pt x="766919" y="1473803"/>
                    </a:cubicBezTo>
                    <a:lnTo>
                      <a:pt x="1333110" y="403225"/>
                    </a:lnTo>
                    <a:cubicBezTo>
                      <a:pt x="1337662" y="394612"/>
                      <a:pt x="1345625" y="388299"/>
                      <a:pt x="1355046" y="385821"/>
                    </a:cubicBezTo>
                    <a:cubicBezTo>
                      <a:pt x="1364466" y="383340"/>
                      <a:pt x="1374496" y="384920"/>
                      <a:pt x="1382706" y="390181"/>
                    </a:cubicBezTo>
                    <a:cubicBezTo>
                      <a:pt x="1867452" y="700839"/>
                      <a:pt x="2446268" y="700839"/>
                      <a:pt x="2931024" y="390181"/>
                    </a:cubicBezTo>
                    <a:cubicBezTo>
                      <a:pt x="2939234" y="384920"/>
                      <a:pt x="2949264" y="383343"/>
                      <a:pt x="2958675" y="385821"/>
                    </a:cubicBezTo>
                    <a:cubicBezTo>
                      <a:pt x="2968104" y="388299"/>
                      <a:pt x="2976058" y="394612"/>
                      <a:pt x="2980611" y="403225"/>
                    </a:cubicBezTo>
                    <a:lnTo>
                      <a:pt x="3546805" y="1473803"/>
                    </a:lnTo>
                    <a:cubicBezTo>
                      <a:pt x="3555244" y="1489758"/>
                      <a:pt x="3550101" y="1509503"/>
                      <a:pt x="3534966" y="15193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B64E75E-F3E3-7032-24F9-AAA33D9A869D}"/>
                  </a:ext>
                </a:extLst>
              </p:cNvPr>
              <p:cNvSpPr/>
              <p:nvPr/>
            </p:nvSpPr>
            <p:spPr>
              <a:xfrm>
                <a:off x="-1940528" y="5477740"/>
                <a:ext cx="4313720" cy="395754"/>
              </a:xfrm>
              <a:custGeom>
                <a:avLst/>
                <a:gdLst>
                  <a:gd name="connsiteX0" fmla="*/ 4313720 w 4313720"/>
                  <a:gd name="connsiteY0" fmla="*/ 0 h 395754"/>
                  <a:gd name="connsiteX1" fmla="*/ 0 w 4313720"/>
                  <a:gd name="connsiteY1" fmla="*/ 0 h 395754"/>
                  <a:gd name="connsiteX2" fmla="*/ 0 w 4313720"/>
                  <a:gd name="connsiteY2" fmla="*/ 181794 h 395754"/>
                  <a:gd name="connsiteX3" fmla="*/ 213958 w 4313720"/>
                  <a:gd name="connsiteY3" fmla="*/ 395754 h 395754"/>
                  <a:gd name="connsiteX4" fmla="*/ 4099760 w 4313720"/>
                  <a:gd name="connsiteY4" fmla="*/ 395754 h 395754"/>
                  <a:gd name="connsiteX5" fmla="*/ 4313720 w 4313720"/>
                  <a:gd name="connsiteY5" fmla="*/ 181794 h 395754"/>
                  <a:gd name="connsiteX6" fmla="*/ 4313720 w 4313720"/>
                  <a:gd name="connsiteY6" fmla="*/ 0 h 39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3720" h="395754">
                    <a:moveTo>
                      <a:pt x="4313720" y="0"/>
                    </a:moveTo>
                    <a:lnTo>
                      <a:pt x="0" y="0"/>
                    </a:lnTo>
                    <a:lnTo>
                      <a:pt x="0" y="181794"/>
                    </a:lnTo>
                    <a:cubicBezTo>
                      <a:pt x="0" y="299771"/>
                      <a:pt x="95980" y="395754"/>
                      <a:pt x="213958" y="395754"/>
                    </a:cubicBezTo>
                    <a:lnTo>
                      <a:pt x="4099760" y="395754"/>
                    </a:lnTo>
                    <a:cubicBezTo>
                      <a:pt x="4217747" y="395754"/>
                      <a:pt x="4313720" y="299771"/>
                      <a:pt x="4313720" y="181794"/>
                    </a:cubicBezTo>
                    <a:lnTo>
                      <a:pt x="431372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" name="Graphic 16">
              <a:extLst>
                <a:ext uri="{FF2B5EF4-FFF2-40B4-BE49-F238E27FC236}">
                  <a16:creationId xmlns:a16="http://schemas.microsoft.com/office/drawing/2014/main" id="{5B5F0592-8FED-2C14-9D39-25C2B5EE25B5}"/>
                </a:ext>
              </a:extLst>
            </p:cNvPr>
            <p:cNvGrpSpPr/>
            <p:nvPr/>
          </p:nvGrpSpPr>
          <p:grpSpPr>
            <a:xfrm>
              <a:off x="642232" y="6592498"/>
              <a:ext cx="1428175" cy="902932"/>
              <a:chOff x="642232" y="6592498"/>
              <a:chExt cx="1428175" cy="902932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D149F9E-C394-76D7-A244-BB33C44F09F8}"/>
                  </a:ext>
                </a:extLst>
              </p:cNvPr>
              <p:cNvSpPr/>
              <p:nvPr/>
            </p:nvSpPr>
            <p:spPr>
              <a:xfrm>
                <a:off x="642232" y="6592498"/>
                <a:ext cx="1192565" cy="902932"/>
              </a:xfrm>
              <a:custGeom>
                <a:avLst/>
                <a:gdLst>
                  <a:gd name="connsiteX0" fmla="*/ 232353 w 1192565"/>
                  <a:gd name="connsiteY0" fmla="*/ 708146 h 902932"/>
                  <a:gd name="connsiteX1" fmla="*/ 539667 w 1192565"/>
                  <a:gd name="connsiteY1" fmla="*/ 708146 h 902932"/>
                  <a:gd name="connsiteX2" fmla="*/ 684390 w 1192565"/>
                  <a:gd name="connsiteY2" fmla="*/ 766591 h 902932"/>
                  <a:gd name="connsiteX3" fmla="*/ 781250 w 1192565"/>
                  <a:gd name="connsiteY3" fmla="*/ 857441 h 902932"/>
                  <a:gd name="connsiteX4" fmla="*/ 893255 w 1192565"/>
                  <a:gd name="connsiteY4" fmla="*/ 902932 h 902932"/>
                  <a:gd name="connsiteX5" fmla="*/ 1083773 w 1192565"/>
                  <a:gd name="connsiteY5" fmla="*/ 902932 h 902932"/>
                  <a:gd name="connsiteX6" fmla="*/ 1192035 w 1192565"/>
                  <a:gd name="connsiteY6" fmla="*/ 454447 h 902932"/>
                  <a:gd name="connsiteX7" fmla="*/ 1085393 w 1192565"/>
                  <a:gd name="connsiteY7" fmla="*/ 0 h 902932"/>
                  <a:gd name="connsiteX8" fmla="*/ 893255 w 1192565"/>
                  <a:gd name="connsiteY8" fmla="*/ 0 h 902932"/>
                  <a:gd name="connsiteX9" fmla="*/ 781250 w 1192565"/>
                  <a:gd name="connsiteY9" fmla="*/ 45491 h 902932"/>
                  <a:gd name="connsiteX10" fmla="*/ 684390 w 1192565"/>
                  <a:gd name="connsiteY10" fmla="*/ 136350 h 902932"/>
                  <a:gd name="connsiteX11" fmla="*/ 539667 w 1192565"/>
                  <a:gd name="connsiteY11" fmla="*/ 194796 h 902932"/>
                  <a:gd name="connsiteX12" fmla="*/ 232353 w 1192565"/>
                  <a:gd name="connsiteY12" fmla="*/ 194796 h 902932"/>
                  <a:gd name="connsiteX13" fmla="*/ 0 w 1192565"/>
                  <a:gd name="connsiteY13" fmla="*/ 451466 h 902932"/>
                  <a:gd name="connsiteX14" fmla="*/ 232353 w 1192565"/>
                  <a:gd name="connsiteY14" fmla="*/ 708146 h 90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2565" h="902932">
                    <a:moveTo>
                      <a:pt x="232353" y="708146"/>
                    </a:moveTo>
                    <a:lnTo>
                      <a:pt x="539667" y="708146"/>
                    </a:lnTo>
                    <a:cubicBezTo>
                      <a:pt x="592817" y="708146"/>
                      <a:pt x="644214" y="728901"/>
                      <a:pt x="684390" y="766591"/>
                    </a:cubicBezTo>
                    <a:lnTo>
                      <a:pt x="781250" y="857441"/>
                    </a:lnTo>
                    <a:cubicBezTo>
                      <a:pt x="812540" y="886778"/>
                      <a:pt x="852316" y="902932"/>
                      <a:pt x="893255" y="902932"/>
                    </a:cubicBezTo>
                    <a:lnTo>
                      <a:pt x="1083773" y="902932"/>
                    </a:lnTo>
                    <a:cubicBezTo>
                      <a:pt x="1145705" y="799643"/>
                      <a:pt x="1186948" y="629574"/>
                      <a:pt x="1192035" y="454447"/>
                    </a:cubicBezTo>
                    <a:cubicBezTo>
                      <a:pt x="1197626" y="262433"/>
                      <a:pt x="1158850" y="97774"/>
                      <a:pt x="1085393" y="0"/>
                    </a:cubicBezTo>
                    <a:lnTo>
                      <a:pt x="893255" y="0"/>
                    </a:lnTo>
                    <a:cubicBezTo>
                      <a:pt x="852316" y="0"/>
                      <a:pt x="812540" y="16155"/>
                      <a:pt x="781250" y="45491"/>
                    </a:cubicBezTo>
                    <a:lnTo>
                      <a:pt x="684390" y="136350"/>
                    </a:lnTo>
                    <a:cubicBezTo>
                      <a:pt x="644214" y="174032"/>
                      <a:pt x="592817" y="194796"/>
                      <a:pt x="539667" y="194796"/>
                    </a:cubicBezTo>
                    <a:lnTo>
                      <a:pt x="232353" y="194796"/>
                    </a:lnTo>
                    <a:cubicBezTo>
                      <a:pt x="104242" y="194796"/>
                      <a:pt x="0" y="309934"/>
                      <a:pt x="0" y="451466"/>
                    </a:cubicBezTo>
                    <a:cubicBezTo>
                      <a:pt x="0" y="592998"/>
                      <a:pt x="104242" y="708146"/>
                      <a:pt x="232353" y="708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D86395-850D-CC46-C17C-FA9CE3CB7414}"/>
                  </a:ext>
                </a:extLst>
              </p:cNvPr>
              <p:cNvSpPr/>
              <p:nvPr/>
            </p:nvSpPr>
            <p:spPr>
              <a:xfrm>
                <a:off x="1780765" y="6592498"/>
                <a:ext cx="289643" cy="902932"/>
              </a:xfrm>
              <a:custGeom>
                <a:avLst/>
                <a:gdLst>
                  <a:gd name="connsiteX0" fmla="*/ 289112 w 289643"/>
                  <a:gd name="connsiteY0" fmla="*/ 454447 h 902932"/>
                  <a:gd name="connsiteX1" fmla="*/ 182480 w 289643"/>
                  <a:gd name="connsiteY1" fmla="*/ 0 h 902932"/>
                  <a:gd name="connsiteX2" fmla="*/ 4667 w 289643"/>
                  <a:gd name="connsiteY2" fmla="*/ 0 h 902932"/>
                  <a:gd name="connsiteX3" fmla="*/ 101327 w 289643"/>
                  <a:gd name="connsiteY3" fmla="*/ 455838 h 902932"/>
                  <a:gd name="connsiteX4" fmla="*/ 0 w 289643"/>
                  <a:gd name="connsiteY4" fmla="*/ 902932 h 902932"/>
                  <a:gd name="connsiteX5" fmla="*/ 180860 w 289643"/>
                  <a:gd name="connsiteY5" fmla="*/ 902932 h 902932"/>
                  <a:gd name="connsiteX6" fmla="*/ 289112 w 289643"/>
                  <a:gd name="connsiteY6" fmla="*/ 454447 h 90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643" h="902932">
                    <a:moveTo>
                      <a:pt x="289112" y="454447"/>
                    </a:moveTo>
                    <a:cubicBezTo>
                      <a:pt x="294704" y="262433"/>
                      <a:pt x="255918" y="97774"/>
                      <a:pt x="182480" y="0"/>
                    </a:cubicBezTo>
                    <a:lnTo>
                      <a:pt x="4667" y="0"/>
                    </a:lnTo>
                    <a:cubicBezTo>
                      <a:pt x="71790" y="107880"/>
                      <a:pt x="106709" y="270510"/>
                      <a:pt x="101327" y="455838"/>
                    </a:cubicBezTo>
                    <a:cubicBezTo>
                      <a:pt x="96393" y="625555"/>
                      <a:pt x="58226" y="791833"/>
                      <a:pt x="0" y="902932"/>
                    </a:cubicBezTo>
                    <a:lnTo>
                      <a:pt x="180860" y="902932"/>
                    </a:lnTo>
                    <a:cubicBezTo>
                      <a:pt x="242783" y="799643"/>
                      <a:pt x="284026" y="629565"/>
                      <a:pt x="289112" y="4544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E435575-A362-47AD-1BEA-DA1382D56AAE}"/>
              </a:ext>
            </a:extLst>
          </p:cNvPr>
          <p:cNvSpPr txBox="1"/>
          <p:nvPr/>
        </p:nvSpPr>
        <p:spPr>
          <a:xfrm>
            <a:off x="4493248" y="4827003"/>
            <a:ext cx="3079622" cy="47672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HJHS lacks sensitivity for detecting early joint abnormalities</a:t>
            </a:r>
            <a:r>
              <a:rPr lang="en-GB" sz="1100" b="1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00" b="1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0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B5E7E1-DB53-DA7F-B7D7-7E20A89A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Autofit/>
          </a:bodyPr>
          <a:lstStyle/>
          <a:p>
            <a:r>
              <a:rPr lang="en-GB" noProof="0" dirty="0"/>
              <a:t>Standardised US imaging protocols ensure consistent detection of synovitis enabling </a:t>
            </a:r>
            <a:br>
              <a:rPr lang="en-GB" noProof="0" dirty="0"/>
            </a:br>
            <a:r>
              <a:rPr lang="en-GB" noProof="0" dirty="0"/>
              <a:t>timely intervention</a:t>
            </a:r>
            <a:r>
              <a:rPr lang="en-GB" baseline="30000" noProof="0" dirty="0"/>
              <a:t>1-7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B00B1399-1EBA-DDFE-8C25-66DB8C4D1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D306B0CF-28DA-4AF7-AD0B-CB9D5901F647}" type="slidenum">
              <a:rPr lang="en-GB" noProof="0" smtClean="0"/>
              <a:pPr lvl="0"/>
              <a:t>17</a:t>
            </a:fld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334E-F114-0EDE-E4C7-58476BE158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2" y="6356350"/>
            <a:ext cx="10371831" cy="365125"/>
          </a:xfrm>
        </p:spPr>
        <p:txBody>
          <a:bodyPr anchor="b" anchorCtr="0"/>
          <a:lstStyle/>
          <a:p>
            <a:r>
              <a:rPr lang="en-GB" noProof="0" dirty="0"/>
              <a:t>* When compared with MRI </a:t>
            </a:r>
          </a:p>
          <a:p>
            <a:r>
              <a:rPr lang="en-GB" spc="-50" noProof="0" dirty="0"/>
              <a:t>HEAD-US, Hemophilia Early Arthropathy Detection with Ultrasound; JADE, Joint tissue Activity and Damage Exam; MRI, magnetic resonance imaging; US, ultrasound</a:t>
            </a:r>
          </a:p>
          <a:p>
            <a:r>
              <a:rPr lang="en-GB" noProof="0" dirty="0"/>
              <a:t>1. Soliman M, et al. Haemophilia. 2017;23:660-72; 2. Martinoli C, et al. Thromb Haemost. 2013;109:1170-9; 3. De la Corte-Rodriguez H, et al. Expert Rev Hematol. 2018;11:253-61; 4. Volland LM, et al. J Ultrasound Med. 2019;38:1569–81; 5. Barnes RFW, et al. BMC Musculoskelet Disord 2023;24:299; </a:t>
            </a:r>
            <a:br>
              <a:rPr lang="en-GB" noProof="0" dirty="0"/>
            </a:br>
            <a:r>
              <a:rPr lang="en-GB" noProof="0" dirty="0"/>
              <a:t>6. Di Minno MND, et al. J Clin Med. 2017;6:77; 7. Srivastava A, et al. Haemophilia. 2020;26:1-158; 8. Mancuso ME, et al. Haemophilia. 2022;29:619-28  </a:t>
            </a:r>
          </a:p>
        </p:txBody>
      </p:sp>
      <p:sp>
        <p:nvSpPr>
          <p:cNvPr id="41" name="Rectangle 40">
            <a:hlinkClick r:id="rId3" action="ppaction://hlinksldjump"/>
            <a:extLst>
              <a:ext uri="{FF2B5EF4-FFF2-40B4-BE49-F238E27FC236}">
                <a16:creationId xmlns:a16="http://schemas.microsoft.com/office/drawing/2014/main" id="{78DC9982-9FAF-EC9F-CDD6-B1AE570C51A0}"/>
              </a:ext>
            </a:extLst>
          </p:cNvPr>
          <p:cNvSpPr/>
          <p:nvPr/>
        </p:nvSpPr>
        <p:spPr>
          <a:xfrm>
            <a:off x="10837333" y="87135"/>
            <a:ext cx="1230489" cy="315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00ACDA1-0969-EB3A-D530-04F7C7FAE1B0}"/>
              </a:ext>
            </a:extLst>
          </p:cNvPr>
          <p:cNvSpPr/>
          <p:nvPr/>
        </p:nvSpPr>
        <p:spPr>
          <a:xfrm>
            <a:off x="847871" y="2492896"/>
            <a:ext cx="2413234" cy="3029301"/>
          </a:xfrm>
          <a:prstGeom prst="roundRect">
            <a:avLst>
              <a:gd name="adj" fmla="val 528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586FA8B-5C8C-125B-F496-D29A9B38B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67" y="4664644"/>
            <a:ext cx="464564" cy="464564"/>
          </a:xfrm>
          <a:prstGeom prst="rect">
            <a:avLst/>
          </a:prstGeom>
        </p:spPr>
      </p:pic>
      <p:pic>
        <p:nvPicPr>
          <p:cNvPr id="57" name="Picture 5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415AD43-449C-8A6C-3488-FCBDB8627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94" y="4657786"/>
            <a:ext cx="449161" cy="449161"/>
          </a:xfrm>
          <a:prstGeom prst="rect">
            <a:avLst/>
          </a:prstGeom>
        </p:spPr>
      </p:pic>
      <p:pic>
        <p:nvPicPr>
          <p:cNvPr id="58" name="Picture 5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45DEE28-6F32-568C-AA97-A1A3CEA29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65" y="4607726"/>
            <a:ext cx="497119" cy="49711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4423F11-E1C9-0AFF-A717-6B4D02840DC1}"/>
              </a:ext>
            </a:extLst>
          </p:cNvPr>
          <p:cNvSpPr txBox="1"/>
          <p:nvPr/>
        </p:nvSpPr>
        <p:spPr>
          <a:xfrm>
            <a:off x="842962" y="5117263"/>
            <a:ext cx="968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nkles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8A92E1-0322-81FD-D295-A5AA42B4D0BC}"/>
              </a:ext>
            </a:extLst>
          </p:cNvPr>
          <p:cNvSpPr txBox="1"/>
          <p:nvPr/>
        </p:nvSpPr>
        <p:spPr>
          <a:xfrm>
            <a:off x="1544322" y="5121315"/>
            <a:ext cx="10581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lbows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72B7054-1B8E-A1E3-4AE9-DA1387591F6F}"/>
              </a:ext>
            </a:extLst>
          </p:cNvPr>
          <p:cNvSpPr txBox="1"/>
          <p:nvPr/>
        </p:nvSpPr>
        <p:spPr>
          <a:xfrm>
            <a:off x="2249781" y="5115102"/>
            <a:ext cx="10581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4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nees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558993E-615A-44F1-635D-088F017ED3A9}"/>
              </a:ext>
            </a:extLst>
          </p:cNvPr>
          <p:cNvSpPr/>
          <p:nvPr/>
        </p:nvSpPr>
        <p:spPr>
          <a:xfrm>
            <a:off x="922984" y="2714514"/>
            <a:ext cx="2197006" cy="892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HEAD-US and JADE are the most widely used scanning protocols</a:t>
            </a:r>
            <a:r>
              <a:rPr lang="en-GB" sz="120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GB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include evaluation of synovial hypertrophy, cartilage integrity and bony changes in</a:t>
            </a:r>
            <a:r>
              <a:rPr lang="en-GB" sz="120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9A4516-178F-2A82-64C3-A1A03C017FB0}"/>
              </a:ext>
            </a:extLst>
          </p:cNvPr>
          <p:cNvSpPr>
            <a:spLocks/>
          </p:cNvSpPr>
          <p:nvPr/>
        </p:nvSpPr>
        <p:spPr>
          <a:xfrm>
            <a:off x="3487582" y="2492896"/>
            <a:ext cx="3844493" cy="3039284"/>
          </a:xfrm>
          <a:prstGeom prst="roundRect">
            <a:avLst>
              <a:gd name="adj" fmla="val 1221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C7CE63-006B-E6E9-9C0E-1743F689B533}"/>
              </a:ext>
            </a:extLst>
          </p:cNvPr>
          <p:cNvSpPr txBox="1"/>
          <p:nvPr/>
        </p:nvSpPr>
        <p:spPr>
          <a:xfrm>
            <a:off x="3539845" y="2711687"/>
            <a:ext cx="373996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HEAD-US</a:t>
            </a:r>
            <a:r>
              <a:rPr kumimoji="0" lang="en-GB" sz="2800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scoring system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based on an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additive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used to define joint status in </a:t>
            </a:r>
            <a:r>
              <a:rPr lang="en-GB" sz="14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haemophilia 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EBFF0F7-46AD-C54C-E215-665B4DCF5DAF}"/>
              </a:ext>
            </a:extLst>
          </p:cNvPr>
          <p:cNvSpPr>
            <a:spLocks/>
          </p:cNvSpPr>
          <p:nvPr/>
        </p:nvSpPr>
        <p:spPr>
          <a:xfrm>
            <a:off x="3574903" y="2576095"/>
            <a:ext cx="672698" cy="67269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0" rtlCol="0" anchor="ctr"/>
          <a:lstStyle/>
          <a:p>
            <a:endParaRPr lang="en-GB" sz="1200" b="1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B5EE28-6935-6743-9439-1CEA363A4F1C}"/>
              </a:ext>
            </a:extLst>
          </p:cNvPr>
          <p:cNvGrpSpPr/>
          <p:nvPr/>
        </p:nvGrpSpPr>
        <p:grpSpPr>
          <a:xfrm>
            <a:off x="6549238" y="2576095"/>
            <a:ext cx="672698" cy="672698"/>
            <a:chOff x="6725348" y="3037673"/>
            <a:chExt cx="672698" cy="67269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B62469C-DCAE-BA31-E27A-762EBD928268}"/>
                </a:ext>
              </a:extLst>
            </p:cNvPr>
            <p:cNvSpPr/>
            <p:nvPr/>
          </p:nvSpPr>
          <p:spPr>
            <a:xfrm>
              <a:off x="6725348" y="3037673"/>
              <a:ext cx="672698" cy="672698"/>
            </a:xfrm>
            <a:prstGeom prst="ellipse">
              <a:avLst/>
            </a:prstGeom>
            <a:solidFill>
              <a:srgbClr val="063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4C5447-80EA-1888-3425-694B26694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2150" y="3094475"/>
              <a:ext cx="559095" cy="559095"/>
            </a:xfrm>
            <a:prstGeom prst="rect">
              <a:avLst/>
            </a:prstGeom>
          </p:spPr>
        </p:pic>
      </p:grp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873C49BC-F9B2-B31F-D4B6-4921108558E7}"/>
              </a:ext>
            </a:extLst>
          </p:cNvPr>
          <p:cNvSpPr/>
          <p:nvPr/>
        </p:nvSpPr>
        <p:spPr>
          <a:xfrm>
            <a:off x="3487582" y="5058147"/>
            <a:ext cx="3844493" cy="474034"/>
          </a:xfrm>
          <a:prstGeom prst="round2SameRect">
            <a:avLst>
              <a:gd name="adj1" fmla="val 0"/>
              <a:gd name="adj2" fmla="val 2458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0" rtlCol="0" anchor="ctr"/>
          <a:lstStyle/>
          <a:p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Assess synovial hypertrophy </a:t>
            </a:r>
            <a:b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without measuring thickness</a:t>
            </a:r>
            <a:r>
              <a:rPr lang="en-GB" sz="1200" b="1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2E0348AE-4043-5D41-14FA-A3B68FEBD9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00647" y="5117906"/>
            <a:ext cx="361185" cy="3611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8BE538A-2747-904C-9A70-B449E363FBA1}"/>
              </a:ext>
            </a:extLst>
          </p:cNvPr>
          <p:cNvGrpSpPr/>
          <p:nvPr/>
        </p:nvGrpSpPr>
        <p:grpSpPr>
          <a:xfrm>
            <a:off x="4565276" y="4407155"/>
            <a:ext cx="1890764" cy="536074"/>
            <a:chOff x="4349746" y="4417445"/>
            <a:chExt cx="1689104" cy="5360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167EB6-81B1-7261-E3F4-201045A145FD}"/>
                </a:ext>
              </a:extLst>
            </p:cNvPr>
            <p:cNvSpPr txBox="1"/>
            <p:nvPr/>
          </p:nvSpPr>
          <p:spPr>
            <a:xfrm>
              <a:off x="4833899" y="4491854"/>
              <a:ext cx="1204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Grey-scale US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4D163B-7BE3-3E44-630B-25661FE87A65}"/>
                </a:ext>
              </a:extLst>
            </p:cNvPr>
            <p:cNvGrpSpPr/>
            <p:nvPr/>
          </p:nvGrpSpPr>
          <p:grpSpPr>
            <a:xfrm>
              <a:off x="4349746" y="4417445"/>
              <a:ext cx="456598" cy="456596"/>
              <a:chOff x="4341622" y="4732060"/>
              <a:chExt cx="456598" cy="45659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AEAAD4D-486D-C296-F5B2-B91D90B60B1F}"/>
                  </a:ext>
                </a:extLst>
              </p:cNvPr>
              <p:cNvSpPr/>
              <p:nvPr/>
            </p:nvSpPr>
            <p:spPr>
              <a:xfrm>
                <a:off x="4341622" y="4732060"/>
                <a:ext cx="456598" cy="456596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0" rIns="0" rtlCol="0" anchor="ctr"/>
              <a:lstStyle/>
              <a:p>
                <a:endParaRPr lang="en-GB" sz="1100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FB6F50B-1E78-A267-730C-AC655CF7F8A9}"/>
                  </a:ext>
                </a:extLst>
              </p:cNvPr>
              <p:cNvGrpSpPr/>
              <p:nvPr/>
            </p:nvGrpSpPr>
            <p:grpSpPr>
              <a:xfrm>
                <a:off x="4433010" y="4831217"/>
                <a:ext cx="273822" cy="258283"/>
                <a:chOff x="-1940528" y="2996728"/>
                <a:chExt cx="4782598" cy="4511198"/>
              </a:xfrm>
              <a:solidFill>
                <a:schemeClr val="bg1"/>
              </a:solidFill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C1E74AEA-1D18-76E8-2A0C-FCEA17E5A800}"/>
                    </a:ext>
                  </a:extLst>
                </p:cNvPr>
                <p:cNvSpPr/>
                <p:nvPr/>
              </p:nvSpPr>
              <p:spPr>
                <a:xfrm>
                  <a:off x="-534866" y="6349177"/>
                  <a:ext cx="1502402" cy="9525"/>
                </a:xfrm>
                <a:custGeom>
                  <a:avLst/>
                  <a:gdLst>
                    <a:gd name="connsiteX0" fmla="*/ 1502397 w 1502397"/>
                    <a:gd name="connsiteY0" fmla="*/ 0 h 9525"/>
                    <a:gd name="connsiteX1" fmla="*/ 0 w 150239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02397" h="9525">
                      <a:moveTo>
                        <a:pt x="1502397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127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 sz="1600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6" name="Graphic 16">
                  <a:extLst>
                    <a:ext uri="{FF2B5EF4-FFF2-40B4-BE49-F238E27FC236}">
                      <a16:creationId xmlns:a16="http://schemas.microsoft.com/office/drawing/2014/main" id="{532B5948-87B9-F2A8-4077-23D93D751358}"/>
                    </a:ext>
                  </a:extLst>
                </p:cNvPr>
                <p:cNvGrpSpPr/>
                <p:nvPr/>
              </p:nvGrpSpPr>
              <p:grpSpPr>
                <a:xfrm>
                  <a:off x="-245868" y="5872132"/>
                  <a:ext cx="924401" cy="477050"/>
                  <a:chOff x="-245868" y="5872132"/>
                  <a:chExt cx="924401" cy="477050"/>
                </a:xfrm>
                <a:grpFill/>
              </p:grpSpPr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9553BD87-745E-142E-46E9-594916F2D15C}"/>
                      </a:ext>
                    </a:extLst>
                  </p:cNvPr>
                  <p:cNvSpPr/>
                  <p:nvPr/>
                </p:nvSpPr>
                <p:spPr>
                  <a:xfrm>
                    <a:off x="-245868" y="5872132"/>
                    <a:ext cx="157038" cy="477050"/>
                  </a:xfrm>
                  <a:custGeom>
                    <a:avLst/>
                    <a:gdLst>
                      <a:gd name="connsiteX0" fmla="*/ 0 w 157038"/>
                      <a:gd name="connsiteY0" fmla="*/ 477050 h 477050"/>
                      <a:gd name="connsiteX1" fmla="*/ 157039 w 157038"/>
                      <a:gd name="connsiteY1" fmla="*/ 0 h 477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7038" h="477050">
                        <a:moveTo>
                          <a:pt x="0" y="477050"/>
                        </a:moveTo>
                        <a:lnTo>
                          <a:pt x="157039" y="0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722122EB-8727-EBF6-4F1D-939B39BF467D}"/>
                      </a:ext>
                    </a:extLst>
                  </p:cNvPr>
                  <p:cNvSpPr/>
                  <p:nvPr/>
                </p:nvSpPr>
                <p:spPr>
                  <a:xfrm>
                    <a:off x="521494" y="5872132"/>
                    <a:ext cx="157038" cy="477050"/>
                  </a:xfrm>
                  <a:custGeom>
                    <a:avLst/>
                    <a:gdLst>
                      <a:gd name="connsiteX0" fmla="*/ 0 w 157038"/>
                      <a:gd name="connsiteY0" fmla="*/ 0 h 477050"/>
                      <a:gd name="connsiteX1" fmla="*/ 157039 w 157038"/>
                      <a:gd name="connsiteY1" fmla="*/ 477050 h 477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7038" h="477050">
                        <a:moveTo>
                          <a:pt x="0" y="0"/>
                        </a:moveTo>
                        <a:lnTo>
                          <a:pt x="157039" y="477050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A851D155-4BCC-8589-DE2F-136BB20C7F0B}"/>
                    </a:ext>
                  </a:extLst>
                </p:cNvPr>
                <p:cNvSpPr/>
                <p:nvPr/>
              </p:nvSpPr>
              <p:spPr>
                <a:xfrm>
                  <a:off x="-1247468" y="6149252"/>
                  <a:ext cx="1926639" cy="894711"/>
                </a:xfrm>
                <a:custGeom>
                  <a:avLst/>
                  <a:gdLst>
                    <a:gd name="connsiteX0" fmla="*/ 1067437 w 1926639"/>
                    <a:gd name="connsiteY0" fmla="*/ 0 h 894711"/>
                    <a:gd name="connsiteX1" fmla="*/ 447360 w 1926639"/>
                    <a:gd name="connsiteY1" fmla="*/ 0 h 894711"/>
                    <a:gd name="connsiteX2" fmla="*/ 0 w 1926639"/>
                    <a:gd name="connsiteY2" fmla="*/ 447360 h 894711"/>
                    <a:gd name="connsiteX3" fmla="*/ 0 w 1926639"/>
                    <a:gd name="connsiteY3" fmla="*/ 447360 h 894711"/>
                    <a:gd name="connsiteX4" fmla="*/ 447360 w 1926639"/>
                    <a:gd name="connsiteY4" fmla="*/ 894712 h 894711"/>
                    <a:gd name="connsiteX5" fmla="*/ 1926640 w 1926639"/>
                    <a:gd name="connsiteY5" fmla="*/ 894712 h 89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6639" h="894711">
                      <a:moveTo>
                        <a:pt x="1067437" y="0"/>
                      </a:moveTo>
                      <a:lnTo>
                        <a:pt x="447360" y="0"/>
                      </a:lnTo>
                      <a:cubicBezTo>
                        <a:pt x="200288" y="0"/>
                        <a:pt x="0" y="200292"/>
                        <a:pt x="0" y="447360"/>
                      </a:cubicBezTo>
                      <a:lnTo>
                        <a:pt x="0" y="447360"/>
                      </a:lnTo>
                      <a:cubicBezTo>
                        <a:pt x="0" y="694429"/>
                        <a:pt x="200288" y="894712"/>
                        <a:pt x="447360" y="894712"/>
                      </a:cubicBezTo>
                      <a:lnTo>
                        <a:pt x="1926640" y="894712"/>
                      </a:lnTo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 sz="1600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8" name="Graphic 16">
                  <a:extLst>
                    <a:ext uri="{FF2B5EF4-FFF2-40B4-BE49-F238E27FC236}">
                      <a16:creationId xmlns:a16="http://schemas.microsoft.com/office/drawing/2014/main" id="{45E3D933-2B5E-5208-ED7F-04A4FA074687}"/>
                    </a:ext>
                  </a:extLst>
                </p:cNvPr>
                <p:cNvGrpSpPr/>
                <p:nvPr/>
              </p:nvGrpSpPr>
              <p:grpSpPr>
                <a:xfrm>
                  <a:off x="2314146" y="6580001"/>
                  <a:ext cx="527924" cy="927925"/>
                  <a:chOff x="2314146" y="6580001"/>
                  <a:chExt cx="527924" cy="927925"/>
                </a:xfrm>
                <a:grpFill/>
              </p:grpSpPr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FFC153A7-4BE1-2922-477E-F8C13642B0B1}"/>
                      </a:ext>
                    </a:extLst>
                  </p:cNvPr>
                  <p:cNvSpPr/>
                  <p:nvPr/>
                </p:nvSpPr>
                <p:spPr>
                  <a:xfrm>
                    <a:off x="2314146" y="6888716"/>
                    <a:ext cx="91332" cy="310496"/>
                  </a:xfrm>
                  <a:custGeom>
                    <a:avLst/>
                    <a:gdLst>
                      <a:gd name="connsiteX0" fmla="*/ 0 w 91332"/>
                      <a:gd name="connsiteY0" fmla="*/ 0 h 310496"/>
                      <a:gd name="connsiteX1" fmla="*/ 0 w 91332"/>
                      <a:gd name="connsiteY1" fmla="*/ 310496 h 310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1332" h="310496">
                        <a:moveTo>
                          <a:pt x="0" y="0"/>
                        </a:moveTo>
                        <a:cubicBezTo>
                          <a:pt x="121606" y="121606"/>
                          <a:pt x="121949" y="188548"/>
                          <a:pt x="0" y="310496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DF09AD88-CE41-A565-50F3-06606D10AF6A}"/>
                      </a:ext>
                    </a:extLst>
                  </p:cNvPr>
                  <p:cNvSpPr/>
                  <p:nvPr/>
                </p:nvSpPr>
                <p:spPr>
                  <a:xfrm>
                    <a:off x="2477376" y="6725486"/>
                    <a:ext cx="158944" cy="636955"/>
                  </a:xfrm>
                  <a:custGeom>
                    <a:avLst/>
                    <a:gdLst>
                      <a:gd name="connsiteX0" fmla="*/ 0 w 158944"/>
                      <a:gd name="connsiteY0" fmla="*/ 0 h 636955"/>
                      <a:gd name="connsiteX1" fmla="*/ 0 w 158944"/>
                      <a:gd name="connsiteY1" fmla="*/ 636956 h 636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8944" h="636955">
                        <a:moveTo>
                          <a:pt x="0" y="0"/>
                        </a:moveTo>
                        <a:cubicBezTo>
                          <a:pt x="211760" y="211760"/>
                          <a:pt x="212093" y="424863"/>
                          <a:pt x="0" y="636956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800F5C1E-D400-EBC5-A395-180B4C86F7D3}"/>
                      </a:ext>
                    </a:extLst>
                  </p:cNvPr>
                  <p:cNvSpPr/>
                  <p:nvPr/>
                </p:nvSpPr>
                <p:spPr>
                  <a:xfrm>
                    <a:off x="2622861" y="6580001"/>
                    <a:ext cx="219209" cy="927925"/>
                  </a:xfrm>
                  <a:custGeom>
                    <a:avLst/>
                    <a:gdLst>
                      <a:gd name="connsiteX0" fmla="*/ 0 w 219209"/>
                      <a:gd name="connsiteY0" fmla="*/ 0 h 927925"/>
                      <a:gd name="connsiteX1" fmla="*/ 0 w 219209"/>
                      <a:gd name="connsiteY1" fmla="*/ 927925 h 927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9209" h="927925">
                        <a:moveTo>
                          <a:pt x="0" y="0"/>
                        </a:moveTo>
                        <a:cubicBezTo>
                          <a:pt x="292113" y="292103"/>
                          <a:pt x="292446" y="635479"/>
                          <a:pt x="0" y="92792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9" name="Graphic 16">
                  <a:extLst>
                    <a:ext uri="{FF2B5EF4-FFF2-40B4-BE49-F238E27FC236}">
                      <a16:creationId xmlns:a16="http://schemas.microsoft.com/office/drawing/2014/main" id="{763D3660-8832-55F8-15BC-EAAD7B1EA362}"/>
                    </a:ext>
                  </a:extLst>
                </p:cNvPr>
                <p:cNvGrpSpPr/>
                <p:nvPr/>
              </p:nvGrpSpPr>
              <p:grpSpPr>
                <a:xfrm>
                  <a:off x="-1940528" y="2996728"/>
                  <a:ext cx="4313720" cy="2876766"/>
                  <a:chOff x="-1940528" y="2996728"/>
                  <a:chExt cx="4313720" cy="2876766"/>
                </a:xfrm>
                <a:grpFill/>
              </p:grpSpPr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25441344-865D-8D95-CFE9-BFCE6578C361}"/>
                      </a:ext>
                    </a:extLst>
                  </p:cNvPr>
                  <p:cNvSpPr/>
                  <p:nvPr/>
                </p:nvSpPr>
                <p:spPr>
                  <a:xfrm>
                    <a:off x="-1940528" y="2996728"/>
                    <a:ext cx="4313720" cy="2221362"/>
                  </a:xfrm>
                  <a:custGeom>
                    <a:avLst/>
                    <a:gdLst>
                      <a:gd name="connsiteX0" fmla="*/ 4313720 w 4313720"/>
                      <a:gd name="connsiteY0" fmla="*/ 213955 h 2221363"/>
                      <a:gd name="connsiteX1" fmla="*/ 4099760 w 4313720"/>
                      <a:gd name="connsiteY1" fmla="*/ 0 h 2221363"/>
                      <a:gd name="connsiteX2" fmla="*/ 213958 w 4313720"/>
                      <a:gd name="connsiteY2" fmla="*/ 0 h 2221363"/>
                      <a:gd name="connsiteX3" fmla="*/ 0 w 4313720"/>
                      <a:gd name="connsiteY3" fmla="*/ 213955 h 2221363"/>
                      <a:gd name="connsiteX4" fmla="*/ 0 w 4313720"/>
                      <a:gd name="connsiteY4" fmla="*/ 2221364 h 2221363"/>
                      <a:gd name="connsiteX5" fmla="*/ 4313720 w 4313720"/>
                      <a:gd name="connsiteY5" fmla="*/ 2221364 h 2221363"/>
                      <a:gd name="connsiteX6" fmla="*/ 4313720 w 4313720"/>
                      <a:gd name="connsiteY6" fmla="*/ 213955 h 2221363"/>
                      <a:gd name="connsiteX7" fmla="*/ 3534966 w 4313720"/>
                      <a:gd name="connsiteY7" fmla="*/ 1519314 h 2221363"/>
                      <a:gd name="connsiteX8" fmla="*/ 2156860 w 4313720"/>
                      <a:gd name="connsiteY8" fmla="*/ 1933937 h 2221363"/>
                      <a:gd name="connsiteX9" fmla="*/ 778757 w 4313720"/>
                      <a:gd name="connsiteY9" fmla="*/ 1519314 h 2221363"/>
                      <a:gd name="connsiteX10" fmla="*/ 766919 w 4313720"/>
                      <a:gd name="connsiteY10" fmla="*/ 1473803 h 2221363"/>
                      <a:gd name="connsiteX11" fmla="*/ 1333110 w 4313720"/>
                      <a:gd name="connsiteY11" fmla="*/ 403225 h 2221363"/>
                      <a:gd name="connsiteX12" fmla="*/ 1355046 w 4313720"/>
                      <a:gd name="connsiteY12" fmla="*/ 385821 h 2221363"/>
                      <a:gd name="connsiteX13" fmla="*/ 1382706 w 4313720"/>
                      <a:gd name="connsiteY13" fmla="*/ 390181 h 2221363"/>
                      <a:gd name="connsiteX14" fmla="*/ 2931024 w 4313720"/>
                      <a:gd name="connsiteY14" fmla="*/ 390181 h 2221363"/>
                      <a:gd name="connsiteX15" fmla="*/ 2958675 w 4313720"/>
                      <a:gd name="connsiteY15" fmla="*/ 385821 h 2221363"/>
                      <a:gd name="connsiteX16" fmla="*/ 2980611 w 4313720"/>
                      <a:gd name="connsiteY16" fmla="*/ 403225 h 2221363"/>
                      <a:gd name="connsiteX17" fmla="*/ 3546805 w 4313720"/>
                      <a:gd name="connsiteY17" fmla="*/ 1473803 h 2221363"/>
                      <a:gd name="connsiteX18" fmla="*/ 3534966 w 4313720"/>
                      <a:gd name="connsiteY18" fmla="*/ 1519314 h 2221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313720" h="2221363">
                        <a:moveTo>
                          <a:pt x="4313720" y="213955"/>
                        </a:moveTo>
                        <a:cubicBezTo>
                          <a:pt x="4313720" y="95980"/>
                          <a:pt x="4217747" y="0"/>
                          <a:pt x="4099760" y="0"/>
                        </a:cubicBezTo>
                        <a:lnTo>
                          <a:pt x="213958" y="0"/>
                        </a:lnTo>
                        <a:cubicBezTo>
                          <a:pt x="95980" y="0"/>
                          <a:pt x="0" y="95980"/>
                          <a:pt x="0" y="213955"/>
                        </a:cubicBezTo>
                        <a:lnTo>
                          <a:pt x="0" y="2221364"/>
                        </a:lnTo>
                        <a:lnTo>
                          <a:pt x="4313720" y="2221364"/>
                        </a:lnTo>
                        <a:lnTo>
                          <a:pt x="4313720" y="213955"/>
                        </a:lnTo>
                        <a:close/>
                        <a:moveTo>
                          <a:pt x="3534966" y="1519314"/>
                        </a:moveTo>
                        <a:cubicBezTo>
                          <a:pt x="3116761" y="1790567"/>
                          <a:pt x="2640216" y="1933937"/>
                          <a:pt x="2156860" y="1933937"/>
                        </a:cubicBezTo>
                        <a:cubicBezTo>
                          <a:pt x="1673495" y="1933937"/>
                          <a:pt x="1196959" y="1790567"/>
                          <a:pt x="778757" y="1519314"/>
                        </a:cubicBezTo>
                        <a:cubicBezTo>
                          <a:pt x="763619" y="1509503"/>
                          <a:pt x="758482" y="1489758"/>
                          <a:pt x="766919" y="1473803"/>
                        </a:cubicBezTo>
                        <a:lnTo>
                          <a:pt x="1333110" y="403225"/>
                        </a:lnTo>
                        <a:cubicBezTo>
                          <a:pt x="1337662" y="394612"/>
                          <a:pt x="1345625" y="388299"/>
                          <a:pt x="1355046" y="385821"/>
                        </a:cubicBezTo>
                        <a:cubicBezTo>
                          <a:pt x="1364466" y="383340"/>
                          <a:pt x="1374496" y="384920"/>
                          <a:pt x="1382706" y="390181"/>
                        </a:cubicBezTo>
                        <a:cubicBezTo>
                          <a:pt x="1867452" y="700839"/>
                          <a:pt x="2446268" y="700839"/>
                          <a:pt x="2931024" y="390181"/>
                        </a:cubicBezTo>
                        <a:cubicBezTo>
                          <a:pt x="2939234" y="384920"/>
                          <a:pt x="2949264" y="383343"/>
                          <a:pt x="2958675" y="385821"/>
                        </a:cubicBezTo>
                        <a:cubicBezTo>
                          <a:pt x="2968104" y="388299"/>
                          <a:pt x="2976058" y="394612"/>
                          <a:pt x="2980611" y="403225"/>
                        </a:cubicBezTo>
                        <a:lnTo>
                          <a:pt x="3546805" y="1473803"/>
                        </a:lnTo>
                        <a:cubicBezTo>
                          <a:pt x="3555244" y="1489758"/>
                          <a:pt x="3550101" y="1509503"/>
                          <a:pt x="3534966" y="151931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5E97E0A4-8913-D92A-6FA5-B002FD2589AA}"/>
                      </a:ext>
                    </a:extLst>
                  </p:cNvPr>
                  <p:cNvSpPr/>
                  <p:nvPr/>
                </p:nvSpPr>
                <p:spPr>
                  <a:xfrm>
                    <a:off x="-1940528" y="5477740"/>
                    <a:ext cx="4313720" cy="395754"/>
                  </a:xfrm>
                  <a:custGeom>
                    <a:avLst/>
                    <a:gdLst>
                      <a:gd name="connsiteX0" fmla="*/ 4313720 w 4313720"/>
                      <a:gd name="connsiteY0" fmla="*/ 0 h 395754"/>
                      <a:gd name="connsiteX1" fmla="*/ 0 w 4313720"/>
                      <a:gd name="connsiteY1" fmla="*/ 0 h 395754"/>
                      <a:gd name="connsiteX2" fmla="*/ 0 w 4313720"/>
                      <a:gd name="connsiteY2" fmla="*/ 181794 h 395754"/>
                      <a:gd name="connsiteX3" fmla="*/ 213958 w 4313720"/>
                      <a:gd name="connsiteY3" fmla="*/ 395754 h 395754"/>
                      <a:gd name="connsiteX4" fmla="*/ 4099760 w 4313720"/>
                      <a:gd name="connsiteY4" fmla="*/ 395754 h 395754"/>
                      <a:gd name="connsiteX5" fmla="*/ 4313720 w 4313720"/>
                      <a:gd name="connsiteY5" fmla="*/ 181794 h 395754"/>
                      <a:gd name="connsiteX6" fmla="*/ 4313720 w 4313720"/>
                      <a:gd name="connsiteY6" fmla="*/ 0 h 39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13720" h="395754">
                        <a:moveTo>
                          <a:pt x="4313720" y="0"/>
                        </a:moveTo>
                        <a:lnTo>
                          <a:pt x="0" y="0"/>
                        </a:lnTo>
                        <a:lnTo>
                          <a:pt x="0" y="181794"/>
                        </a:lnTo>
                        <a:cubicBezTo>
                          <a:pt x="0" y="299771"/>
                          <a:pt x="95980" y="395754"/>
                          <a:pt x="213958" y="395754"/>
                        </a:cubicBezTo>
                        <a:lnTo>
                          <a:pt x="4099760" y="395754"/>
                        </a:lnTo>
                        <a:cubicBezTo>
                          <a:pt x="4217747" y="395754"/>
                          <a:pt x="4313720" y="299771"/>
                          <a:pt x="4313720" y="181794"/>
                        </a:cubicBezTo>
                        <a:lnTo>
                          <a:pt x="431372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0" name="Graphic 16">
                  <a:extLst>
                    <a:ext uri="{FF2B5EF4-FFF2-40B4-BE49-F238E27FC236}">
                      <a16:creationId xmlns:a16="http://schemas.microsoft.com/office/drawing/2014/main" id="{ABAC2B3C-BA88-178C-16C5-BE963E468C63}"/>
                    </a:ext>
                  </a:extLst>
                </p:cNvPr>
                <p:cNvGrpSpPr/>
                <p:nvPr/>
              </p:nvGrpSpPr>
              <p:grpSpPr>
                <a:xfrm>
                  <a:off x="642232" y="6592498"/>
                  <a:ext cx="1428175" cy="902932"/>
                  <a:chOff x="642232" y="6592498"/>
                  <a:chExt cx="1428175" cy="902932"/>
                </a:xfrm>
                <a:grpFill/>
              </p:grpSpPr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31C6A9A5-2345-2308-FC82-35ACC07D4C73}"/>
                      </a:ext>
                    </a:extLst>
                  </p:cNvPr>
                  <p:cNvSpPr/>
                  <p:nvPr/>
                </p:nvSpPr>
                <p:spPr>
                  <a:xfrm>
                    <a:off x="642232" y="6592498"/>
                    <a:ext cx="1192565" cy="902932"/>
                  </a:xfrm>
                  <a:custGeom>
                    <a:avLst/>
                    <a:gdLst>
                      <a:gd name="connsiteX0" fmla="*/ 232353 w 1192565"/>
                      <a:gd name="connsiteY0" fmla="*/ 708146 h 902932"/>
                      <a:gd name="connsiteX1" fmla="*/ 539667 w 1192565"/>
                      <a:gd name="connsiteY1" fmla="*/ 708146 h 902932"/>
                      <a:gd name="connsiteX2" fmla="*/ 684390 w 1192565"/>
                      <a:gd name="connsiteY2" fmla="*/ 766591 h 902932"/>
                      <a:gd name="connsiteX3" fmla="*/ 781250 w 1192565"/>
                      <a:gd name="connsiteY3" fmla="*/ 857441 h 902932"/>
                      <a:gd name="connsiteX4" fmla="*/ 893255 w 1192565"/>
                      <a:gd name="connsiteY4" fmla="*/ 902932 h 902932"/>
                      <a:gd name="connsiteX5" fmla="*/ 1083773 w 1192565"/>
                      <a:gd name="connsiteY5" fmla="*/ 902932 h 902932"/>
                      <a:gd name="connsiteX6" fmla="*/ 1192035 w 1192565"/>
                      <a:gd name="connsiteY6" fmla="*/ 454447 h 902932"/>
                      <a:gd name="connsiteX7" fmla="*/ 1085393 w 1192565"/>
                      <a:gd name="connsiteY7" fmla="*/ 0 h 902932"/>
                      <a:gd name="connsiteX8" fmla="*/ 893255 w 1192565"/>
                      <a:gd name="connsiteY8" fmla="*/ 0 h 902932"/>
                      <a:gd name="connsiteX9" fmla="*/ 781250 w 1192565"/>
                      <a:gd name="connsiteY9" fmla="*/ 45491 h 902932"/>
                      <a:gd name="connsiteX10" fmla="*/ 684390 w 1192565"/>
                      <a:gd name="connsiteY10" fmla="*/ 136350 h 902932"/>
                      <a:gd name="connsiteX11" fmla="*/ 539667 w 1192565"/>
                      <a:gd name="connsiteY11" fmla="*/ 194796 h 902932"/>
                      <a:gd name="connsiteX12" fmla="*/ 232353 w 1192565"/>
                      <a:gd name="connsiteY12" fmla="*/ 194796 h 902932"/>
                      <a:gd name="connsiteX13" fmla="*/ 0 w 1192565"/>
                      <a:gd name="connsiteY13" fmla="*/ 451466 h 902932"/>
                      <a:gd name="connsiteX14" fmla="*/ 232353 w 1192565"/>
                      <a:gd name="connsiteY14" fmla="*/ 708146 h 902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192565" h="902932">
                        <a:moveTo>
                          <a:pt x="232353" y="708146"/>
                        </a:moveTo>
                        <a:lnTo>
                          <a:pt x="539667" y="708146"/>
                        </a:lnTo>
                        <a:cubicBezTo>
                          <a:pt x="592817" y="708146"/>
                          <a:pt x="644214" y="728901"/>
                          <a:pt x="684390" y="766591"/>
                        </a:cubicBezTo>
                        <a:lnTo>
                          <a:pt x="781250" y="857441"/>
                        </a:lnTo>
                        <a:cubicBezTo>
                          <a:pt x="812540" y="886778"/>
                          <a:pt x="852316" y="902932"/>
                          <a:pt x="893255" y="902932"/>
                        </a:cubicBezTo>
                        <a:lnTo>
                          <a:pt x="1083773" y="902932"/>
                        </a:lnTo>
                        <a:cubicBezTo>
                          <a:pt x="1145705" y="799643"/>
                          <a:pt x="1186948" y="629574"/>
                          <a:pt x="1192035" y="454447"/>
                        </a:cubicBezTo>
                        <a:cubicBezTo>
                          <a:pt x="1197626" y="262433"/>
                          <a:pt x="1158850" y="97774"/>
                          <a:pt x="1085393" y="0"/>
                        </a:cubicBezTo>
                        <a:lnTo>
                          <a:pt x="893255" y="0"/>
                        </a:lnTo>
                        <a:cubicBezTo>
                          <a:pt x="852316" y="0"/>
                          <a:pt x="812540" y="16155"/>
                          <a:pt x="781250" y="45491"/>
                        </a:cubicBezTo>
                        <a:lnTo>
                          <a:pt x="684390" y="136350"/>
                        </a:lnTo>
                        <a:cubicBezTo>
                          <a:pt x="644214" y="174032"/>
                          <a:pt x="592817" y="194796"/>
                          <a:pt x="539667" y="194796"/>
                        </a:cubicBezTo>
                        <a:lnTo>
                          <a:pt x="232353" y="194796"/>
                        </a:lnTo>
                        <a:cubicBezTo>
                          <a:pt x="104242" y="194796"/>
                          <a:pt x="0" y="309934"/>
                          <a:pt x="0" y="451466"/>
                        </a:cubicBezTo>
                        <a:cubicBezTo>
                          <a:pt x="0" y="592998"/>
                          <a:pt x="104242" y="708146"/>
                          <a:pt x="232353" y="70814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057469A0-D56B-1A3E-DF51-1D3E10A9BBAD}"/>
                      </a:ext>
                    </a:extLst>
                  </p:cNvPr>
                  <p:cNvSpPr/>
                  <p:nvPr/>
                </p:nvSpPr>
                <p:spPr>
                  <a:xfrm>
                    <a:off x="1780765" y="6592498"/>
                    <a:ext cx="289643" cy="902932"/>
                  </a:xfrm>
                  <a:custGeom>
                    <a:avLst/>
                    <a:gdLst>
                      <a:gd name="connsiteX0" fmla="*/ 289112 w 289643"/>
                      <a:gd name="connsiteY0" fmla="*/ 454447 h 902932"/>
                      <a:gd name="connsiteX1" fmla="*/ 182480 w 289643"/>
                      <a:gd name="connsiteY1" fmla="*/ 0 h 902932"/>
                      <a:gd name="connsiteX2" fmla="*/ 4667 w 289643"/>
                      <a:gd name="connsiteY2" fmla="*/ 0 h 902932"/>
                      <a:gd name="connsiteX3" fmla="*/ 101327 w 289643"/>
                      <a:gd name="connsiteY3" fmla="*/ 455838 h 902932"/>
                      <a:gd name="connsiteX4" fmla="*/ 0 w 289643"/>
                      <a:gd name="connsiteY4" fmla="*/ 902932 h 902932"/>
                      <a:gd name="connsiteX5" fmla="*/ 180860 w 289643"/>
                      <a:gd name="connsiteY5" fmla="*/ 902932 h 902932"/>
                      <a:gd name="connsiteX6" fmla="*/ 289112 w 289643"/>
                      <a:gd name="connsiteY6" fmla="*/ 454447 h 902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9643" h="902932">
                        <a:moveTo>
                          <a:pt x="289112" y="454447"/>
                        </a:moveTo>
                        <a:cubicBezTo>
                          <a:pt x="294704" y="262433"/>
                          <a:pt x="255918" y="97774"/>
                          <a:pt x="182480" y="0"/>
                        </a:cubicBezTo>
                        <a:lnTo>
                          <a:pt x="4667" y="0"/>
                        </a:lnTo>
                        <a:cubicBezTo>
                          <a:pt x="71790" y="107880"/>
                          <a:pt x="106709" y="270510"/>
                          <a:pt x="101327" y="455838"/>
                        </a:cubicBezTo>
                        <a:cubicBezTo>
                          <a:pt x="96393" y="625555"/>
                          <a:pt x="58226" y="791833"/>
                          <a:pt x="0" y="902932"/>
                        </a:cubicBezTo>
                        <a:lnTo>
                          <a:pt x="180860" y="902932"/>
                        </a:lnTo>
                        <a:cubicBezTo>
                          <a:pt x="242783" y="799643"/>
                          <a:pt x="284026" y="629565"/>
                          <a:pt x="289112" y="45444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ADD77713-024E-C65D-8ECF-03854F050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304" y="2694496"/>
            <a:ext cx="435896" cy="43589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D81CFE-5FAC-8B36-8831-60E219CD8983}"/>
              </a:ext>
            </a:extLst>
          </p:cNvPr>
          <p:cNvSpPr/>
          <p:nvPr/>
        </p:nvSpPr>
        <p:spPr>
          <a:xfrm>
            <a:off x="838936" y="1700808"/>
            <a:ext cx="10513241" cy="708175"/>
          </a:xfrm>
          <a:prstGeom prst="roundRect">
            <a:avLst/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1" algn="ctr">
              <a:lnSpc>
                <a:spcPct val="90000"/>
              </a:lnSpc>
            </a:pPr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US images can be challenging; however, standardised protocols</a:t>
            </a:r>
            <a:b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 that increase reproducibility and comparability across clinics</a:t>
            </a:r>
            <a:r>
              <a:rPr lang="en-GB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11BB4C6-77EC-39DC-1640-241C36D7D5DB}"/>
              </a:ext>
            </a:extLst>
          </p:cNvPr>
          <p:cNvSpPr>
            <a:spLocks/>
          </p:cNvSpPr>
          <p:nvPr/>
        </p:nvSpPr>
        <p:spPr>
          <a:xfrm>
            <a:off x="7511753" y="2492896"/>
            <a:ext cx="3844493" cy="3039284"/>
          </a:xfrm>
          <a:prstGeom prst="roundRect">
            <a:avLst>
              <a:gd name="adj" fmla="val 1221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F906F6-E694-F1AC-6801-49493330EE31}"/>
              </a:ext>
            </a:extLst>
          </p:cNvPr>
          <p:cNvSpPr txBox="1"/>
          <p:nvPr/>
        </p:nvSpPr>
        <p:spPr>
          <a:xfrm>
            <a:off x="7564016" y="2711687"/>
            <a:ext cx="373996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JADE</a:t>
            </a:r>
            <a:r>
              <a:rPr kumimoji="0" lang="en-GB" sz="2800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Quantifies soft tissue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osteochondral abnormalities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haemophilic joints using a standardised algorithm</a:t>
            </a:r>
            <a:r>
              <a:rPr kumimoji="0" lang="en-GB" sz="1400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1400" i="0" u="none" strike="noStrike" kern="1200" cap="none" spc="0" normalizeH="0" baseline="30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D5E893-1D42-1B47-2EB7-9B761F3E3546}"/>
              </a:ext>
            </a:extLst>
          </p:cNvPr>
          <p:cNvSpPr>
            <a:spLocks/>
          </p:cNvSpPr>
          <p:nvPr/>
        </p:nvSpPr>
        <p:spPr>
          <a:xfrm>
            <a:off x="7599074" y="2576095"/>
            <a:ext cx="672698" cy="67269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0" rtlCol="0" anchor="ctr"/>
          <a:lstStyle/>
          <a:p>
            <a:endParaRPr lang="en-GB" sz="1200" b="1" noProof="0" dirty="0"/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A21E78F3-C8DE-C4BB-66F9-0B5DE008CA1C}"/>
              </a:ext>
            </a:extLst>
          </p:cNvPr>
          <p:cNvSpPr/>
          <p:nvPr/>
        </p:nvSpPr>
        <p:spPr>
          <a:xfrm>
            <a:off x="7511753" y="5058147"/>
            <a:ext cx="3844493" cy="474034"/>
          </a:xfrm>
          <a:prstGeom prst="round2SameRect">
            <a:avLst>
              <a:gd name="adj1" fmla="val 0"/>
              <a:gd name="adj2" fmla="val 2458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0" rtlCol="0" anchor="ctr"/>
          <a:lstStyle/>
          <a:p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Measures synovial thickness </a:t>
            </a:r>
          </a:p>
          <a:p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and disease activity (Power Doppler)</a:t>
            </a:r>
            <a:r>
              <a:rPr lang="en-GB" sz="1200" b="1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EC4C2743-C3CE-CC4E-AF7B-927637AFCA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4818" y="5117906"/>
            <a:ext cx="361185" cy="36118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040DFDA-1D0D-39D0-A284-99DF06CD54AC}"/>
              </a:ext>
            </a:extLst>
          </p:cNvPr>
          <p:cNvGrpSpPr/>
          <p:nvPr/>
        </p:nvGrpSpPr>
        <p:grpSpPr>
          <a:xfrm>
            <a:off x="8589447" y="4373843"/>
            <a:ext cx="1890764" cy="489908"/>
            <a:chOff x="4349746" y="4384133"/>
            <a:chExt cx="1689104" cy="48990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09EBAE-0EC0-A448-A549-2D3ACC8FEDCE}"/>
                </a:ext>
              </a:extLst>
            </p:cNvPr>
            <p:cNvSpPr txBox="1"/>
            <p:nvPr/>
          </p:nvSpPr>
          <p:spPr>
            <a:xfrm>
              <a:off x="4833899" y="4384133"/>
              <a:ext cx="1204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Grey-scale + Doppler US 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12CC401-4B02-8799-86E6-A44B38282B64}"/>
                </a:ext>
              </a:extLst>
            </p:cNvPr>
            <p:cNvGrpSpPr/>
            <p:nvPr/>
          </p:nvGrpSpPr>
          <p:grpSpPr>
            <a:xfrm>
              <a:off x="4349746" y="4417445"/>
              <a:ext cx="456598" cy="456596"/>
              <a:chOff x="4341622" y="4732060"/>
              <a:chExt cx="456598" cy="45659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B23AD0F-D725-B5EF-A11C-6910977FAD2F}"/>
                  </a:ext>
                </a:extLst>
              </p:cNvPr>
              <p:cNvSpPr/>
              <p:nvPr/>
            </p:nvSpPr>
            <p:spPr>
              <a:xfrm>
                <a:off x="4341622" y="4732060"/>
                <a:ext cx="456598" cy="456596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0" rIns="0" rtlCol="0" anchor="ctr"/>
              <a:lstStyle/>
              <a:p>
                <a:endParaRPr lang="en-GB" sz="1100" b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A8DCAED-E65E-332A-FBBC-498812AFBD8B}"/>
                  </a:ext>
                </a:extLst>
              </p:cNvPr>
              <p:cNvGrpSpPr/>
              <p:nvPr/>
            </p:nvGrpSpPr>
            <p:grpSpPr>
              <a:xfrm>
                <a:off x="4433010" y="4831217"/>
                <a:ext cx="273822" cy="258283"/>
                <a:chOff x="-1940528" y="2996728"/>
                <a:chExt cx="4782598" cy="4511198"/>
              </a:xfrm>
              <a:solidFill>
                <a:schemeClr val="bg1"/>
              </a:solidFill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C286CE07-647A-680E-4FB7-A2C315750F0B}"/>
                    </a:ext>
                  </a:extLst>
                </p:cNvPr>
                <p:cNvSpPr/>
                <p:nvPr/>
              </p:nvSpPr>
              <p:spPr>
                <a:xfrm>
                  <a:off x="-534866" y="6349177"/>
                  <a:ext cx="1502402" cy="9525"/>
                </a:xfrm>
                <a:custGeom>
                  <a:avLst/>
                  <a:gdLst>
                    <a:gd name="connsiteX0" fmla="*/ 1502397 w 1502397"/>
                    <a:gd name="connsiteY0" fmla="*/ 0 h 9525"/>
                    <a:gd name="connsiteX1" fmla="*/ 0 w 1502397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02397" h="9525">
                      <a:moveTo>
                        <a:pt x="1502397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127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 sz="1600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5" name="Graphic 16">
                  <a:extLst>
                    <a:ext uri="{FF2B5EF4-FFF2-40B4-BE49-F238E27FC236}">
                      <a16:creationId xmlns:a16="http://schemas.microsoft.com/office/drawing/2014/main" id="{31ABCB20-2605-1869-8A27-B03400DB9B61}"/>
                    </a:ext>
                  </a:extLst>
                </p:cNvPr>
                <p:cNvGrpSpPr/>
                <p:nvPr/>
              </p:nvGrpSpPr>
              <p:grpSpPr>
                <a:xfrm>
                  <a:off x="-245868" y="5872132"/>
                  <a:ext cx="924401" cy="477050"/>
                  <a:chOff x="-245868" y="5872132"/>
                  <a:chExt cx="924401" cy="477050"/>
                </a:xfrm>
                <a:grpFill/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630F9D43-91E7-E60D-D3D2-889CC3C02405}"/>
                      </a:ext>
                    </a:extLst>
                  </p:cNvPr>
                  <p:cNvSpPr/>
                  <p:nvPr/>
                </p:nvSpPr>
                <p:spPr>
                  <a:xfrm>
                    <a:off x="-245868" y="5872132"/>
                    <a:ext cx="157038" cy="477050"/>
                  </a:xfrm>
                  <a:custGeom>
                    <a:avLst/>
                    <a:gdLst>
                      <a:gd name="connsiteX0" fmla="*/ 0 w 157038"/>
                      <a:gd name="connsiteY0" fmla="*/ 477050 h 477050"/>
                      <a:gd name="connsiteX1" fmla="*/ 157039 w 157038"/>
                      <a:gd name="connsiteY1" fmla="*/ 0 h 477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7038" h="477050">
                        <a:moveTo>
                          <a:pt x="0" y="477050"/>
                        </a:moveTo>
                        <a:lnTo>
                          <a:pt x="157039" y="0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8A08B14E-B447-AA9B-8154-AF8F3412253E}"/>
                      </a:ext>
                    </a:extLst>
                  </p:cNvPr>
                  <p:cNvSpPr/>
                  <p:nvPr/>
                </p:nvSpPr>
                <p:spPr>
                  <a:xfrm>
                    <a:off x="521494" y="5872132"/>
                    <a:ext cx="157038" cy="477050"/>
                  </a:xfrm>
                  <a:custGeom>
                    <a:avLst/>
                    <a:gdLst>
                      <a:gd name="connsiteX0" fmla="*/ 0 w 157038"/>
                      <a:gd name="connsiteY0" fmla="*/ 0 h 477050"/>
                      <a:gd name="connsiteX1" fmla="*/ 157039 w 157038"/>
                      <a:gd name="connsiteY1" fmla="*/ 477050 h 477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7038" h="477050">
                        <a:moveTo>
                          <a:pt x="0" y="0"/>
                        </a:moveTo>
                        <a:lnTo>
                          <a:pt x="157039" y="477050"/>
                        </a:lnTo>
                      </a:path>
                    </a:pathLst>
                  </a:custGeom>
                  <a:grpFill/>
                  <a:ln w="1270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4FC6495-CA32-AC79-0102-BC19CF081263}"/>
                    </a:ext>
                  </a:extLst>
                </p:cNvPr>
                <p:cNvSpPr/>
                <p:nvPr/>
              </p:nvSpPr>
              <p:spPr>
                <a:xfrm>
                  <a:off x="-1247468" y="6149252"/>
                  <a:ext cx="1926639" cy="894711"/>
                </a:xfrm>
                <a:custGeom>
                  <a:avLst/>
                  <a:gdLst>
                    <a:gd name="connsiteX0" fmla="*/ 1067437 w 1926639"/>
                    <a:gd name="connsiteY0" fmla="*/ 0 h 894711"/>
                    <a:gd name="connsiteX1" fmla="*/ 447360 w 1926639"/>
                    <a:gd name="connsiteY1" fmla="*/ 0 h 894711"/>
                    <a:gd name="connsiteX2" fmla="*/ 0 w 1926639"/>
                    <a:gd name="connsiteY2" fmla="*/ 447360 h 894711"/>
                    <a:gd name="connsiteX3" fmla="*/ 0 w 1926639"/>
                    <a:gd name="connsiteY3" fmla="*/ 447360 h 894711"/>
                    <a:gd name="connsiteX4" fmla="*/ 447360 w 1926639"/>
                    <a:gd name="connsiteY4" fmla="*/ 894712 h 894711"/>
                    <a:gd name="connsiteX5" fmla="*/ 1926640 w 1926639"/>
                    <a:gd name="connsiteY5" fmla="*/ 894712 h 89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6639" h="894711">
                      <a:moveTo>
                        <a:pt x="1067437" y="0"/>
                      </a:moveTo>
                      <a:lnTo>
                        <a:pt x="447360" y="0"/>
                      </a:lnTo>
                      <a:cubicBezTo>
                        <a:pt x="200288" y="0"/>
                        <a:pt x="0" y="200292"/>
                        <a:pt x="0" y="447360"/>
                      </a:cubicBezTo>
                      <a:lnTo>
                        <a:pt x="0" y="447360"/>
                      </a:lnTo>
                      <a:cubicBezTo>
                        <a:pt x="0" y="694429"/>
                        <a:pt x="200288" y="894712"/>
                        <a:pt x="447360" y="894712"/>
                      </a:cubicBezTo>
                      <a:lnTo>
                        <a:pt x="1926640" y="894712"/>
                      </a:lnTo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 sz="1600" noProof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7" name="Graphic 16">
                  <a:extLst>
                    <a:ext uri="{FF2B5EF4-FFF2-40B4-BE49-F238E27FC236}">
                      <a16:creationId xmlns:a16="http://schemas.microsoft.com/office/drawing/2014/main" id="{21F3445D-C50F-796B-E6AB-DC05B6F98F4A}"/>
                    </a:ext>
                  </a:extLst>
                </p:cNvPr>
                <p:cNvGrpSpPr/>
                <p:nvPr/>
              </p:nvGrpSpPr>
              <p:grpSpPr>
                <a:xfrm>
                  <a:off x="2314146" y="6580001"/>
                  <a:ext cx="527924" cy="927925"/>
                  <a:chOff x="2314146" y="6580001"/>
                  <a:chExt cx="527924" cy="927925"/>
                </a:xfrm>
                <a:grpFill/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D39C637C-049B-C985-2578-CDDEE9C2BFBC}"/>
                      </a:ext>
                    </a:extLst>
                  </p:cNvPr>
                  <p:cNvSpPr/>
                  <p:nvPr/>
                </p:nvSpPr>
                <p:spPr>
                  <a:xfrm>
                    <a:off x="2314146" y="6888716"/>
                    <a:ext cx="91332" cy="310496"/>
                  </a:xfrm>
                  <a:custGeom>
                    <a:avLst/>
                    <a:gdLst>
                      <a:gd name="connsiteX0" fmla="*/ 0 w 91332"/>
                      <a:gd name="connsiteY0" fmla="*/ 0 h 310496"/>
                      <a:gd name="connsiteX1" fmla="*/ 0 w 91332"/>
                      <a:gd name="connsiteY1" fmla="*/ 310496 h 310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1332" h="310496">
                        <a:moveTo>
                          <a:pt x="0" y="0"/>
                        </a:moveTo>
                        <a:cubicBezTo>
                          <a:pt x="121606" y="121606"/>
                          <a:pt x="121949" y="188548"/>
                          <a:pt x="0" y="310496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7E5281B4-AEE8-A73F-D345-2087BB172650}"/>
                      </a:ext>
                    </a:extLst>
                  </p:cNvPr>
                  <p:cNvSpPr/>
                  <p:nvPr/>
                </p:nvSpPr>
                <p:spPr>
                  <a:xfrm>
                    <a:off x="2477376" y="6725486"/>
                    <a:ext cx="158944" cy="636955"/>
                  </a:xfrm>
                  <a:custGeom>
                    <a:avLst/>
                    <a:gdLst>
                      <a:gd name="connsiteX0" fmla="*/ 0 w 158944"/>
                      <a:gd name="connsiteY0" fmla="*/ 0 h 636955"/>
                      <a:gd name="connsiteX1" fmla="*/ 0 w 158944"/>
                      <a:gd name="connsiteY1" fmla="*/ 636956 h 636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8944" h="636955">
                        <a:moveTo>
                          <a:pt x="0" y="0"/>
                        </a:moveTo>
                        <a:cubicBezTo>
                          <a:pt x="211760" y="211760"/>
                          <a:pt x="212093" y="424863"/>
                          <a:pt x="0" y="636956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AF3F1AF8-B023-C477-F055-59C9DB35B91E}"/>
                      </a:ext>
                    </a:extLst>
                  </p:cNvPr>
                  <p:cNvSpPr/>
                  <p:nvPr/>
                </p:nvSpPr>
                <p:spPr>
                  <a:xfrm>
                    <a:off x="2622861" y="6580001"/>
                    <a:ext cx="219209" cy="927925"/>
                  </a:xfrm>
                  <a:custGeom>
                    <a:avLst/>
                    <a:gdLst>
                      <a:gd name="connsiteX0" fmla="*/ 0 w 219209"/>
                      <a:gd name="connsiteY0" fmla="*/ 0 h 927925"/>
                      <a:gd name="connsiteX1" fmla="*/ 0 w 219209"/>
                      <a:gd name="connsiteY1" fmla="*/ 927925 h 927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9209" h="927925">
                        <a:moveTo>
                          <a:pt x="0" y="0"/>
                        </a:moveTo>
                        <a:cubicBezTo>
                          <a:pt x="292113" y="292103"/>
                          <a:pt x="292446" y="635479"/>
                          <a:pt x="0" y="927925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8" name="Graphic 16">
                  <a:extLst>
                    <a:ext uri="{FF2B5EF4-FFF2-40B4-BE49-F238E27FC236}">
                      <a16:creationId xmlns:a16="http://schemas.microsoft.com/office/drawing/2014/main" id="{510CACEC-BF15-E2B6-6DC8-17A4990ACBD7}"/>
                    </a:ext>
                  </a:extLst>
                </p:cNvPr>
                <p:cNvGrpSpPr/>
                <p:nvPr/>
              </p:nvGrpSpPr>
              <p:grpSpPr>
                <a:xfrm>
                  <a:off x="-1940528" y="2996728"/>
                  <a:ext cx="4313720" cy="2876766"/>
                  <a:chOff x="-1940528" y="2996728"/>
                  <a:chExt cx="4313720" cy="2876766"/>
                </a:xfrm>
                <a:grpFill/>
              </p:grpSpPr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EA63EC3E-6BD3-ECD8-4FB9-87D0C0E19A21}"/>
                      </a:ext>
                    </a:extLst>
                  </p:cNvPr>
                  <p:cNvSpPr/>
                  <p:nvPr/>
                </p:nvSpPr>
                <p:spPr>
                  <a:xfrm>
                    <a:off x="-1940528" y="2996728"/>
                    <a:ext cx="4313720" cy="2221362"/>
                  </a:xfrm>
                  <a:custGeom>
                    <a:avLst/>
                    <a:gdLst>
                      <a:gd name="connsiteX0" fmla="*/ 4313720 w 4313720"/>
                      <a:gd name="connsiteY0" fmla="*/ 213955 h 2221363"/>
                      <a:gd name="connsiteX1" fmla="*/ 4099760 w 4313720"/>
                      <a:gd name="connsiteY1" fmla="*/ 0 h 2221363"/>
                      <a:gd name="connsiteX2" fmla="*/ 213958 w 4313720"/>
                      <a:gd name="connsiteY2" fmla="*/ 0 h 2221363"/>
                      <a:gd name="connsiteX3" fmla="*/ 0 w 4313720"/>
                      <a:gd name="connsiteY3" fmla="*/ 213955 h 2221363"/>
                      <a:gd name="connsiteX4" fmla="*/ 0 w 4313720"/>
                      <a:gd name="connsiteY4" fmla="*/ 2221364 h 2221363"/>
                      <a:gd name="connsiteX5" fmla="*/ 4313720 w 4313720"/>
                      <a:gd name="connsiteY5" fmla="*/ 2221364 h 2221363"/>
                      <a:gd name="connsiteX6" fmla="*/ 4313720 w 4313720"/>
                      <a:gd name="connsiteY6" fmla="*/ 213955 h 2221363"/>
                      <a:gd name="connsiteX7" fmla="*/ 3534966 w 4313720"/>
                      <a:gd name="connsiteY7" fmla="*/ 1519314 h 2221363"/>
                      <a:gd name="connsiteX8" fmla="*/ 2156860 w 4313720"/>
                      <a:gd name="connsiteY8" fmla="*/ 1933937 h 2221363"/>
                      <a:gd name="connsiteX9" fmla="*/ 778757 w 4313720"/>
                      <a:gd name="connsiteY9" fmla="*/ 1519314 h 2221363"/>
                      <a:gd name="connsiteX10" fmla="*/ 766919 w 4313720"/>
                      <a:gd name="connsiteY10" fmla="*/ 1473803 h 2221363"/>
                      <a:gd name="connsiteX11" fmla="*/ 1333110 w 4313720"/>
                      <a:gd name="connsiteY11" fmla="*/ 403225 h 2221363"/>
                      <a:gd name="connsiteX12" fmla="*/ 1355046 w 4313720"/>
                      <a:gd name="connsiteY12" fmla="*/ 385821 h 2221363"/>
                      <a:gd name="connsiteX13" fmla="*/ 1382706 w 4313720"/>
                      <a:gd name="connsiteY13" fmla="*/ 390181 h 2221363"/>
                      <a:gd name="connsiteX14" fmla="*/ 2931024 w 4313720"/>
                      <a:gd name="connsiteY14" fmla="*/ 390181 h 2221363"/>
                      <a:gd name="connsiteX15" fmla="*/ 2958675 w 4313720"/>
                      <a:gd name="connsiteY15" fmla="*/ 385821 h 2221363"/>
                      <a:gd name="connsiteX16" fmla="*/ 2980611 w 4313720"/>
                      <a:gd name="connsiteY16" fmla="*/ 403225 h 2221363"/>
                      <a:gd name="connsiteX17" fmla="*/ 3546805 w 4313720"/>
                      <a:gd name="connsiteY17" fmla="*/ 1473803 h 2221363"/>
                      <a:gd name="connsiteX18" fmla="*/ 3534966 w 4313720"/>
                      <a:gd name="connsiteY18" fmla="*/ 1519314 h 2221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313720" h="2221363">
                        <a:moveTo>
                          <a:pt x="4313720" y="213955"/>
                        </a:moveTo>
                        <a:cubicBezTo>
                          <a:pt x="4313720" y="95980"/>
                          <a:pt x="4217747" y="0"/>
                          <a:pt x="4099760" y="0"/>
                        </a:cubicBezTo>
                        <a:lnTo>
                          <a:pt x="213958" y="0"/>
                        </a:lnTo>
                        <a:cubicBezTo>
                          <a:pt x="95980" y="0"/>
                          <a:pt x="0" y="95980"/>
                          <a:pt x="0" y="213955"/>
                        </a:cubicBezTo>
                        <a:lnTo>
                          <a:pt x="0" y="2221364"/>
                        </a:lnTo>
                        <a:lnTo>
                          <a:pt x="4313720" y="2221364"/>
                        </a:lnTo>
                        <a:lnTo>
                          <a:pt x="4313720" y="213955"/>
                        </a:lnTo>
                        <a:close/>
                        <a:moveTo>
                          <a:pt x="3534966" y="1519314"/>
                        </a:moveTo>
                        <a:cubicBezTo>
                          <a:pt x="3116761" y="1790567"/>
                          <a:pt x="2640216" y="1933937"/>
                          <a:pt x="2156860" y="1933937"/>
                        </a:cubicBezTo>
                        <a:cubicBezTo>
                          <a:pt x="1673495" y="1933937"/>
                          <a:pt x="1196959" y="1790567"/>
                          <a:pt x="778757" y="1519314"/>
                        </a:cubicBezTo>
                        <a:cubicBezTo>
                          <a:pt x="763619" y="1509503"/>
                          <a:pt x="758482" y="1489758"/>
                          <a:pt x="766919" y="1473803"/>
                        </a:cubicBezTo>
                        <a:lnTo>
                          <a:pt x="1333110" y="403225"/>
                        </a:lnTo>
                        <a:cubicBezTo>
                          <a:pt x="1337662" y="394612"/>
                          <a:pt x="1345625" y="388299"/>
                          <a:pt x="1355046" y="385821"/>
                        </a:cubicBezTo>
                        <a:cubicBezTo>
                          <a:pt x="1364466" y="383340"/>
                          <a:pt x="1374496" y="384920"/>
                          <a:pt x="1382706" y="390181"/>
                        </a:cubicBezTo>
                        <a:cubicBezTo>
                          <a:pt x="1867452" y="700839"/>
                          <a:pt x="2446268" y="700839"/>
                          <a:pt x="2931024" y="390181"/>
                        </a:cubicBezTo>
                        <a:cubicBezTo>
                          <a:pt x="2939234" y="384920"/>
                          <a:pt x="2949264" y="383343"/>
                          <a:pt x="2958675" y="385821"/>
                        </a:cubicBezTo>
                        <a:cubicBezTo>
                          <a:pt x="2968104" y="388299"/>
                          <a:pt x="2976058" y="394612"/>
                          <a:pt x="2980611" y="403225"/>
                        </a:cubicBezTo>
                        <a:lnTo>
                          <a:pt x="3546805" y="1473803"/>
                        </a:lnTo>
                        <a:cubicBezTo>
                          <a:pt x="3555244" y="1489758"/>
                          <a:pt x="3550101" y="1509503"/>
                          <a:pt x="3534966" y="151931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2D6379A8-AA93-D53F-29AD-F0A20C18AA7C}"/>
                      </a:ext>
                    </a:extLst>
                  </p:cNvPr>
                  <p:cNvSpPr/>
                  <p:nvPr/>
                </p:nvSpPr>
                <p:spPr>
                  <a:xfrm>
                    <a:off x="-1940528" y="5477740"/>
                    <a:ext cx="4313720" cy="395754"/>
                  </a:xfrm>
                  <a:custGeom>
                    <a:avLst/>
                    <a:gdLst>
                      <a:gd name="connsiteX0" fmla="*/ 4313720 w 4313720"/>
                      <a:gd name="connsiteY0" fmla="*/ 0 h 395754"/>
                      <a:gd name="connsiteX1" fmla="*/ 0 w 4313720"/>
                      <a:gd name="connsiteY1" fmla="*/ 0 h 395754"/>
                      <a:gd name="connsiteX2" fmla="*/ 0 w 4313720"/>
                      <a:gd name="connsiteY2" fmla="*/ 181794 h 395754"/>
                      <a:gd name="connsiteX3" fmla="*/ 213958 w 4313720"/>
                      <a:gd name="connsiteY3" fmla="*/ 395754 h 395754"/>
                      <a:gd name="connsiteX4" fmla="*/ 4099760 w 4313720"/>
                      <a:gd name="connsiteY4" fmla="*/ 395754 h 395754"/>
                      <a:gd name="connsiteX5" fmla="*/ 4313720 w 4313720"/>
                      <a:gd name="connsiteY5" fmla="*/ 181794 h 395754"/>
                      <a:gd name="connsiteX6" fmla="*/ 4313720 w 4313720"/>
                      <a:gd name="connsiteY6" fmla="*/ 0 h 39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13720" h="395754">
                        <a:moveTo>
                          <a:pt x="4313720" y="0"/>
                        </a:moveTo>
                        <a:lnTo>
                          <a:pt x="0" y="0"/>
                        </a:lnTo>
                        <a:lnTo>
                          <a:pt x="0" y="181794"/>
                        </a:lnTo>
                        <a:cubicBezTo>
                          <a:pt x="0" y="299771"/>
                          <a:pt x="95980" y="395754"/>
                          <a:pt x="213958" y="395754"/>
                        </a:cubicBezTo>
                        <a:lnTo>
                          <a:pt x="4099760" y="395754"/>
                        </a:lnTo>
                        <a:cubicBezTo>
                          <a:pt x="4217747" y="395754"/>
                          <a:pt x="4313720" y="299771"/>
                          <a:pt x="4313720" y="181794"/>
                        </a:cubicBezTo>
                        <a:lnTo>
                          <a:pt x="431372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9" name="Graphic 16">
                  <a:extLst>
                    <a:ext uri="{FF2B5EF4-FFF2-40B4-BE49-F238E27FC236}">
                      <a16:creationId xmlns:a16="http://schemas.microsoft.com/office/drawing/2014/main" id="{1AD3BA79-B4E6-9580-9375-9B4A0996D55F}"/>
                    </a:ext>
                  </a:extLst>
                </p:cNvPr>
                <p:cNvGrpSpPr/>
                <p:nvPr/>
              </p:nvGrpSpPr>
              <p:grpSpPr>
                <a:xfrm>
                  <a:off x="642232" y="6592498"/>
                  <a:ext cx="1428175" cy="902932"/>
                  <a:chOff x="642232" y="6592498"/>
                  <a:chExt cx="1428175" cy="902932"/>
                </a:xfrm>
                <a:grpFill/>
              </p:grpSpPr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E76FC226-0778-5816-7676-9A9EB51BADA4}"/>
                      </a:ext>
                    </a:extLst>
                  </p:cNvPr>
                  <p:cNvSpPr/>
                  <p:nvPr/>
                </p:nvSpPr>
                <p:spPr>
                  <a:xfrm>
                    <a:off x="642232" y="6592498"/>
                    <a:ext cx="1192565" cy="902932"/>
                  </a:xfrm>
                  <a:custGeom>
                    <a:avLst/>
                    <a:gdLst>
                      <a:gd name="connsiteX0" fmla="*/ 232353 w 1192565"/>
                      <a:gd name="connsiteY0" fmla="*/ 708146 h 902932"/>
                      <a:gd name="connsiteX1" fmla="*/ 539667 w 1192565"/>
                      <a:gd name="connsiteY1" fmla="*/ 708146 h 902932"/>
                      <a:gd name="connsiteX2" fmla="*/ 684390 w 1192565"/>
                      <a:gd name="connsiteY2" fmla="*/ 766591 h 902932"/>
                      <a:gd name="connsiteX3" fmla="*/ 781250 w 1192565"/>
                      <a:gd name="connsiteY3" fmla="*/ 857441 h 902932"/>
                      <a:gd name="connsiteX4" fmla="*/ 893255 w 1192565"/>
                      <a:gd name="connsiteY4" fmla="*/ 902932 h 902932"/>
                      <a:gd name="connsiteX5" fmla="*/ 1083773 w 1192565"/>
                      <a:gd name="connsiteY5" fmla="*/ 902932 h 902932"/>
                      <a:gd name="connsiteX6" fmla="*/ 1192035 w 1192565"/>
                      <a:gd name="connsiteY6" fmla="*/ 454447 h 902932"/>
                      <a:gd name="connsiteX7" fmla="*/ 1085393 w 1192565"/>
                      <a:gd name="connsiteY7" fmla="*/ 0 h 902932"/>
                      <a:gd name="connsiteX8" fmla="*/ 893255 w 1192565"/>
                      <a:gd name="connsiteY8" fmla="*/ 0 h 902932"/>
                      <a:gd name="connsiteX9" fmla="*/ 781250 w 1192565"/>
                      <a:gd name="connsiteY9" fmla="*/ 45491 h 902932"/>
                      <a:gd name="connsiteX10" fmla="*/ 684390 w 1192565"/>
                      <a:gd name="connsiteY10" fmla="*/ 136350 h 902932"/>
                      <a:gd name="connsiteX11" fmla="*/ 539667 w 1192565"/>
                      <a:gd name="connsiteY11" fmla="*/ 194796 h 902932"/>
                      <a:gd name="connsiteX12" fmla="*/ 232353 w 1192565"/>
                      <a:gd name="connsiteY12" fmla="*/ 194796 h 902932"/>
                      <a:gd name="connsiteX13" fmla="*/ 0 w 1192565"/>
                      <a:gd name="connsiteY13" fmla="*/ 451466 h 902932"/>
                      <a:gd name="connsiteX14" fmla="*/ 232353 w 1192565"/>
                      <a:gd name="connsiteY14" fmla="*/ 708146 h 902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192565" h="902932">
                        <a:moveTo>
                          <a:pt x="232353" y="708146"/>
                        </a:moveTo>
                        <a:lnTo>
                          <a:pt x="539667" y="708146"/>
                        </a:lnTo>
                        <a:cubicBezTo>
                          <a:pt x="592817" y="708146"/>
                          <a:pt x="644214" y="728901"/>
                          <a:pt x="684390" y="766591"/>
                        </a:cubicBezTo>
                        <a:lnTo>
                          <a:pt x="781250" y="857441"/>
                        </a:lnTo>
                        <a:cubicBezTo>
                          <a:pt x="812540" y="886778"/>
                          <a:pt x="852316" y="902932"/>
                          <a:pt x="893255" y="902932"/>
                        </a:cubicBezTo>
                        <a:lnTo>
                          <a:pt x="1083773" y="902932"/>
                        </a:lnTo>
                        <a:cubicBezTo>
                          <a:pt x="1145705" y="799643"/>
                          <a:pt x="1186948" y="629574"/>
                          <a:pt x="1192035" y="454447"/>
                        </a:cubicBezTo>
                        <a:cubicBezTo>
                          <a:pt x="1197626" y="262433"/>
                          <a:pt x="1158850" y="97774"/>
                          <a:pt x="1085393" y="0"/>
                        </a:cubicBezTo>
                        <a:lnTo>
                          <a:pt x="893255" y="0"/>
                        </a:lnTo>
                        <a:cubicBezTo>
                          <a:pt x="852316" y="0"/>
                          <a:pt x="812540" y="16155"/>
                          <a:pt x="781250" y="45491"/>
                        </a:cubicBezTo>
                        <a:lnTo>
                          <a:pt x="684390" y="136350"/>
                        </a:lnTo>
                        <a:cubicBezTo>
                          <a:pt x="644214" y="174032"/>
                          <a:pt x="592817" y="194796"/>
                          <a:pt x="539667" y="194796"/>
                        </a:cubicBezTo>
                        <a:lnTo>
                          <a:pt x="232353" y="194796"/>
                        </a:lnTo>
                        <a:cubicBezTo>
                          <a:pt x="104242" y="194796"/>
                          <a:pt x="0" y="309934"/>
                          <a:pt x="0" y="451466"/>
                        </a:cubicBezTo>
                        <a:cubicBezTo>
                          <a:pt x="0" y="592998"/>
                          <a:pt x="104242" y="708146"/>
                          <a:pt x="232353" y="70814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9290539E-8A99-89B1-143A-669C5EBF0183}"/>
                      </a:ext>
                    </a:extLst>
                  </p:cNvPr>
                  <p:cNvSpPr/>
                  <p:nvPr/>
                </p:nvSpPr>
                <p:spPr>
                  <a:xfrm>
                    <a:off x="1780765" y="6592498"/>
                    <a:ext cx="289643" cy="902932"/>
                  </a:xfrm>
                  <a:custGeom>
                    <a:avLst/>
                    <a:gdLst>
                      <a:gd name="connsiteX0" fmla="*/ 289112 w 289643"/>
                      <a:gd name="connsiteY0" fmla="*/ 454447 h 902932"/>
                      <a:gd name="connsiteX1" fmla="*/ 182480 w 289643"/>
                      <a:gd name="connsiteY1" fmla="*/ 0 h 902932"/>
                      <a:gd name="connsiteX2" fmla="*/ 4667 w 289643"/>
                      <a:gd name="connsiteY2" fmla="*/ 0 h 902932"/>
                      <a:gd name="connsiteX3" fmla="*/ 101327 w 289643"/>
                      <a:gd name="connsiteY3" fmla="*/ 455838 h 902932"/>
                      <a:gd name="connsiteX4" fmla="*/ 0 w 289643"/>
                      <a:gd name="connsiteY4" fmla="*/ 902932 h 902932"/>
                      <a:gd name="connsiteX5" fmla="*/ 180860 w 289643"/>
                      <a:gd name="connsiteY5" fmla="*/ 902932 h 902932"/>
                      <a:gd name="connsiteX6" fmla="*/ 289112 w 289643"/>
                      <a:gd name="connsiteY6" fmla="*/ 454447 h 902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9643" h="902932">
                        <a:moveTo>
                          <a:pt x="289112" y="454447"/>
                        </a:moveTo>
                        <a:cubicBezTo>
                          <a:pt x="294704" y="262433"/>
                          <a:pt x="255918" y="97774"/>
                          <a:pt x="182480" y="0"/>
                        </a:cubicBezTo>
                        <a:lnTo>
                          <a:pt x="4667" y="0"/>
                        </a:lnTo>
                        <a:cubicBezTo>
                          <a:pt x="71790" y="107880"/>
                          <a:pt x="106709" y="270510"/>
                          <a:pt x="101327" y="455838"/>
                        </a:cubicBezTo>
                        <a:cubicBezTo>
                          <a:pt x="96393" y="625555"/>
                          <a:pt x="58226" y="791833"/>
                          <a:pt x="0" y="902932"/>
                        </a:cubicBezTo>
                        <a:lnTo>
                          <a:pt x="180860" y="902932"/>
                        </a:lnTo>
                        <a:cubicBezTo>
                          <a:pt x="242783" y="799643"/>
                          <a:pt x="284026" y="629565"/>
                          <a:pt x="289112" y="45444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1600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103" name="Picture 2" descr="The United States flag icon - Country flags">
            <a:extLst>
              <a:ext uri="{FF2B5EF4-FFF2-40B4-BE49-F238E27FC236}">
                <a16:creationId xmlns:a16="http://schemas.microsoft.com/office/drawing/2014/main" id="{93688AE1-77A8-592A-C2E3-724CFFCE713A}"/>
              </a:ext>
            </a:extLst>
          </p:cNvPr>
          <p:cNvPicPr>
            <a:picLocks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409" y="2576095"/>
            <a:ext cx="672698" cy="67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51691154-E8F8-721C-376C-65CE3AFBB5F1}"/>
              </a:ext>
            </a:extLst>
          </p:cNvPr>
          <p:cNvSpPr/>
          <p:nvPr/>
        </p:nvSpPr>
        <p:spPr>
          <a:xfrm>
            <a:off x="7724384" y="2726232"/>
            <a:ext cx="422080" cy="372424"/>
          </a:xfrm>
          <a:custGeom>
            <a:avLst/>
            <a:gdLst>
              <a:gd name="connsiteX0" fmla="*/ 794585 w 809625"/>
              <a:gd name="connsiteY0" fmla="*/ 523875 h 714375"/>
              <a:gd name="connsiteX1" fmla="*/ 728729 w 809625"/>
              <a:gd name="connsiteY1" fmla="*/ 523875 h 714375"/>
              <a:gd name="connsiteX2" fmla="*/ 675037 w 809625"/>
              <a:gd name="connsiteY2" fmla="*/ 410461 h 714375"/>
              <a:gd name="connsiteX3" fmla="*/ 505501 w 809625"/>
              <a:gd name="connsiteY3" fmla="*/ 341643 h 714375"/>
              <a:gd name="connsiteX4" fmla="*/ 421424 w 809625"/>
              <a:gd name="connsiteY4" fmla="*/ 341643 h 714375"/>
              <a:gd name="connsiteX5" fmla="*/ 421424 w 809625"/>
              <a:gd name="connsiteY5" fmla="*/ 142875 h 714375"/>
              <a:gd name="connsiteX6" fmla="*/ 573500 w 809625"/>
              <a:gd name="connsiteY6" fmla="*/ 142875 h 714375"/>
              <a:gd name="connsiteX7" fmla="*/ 588483 w 809625"/>
              <a:gd name="connsiteY7" fmla="*/ 127892 h 714375"/>
              <a:gd name="connsiteX8" fmla="*/ 588483 w 809625"/>
              <a:gd name="connsiteY8" fmla="*/ 14983 h 714375"/>
              <a:gd name="connsiteX9" fmla="*/ 573500 w 809625"/>
              <a:gd name="connsiteY9" fmla="*/ 0 h 714375"/>
              <a:gd name="connsiteX10" fmla="*/ 241525 w 809625"/>
              <a:gd name="connsiteY10" fmla="*/ 0 h 714375"/>
              <a:gd name="connsiteX11" fmla="*/ 226533 w 809625"/>
              <a:gd name="connsiteY11" fmla="*/ 14983 h 714375"/>
              <a:gd name="connsiteX12" fmla="*/ 226533 w 809625"/>
              <a:gd name="connsiteY12" fmla="*/ 127892 h 714375"/>
              <a:gd name="connsiteX13" fmla="*/ 241525 w 809625"/>
              <a:gd name="connsiteY13" fmla="*/ 142875 h 714375"/>
              <a:gd name="connsiteX14" fmla="*/ 393344 w 809625"/>
              <a:gd name="connsiteY14" fmla="*/ 142875 h 714375"/>
              <a:gd name="connsiteX15" fmla="*/ 393344 w 809625"/>
              <a:gd name="connsiteY15" fmla="*/ 341643 h 714375"/>
              <a:gd name="connsiteX16" fmla="*/ 308962 w 809625"/>
              <a:gd name="connsiteY16" fmla="*/ 341643 h 714375"/>
              <a:gd name="connsiteX17" fmla="*/ 86592 w 809625"/>
              <a:gd name="connsiteY17" fmla="*/ 524313 h 714375"/>
              <a:gd name="connsiteX18" fmla="*/ 0 w 809625"/>
              <a:gd name="connsiteY18" fmla="*/ 619125 h 714375"/>
              <a:gd name="connsiteX19" fmla="*/ 95250 w 809625"/>
              <a:gd name="connsiteY19" fmla="*/ 714375 h 714375"/>
              <a:gd name="connsiteX20" fmla="*/ 190500 w 809625"/>
              <a:gd name="connsiteY20" fmla="*/ 619125 h 714375"/>
              <a:gd name="connsiteX21" fmla="*/ 114548 w 809625"/>
              <a:gd name="connsiteY21" fmla="*/ 525837 h 714375"/>
              <a:gd name="connsiteX22" fmla="*/ 308962 w 809625"/>
              <a:gd name="connsiteY22" fmla="*/ 369722 h 714375"/>
              <a:gd name="connsiteX23" fmla="*/ 393344 w 809625"/>
              <a:gd name="connsiteY23" fmla="*/ 369722 h 714375"/>
              <a:gd name="connsiteX24" fmla="*/ 393344 w 809625"/>
              <a:gd name="connsiteY24" fmla="*/ 523875 h 714375"/>
              <a:gd name="connsiteX25" fmla="*/ 296113 w 809625"/>
              <a:gd name="connsiteY25" fmla="*/ 523875 h 714375"/>
              <a:gd name="connsiteX26" fmla="*/ 290751 w 809625"/>
              <a:gd name="connsiteY26" fmla="*/ 534467 h 714375"/>
              <a:gd name="connsiteX27" fmla="*/ 402146 w 809625"/>
              <a:gd name="connsiteY27" fmla="*/ 711451 h 714375"/>
              <a:gd name="connsiteX28" fmla="*/ 412880 w 809625"/>
              <a:gd name="connsiteY28" fmla="*/ 711451 h 714375"/>
              <a:gd name="connsiteX29" fmla="*/ 524275 w 809625"/>
              <a:gd name="connsiteY29" fmla="*/ 534467 h 714375"/>
              <a:gd name="connsiteX30" fmla="*/ 518912 w 809625"/>
              <a:gd name="connsiteY30" fmla="*/ 523875 h 714375"/>
              <a:gd name="connsiteX31" fmla="*/ 421424 w 809625"/>
              <a:gd name="connsiteY31" fmla="*/ 523875 h 714375"/>
              <a:gd name="connsiteX32" fmla="*/ 421424 w 809625"/>
              <a:gd name="connsiteY32" fmla="*/ 369722 h 714375"/>
              <a:gd name="connsiteX33" fmla="*/ 505501 w 809625"/>
              <a:gd name="connsiteY33" fmla="*/ 369722 h 714375"/>
              <a:gd name="connsiteX34" fmla="*/ 654768 w 809625"/>
              <a:gd name="connsiteY34" fmla="*/ 429901 h 714375"/>
              <a:gd name="connsiteX35" fmla="*/ 700516 w 809625"/>
              <a:gd name="connsiteY35" fmla="*/ 523875 h 714375"/>
              <a:gd name="connsiteX36" fmla="*/ 634165 w 809625"/>
              <a:gd name="connsiteY36" fmla="*/ 523875 h 714375"/>
              <a:gd name="connsiteX37" fmla="*/ 619125 w 809625"/>
              <a:gd name="connsiteY37" fmla="*/ 538915 h 714375"/>
              <a:gd name="connsiteX38" fmla="*/ 619125 w 809625"/>
              <a:gd name="connsiteY38" fmla="*/ 699335 h 714375"/>
              <a:gd name="connsiteX39" fmla="*/ 634165 w 809625"/>
              <a:gd name="connsiteY39" fmla="*/ 714375 h 714375"/>
              <a:gd name="connsiteX40" fmla="*/ 794585 w 809625"/>
              <a:gd name="connsiteY40" fmla="*/ 714375 h 714375"/>
              <a:gd name="connsiteX41" fmla="*/ 809625 w 809625"/>
              <a:gd name="connsiteY41" fmla="*/ 699335 h 714375"/>
              <a:gd name="connsiteX42" fmla="*/ 809625 w 809625"/>
              <a:gd name="connsiteY42" fmla="*/ 538915 h 714375"/>
              <a:gd name="connsiteX43" fmla="*/ 794585 w 809625"/>
              <a:gd name="connsiteY43" fmla="*/ 5238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09625" h="714375">
                <a:moveTo>
                  <a:pt x="794585" y="523875"/>
                </a:moveTo>
                <a:lnTo>
                  <a:pt x="728729" y="523875"/>
                </a:lnTo>
                <a:cubicBezTo>
                  <a:pt x="724062" y="481955"/>
                  <a:pt x="705717" y="442436"/>
                  <a:pt x="675037" y="410461"/>
                </a:cubicBezTo>
                <a:cubicBezTo>
                  <a:pt x="632441" y="366084"/>
                  <a:pt x="572224" y="341643"/>
                  <a:pt x="505501" y="341643"/>
                </a:cubicBezTo>
                <a:lnTo>
                  <a:pt x="421424" y="341643"/>
                </a:lnTo>
                <a:lnTo>
                  <a:pt x="421424" y="142875"/>
                </a:lnTo>
                <a:lnTo>
                  <a:pt x="573500" y="142875"/>
                </a:lnTo>
                <a:cubicBezTo>
                  <a:pt x="581778" y="142875"/>
                  <a:pt x="588483" y="136160"/>
                  <a:pt x="588483" y="127892"/>
                </a:cubicBezTo>
                <a:lnTo>
                  <a:pt x="588483" y="14983"/>
                </a:lnTo>
                <a:cubicBezTo>
                  <a:pt x="588483" y="6706"/>
                  <a:pt x="581778" y="0"/>
                  <a:pt x="573500" y="0"/>
                </a:cubicBezTo>
                <a:lnTo>
                  <a:pt x="241525" y="0"/>
                </a:lnTo>
                <a:cubicBezTo>
                  <a:pt x="233239" y="0"/>
                  <a:pt x="226533" y="6706"/>
                  <a:pt x="226533" y="14983"/>
                </a:cubicBezTo>
                <a:lnTo>
                  <a:pt x="226533" y="127892"/>
                </a:lnTo>
                <a:cubicBezTo>
                  <a:pt x="226533" y="136160"/>
                  <a:pt x="233239" y="142875"/>
                  <a:pt x="241525" y="142875"/>
                </a:cubicBezTo>
                <a:lnTo>
                  <a:pt x="393344" y="142875"/>
                </a:lnTo>
                <a:lnTo>
                  <a:pt x="393344" y="341643"/>
                </a:lnTo>
                <a:lnTo>
                  <a:pt x="308962" y="341643"/>
                </a:lnTo>
                <a:cubicBezTo>
                  <a:pt x="189033" y="341643"/>
                  <a:pt x="99908" y="417033"/>
                  <a:pt x="86592" y="524313"/>
                </a:cubicBezTo>
                <a:cubicBezTo>
                  <a:pt x="38043" y="528695"/>
                  <a:pt x="0" y="569443"/>
                  <a:pt x="0" y="619125"/>
                </a:cubicBezTo>
                <a:cubicBezTo>
                  <a:pt x="0" y="671722"/>
                  <a:pt x="42653" y="714375"/>
                  <a:pt x="95250" y="714375"/>
                </a:cubicBezTo>
                <a:cubicBezTo>
                  <a:pt x="147857" y="714375"/>
                  <a:pt x="190500" y="671722"/>
                  <a:pt x="190500" y="619125"/>
                </a:cubicBezTo>
                <a:cubicBezTo>
                  <a:pt x="190500" y="573129"/>
                  <a:pt x="157896" y="534762"/>
                  <a:pt x="114548" y="525837"/>
                </a:cubicBezTo>
                <a:cubicBezTo>
                  <a:pt x="126768" y="432787"/>
                  <a:pt x="203035" y="369722"/>
                  <a:pt x="308962" y="369722"/>
                </a:cubicBezTo>
                <a:lnTo>
                  <a:pt x="393344" y="369722"/>
                </a:lnTo>
                <a:lnTo>
                  <a:pt x="393344" y="523875"/>
                </a:lnTo>
                <a:lnTo>
                  <a:pt x="296113" y="523875"/>
                </a:lnTo>
                <a:cubicBezTo>
                  <a:pt x="290855" y="523875"/>
                  <a:pt x="287760" y="529990"/>
                  <a:pt x="290751" y="534467"/>
                </a:cubicBezTo>
                <a:lnTo>
                  <a:pt x="402146" y="711451"/>
                </a:lnTo>
                <a:cubicBezTo>
                  <a:pt x="404736" y="715347"/>
                  <a:pt x="410280" y="715347"/>
                  <a:pt x="412880" y="711451"/>
                </a:cubicBezTo>
                <a:lnTo>
                  <a:pt x="524275" y="534467"/>
                </a:lnTo>
                <a:cubicBezTo>
                  <a:pt x="527266" y="529990"/>
                  <a:pt x="524161" y="523875"/>
                  <a:pt x="518912" y="523875"/>
                </a:cubicBezTo>
                <a:lnTo>
                  <a:pt x="421424" y="523875"/>
                </a:lnTo>
                <a:lnTo>
                  <a:pt x="421424" y="369722"/>
                </a:lnTo>
                <a:lnTo>
                  <a:pt x="505501" y="369722"/>
                </a:lnTo>
                <a:cubicBezTo>
                  <a:pt x="564518" y="369722"/>
                  <a:pt x="617534" y="391097"/>
                  <a:pt x="654768" y="429901"/>
                </a:cubicBezTo>
                <a:cubicBezTo>
                  <a:pt x="680361" y="456562"/>
                  <a:pt x="695963" y="489223"/>
                  <a:pt x="700516" y="523875"/>
                </a:cubicBezTo>
                <a:lnTo>
                  <a:pt x="634165" y="523875"/>
                </a:lnTo>
                <a:cubicBezTo>
                  <a:pt x="625859" y="523875"/>
                  <a:pt x="619125" y="530609"/>
                  <a:pt x="619125" y="538915"/>
                </a:cubicBezTo>
                <a:lnTo>
                  <a:pt x="619125" y="699335"/>
                </a:lnTo>
                <a:cubicBezTo>
                  <a:pt x="619125" y="707641"/>
                  <a:pt x="625859" y="714375"/>
                  <a:pt x="634165" y="714375"/>
                </a:cubicBezTo>
                <a:lnTo>
                  <a:pt x="794585" y="714375"/>
                </a:lnTo>
                <a:cubicBezTo>
                  <a:pt x="802891" y="714375"/>
                  <a:pt x="809625" y="707641"/>
                  <a:pt x="809625" y="699335"/>
                </a:cubicBezTo>
                <a:lnTo>
                  <a:pt x="809625" y="538915"/>
                </a:lnTo>
                <a:cubicBezTo>
                  <a:pt x="809625" y="530609"/>
                  <a:pt x="802891" y="523875"/>
                  <a:pt x="794585" y="523875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62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1B5B6D9-2F5B-889A-65C0-DAE769100858}"/>
              </a:ext>
            </a:extLst>
          </p:cNvPr>
          <p:cNvSpPr/>
          <p:nvPr/>
        </p:nvSpPr>
        <p:spPr>
          <a:xfrm>
            <a:off x="6235070" y="1340768"/>
            <a:ext cx="5281242" cy="3885988"/>
          </a:xfrm>
          <a:prstGeom prst="roundRect">
            <a:avLst>
              <a:gd name="adj" fmla="val 42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36B47-8529-8A9A-45F2-7EC100C2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Autofit/>
          </a:bodyPr>
          <a:lstStyle/>
          <a:p>
            <a:r>
              <a:rPr lang="en-GB" noProof="0" dirty="0"/>
              <a:t>MRI and ultrasound allow detection of early joint abnormalities enabling early interventions1-5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6CAF1-4F17-56DC-05D5-29264575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D306B0CF-28DA-4AF7-AD0B-CB9D5901F647}" type="slidenum">
              <a:rPr lang="en-GB" noProof="0" smtClean="0"/>
              <a:pPr/>
              <a:t>18</a:t>
            </a:fld>
            <a:endParaRPr lang="en-GB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55C169-1B5E-98A6-6EA1-ED654C88E6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2" y="6356350"/>
            <a:ext cx="10443839" cy="365125"/>
          </a:xfrm>
        </p:spPr>
        <p:txBody>
          <a:bodyPr anchor="b" anchorCtr="0"/>
          <a:lstStyle/>
          <a:p>
            <a:r>
              <a:rPr lang="en-GB" noProof="0" dirty="0"/>
              <a:t>HEAD-US, Hemophilia Early Arthropathy Detection with Ultrasound; JADE, Joint tissue Activity and Damage Exam; MRI, magnetic resonance imaging; </a:t>
            </a:r>
            <a:br>
              <a:rPr lang="en-GB" noProof="0" dirty="0"/>
            </a:br>
            <a:r>
              <a:rPr lang="en-GB" noProof="0" dirty="0"/>
              <a:t>POC, point of care; US, ultrasound</a:t>
            </a:r>
          </a:p>
          <a:p>
            <a:r>
              <a:rPr lang="en-GB" spc="-50" noProof="0" dirty="0"/>
              <a:t>1. van Leeuwen FHP, et al. J Thromb Haemost. 2023;21:1156-63; 2. Aisa CS, et al. Haemophilia. 2014;20:e51-7; 3. Di Minno MND, et al. Haemophilia. 2013;19:e167-73; </a:t>
            </a:r>
            <a:br>
              <a:rPr lang="en-GB" spc="-50" noProof="0" dirty="0"/>
            </a:br>
            <a:r>
              <a:rPr lang="en-GB" noProof="0" dirty="0"/>
              <a:t>4. Plut D, et al. Radiol Oncol. 2019;53:178-86;5. Dargaud Y, et al. Blood Rev. 2025;101304; 6. Martinoli C, et al. Thromb Haemost. 2013;109:1170-9; </a:t>
            </a:r>
            <a:br>
              <a:rPr lang="en-GB" noProof="0" dirty="0"/>
            </a:br>
            <a:r>
              <a:rPr lang="en-GB" noProof="0" dirty="0"/>
              <a:t>7. De la Corte-Rodriguez H, et al. Expert Rev Hematol. 2018;11:253-61; 8. Volland LM, et al. J Ultrasound Med. 2019;38:1569-81; </a:t>
            </a:r>
            <a:br>
              <a:rPr lang="en-GB" noProof="0" dirty="0"/>
            </a:br>
            <a:r>
              <a:rPr lang="en-GB" noProof="0" dirty="0"/>
              <a:t>9. Gualtierotti R, et al. Haemophilia. 2024;30:1018-24; 10. Álvarez-Román MT, et al. Haemophilia. 2024;30:513-522; </a:t>
            </a:r>
            <a:br>
              <a:rPr lang="en-GB" noProof="0" dirty="0"/>
            </a:br>
            <a:r>
              <a:rPr lang="en-GB" noProof="0" dirty="0"/>
              <a:t>11. van Bergen EDP, et al. Haemophilia 2023;29:1580-8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66C5FC-9F50-D17B-B6E9-47D65CB49C45}"/>
              </a:ext>
            </a:extLst>
          </p:cNvPr>
          <p:cNvSpPr/>
          <p:nvPr/>
        </p:nvSpPr>
        <p:spPr>
          <a:xfrm>
            <a:off x="680266" y="1340768"/>
            <a:ext cx="5281242" cy="3885988"/>
          </a:xfrm>
          <a:prstGeom prst="roundRect">
            <a:avLst>
              <a:gd name="adj" fmla="val 421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6" name="Rectangle: Top Corners Rounded 35">
            <a:extLst>
              <a:ext uri="{FF2B5EF4-FFF2-40B4-BE49-F238E27FC236}">
                <a16:creationId xmlns:a16="http://schemas.microsoft.com/office/drawing/2014/main" id="{4AF73FAA-05EA-C06D-368F-600B6D3143E7}"/>
              </a:ext>
            </a:extLst>
          </p:cNvPr>
          <p:cNvSpPr/>
          <p:nvPr/>
        </p:nvSpPr>
        <p:spPr>
          <a:xfrm rot="5400000">
            <a:off x="-431475" y="2453408"/>
            <a:ext cx="3885987" cy="1660708"/>
          </a:xfrm>
          <a:prstGeom prst="round2SameRect">
            <a:avLst>
              <a:gd name="adj1" fmla="val 10426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solidFill>
                <a:srgbClr val="585854"/>
              </a:solidFill>
              <a:latin typeface="Calibri" panose="020F0502020204030204"/>
            </a:endParaRPr>
          </a:p>
        </p:txBody>
      </p:sp>
      <p:sp>
        <p:nvSpPr>
          <p:cNvPr id="88" name="Rectangle 87">
            <a:hlinkClick r:id="rId4" action="ppaction://hlinksldjump"/>
            <a:extLst>
              <a:ext uri="{FF2B5EF4-FFF2-40B4-BE49-F238E27FC236}">
                <a16:creationId xmlns:a16="http://schemas.microsoft.com/office/drawing/2014/main" id="{E2DDA3F8-D30C-CA3F-EA51-FFB523649616}"/>
              </a:ext>
            </a:extLst>
          </p:cNvPr>
          <p:cNvSpPr/>
          <p:nvPr/>
        </p:nvSpPr>
        <p:spPr>
          <a:xfrm>
            <a:off x="10509956" y="268224"/>
            <a:ext cx="1362004" cy="64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: Top Corners Rounded 98">
            <a:extLst>
              <a:ext uri="{FF2B5EF4-FFF2-40B4-BE49-F238E27FC236}">
                <a16:creationId xmlns:a16="http://schemas.microsoft.com/office/drawing/2014/main" id="{233AC8E9-AF9C-8475-7404-DC2E403002BA}"/>
              </a:ext>
            </a:extLst>
          </p:cNvPr>
          <p:cNvSpPr/>
          <p:nvPr/>
        </p:nvSpPr>
        <p:spPr>
          <a:xfrm rot="16200000">
            <a:off x="8742965" y="2453411"/>
            <a:ext cx="3885987" cy="1660707"/>
          </a:xfrm>
          <a:prstGeom prst="round2SameRect">
            <a:avLst>
              <a:gd name="adj1" fmla="val 10426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solidFill>
                <a:srgbClr val="585854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227DED-276B-22A1-16DC-84DA044FB6EA}"/>
              </a:ext>
            </a:extLst>
          </p:cNvPr>
          <p:cNvSpPr txBox="1"/>
          <p:nvPr/>
        </p:nvSpPr>
        <p:spPr>
          <a:xfrm>
            <a:off x="697956" y="3334552"/>
            <a:ext cx="1660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Point-of-care ultrasound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4918DB1-E7E9-0D3B-1296-B6090B1AE800}"/>
              </a:ext>
            </a:extLst>
          </p:cNvPr>
          <p:cNvGrpSpPr/>
          <p:nvPr/>
        </p:nvGrpSpPr>
        <p:grpSpPr>
          <a:xfrm>
            <a:off x="1127125" y="2525090"/>
            <a:ext cx="802370" cy="756838"/>
            <a:chOff x="-1940528" y="2996728"/>
            <a:chExt cx="4782598" cy="4511198"/>
          </a:xfrm>
          <a:solidFill>
            <a:schemeClr val="bg1"/>
          </a:solidFill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1AD4E4E-62CC-43D1-0F49-9A83F7A2EEAD}"/>
                </a:ext>
              </a:extLst>
            </p:cNvPr>
            <p:cNvSpPr/>
            <p:nvPr/>
          </p:nvSpPr>
          <p:spPr>
            <a:xfrm>
              <a:off x="-534866" y="6349177"/>
              <a:ext cx="1502402" cy="9525"/>
            </a:xfrm>
            <a:custGeom>
              <a:avLst/>
              <a:gdLst>
                <a:gd name="connsiteX0" fmla="*/ 1502397 w 1502397"/>
                <a:gd name="connsiteY0" fmla="*/ 0 h 9525"/>
                <a:gd name="connsiteX1" fmla="*/ 0 w 150239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2397" h="9525">
                  <a:moveTo>
                    <a:pt x="1502397" y="0"/>
                  </a:move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grpSp>
          <p:nvGrpSpPr>
            <p:cNvPr id="115" name="Graphic 16">
              <a:extLst>
                <a:ext uri="{FF2B5EF4-FFF2-40B4-BE49-F238E27FC236}">
                  <a16:creationId xmlns:a16="http://schemas.microsoft.com/office/drawing/2014/main" id="{3C386AC4-FDDD-272F-C6C7-E156F10EE60A}"/>
                </a:ext>
              </a:extLst>
            </p:cNvPr>
            <p:cNvGrpSpPr/>
            <p:nvPr/>
          </p:nvGrpSpPr>
          <p:grpSpPr>
            <a:xfrm>
              <a:off x="-245868" y="5872132"/>
              <a:ext cx="924401" cy="477050"/>
              <a:chOff x="-245868" y="5872132"/>
              <a:chExt cx="924401" cy="477050"/>
            </a:xfrm>
            <a:grpFill/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6E2B0A3-B110-6399-FEF3-F07A4BABD113}"/>
                  </a:ext>
                </a:extLst>
              </p:cNvPr>
              <p:cNvSpPr/>
              <p:nvPr/>
            </p:nvSpPr>
            <p:spPr>
              <a:xfrm>
                <a:off x="-245868" y="5872132"/>
                <a:ext cx="157038" cy="477050"/>
              </a:xfrm>
              <a:custGeom>
                <a:avLst/>
                <a:gdLst>
                  <a:gd name="connsiteX0" fmla="*/ 0 w 157038"/>
                  <a:gd name="connsiteY0" fmla="*/ 477050 h 477050"/>
                  <a:gd name="connsiteX1" fmla="*/ 157039 w 157038"/>
                  <a:gd name="connsiteY1" fmla="*/ 0 h 47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038" h="477050">
                    <a:moveTo>
                      <a:pt x="0" y="477050"/>
                    </a:moveTo>
                    <a:lnTo>
                      <a:pt x="157039" y="0"/>
                    </a:ln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B59FAC19-8F08-EE01-695C-22A0BE1DC86C}"/>
                  </a:ext>
                </a:extLst>
              </p:cNvPr>
              <p:cNvSpPr/>
              <p:nvPr/>
            </p:nvSpPr>
            <p:spPr>
              <a:xfrm>
                <a:off x="521494" y="5872132"/>
                <a:ext cx="157038" cy="477050"/>
              </a:xfrm>
              <a:custGeom>
                <a:avLst/>
                <a:gdLst>
                  <a:gd name="connsiteX0" fmla="*/ 0 w 157038"/>
                  <a:gd name="connsiteY0" fmla="*/ 0 h 477050"/>
                  <a:gd name="connsiteX1" fmla="*/ 157039 w 157038"/>
                  <a:gd name="connsiteY1" fmla="*/ 477050 h 47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038" h="477050">
                    <a:moveTo>
                      <a:pt x="0" y="0"/>
                    </a:moveTo>
                    <a:lnTo>
                      <a:pt x="157039" y="477050"/>
                    </a:ln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C452A65-0B40-EE56-4686-078E7FF2F664}"/>
                </a:ext>
              </a:extLst>
            </p:cNvPr>
            <p:cNvSpPr/>
            <p:nvPr/>
          </p:nvSpPr>
          <p:spPr>
            <a:xfrm>
              <a:off x="-1247468" y="6149252"/>
              <a:ext cx="1926639" cy="894711"/>
            </a:xfrm>
            <a:custGeom>
              <a:avLst/>
              <a:gdLst>
                <a:gd name="connsiteX0" fmla="*/ 1067437 w 1926639"/>
                <a:gd name="connsiteY0" fmla="*/ 0 h 894711"/>
                <a:gd name="connsiteX1" fmla="*/ 447360 w 1926639"/>
                <a:gd name="connsiteY1" fmla="*/ 0 h 894711"/>
                <a:gd name="connsiteX2" fmla="*/ 0 w 1926639"/>
                <a:gd name="connsiteY2" fmla="*/ 447360 h 894711"/>
                <a:gd name="connsiteX3" fmla="*/ 0 w 1926639"/>
                <a:gd name="connsiteY3" fmla="*/ 447360 h 894711"/>
                <a:gd name="connsiteX4" fmla="*/ 447360 w 1926639"/>
                <a:gd name="connsiteY4" fmla="*/ 894712 h 894711"/>
                <a:gd name="connsiteX5" fmla="*/ 1926640 w 1926639"/>
                <a:gd name="connsiteY5" fmla="*/ 894712 h 89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6639" h="894711">
                  <a:moveTo>
                    <a:pt x="1067437" y="0"/>
                  </a:moveTo>
                  <a:lnTo>
                    <a:pt x="447360" y="0"/>
                  </a:lnTo>
                  <a:cubicBezTo>
                    <a:pt x="200288" y="0"/>
                    <a:pt x="0" y="200292"/>
                    <a:pt x="0" y="447360"/>
                  </a:cubicBezTo>
                  <a:lnTo>
                    <a:pt x="0" y="447360"/>
                  </a:lnTo>
                  <a:cubicBezTo>
                    <a:pt x="0" y="694429"/>
                    <a:pt x="200288" y="894712"/>
                    <a:pt x="447360" y="894712"/>
                  </a:cubicBezTo>
                  <a:lnTo>
                    <a:pt x="1926640" y="894712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grpSp>
          <p:nvGrpSpPr>
            <p:cNvPr id="117" name="Graphic 16">
              <a:extLst>
                <a:ext uri="{FF2B5EF4-FFF2-40B4-BE49-F238E27FC236}">
                  <a16:creationId xmlns:a16="http://schemas.microsoft.com/office/drawing/2014/main" id="{7323C841-18FD-B4AB-B5FB-BB96240C6021}"/>
                </a:ext>
              </a:extLst>
            </p:cNvPr>
            <p:cNvGrpSpPr/>
            <p:nvPr/>
          </p:nvGrpSpPr>
          <p:grpSpPr>
            <a:xfrm>
              <a:off x="2314146" y="6580001"/>
              <a:ext cx="527924" cy="927925"/>
              <a:chOff x="2314146" y="6580001"/>
              <a:chExt cx="527924" cy="927925"/>
            </a:xfrm>
            <a:grpFill/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C088BA9-66CC-7E12-3333-D81BC966C597}"/>
                  </a:ext>
                </a:extLst>
              </p:cNvPr>
              <p:cNvSpPr/>
              <p:nvPr/>
            </p:nvSpPr>
            <p:spPr>
              <a:xfrm>
                <a:off x="2314146" y="6888716"/>
                <a:ext cx="91332" cy="310496"/>
              </a:xfrm>
              <a:custGeom>
                <a:avLst/>
                <a:gdLst>
                  <a:gd name="connsiteX0" fmla="*/ 0 w 91332"/>
                  <a:gd name="connsiteY0" fmla="*/ 0 h 310496"/>
                  <a:gd name="connsiteX1" fmla="*/ 0 w 91332"/>
                  <a:gd name="connsiteY1" fmla="*/ 310496 h 3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332" h="310496">
                    <a:moveTo>
                      <a:pt x="0" y="0"/>
                    </a:moveTo>
                    <a:cubicBezTo>
                      <a:pt x="121606" y="121606"/>
                      <a:pt x="121949" y="188548"/>
                      <a:pt x="0" y="310496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79C756F-2C91-564D-B179-D35F682FDBC0}"/>
                  </a:ext>
                </a:extLst>
              </p:cNvPr>
              <p:cNvSpPr/>
              <p:nvPr/>
            </p:nvSpPr>
            <p:spPr>
              <a:xfrm>
                <a:off x="2477376" y="6725486"/>
                <a:ext cx="158944" cy="636955"/>
              </a:xfrm>
              <a:custGeom>
                <a:avLst/>
                <a:gdLst>
                  <a:gd name="connsiteX0" fmla="*/ 0 w 158944"/>
                  <a:gd name="connsiteY0" fmla="*/ 0 h 636955"/>
                  <a:gd name="connsiteX1" fmla="*/ 0 w 158944"/>
                  <a:gd name="connsiteY1" fmla="*/ 636956 h 63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944" h="636955">
                    <a:moveTo>
                      <a:pt x="0" y="0"/>
                    </a:moveTo>
                    <a:cubicBezTo>
                      <a:pt x="211760" y="211760"/>
                      <a:pt x="212093" y="424863"/>
                      <a:pt x="0" y="636956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AD0B92D-2C21-2942-0C04-E49E8A5F2008}"/>
                  </a:ext>
                </a:extLst>
              </p:cNvPr>
              <p:cNvSpPr/>
              <p:nvPr/>
            </p:nvSpPr>
            <p:spPr>
              <a:xfrm>
                <a:off x="2622861" y="6580001"/>
                <a:ext cx="219209" cy="927925"/>
              </a:xfrm>
              <a:custGeom>
                <a:avLst/>
                <a:gdLst>
                  <a:gd name="connsiteX0" fmla="*/ 0 w 219209"/>
                  <a:gd name="connsiteY0" fmla="*/ 0 h 927925"/>
                  <a:gd name="connsiteX1" fmla="*/ 0 w 219209"/>
                  <a:gd name="connsiteY1" fmla="*/ 927925 h 92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209" h="927925">
                    <a:moveTo>
                      <a:pt x="0" y="0"/>
                    </a:moveTo>
                    <a:cubicBezTo>
                      <a:pt x="292113" y="292103"/>
                      <a:pt x="292446" y="635479"/>
                      <a:pt x="0" y="92792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18" name="Graphic 16">
              <a:extLst>
                <a:ext uri="{FF2B5EF4-FFF2-40B4-BE49-F238E27FC236}">
                  <a16:creationId xmlns:a16="http://schemas.microsoft.com/office/drawing/2014/main" id="{7C30C4CF-6409-0F23-334A-88C367910E21}"/>
                </a:ext>
              </a:extLst>
            </p:cNvPr>
            <p:cNvGrpSpPr/>
            <p:nvPr/>
          </p:nvGrpSpPr>
          <p:grpSpPr>
            <a:xfrm>
              <a:off x="-1940528" y="2996728"/>
              <a:ext cx="4313720" cy="2876766"/>
              <a:chOff x="-1940528" y="2996728"/>
              <a:chExt cx="4313720" cy="2876766"/>
            </a:xfrm>
            <a:grpFill/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41080E6-5617-5C08-E9E2-629613285EE9}"/>
                  </a:ext>
                </a:extLst>
              </p:cNvPr>
              <p:cNvSpPr/>
              <p:nvPr/>
            </p:nvSpPr>
            <p:spPr>
              <a:xfrm>
                <a:off x="-1940528" y="2996728"/>
                <a:ext cx="4313720" cy="2221362"/>
              </a:xfrm>
              <a:custGeom>
                <a:avLst/>
                <a:gdLst>
                  <a:gd name="connsiteX0" fmla="*/ 4313720 w 4313720"/>
                  <a:gd name="connsiteY0" fmla="*/ 213955 h 2221363"/>
                  <a:gd name="connsiteX1" fmla="*/ 4099760 w 4313720"/>
                  <a:gd name="connsiteY1" fmla="*/ 0 h 2221363"/>
                  <a:gd name="connsiteX2" fmla="*/ 213958 w 4313720"/>
                  <a:gd name="connsiteY2" fmla="*/ 0 h 2221363"/>
                  <a:gd name="connsiteX3" fmla="*/ 0 w 4313720"/>
                  <a:gd name="connsiteY3" fmla="*/ 213955 h 2221363"/>
                  <a:gd name="connsiteX4" fmla="*/ 0 w 4313720"/>
                  <a:gd name="connsiteY4" fmla="*/ 2221364 h 2221363"/>
                  <a:gd name="connsiteX5" fmla="*/ 4313720 w 4313720"/>
                  <a:gd name="connsiteY5" fmla="*/ 2221364 h 2221363"/>
                  <a:gd name="connsiteX6" fmla="*/ 4313720 w 4313720"/>
                  <a:gd name="connsiteY6" fmla="*/ 213955 h 2221363"/>
                  <a:gd name="connsiteX7" fmla="*/ 3534966 w 4313720"/>
                  <a:gd name="connsiteY7" fmla="*/ 1519314 h 2221363"/>
                  <a:gd name="connsiteX8" fmla="*/ 2156860 w 4313720"/>
                  <a:gd name="connsiteY8" fmla="*/ 1933937 h 2221363"/>
                  <a:gd name="connsiteX9" fmla="*/ 778757 w 4313720"/>
                  <a:gd name="connsiteY9" fmla="*/ 1519314 h 2221363"/>
                  <a:gd name="connsiteX10" fmla="*/ 766919 w 4313720"/>
                  <a:gd name="connsiteY10" fmla="*/ 1473803 h 2221363"/>
                  <a:gd name="connsiteX11" fmla="*/ 1333110 w 4313720"/>
                  <a:gd name="connsiteY11" fmla="*/ 403225 h 2221363"/>
                  <a:gd name="connsiteX12" fmla="*/ 1355046 w 4313720"/>
                  <a:gd name="connsiteY12" fmla="*/ 385821 h 2221363"/>
                  <a:gd name="connsiteX13" fmla="*/ 1382706 w 4313720"/>
                  <a:gd name="connsiteY13" fmla="*/ 390181 h 2221363"/>
                  <a:gd name="connsiteX14" fmla="*/ 2931024 w 4313720"/>
                  <a:gd name="connsiteY14" fmla="*/ 390181 h 2221363"/>
                  <a:gd name="connsiteX15" fmla="*/ 2958675 w 4313720"/>
                  <a:gd name="connsiteY15" fmla="*/ 385821 h 2221363"/>
                  <a:gd name="connsiteX16" fmla="*/ 2980611 w 4313720"/>
                  <a:gd name="connsiteY16" fmla="*/ 403225 h 2221363"/>
                  <a:gd name="connsiteX17" fmla="*/ 3546805 w 4313720"/>
                  <a:gd name="connsiteY17" fmla="*/ 1473803 h 2221363"/>
                  <a:gd name="connsiteX18" fmla="*/ 3534966 w 4313720"/>
                  <a:gd name="connsiteY18" fmla="*/ 1519314 h 222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13720" h="2221363">
                    <a:moveTo>
                      <a:pt x="4313720" y="213955"/>
                    </a:moveTo>
                    <a:cubicBezTo>
                      <a:pt x="4313720" y="95980"/>
                      <a:pt x="4217747" y="0"/>
                      <a:pt x="4099760" y="0"/>
                    </a:cubicBezTo>
                    <a:lnTo>
                      <a:pt x="213958" y="0"/>
                    </a:lnTo>
                    <a:cubicBezTo>
                      <a:pt x="95980" y="0"/>
                      <a:pt x="0" y="95980"/>
                      <a:pt x="0" y="213955"/>
                    </a:cubicBezTo>
                    <a:lnTo>
                      <a:pt x="0" y="2221364"/>
                    </a:lnTo>
                    <a:lnTo>
                      <a:pt x="4313720" y="2221364"/>
                    </a:lnTo>
                    <a:lnTo>
                      <a:pt x="4313720" y="213955"/>
                    </a:lnTo>
                    <a:close/>
                    <a:moveTo>
                      <a:pt x="3534966" y="1519314"/>
                    </a:moveTo>
                    <a:cubicBezTo>
                      <a:pt x="3116761" y="1790567"/>
                      <a:pt x="2640216" y="1933937"/>
                      <a:pt x="2156860" y="1933937"/>
                    </a:cubicBezTo>
                    <a:cubicBezTo>
                      <a:pt x="1673495" y="1933937"/>
                      <a:pt x="1196959" y="1790567"/>
                      <a:pt x="778757" y="1519314"/>
                    </a:cubicBezTo>
                    <a:cubicBezTo>
                      <a:pt x="763619" y="1509503"/>
                      <a:pt x="758482" y="1489758"/>
                      <a:pt x="766919" y="1473803"/>
                    </a:cubicBezTo>
                    <a:lnTo>
                      <a:pt x="1333110" y="403225"/>
                    </a:lnTo>
                    <a:cubicBezTo>
                      <a:pt x="1337662" y="394612"/>
                      <a:pt x="1345625" y="388299"/>
                      <a:pt x="1355046" y="385821"/>
                    </a:cubicBezTo>
                    <a:cubicBezTo>
                      <a:pt x="1364466" y="383340"/>
                      <a:pt x="1374496" y="384920"/>
                      <a:pt x="1382706" y="390181"/>
                    </a:cubicBezTo>
                    <a:cubicBezTo>
                      <a:pt x="1867452" y="700839"/>
                      <a:pt x="2446268" y="700839"/>
                      <a:pt x="2931024" y="390181"/>
                    </a:cubicBezTo>
                    <a:cubicBezTo>
                      <a:pt x="2939234" y="384920"/>
                      <a:pt x="2949264" y="383343"/>
                      <a:pt x="2958675" y="385821"/>
                    </a:cubicBezTo>
                    <a:cubicBezTo>
                      <a:pt x="2968104" y="388299"/>
                      <a:pt x="2976058" y="394612"/>
                      <a:pt x="2980611" y="403225"/>
                    </a:cubicBezTo>
                    <a:lnTo>
                      <a:pt x="3546805" y="1473803"/>
                    </a:lnTo>
                    <a:cubicBezTo>
                      <a:pt x="3555244" y="1489758"/>
                      <a:pt x="3550101" y="1509503"/>
                      <a:pt x="3534966" y="15193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9379F4E-B85A-6632-6AA6-37441B8C710B}"/>
                  </a:ext>
                </a:extLst>
              </p:cNvPr>
              <p:cNvSpPr/>
              <p:nvPr/>
            </p:nvSpPr>
            <p:spPr>
              <a:xfrm>
                <a:off x="-1940528" y="5477740"/>
                <a:ext cx="4313720" cy="395754"/>
              </a:xfrm>
              <a:custGeom>
                <a:avLst/>
                <a:gdLst>
                  <a:gd name="connsiteX0" fmla="*/ 4313720 w 4313720"/>
                  <a:gd name="connsiteY0" fmla="*/ 0 h 395754"/>
                  <a:gd name="connsiteX1" fmla="*/ 0 w 4313720"/>
                  <a:gd name="connsiteY1" fmla="*/ 0 h 395754"/>
                  <a:gd name="connsiteX2" fmla="*/ 0 w 4313720"/>
                  <a:gd name="connsiteY2" fmla="*/ 181794 h 395754"/>
                  <a:gd name="connsiteX3" fmla="*/ 213958 w 4313720"/>
                  <a:gd name="connsiteY3" fmla="*/ 395754 h 395754"/>
                  <a:gd name="connsiteX4" fmla="*/ 4099760 w 4313720"/>
                  <a:gd name="connsiteY4" fmla="*/ 395754 h 395754"/>
                  <a:gd name="connsiteX5" fmla="*/ 4313720 w 4313720"/>
                  <a:gd name="connsiteY5" fmla="*/ 181794 h 395754"/>
                  <a:gd name="connsiteX6" fmla="*/ 4313720 w 4313720"/>
                  <a:gd name="connsiteY6" fmla="*/ 0 h 39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3720" h="395754">
                    <a:moveTo>
                      <a:pt x="4313720" y="0"/>
                    </a:moveTo>
                    <a:lnTo>
                      <a:pt x="0" y="0"/>
                    </a:lnTo>
                    <a:lnTo>
                      <a:pt x="0" y="181794"/>
                    </a:lnTo>
                    <a:cubicBezTo>
                      <a:pt x="0" y="299771"/>
                      <a:pt x="95980" y="395754"/>
                      <a:pt x="213958" y="395754"/>
                    </a:cubicBezTo>
                    <a:lnTo>
                      <a:pt x="4099760" y="395754"/>
                    </a:lnTo>
                    <a:cubicBezTo>
                      <a:pt x="4217747" y="395754"/>
                      <a:pt x="4313720" y="299771"/>
                      <a:pt x="4313720" y="181794"/>
                    </a:cubicBezTo>
                    <a:lnTo>
                      <a:pt x="431372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19" name="Graphic 16">
              <a:extLst>
                <a:ext uri="{FF2B5EF4-FFF2-40B4-BE49-F238E27FC236}">
                  <a16:creationId xmlns:a16="http://schemas.microsoft.com/office/drawing/2014/main" id="{ED651587-A1E4-DC85-7355-F40637E245AD}"/>
                </a:ext>
              </a:extLst>
            </p:cNvPr>
            <p:cNvGrpSpPr/>
            <p:nvPr/>
          </p:nvGrpSpPr>
          <p:grpSpPr>
            <a:xfrm>
              <a:off x="642232" y="6592498"/>
              <a:ext cx="1428175" cy="902932"/>
              <a:chOff x="642232" y="6592498"/>
              <a:chExt cx="1428175" cy="902932"/>
            </a:xfrm>
            <a:grpFill/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72195FD-4744-94AE-E64F-5FD0996C2CA7}"/>
                  </a:ext>
                </a:extLst>
              </p:cNvPr>
              <p:cNvSpPr/>
              <p:nvPr/>
            </p:nvSpPr>
            <p:spPr>
              <a:xfrm>
                <a:off x="642232" y="6592498"/>
                <a:ext cx="1192565" cy="902932"/>
              </a:xfrm>
              <a:custGeom>
                <a:avLst/>
                <a:gdLst>
                  <a:gd name="connsiteX0" fmla="*/ 232353 w 1192565"/>
                  <a:gd name="connsiteY0" fmla="*/ 708146 h 902932"/>
                  <a:gd name="connsiteX1" fmla="*/ 539667 w 1192565"/>
                  <a:gd name="connsiteY1" fmla="*/ 708146 h 902932"/>
                  <a:gd name="connsiteX2" fmla="*/ 684390 w 1192565"/>
                  <a:gd name="connsiteY2" fmla="*/ 766591 h 902932"/>
                  <a:gd name="connsiteX3" fmla="*/ 781250 w 1192565"/>
                  <a:gd name="connsiteY3" fmla="*/ 857441 h 902932"/>
                  <a:gd name="connsiteX4" fmla="*/ 893255 w 1192565"/>
                  <a:gd name="connsiteY4" fmla="*/ 902932 h 902932"/>
                  <a:gd name="connsiteX5" fmla="*/ 1083773 w 1192565"/>
                  <a:gd name="connsiteY5" fmla="*/ 902932 h 902932"/>
                  <a:gd name="connsiteX6" fmla="*/ 1192035 w 1192565"/>
                  <a:gd name="connsiteY6" fmla="*/ 454447 h 902932"/>
                  <a:gd name="connsiteX7" fmla="*/ 1085393 w 1192565"/>
                  <a:gd name="connsiteY7" fmla="*/ 0 h 902932"/>
                  <a:gd name="connsiteX8" fmla="*/ 893255 w 1192565"/>
                  <a:gd name="connsiteY8" fmla="*/ 0 h 902932"/>
                  <a:gd name="connsiteX9" fmla="*/ 781250 w 1192565"/>
                  <a:gd name="connsiteY9" fmla="*/ 45491 h 902932"/>
                  <a:gd name="connsiteX10" fmla="*/ 684390 w 1192565"/>
                  <a:gd name="connsiteY10" fmla="*/ 136350 h 902932"/>
                  <a:gd name="connsiteX11" fmla="*/ 539667 w 1192565"/>
                  <a:gd name="connsiteY11" fmla="*/ 194796 h 902932"/>
                  <a:gd name="connsiteX12" fmla="*/ 232353 w 1192565"/>
                  <a:gd name="connsiteY12" fmla="*/ 194796 h 902932"/>
                  <a:gd name="connsiteX13" fmla="*/ 0 w 1192565"/>
                  <a:gd name="connsiteY13" fmla="*/ 451466 h 902932"/>
                  <a:gd name="connsiteX14" fmla="*/ 232353 w 1192565"/>
                  <a:gd name="connsiteY14" fmla="*/ 708146 h 90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2565" h="902932">
                    <a:moveTo>
                      <a:pt x="232353" y="708146"/>
                    </a:moveTo>
                    <a:lnTo>
                      <a:pt x="539667" y="708146"/>
                    </a:lnTo>
                    <a:cubicBezTo>
                      <a:pt x="592817" y="708146"/>
                      <a:pt x="644214" y="728901"/>
                      <a:pt x="684390" y="766591"/>
                    </a:cubicBezTo>
                    <a:lnTo>
                      <a:pt x="781250" y="857441"/>
                    </a:lnTo>
                    <a:cubicBezTo>
                      <a:pt x="812540" y="886778"/>
                      <a:pt x="852316" y="902932"/>
                      <a:pt x="893255" y="902932"/>
                    </a:cubicBezTo>
                    <a:lnTo>
                      <a:pt x="1083773" y="902932"/>
                    </a:lnTo>
                    <a:cubicBezTo>
                      <a:pt x="1145705" y="799643"/>
                      <a:pt x="1186948" y="629574"/>
                      <a:pt x="1192035" y="454447"/>
                    </a:cubicBezTo>
                    <a:cubicBezTo>
                      <a:pt x="1197626" y="262433"/>
                      <a:pt x="1158850" y="97774"/>
                      <a:pt x="1085393" y="0"/>
                    </a:cubicBezTo>
                    <a:lnTo>
                      <a:pt x="893255" y="0"/>
                    </a:lnTo>
                    <a:cubicBezTo>
                      <a:pt x="852316" y="0"/>
                      <a:pt x="812540" y="16155"/>
                      <a:pt x="781250" y="45491"/>
                    </a:cubicBezTo>
                    <a:lnTo>
                      <a:pt x="684390" y="136350"/>
                    </a:lnTo>
                    <a:cubicBezTo>
                      <a:pt x="644214" y="174032"/>
                      <a:pt x="592817" y="194796"/>
                      <a:pt x="539667" y="194796"/>
                    </a:cubicBezTo>
                    <a:lnTo>
                      <a:pt x="232353" y="194796"/>
                    </a:lnTo>
                    <a:cubicBezTo>
                      <a:pt x="104242" y="194796"/>
                      <a:pt x="0" y="309934"/>
                      <a:pt x="0" y="451466"/>
                    </a:cubicBezTo>
                    <a:cubicBezTo>
                      <a:pt x="0" y="592998"/>
                      <a:pt x="104242" y="708146"/>
                      <a:pt x="232353" y="708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E1C1790-7D66-87DE-8B30-D0B5F330A6C9}"/>
                  </a:ext>
                </a:extLst>
              </p:cNvPr>
              <p:cNvSpPr/>
              <p:nvPr/>
            </p:nvSpPr>
            <p:spPr>
              <a:xfrm>
                <a:off x="1780765" y="6592498"/>
                <a:ext cx="289643" cy="902932"/>
              </a:xfrm>
              <a:custGeom>
                <a:avLst/>
                <a:gdLst>
                  <a:gd name="connsiteX0" fmla="*/ 289112 w 289643"/>
                  <a:gd name="connsiteY0" fmla="*/ 454447 h 902932"/>
                  <a:gd name="connsiteX1" fmla="*/ 182480 w 289643"/>
                  <a:gd name="connsiteY1" fmla="*/ 0 h 902932"/>
                  <a:gd name="connsiteX2" fmla="*/ 4667 w 289643"/>
                  <a:gd name="connsiteY2" fmla="*/ 0 h 902932"/>
                  <a:gd name="connsiteX3" fmla="*/ 101327 w 289643"/>
                  <a:gd name="connsiteY3" fmla="*/ 455838 h 902932"/>
                  <a:gd name="connsiteX4" fmla="*/ 0 w 289643"/>
                  <a:gd name="connsiteY4" fmla="*/ 902932 h 902932"/>
                  <a:gd name="connsiteX5" fmla="*/ 180860 w 289643"/>
                  <a:gd name="connsiteY5" fmla="*/ 902932 h 902932"/>
                  <a:gd name="connsiteX6" fmla="*/ 289112 w 289643"/>
                  <a:gd name="connsiteY6" fmla="*/ 454447 h 90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643" h="902932">
                    <a:moveTo>
                      <a:pt x="289112" y="454447"/>
                    </a:moveTo>
                    <a:cubicBezTo>
                      <a:pt x="294704" y="262433"/>
                      <a:pt x="255918" y="97774"/>
                      <a:pt x="182480" y="0"/>
                    </a:cubicBezTo>
                    <a:lnTo>
                      <a:pt x="4667" y="0"/>
                    </a:lnTo>
                    <a:cubicBezTo>
                      <a:pt x="71790" y="107880"/>
                      <a:pt x="106709" y="270510"/>
                      <a:pt x="101327" y="455838"/>
                    </a:cubicBezTo>
                    <a:cubicBezTo>
                      <a:pt x="96393" y="625555"/>
                      <a:pt x="58226" y="791833"/>
                      <a:pt x="0" y="902932"/>
                    </a:cubicBezTo>
                    <a:lnTo>
                      <a:pt x="180860" y="902932"/>
                    </a:lnTo>
                    <a:cubicBezTo>
                      <a:pt x="242783" y="799643"/>
                      <a:pt x="284026" y="629565"/>
                      <a:pt x="289112" y="4544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BB6E615-4E87-7B17-02F6-35EF8D127D80}"/>
              </a:ext>
            </a:extLst>
          </p:cNvPr>
          <p:cNvSpPr/>
          <p:nvPr/>
        </p:nvSpPr>
        <p:spPr>
          <a:xfrm>
            <a:off x="2476045" y="3498816"/>
            <a:ext cx="3336968" cy="46334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solidFill>
                <a:srgbClr val="585854"/>
              </a:solidFill>
              <a:latin typeface="Calibri" panose="020F0502020204030204"/>
            </a:endParaRP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EFEC8AF3-030F-4C77-CD19-FBAF75A67247}"/>
              </a:ext>
            </a:extLst>
          </p:cNvPr>
          <p:cNvSpPr/>
          <p:nvPr/>
        </p:nvSpPr>
        <p:spPr>
          <a:xfrm>
            <a:off x="2476045" y="4074884"/>
            <a:ext cx="3336968" cy="46334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>
              <a:solidFill>
                <a:srgbClr val="585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F0BD600-D35C-1872-38B6-1C1D97D547BC}"/>
              </a:ext>
            </a:extLst>
          </p:cNvPr>
          <p:cNvSpPr/>
          <p:nvPr/>
        </p:nvSpPr>
        <p:spPr>
          <a:xfrm>
            <a:off x="2978845" y="3613407"/>
            <a:ext cx="1554287" cy="23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Low cost</a:t>
            </a:r>
            <a:r>
              <a:rPr lang="en-GB" sz="12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4B7FF524-9DD6-CAAF-1258-3508F2F94195}"/>
              </a:ext>
            </a:extLst>
          </p:cNvPr>
          <p:cNvSpPr/>
          <p:nvPr/>
        </p:nvSpPr>
        <p:spPr>
          <a:xfrm>
            <a:off x="2476045" y="4650999"/>
            <a:ext cx="3336968" cy="46334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solidFill>
                <a:srgbClr val="585854"/>
              </a:solidFill>
              <a:latin typeface="Calibri" panose="020F0502020204030204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5257A04-5798-C8C7-0EA6-EDD1F5D3591F}"/>
              </a:ext>
            </a:extLst>
          </p:cNvPr>
          <p:cNvSpPr/>
          <p:nvPr/>
        </p:nvSpPr>
        <p:spPr>
          <a:xfrm>
            <a:off x="2978845" y="4189476"/>
            <a:ext cx="2783021" cy="23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Quick to perform</a:t>
            </a:r>
            <a:r>
              <a:rPr lang="en-GB" sz="12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Graphic 6" descr="Euro with solid fill">
            <a:extLst>
              <a:ext uri="{FF2B5EF4-FFF2-40B4-BE49-F238E27FC236}">
                <a16:creationId xmlns:a16="http://schemas.microsoft.com/office/drawing/2014/main" id="{0E2AEF3C-65D7-7556-5080-F9AAB603EA14}"/>
              </a:ext>
            </a:extLst>
          </p:cNvPr>
          <p:cNvSpPr/>
          <p:nvPr/>
        </p:nvSpPr>
        <p:spPr>
          <a:xfrm>
            <a:off x="2633466" y="3568220"/>
            <a:ext cx="240992" cy="324540"/>
          </a:xfrm>
          <a:custGeom>
            <a:avLst/>
            <a:gdLst>
              <a:gd name="connsiteX0" fmla="*/ 300017 w 318085"/>
              <a:gd name="connsiteY0" fmla="*/ 365754 h 428360"/>
              <a:gd name="connsiteX1" fmla="*/ 205943 w 318085"/>
              <a:gd name="connsiteY1" fmla="*/ 395410 h 428360"/>
              <a:gd name="connsiteX2" fmla="*/ 75512 w 318085"/>
              <a:gd name="connsiteY2" fmla="*/ 263607 h 428360"/>
              <a:gd name="connsiteX3" fmla="*/ 230656 w 318085"/>
              <a:gd name="connsiteY3" fmla="*/ 263607 h 428360"/>
              <a:gd name="connsiteX4" fmla="*/ 230656 w 318085"/>
              <a:gd name="connsiteY4" fmla="*/ 230656 h 428360"/>
              <a:gd name="connsiteX5" fmla="*/ 71723 w 318085"/>
              <a:gd name="connsiteY5" fmla="*/ 230656 h 428360"/>
              <a:gd name="connsiteX6" fmla="*/ 71393 w 318085"/>
              <a:gd name="connsiteY6" fmla="*/ 214180 h 428360"/>
              <a:gd name="connsiteX7" fmla="*/ 71833 w 318085"/>
              <a:gd name="connsiteY7" fmla="*/ 197705 h 428360"/>
              <a:gd name="connsiteX8" fmla="*/ 230656 w 318085"/>
              <a:gd name="connsiteY8" fmla="*/ 197705 h 428360"/>
              <a:gd name="connsiteX9" fmla="*/ 230656 w 318085"/>
              <a:gd name="connsiteY9" fmla="*/ 164754 h 428360"/>
              <a:gd name="connsiteX10" fmla="*/ 75512 w 318085"/>
              <a:gd name="connsiteY10" fmla="*/ 164754 h 428360"/>
              <a:gd name="connsiteX11" fmla="*/ 205943 w 318085"/>
              <a:gd name="connsiteY11" fmla="*/ 32951 h 428360"/>
              <a:gd name="connsiteX12" fmla="*/ 300017 w 318085"/>
              <a:gd name="connsiteY12" fmla="*/ 62607 h 428360"/>
              <a:gd name="connsiteX13" fmla="*/ 318085 w 318085"/>
              <a:gd name="connsiteY13" fmla="*/ 35148 h 428360"/>
              <a:gd name="connsiteX14" fmla="*/ 205943 w 318085"/>
              <a:gd name="connsiteY14" fmla="*/ 0 h 428360"/>
              <a:gd name="connsiteX15" fmla="*/ 42177 w 318085"/>
              <a:gd name="connsiteY15" fmla="*/ 164754 h 428360"/>
              <a:gd name="connsiteX16" fmla="*/ 0 w 318085"/>
              <a:gd name="connsiteY16" fmla="*/ 164754 h 428360"/>
              <a:gd name="connsiteX17" fmla="*/ 0 w 318085"/>
              <a:gd name="connsiteY17" fmla="*/ 197705 h 428360"/>
              <a:gd name="connsiteX18" fmla="*/ 38992 w 318085"/>
              <a:gd name="connsiteY18" fmla="*/ 197705 h 428360"/>
              <a:gd name="connsiteX19" fmla="*/ 38552 w 318085"/>
              <a:gd name="connsiteY19" fmla="*/ 214180 h 428360"/>
              <a:gd name="connsiteX20" fmla="*/ 38992 w 318085"/>
              <a:gd name="connsiteY20" fmla="*/ 230656 h 428360"/>
              <a:gd name="connsiteX21" fmla="*/ 0 w 318085"/>
              <a:gd name="connsiteY21" fmla="*/ 230656 h 428360"/>
              <a:gd name="connsiteX22" fmla="*/ 0 w 318085"/>
              <a:gd name="connsiteY22" fmla="*/ 263607 h 428360"/>
              <a:gd name="connsiteX23" fmla="*/ 42177 w 318085"/>
              <a:gd name="connsiteY23" fmla="*/ 263607 h 428360"/>
              <a:gd name="connsiteX24" fmla="*/ 205943 w 318085"/>
              <a:gd name="connsiteY24" fmla="*/ 428361 h 428360"/>
              <a:gd name="connsiteX25" fmla="*/ 318085 w 318085"/>
              <a:gd name="connsiteY25" fmla="*/ 393103 h 42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8085" h="428360">
                <a:moveTo>
                  <a:pt x="300017" y="365754"/>
                </a:moveTo>
                <a:cubicBezTo>
                  <a:pt x="272273" y="384706"/>
                  <a:pt x="239540" y="395024"/>
                  <a:pt x="205943" y="395410"/>
                </a:cubicBezTo>
                <a:cubicBezTo>
                  <a:pt x="125817" y="395410"/>
                  <a:pt x="87375" y="332034"/>
                  <a:pt x="75512" y="263607"/>
                </a:cubicBezTo>
                <a:lnTo>
                  <a:pt x="230656" y="263607"/>
                </a:lnTo>
                <a:lnTo>
                  <a:pt x="230656" y="230656"/>
                </a:lnTo>
                <a:lnTo>
                  <a:pt x="71723" y="230656"/>
                </a:lnTo>
                <a:cubicBezTo>
                  <a:pt x="71393" y="225164"/>
                  <a:pt x="71393" y="219672"/>
                  <a:pt x="71393" y="214180"/>
                </a:cubicBezTo>
                <a:cubicBezTo>
                  <a:pt x="71393" y="208688"/>
                  <a:pt x="71393" y="203197"/>
                  <a:pt x="71833" y="197705"/>
                </a:cubicBezTo>
                <a:lnTo>
                  <a:pt x="230656" y="197705"/>
                </a:lnTo>
                <a:lnTo>
                  <a:pt x="230656" y="164754"/>
                </a:lnTo>
                <a:lnTo>
                  <a:pt x="75512" y="164754"/>
                </a:lnTo>
                <a:cubicBezTo>
                  <a:pt x="87375" y="96326"/>
                  <a:pt x="125817" y="32951"/>
                  <a:pt x="205943" y="32951"/>
                </a:cubicBezTo>
                <a:cubicBezTo>
                  <a:pt x="239537" y="33356"/>
                  <a:pt x="272264" y="43672"/>
                  <a:pt x="300017" y="62607"/>
                </a:cubicBezTo>
                <a:lnTo>
                  <a:pt x="318085" y="35148"/>
                </a:lnTo>
                <a:cubicBezTo>
                  <a:pt x="284982" y="12642"/>
                  <a:pt x="245970" y="414"/>
                  <a:pt x="205943" y="0"/>
                </a:cubicBezTo>
                <a:cubicBezTo>
                  <a:pt x="119337" y="0"/>
                  <a:pt x="57334" y="64529"/>
                  <a:pt x="42177" y="164754"/>
                </a:cubicBezTo>
                <a:lnTo>
                  <a:pt x="0" y="164754"/>
                </a:lnTo>
                <a:lnTo>
                  <a:pt x="0" y="197705"/>
                </a:lnTo>
                <a:lnTo>
                  <a:pt x="38992" y="197705"/>
                </a:lnTo>
                <a:cubicBezTo>
                  <a:pt x="38717" y="203197"/>
                  <a:pt x="38552" y="208688"/>
                  <a:pt x="38552" y="214180"/>
                </a:cubicBezTo>
                <a:cubicBezTo>
                  <a:pt x="38552" y="219672"/>
                  <a:pt x="38552" y="225164"/>
                  <a:pt x="38992" y="230656"/>
                </a:cubicBezTo>
                <a:lnTo>
                  <a:pt x="0" y="230656"/>
                </a:lnTo>
                <a:lnTo>
                  <a:pt x="0" y="263607"/>
                </a:lnTo>
                <a:lnTo>
                  <a:pt x="42177" y="263607"/>
                </a:lnTo>
                <a:cubicBezTo>
                  <a:pt x="57334" y="363832"/>
                  <a:pt x="119062" y="428361"/>
                  <a:pt x="205943" y="428361"/>
                </a:cubicBezTo>
                <a:cubicBezTo>
                  <a:pt x="245981" y="427914"/>
                  <a:pt x="284994" y="415648"/>
                  <a:pt x="318085" y="393103"/>
                </a:cubicBezTo>
                <a:close/>
              </a:path>
            </a:pathLst>
          </a:custGeom>
          <a:solidFill>
            <a:schemeClr val="bg1"/>
          </a:solidFill>
          <a:ln w="545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D6F43AB-679C-59B7-4A14-108B9ED3C640}"/>
              </a:ext>
            </a:extLst>
          </p:cNvPr>
          <p:cNvGrpSpPr/>
          <p:nvPr/>
        </p:nvGrpSpPr>
        <p:grpSpPr>
          <a:xfrm>
            <a:off x="2636722" y="4172289"/>
            <a:ext cx="234480" cy="268538"/>
            <a:chOff x="2541253" y="5003871"/>
            <a:chExt cx="326207" cy="373590"/>
          </a:xfrm>
        </p:grpSpPr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DE4671C-3794-8D17-1950-6CC6CD450296}"/>
                </a:ext>
              </a:extLst>
            </p:cNvPr>
            <p:cNvSpPr/>
            <p:nvPr/>
          </p:nvSpPr>
          <p:spPr>
            <a:xfrm>
              <a:off x="2694482" y="5109317"/>
              <a:ext cx="19171" cy="19171"/>
            </a:xfrm>
            <a:custGeom>
              <a:avLst/>
              <a:gdLst>
                <a:gd name="connsiteX0" fmla="*/ 19172 w 19171"/>
                <a:gd name="connsiteY0" fmla="*/ 9586 h 19171"/>
                <a:gd name="connsiteX1" fmla="*/ 9586 w 19171"/>
                <a:gd name="connsiteY1" fmla="*/ 19172 h 19171"/>
                <a:gd name="connsiteX2" fmla="*/ 0 w 19171"/>
                <a:gd name="connsiteY2" fmla="*/ 9586 h 19171"/>
                <a:gd name="connsiteX3" fmla="*/ 9586 w 19171"/>
                <a:gd name="connsiteY3" fmla="*/ 0 h 19171"/>
                <a:gd name="connsiteX4" fmla="*/ 19172 w 19171"/>
                <a:gd name="connsiteY4" fmla="*/ 9586 h 1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" h="19171">
                  <a:moveTo>
                    <a:pt x="19172" y="9586"/>
                  </a:moveTo>
                  <a:cubicBezTo>
                    <a:pt x="19172" y="14880"/>
                    <a:pt x="14880" y="19172"/>
                    <a:pt x="9586" y="19172"/>
                  </a:cubicBezTo>
                  <a:cubicBezTo>
                    <a:pt x="4292" y="19172"/>
                    <a:pt x="0" y="14880"/>
                    <a:pt x="0" y="9586"/>
                  </a:cubicBezTo>
                  <a:cubicBezTo>
                    <a:pt x="0" y="4292"/>
                    <a:pt x="4292" y="0"/>
                    <a:pt x="9586" y="0"/>
                  </a:cubicBezTo>
                  <a:cubicBezTo>
                    <a:pt x="14880" y="0"/>
                    <a:pt x="19172" y="4292"/>
                    <a:pt x="19172" y="9586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774C06F-E87F-D6DB-CA85-CFE18E36B81A}"/>
                </a:ext>
              </a:extLst>
            </p:cNvPr>
            <p:cNvSpPr/>
            <p:nvPr/>
          </p:nvSpPr>
          <p:spPr>
            <a:xfrm>
              <a:off x="2694482" y="5301036"/>
              <a:ext cx="19171" cy="19171"/>
            </a:xfrm>
            <a:custGeom>
              <a:avLst/>
              <a:gdLst>
                <a:gd name="connsiteX0" fmla="*/ 19172 w 19171"/>
                <a:gd name="connsiteY0" fmla="*/ 9586 h 19171"/>
                <a:gd name="connsiteX1" fmla="*/ 9586 w 19171"/>
                <a:gd name="connsiteY1" fmla="*/ 19172 h 19171"/>
                <a:gd name="connsiteX2" fmla="*/ 0 w 19171"/>
                <a:gd name="connsiteY2" fmla="*/ 9586 h 19171"/>
                <a:gd name="connsiteX3" fmla="*/ 9586 w 19171"/>
                <a:gd name="connsiteY3" fmla="*/ 0 h 19171"/>
                <a:gd name="connsiteX4" fmla="*/ 19172 w 19171"/>
                <a:gd name="connsiteY4" fmla="*/ 9586 h 1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" h="19171">
                  <a:moveTo>
                    <a:pt x="19172" y="9586"/>
                  </a:moveTo>
                  <a:cubicBezTo>
                    <a:pt x="19172" y="14880"/>
                    <a:pt x="14880" y="19172"/>
                    <a:pt x="9586" y="19172"/>
                  </a:cubicBezTo>
                  <a:cubicBezTo>
                    <a:pt x="4292" y="19172"/>
                    <a:pt x="0" y="14880"/>
                    <a:pt x="0" y="9586"/>
                  </a:cubicBezTo>
                  <a:cubicBezTo>
                    <a:pt x="0" y="4292"/>
                    <a:pt x="4292" y="0"/>
                    <a:pt x="9586" y="0"/>
                  </a:cubicBezTo>
                  <a:cubicBezTo>
                    <a:pt x="14880" y="0"/>
                    <a:pt x="19172" y="4292"/>
                    <a:pt x="19172" y="9586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0E2D3CB-036C-E1ED-EFBD-4A870FA8742D}"/>
                </a:ext>
              </a:extLst>
            </p:cNvPr>
            <p:cNvSpPr/>
            <p:nvPr/>
          </p:nvSpPr>
          <p:spPr>
            <a:xfrm>
              <a:off x="2790341" y="5200383"/>
              <a:ext cx="19171" cy="19171"/>
            </a:xfrm>
            <a:custGeom>
              <a:avLst/>
              <a:gdLst>
                <a:gd name="connsiteX0" fmla="*/ 19172 w 19171"/>
                <a:gd name="connsiteY0" fmla="*/ 9586 h 19171"/>
                <a:gd name="connsiteX1" fmla="*/ 9586 w 19171"/>
                <a:gd name="connsiteY1" fmla="*/ 19172 h 19171"/>
                <a:gd name="connsiteX2" fmla="*/ 0 w 19171"/>
                <a:gd name="connsiteY2" fmla="*/ 9586 h 19171"/>
                <a:gd name="connsiteX3" fmla="*/ 9586 w 19171"/>
                <a:gd name="connsiteY3" fmla="*/ 0 h 19171"/>
                <a:gd name="connsiteX4" fmla="*/ 19172 w 19171"/>
                <a:gd name="connsiteY4" fmla="*/ 9586 h 1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" h="19171">
                  <a:moveTo>
                    <a:pt x="19172" y="9586"/>
                  </a:moveTo>
                  <a:cubicBezTo>
                    <a:pt x="19172" y="14880"/>
                    <a:pt x="14880" y="19172"/>
                    <a:pt x="9586" y="19172"/>
                  </a:cubicBezTo>
                  <a:cubicBezTo>
                    <a:pt x="4292" y="19172"/>
                    <a:pt x="0" y="14880"/>
                    <a:pt x="0" y="9586"/>
                  </a:cubicBezTo>
                  <a:cubicBezTo>
                    <a:pt x="0" y="4292"/>
                    <a:pt x="4292" y="0"/>
                    <a:pt x="9586" y="0"/>
                  </a:cubicBezTo>
                  <a:cubicBezTo>
                    <a:pt x="14880" y="0"/>
                    <a:pt x="19172" y="4292"/>
                    <a:pt x="19172" y="9586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747C4C6-4BD8-F0B9-689F-4F1E7DA67FED}"/>
                </a:ext>
              </a:extLst>
            </p:cNvPr>
            <p:cNvSpPr/>
            <p:nvPr/>
          </p:nvSpPr>
          <p:spPr>
            <a:xfrm>
              <a:off x="2598622" y="5200383"/>
              <a:ext cx="19171" cy="19171"/>
            </a:xfrm>
            <a:custGeom>
              <a:avLst/>
              <a:gdLst>
                <a:gd name="connsiteX0" fmla="*/ 19172 w 19171"/>
                <a:gd name="connsiteY0" fmla="*/ 9586 h 19171"/>
                <a:gd name="connsiteX1" fmla="*/ 9586 w 19171"/>
                <a:gd name="connsiteY1" fmla="*/ 19172 h 19171"/>
                <a:gd name="connsiteX2" fmla="*/ 0 w 19171"/>
                <a:gd name="connsiteY2" fmla="*/ 9586 h 19171"/>
                <a:gd name="connsiteX3" fmla="*/ 9586 w 19171"/>
                <a:gd name="connsiteY3" fmla="*/ 0 h 19171"/>
                <a:gd name="connsiteX4" fmla="*/ 19172 w 19171"/>
                <a:gd name="connsiteY4" fmla="*/ 9586 h 1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" h="19171">
                  <a:moveTo>
                    <a:pt x="19172" y="9586"/>
                  </a:moveTo>
                  <a:cubicBezTo>
                    <a:pt x="19172" y="14880"/>
                    <a:pt x="14880" y="19172"/>
                    <a:pt x="9586" y="19172"/>
                  </a:cubicBezTo>
                  <a:cubicBezTo>
                    <a:pt x="4292" y="19172"/>
                    <a:pt x="0" y="14880"/>
                    <a:pt x="0" y="9586"/>
                  </a:cubicBezTo>
                  <a:cubicBezTo>
                    <a:pt x="0" y="4292"/>
                    <a:pt x="4292" y="0"/>
                    <a:pt x="9586" y="0"/>
                  </a:cubicBezTo>
                  <a:cubicBezTo>
                    <a:pt x="14880" y="0"/>
                    <a:pt x="19172" y="4292"/>
                    <a:pt x="19172" y="9586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A25C35D-0BE5-2012-2C01-F758CADC6072}"/>
                </a:ext>
              </a:extLst>
            </p:cNvPr>
            <p:cNvSpPr/>
            <p:nvPr/>
          </p:nvSpPr>
          <p:spPr>
            <a:xfrm>
              <a:off x="2694482" y="5142868"/>
              <a:ext cx="63746" cy="121262"/>
            </a:xfrm>
            <a:custGeom>
              <a:avLst/>
              <a:gdLst>
                <a:gd name="connsiteX0" fmla="*/ 19172 w 63746"/>
                <a:gd name="connsiteY0" fmla="*/ 0 h 121262"/>
                <a:gd name="connsiteX1" fmla="*/ 0 w 63746"/>
                <a:gd name="connsiteY1" fmla="*/ 0 h 121262"/>
                <a:gd name="connsiteX2" fmla="*/ 0 w 63746"/>
                <a:gd name="connsiteY2" fmla="*/ 67102 h 121262"/>
                <a:gd name="connsiteX3" fmla="*/ 2876 w 63746"/>
                <a:gd name="connsiteY3" fmla="*/ 73812 h 121262"/>
                <a:gd name="connsiteX4" fmla="*/ 50326 w 63746"/>
                <a:gd name="connsiteY4" fmla="*/ 121262 h 121262"/>
                <a:gd name="connsiteX5" fmla="*/ 63747 w 63746"/>
                <a:gd name="connsiteY5" fmla="*/ 107842 h 121262"/>
                <a:gd name="connsiteX6" fmla="*/ 19172 w 63746"/>
                <a:gd name="connsiteY6" fmla="*/ 63267 h 121262"/>
                <a:gd name="connsiteX7" fmla="*/ 19172 w 63746"/>
                <a:gd name="connsiteY7" fmla="*/ 0 h 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46" h="121262">
                  <a:moveTo>
                    <a:pt x="19172" y="0"/>
                  </a:moveTo>
                  <a:lnTo>
                    <a:pt x="0" y="0"/>
                  </a:lnTo>
                  <a:lnTo>
                    <a:pt x="0" y="67102"/>
                  </a:lnTo>
                  <a:cubicBezTo>
                    <a:pt x="0" y="69498"/>
                    <a:pt x="959" y="71895"/>
                    <a:pt x="2876" y="73812"/>
                  </a:cubicBezTo>
                  <a:lnTo>
                    <a:pt x="50326" y="121262"/>
                  </a:lnTo>
                  <a:lnTo>
                    <a:pt x="63747" y="107842"/>
                  </a:lnTo>
                  <a:lnTo>
                    <a:pt x="19172" y="63267"/>
                  </a:lnTo>
                  <a:lnTo>
                    <a:pt x="19172" y="0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BEBBD2B-8C5C-0EEE-A3E8-EDC5C371C35D}"/>
                </a:ext>
              </a:extLst>
            </p:cNvPr>
            <p:cNvSpPr/>
            <p:nvPr/>
          </p:nvSpPr>
          <p:spPr>
            <a:xfrm>
              <a:off x="2541253" y="5003871"/>
              <a:ext cx="326207" cy="373590"/>
            </a:xfrm>
            <a:custGeom>
              <a:avLst/>
              <a:gdLst>
                <a:gd name="connsiteX0" fmla="*/ 162815 w 326207"/>
                <a:gd name="connsiteY0" fmla="*/ 345095 h 373590"/>
                <a:gd name="connsiteX1" fmla="*/ 28611 w 326207"/>
                <a:gd name="connsiteY1" fmla="*/ 210891 h 373590"/>
                <a:gd name="connsiteX2" fmla="*/ 162815 w 326207"/>
                <a:gd name="connsiteY2" fmla="*/ 76688 h 373590"/>
                <a:gd name="connsiteX3" fmla="*/ 297018 w 326207"/>
                <a:gd name="connsiteY3" fmla="*/ 210891 h 373590"/>
                <a:gd name="connsiteX4" fmla="*/ 162815 w 326207"/>
                <a:gd name="connsiteY4" fmla="*/ 345095 h 373590"/>
                <a:gd name="connsiteX5" fmla="*/ 162815 w 326207"/>
                <a:gd name="connsiteY5" fmla="*/ 345095 h 373590"/>
                <a:gd name="connsiteX6" fmla="*/ 276408 w 326207"/>
                <a:gd name="connsiteY6" fmla="*/ 93942 h 373590"/>
                <a:gd name="connsiteX7" fmla="*/ 290787 w 326207"/>
                <a:gd name="connsiteY7" fmla="*/ 79563 h 373590"/>
                <a:gd name="connsiteX8" fmla="*/ 290308 w 326207"/>
                <a:gd name="connsiteY8" fmla="*/ 59433 h 373590"/>
                <a:gd name="connsiteX9" fmla="*/ 270178 w 326207"/>
                <a:gd name="connsiteY9" fmla="*/ 58954 h 373590"/>
                <a:gd name="connsiteX10" fmla="*/ 253881 w 326207"/>
                <a:gd name="connsiteY10" fmla="*/ 75729 h 373590"/>
                <a:gd name="connsiteX11" fmla="*/ 177194 w 326207"/>
                <a:gd name="connsiteY11" fmla="*/ 48888 h 373590"/>
                <a:gd name="connsiteX12" fmla="*/ 177194 w 326207"/>
                <a:gd name="connsiteY12" fmla="*/ 28758 h 373590"/>
                <a:gd name="connsiteX13" fmla="*/ 220331 w 326207"/>
                <a:gd name="connsiteY13" fmla="*/ 28758 h 373590"/>
                <a:gd name="connsiteX14" fmla="*/ 220331 w 326207"/>
                <a:gd name="connsiteY14" fmla="*/ 0 h 373590"/>
                <a:gd name="connsiteX15" fmla="*/ 105299 w 326207"/>
                <a:gd name="connsiteY15" fmla="*/ 0 h 373590"/>
                <a:gd name="connsiteX16" fmla="*/ 105299 w 326207"/>
                <a:gd name="connsiteY16" fmla="*/ 28758 h 373590"/>
                <a:gd name="connsiteX17" fmla="*/ 148436 w 326207"/>
                <a:gd name="connsiteY17" fmla="*/ 28758 h 373590"/>
                <a:gd name="connsiteX18" fmla="*/ 148436 w 326207"/>
                <a:gd name="connsiteY18" fmla="*/ 48409 h 373590"/>
                <a:gd name="connsiteX19" fmla="*/ 1291 w 326207"/>
                <a:gd name="connsiteY19" fmla="*/ 190281 h 373590"/>
                <a:gd name="connsiteX20" fmla="*/ 108654 w 326207"/>
                <a:gd name="connsiteY20" fmla="*/ 364266 h 373590"/>
                <a:gd name="connsiteX21" fmla="*/ 301811 w 326207"/>
                <a:gd name="connsiteY21" fmla="*/ 296685 h 373590"/>
                <a:gd name="connsiteX22" fmla="*/ 276408 w 326207"/>
                <a:gd name="connsiteY22" fmla="*/ 93942 h 373590"/>
                <a:gd name="connsiteX23" fmla="*/ 276408 w 326207"/>
                <a:gd name="connsiteY23" fmla="*/ 93942 h 37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6207" h="373590">
                  <a:moveTo>
                    <a:pt x="162815" y="345095"/>
                  </a:moveTo>
                  <a:cubicBezTo>
                    <a:pt x="88524" y="345095"/>
                    <a:pt x="28611" y="285182"/>
                    <a:pt x="28611" y="210891"/>
                  </a:cubicBezTo>
                  <a:cubicBezTo>
                    <a:pt x="28611" y="136600"/>
                    <a:pt x="88524" y="76688"/>
                    <a:pt x="162815" y="76688"/>
                  </a:cubicBezTo>
                  <a:cubicBezTo>
                    <a:pt x="237106" y="76688"/>
                    <a:pt x="297018" y="136600"/>
                    <a:pt x="297018" y="210891"/>
                  </a:cubicBezTo>
                  <a:cubicBezTo>
                    <a:pt x="297018" y="285182"/>
                    <a:pt x="237106" y="345095"/>
                    <a:pt x="162815" y="345095"/>
                  </a:cubicBezTo>
                  <a:lnTo>
                    <a:pt x="162815" y="345095"/>
                  </a:lnTo>
                  <a:close/>
                  <a:moveTo>
                    <a:pt x="276408" y="93942"/>
                  </a:moveTo>
                  <a:lnTo>
                    <a:pt x="290787" y="79563"/>
                  </a:lnTo>
                  <a:cubicBezTo>
                    <a:pt x="296060" y="73812"/>
                    <a:pt x="296060" y="65185"/>
                    <a:pt x="290308" y="59433"/>
                  </a:cubicBezTo>
                  <a:cubicBezTo>
                    <a:pt x="285036" y="54161"/>
                    <a:pt x="275929" y="53681"/>
                    <a:pt x="270178" y="58954"/>
                  </a:cubicBezTo>
                  <a:lnTo>
                    <a:pt x="253881" y="75729"/>
                  </a:lnTo>
                  <a:cubicBezTo>
                    <a:pt x="230875" y="60392"/>
                    <a:pt x="204514" y="50806"/>
                    <a:pt x="177194" y="48888"/>
                  </a:cubicBezTo>
                  <a:lnTo>
                    <a:pt x="177194" y="28758"/>
                  </a:lnTo>
                  <a:lnTo>
                    <a:pt x="220331" y="28758"/>
                  </a:lnTo>
                  <a:lnTo>
                    <a:pt x="220331" y="0"/>
                  </a:lnTo>
                  <a:lnTo>
                    <a:pt x="105299" y="0"/>
                  </a:lnTo>
                  <a:lnTo>
                    <a:pt x="105299" y="28758"/>
                  </a:lnTo>
                  <a:lnTo>
                    <a:pt x="148436" y="28758"/>
                  </a:lnTo>
                  <a:lnTo>
                    <a:pt x="148436" y="48409"/>
                  </a:lnTo>
                  <a:cubicBezTo>
                    <a:pt x="72227" y="55119"/>
                    <a:pt x="10877" y="114073"/>
                    <a:pt x="1291" y="190281"/>
                  </a:cubicBezTo>
                  <a:cubicBezTo>
                    <a:pt x="-8295" y="266490"/>
                    <a:pt x="36280" y="338864"/>
                    <a:pt x="108654" y="364266"/>
                  </a:cubicBezTo>
                  <a:cubicBezTo>
                    <a:pt x="181028" y="389669"/>
                    <a:pt x="261071" y="361870"/>
                    <a:pt x="301811" y="296685"/>
                  </a:cubicBezTo>
                  <a:cubicBezTo>
                    <a:pt x="342551" y="231501"/>
                    <a:pt x="331048" y="147144"/>
                    <a:pt x="276408" y="93942"/>
                  </a:cubicBezTo>
                  <a:lnTo>
                    <a:pt x="276408" y="93942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pic>
        <p:nvPicPr>
          <p:cNvPr id="170" name="Picture 169">
            <a:extLst>
              <a:ext uri="{FF2B5EF4-FFF2-40B4-BE49-F238E27FC236}">
                <a16:creationId xmlns:a16="http://schemas.microsoft.com/office/drawing/2014/main" id="{064EF2C3-FE7B-D5F2-ED18-CFEF3C665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821" y="4698532"/>
            <a:ext cx="368282" cy="368282"/>
          </a:xfrm>
          <a:prstGeom prst="rect">
            <a:avLst/>
          </a:prstGeom>
        </p:spPr>
      </p:pic>
      <p:sp>
        <p:nvSpPr>
          <p:cNvPr id="172" name="Rectangle 171">
            <a:extLst>
              <a:ext uri="{FF2B5EF4-FFF2-40B4-BE49-F238E27FC236}">
                <a16:creationId xmlns:a16="http://schemas.microsoft.com/office/drawing/2014/main" id="{179F478C-D984-DC39-2B5C-A74E8AFB400D}"/>
              </a:ext>
            </a:extLst>
          </p:cNvPr>
          <p:cNvSpPr/>
          <p:nvPr/>
        </p:nvSpPr>
        <p:spPr>
          <a:xfrm>
            <a:off x="2978845" y="4765590"/>
            <a:ext cx="2783021" cy="23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Widely accessible</a:t>
            </a:r>
            <a:r>
              <a:rPr lang="en-GB" sz="12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F44E6A3-5E7A-E175-74FA-6533A16563A1}"/>
              </a:ext>
            </a:extLst>
          </p:cNvPr>
          <p:cNvSpPr/>
          <p:nvPr/>
        </p:nvSpPr>
        <p:spPr>
          <a:xfrm>
            <a:off x="2474285" y="1541102"/>
            <a:ext cx="3336968" cy="7324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solidFill>
                <a:srgbClr val="585854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8B864A-D09B-3609-B2CD-B1ABA7D8CA49}"/>
              </a:ext>
            </a:extLst>
          </p:cNvPr>
          <p:cNvSpPr txBox="1"/>
          <p:nvPr/>
        </p:nvSpPr>
        <p:spPr>
          <a:xfrm>
            <a:off x="2994465" y="1589678"/>
            <a:ext cx="2702144" cy="69395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POC-US allows detection of joint </a:t>
            </a:r>
            <a:b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that may be missed during </a:t>
            </a:r>
            <a:b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examination</a:t>
            </a:r>
            <a:r>
              <a:rPr lang="en-GB" sz="120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90000"/>
              </a:lnSpc>
              <a:buClr>
                <a:schemeClr val="accent4"/>
              </a:buClr>
            </a:pPr>
            <a:endParaRPr lang="en-GB" sz="1400" baseline="3000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1600" baseline="30000" noProof="0" dirty="0">
              <a:latin typeface="+mj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28575BC-D4BA-CD9C-2BDC-92565B4B7713}"/>
              </a:ext>
            </a:extLst>
          </p:cNvPr>
          <p:cNvSpPr/>
          <p:nvPr/>
        </p:nvSpPr>
        <p:spPr>
          <a:xfrm>
            <a:off x="2484861" y="2406638"/>
            <a:ext cx="3336968" cy="941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solidFill>
                <a:srgbClr val="585854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41AD9E-B871-A02D-0D4F-D6801BCD7000}"/>
              </a:ext>
            </a:extLst>
          </p:cNvPr>
          <p:cNvSpPr txBox="1"/>
          <p:nvPr/>
        </p:nvSpPr>
        <p:spPr>
          <a:xfrm>
            <a:off x="3034462" y="2443649"/>
            <a:ext cx="2988960" cy="81387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Standardised protocols like HEAD-US </a:t>
            </a:r>
            <a:b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JADE ensure consistent </a:t>
            </a:r>
            <a:b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and reproducibility across different operators and centres</a:t>
            </a:r>
            <a:r>
              <a:rPr lang="en-GB" sz="120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6–11</a:t>
            </a:r>
          </a:p>
          <a:p>
            <a:pPr>
              <a:lnSpc>
                <a:spcPct val="90000"/>
              </a:lnSpc>
              <a:buClr>
                <a:schemeClr val="accent4"/>
              </a:buClr>
            </a:pPr>
            <a:endParaRPr lang="en-GB" sz="1200" baseline="300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aseline="30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5CC7026E-6F49-8846-4D01-B573C508BF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9380" y="2686569"/>
            <a:ext cx="417417" cy="417417"/>
          </a:xfrm>
          <a:prstGeom prst="rect">
            <a:avLst/>
          </a:prstGeom>
        </p:spPr>
      </p:pic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7736A365-E542-BD0D-A373-9BA0075957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9380" y="1718088"/>
            <a:ext cx="417417" cy="417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816A50-C43A-FBA5-71AC-C36F5CEC7B77}"/>
              </a:ext>
            </a:extLst>
          </p:cNvPr>
          <p:cNvSpPr txBox="1"/>
          <p:nvPr/>
        </p:nvSpPr>
        <p:spPr>
          <a:xfrm>
            <a:off x="9822296" y="3287215"/>
            <a:ext cx="1660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</a:t>
            </a:r>
            <a:br>
              <a:rPr lang="en-GB" sz="2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3ECCA4-7CF0-CB0A-91D8-AA5975ACFD06}"/>
              </a:ext>
            </a:extLst>
          </p:cNvPr>
          <p:cNvGrpSpPr/>
          <p:nvPr/>
        </p:nvGrpSpPr>
        <p:grpSpPr>
          <a:xfrm>
            <a:off x="10323301" y="2477753"/>
            <a:ext cx="658694" cy="756838"/>
            <a:chOff x="-802595" y="323843"/>
            <a:chExt cx="3680657" cy="4229106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3B2D84-5EAF-78A7-7955-80ADEE913B47}"/>
                </a:ext>
              </a:extLst>
            </p:cNvPr>
            <p:cNvSpPr/>
            <p:nvPr/>
          </p:nvSpPr>
          <p:spPr>
            <a:xfrm>
              <a:off x="-91077" y="3005518"/>
              <a:ext cx="2257615" cy="642556"/>
            </a:xfrm>
            <a:custGeom>
              <a:avLst/>
              <a:gdLst>
                <a:gd name="connsiteX0" fmla="*/ 2257616 w 2257615"/>
                <a:gd name="connsiteY0" fmla="*/ 642556 h 642556"/>
                <a:gd name="connsiteX1" fmla="*/ 0 w 2257615"/>
                <a:gd name="connsiteY1" fmla="*/ 642556 h 642556"/>
                <a:gd name="connsiteX2" fmla="*/ 292989 w 2257615"/>
                <a:gd name="connsiteY2" fmla="*/ 63437 h 642556"/>
                <a:gd name="connsiteX3" fmla="*/ 295275 w 2257615"/>
                <a:gd name="connsiteY3" fmla="*/ 58960 h 642556"/>
                <a:gd name="connsiteX4" fmla="*/ 325088 w 2257615"/>
                <a:gd name="connsiteY4" fmla="*/ 0 h 642556"/>
                <a:gd name="connsiteX5" fmla="*/ 1932527 w 2257615"/>
                <a:gd name="connsiteY5" fmla="*/ 0 h 642556"/>
                <a:gd name="connsiteX6" fmla="*/ 1962341 w 2257615"/>
                <a:gd name="connsiteY6" fmla="*/ 58960 h 642556"/>
                <a:gd name="connsiteX7" fmla="*/ 1964627 w 2257615"/>
                <a:gd name="connsiteY7" fmla="*/ 63437 h 642556"/>
                <a:gd name="connsiteX8" fmla="*/ 2257616 w 2257615"/>
                <a:gd name="connsiteY8" fmla="*/ 642556 h 64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615" h="642556">
                  <a:moveTo>
                    <a:pt x="2257616" y="642556"/>
                  </a:moveTo>
                  <a:lnTo>
                    <a:pt x="0" y="642556"/>
                  </a:lnTo>
                  <a:lnTo>
                    <a:pt x="292989" y="63437"/>
                  </a:lnTo>
                  <a:lnTo>
                    <a:pt x="295275" y="58960"/>
                  </a:lnTo>
                  <a:lnTo>
                    <a:pt x="325088" y="0"/>
                  </a:lnTo>
                  <a:lnTo>
                    <a:pt x="1932527" y="0"/>
                  </a:lnTo>
                  <a:lnTo>
                    <a:pt x="1962341" y="58960"/>
                  </a:lnTo>
                  <a:lnTo>
                    <a:pt x="1964627" y="63437"/>
                  </a:lnTo>
                  <a:lnTo>
                    <a:pt x="2257616" y="642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3D0093-35DC-4957-DF8B-E8B351237680}"/>
                </a:ext>
              </a:extLst>
            </p:cNvPr>
            <p:cNvSpPr/>
            <p:nvPr/>
          </p:nvSpPr>
          <p:spPr>
            <a:xfrm>
              <a:off x="-138893" y="3800475"/>
              <a:ext cx="2353246" cy="356425"/>
            </a:xfrm>
            <a:custGeom>
              <a:avLst/>
              <a:gdLst>
                <a:gd name="connsiteX0" fmla="*/ 0 w 2353246"/>
                <a:gd name="connsiteY0" fmla="*/ 0 h 356425"/>
                <a:gd name="connsiteX1" fmla="*/ 2353247 w 2353246"/>
                <a:gd name="connsiteY1" fmla="*/ 0 h 356425"/>
                <a:gd name="connsiteX2" fmla="*/ 2353247 w 2353246"/>
                <a:gd name="connsiteY2" fmla="*/ 356426 h 356425"/>
                <a:gd name="connsiteX3" fmla="*/ 0 w 2353246"/>
                <a:gd name="connsiteY3" fmla="*/ 356426 h 3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246" h="356425">
                  <a:moveTo>
                    <a:pt x="0" y="0"/>
                  </a:moveTo>
                  <a:lnTo>
                    <a:pt x="2353247" y="0"/>
                  </a:lnTo>
                  <a:lnTo>
                    <a:pt x="2353247" y="356426"/>
                  </a:lnTo>
                  <a:lnTo>
                    <a:pt x="0" y="3564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1E9A417-4C3C-C42B-0F40-A509711EA3F0}"/>
                </a:ext>
              </a:extLst>
            </p:cNvPr>
            <p:cNvSpPr/>
            <p:nvPr/>
          </p:nvSpPr>
          <p:spPr>
            <a:xfrm>
              <a:off x="-802595" y="323843"/>
              <a:ext cx="3680657" cy="3680657"/>
            </a:xfrm>
            <a:custGeom>
              <a:avLst/>
              <a:gdLst>
                <a:gd name="connsiteX0" fmla="*/ 3141631 w 3680657"/>
                <a:gd name="connsiteY0" fmla="*/ 539026 h 3680657"/>
                <a:gd name="connsiteX1" fmla="*/ 1840325 w 3680657"/>
                <a:gd name="connsiteY1" fmla="*/ 6 h 3680657"/>
                <a:gd name="connsiteX2" fmla="*/ 0 w 3680657"/>
                <a:gd name="connsiteY2" fmla="*/ 1840332 h 3680657"/>
                <a:gd name="connsiteX3" fmla="*/ 0 w 3680657"/>
                <a:gd name="connsiteY3" fmla="*/ 3680657 h 3680657"/>
                <a:gd name="connsiteX4" fmla="*/ 511302 w 3680657"/>
                <a:gd name="connsiteY4" fmla="*/ 3680657 h 3680657"/>
                <a:gd name="connsiteX5" fmla="*/ 511302 w 3680657"/>
                <a:gd name="connsiteY5" fmla="*/ 3400432 h 3680657"/>
                <a:gd name="connsiteX6" fmla="*/ 511588 w 3680657"/>
                <a:gd name="connsiteY6" fmla="*/ 3394240 h 3680657"/>
                <a:gd name="connsiteX7" fmla="*/ 511683 w 3680657"/>
                <a:gd name="connsiteY7" fmla="*/ 3392621 h 3680657"/>
                <a:gd name="connsiteX8" fmla="*/ 512350 w 3680657"/>
                <a:gd name="connsiteY8" fmla="*/ 3387573 h 3680657"/>
                <a:gd name="connsiteX9" fmla="*/ 512540 w 3680657"/>
                <a:gd name="connsiteY9" fmla="*/ 3386620 h 3680657"/>
                <a:gd name="connsiteX10" fmla="*/ 513398 w 3680657"/>
                <a:gd name="connsiteY10" fmla="*/ 3382810 h 3680657"/>
                <a:gd name="connsiteX11" fmla="*/ 514541 w 3680657"/>
                <a:gd name="connsiteY11" fmla="*/ 3378619 h 3680657"/>
                <a:gd name="connsiteX12" fmla="*/ 515779 w 3680657"/>
                <a:gd name="connsiteY12" fmla="*/ 3374619 h 3680657"/>
                <a:gd name="connsiteX13" fmla="*/ 520541 w 3680657"/>
                <a:gd name="connsiteY13" fmla="*/ 3363951 h 3680657"/>
                <a:gd name="connsiteX14" fmla="*/ 845534 w 3680657"/>
                <a:gd name="connsiteY14" fmla="*/ 2721585 h 3680657"/>
                <a:gd name="connsiteX15" fmla="*/ 511302 w 3680657"/>
                <a:gd name="connsiteY15" fmla="*/ 1840332 h 3680657"/>
                <a:gd name="connsiteX16" fmla="*/ 1840325 w 3680657"/>
                <a:gd name="connsiteY16" fmla="*/ 511308 h 3680657"/>
                <a:gd name="connsiteX17" fmla="*/ 3169349 w 3680657"/>
                <a:gd name="connsiteY17" fmla="*/ 1840332 h 3680657"/>
                <a:gd name="connsiteX18" fmla="*/ 2835116 w 3680657"/>
                <a:gd name="connsiteY18" fmla="*/ 2721585 h 3680657"/>
                <a:gd name="connsiteX19" fmla="*/ 3160109 w 3680657"/>
                <a:gd name="connsiteY19" fmla="*/ 3363951 h 3680657"/>
                <a:gd name="connsiteX20" fmla="*/ 3164872 w 3680657"/>
                <a:gd name="connsiteY20" fmla="*/ 3374619 h 3680657"/>
                <a:gd name="connsiteX21" fmla="*/ 3166110 w 3680657"/>
                <a:gd name="connsiteY21" fmla="*/ 3378620 h 3680657"/>
                <a:gd name="connsiteX22" fmla="*/ 3167253 w 3680657"/>
                <a:gd name="connsiteY22" fmla="*/ 3382811 h 3680657"/>
                <a:gd name="connsiteX23" fmla="*/ 3168110 w 3680657"/>
                <a:gd name="connsiteY23" fmla="*/ 3386620 h 3680657"/>
                <a:gd name="connsiteX24" fmla="*/ 3168301 w 3680657"/>
                <a:gd name="connsiteY24" fmla="*/ 3387573 h 3680657"/>
                <a:gd name="connsiteX25" fmla="*/ 3168968 w 3680657"/>
                <a:gd name="connsiteY25" fmla="*/ 3392621 h 3680657"/>
                <a:gd name="connsiteX26" fmla="*/ 3169063 w 3680657"/>
                <a:gd name="connsiteY26" fmla="*/ 3394240 h 3680657"/>
                <a:gd name="connsiteX27" fmla="*/ 3169349 w 3680657"/>
                <a:gd name="connsiteY27" fmla="*/ 3400432 h 3680657"/>
                <a:gd name="connsiteX28" fmla="*/ 3169349 w 3680657"/>
                <a:gd name="connsiteY28" fmla="*/ 3680657 h 3680657"/>
                <a:gd name="connsiteX29" fmla="*/ 3680651 w 3680657"/>
                <a:gd name="connsiteY29" fmla="*/ 3680657 h 3680657"/>
                <a:gd name="connsiteX30" fmla="*/ 3680651 w 3680657"/>
                <a:gd name="connsiteY30" fmla="*/ 1840332 h 3680657"/>
                <a:gd name="connsiteX31" fmla="*/ 3141631 w 3680657"/>
                <a:gd name="connsiteY31" fmla="*/ 539026 h 3680657"/>
                <a:gd name="connsiteX32" fmla="*/ 1840325 w 3680657"/>
                <a:gd name="connsiteY32" fmla="*/ 385197 h 3680657"/>
                <a:gd name="connsiteX33" fmla="*/ 385191 w 3680657"/>
                <a:gd name="connsiteY33" fmla="*/ 1840332 h 3680657"/>
                <a:gd name="connsiteX34" fmla="*/ 308991 w 3680657"/>
                <a:gd name="connsiteY34" fmla="*/ 1916532 h 3680657"/>
                <a:gd name="connsiteX35" fmla="*/ 232791 w 3680657"/>
                <a:gd name="connsiteY35" fmla="*/ 1840332 h 3680657"/>
                <a:gd name="connsiteX36" fmla="*/ 1840325 w 3680657"/>
                <a:gd name="connsiteY36" fmla="*/ 232797 h 3680657"/>
                <a:gd name="connsiteX37" fmla="*/ 1916525 w 3680657"/>
                <a:gd name="connsiteY37" fmla="*/ 308997 h 3680657"/>
                <a:gd name="connsiteX38" fmla="*/ 1840325 w 3680657"/>
                <a:gd name="connsiteY38" fmla="*/ 385197 h 3680657"/>
                <a:gd name="connsiteX39" fmla="*/ 3371660 w 3680657"/>
                <a:gd name="connsiteY39" fmla="*/ 1916532 h 3680657"/>
                <a:gd name="connsiteX40" fmla="*/ 3295460 w 3680657"/>
                <a:gd name="connsiteY40" fmla="*/ 1840332 h 3680657"/>
                <a:gd name="connsiteX41" fmla="*/ 2869216 w 3680657"/>
                <a:gd name="connsiteY41" fmla="*/ 811346 h 3680657"/>
                <a:gd name="connsiteX42" fmla="*/ 2869263 w 3680657"/>
                <a:gd name="connsiteY42" fmla="*/ 703571 h 3680657"/>
                <a:gd name="connsiteX43" fmla="*/ 2977039 w 3680657"/>
                <a:gd name="connsiteY43" fmla="*/ 703618 h 3680657"/>
                <a:gd name="connsiteX44" fmla="*/ 3447860 w 3680657"/>
                <a:gd name="connsiteY44" fmla="*/ 1840332 h 3680657"/>
                <a:gd name="connsiteX45" fmla="*/ 3371660 w 3680657"/>
                <a:gd name="connsiteY45" fmla="*/ 1916532 h 368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680657" h="3680657">
                  <a:moveTo>
                    <a:pt x="3141631" y="539026"/>
                  </a:moveTo>
                  <a:cubicBezTo>
                    <a:pt x="2797237" y="192802"/>
                    <a:pt x="2328666" y="-1287"/>
                    <a:pt x="1840325" y="6"/>
                  </a:cubicBezTo>
                  <a:cubicBezTo>
                    <a:pt x="825532" y="6"/>
                    <a:pt x="0" y="825538"/>
                    <a:pt x="0" y="1840332"/>
                  </a:cubicBezTo>
                  <a:lnTo>
                    <a:pt x="0" y="3680657"/>
                  </a:lnTo>
                  <a:lnTo>
                    <a:pt x="511302" y="3680657"/>
                  </a:lnTo>
                  <a:lnTo>
                    <a:pt x="511302" y="3400432"/>
                  </a:lnTo>
                  <a:cubicBezTo>
                    <a:pt x="511302" y="3398336"/>
                    <a:pt x="511397" y="3396241"/>
                    <a:pt x="511588" y="3394240"/>
                  </a:cubicBezTo>
                  <a:cubicBezTo>
                    <a:pt x="511588" y="3393669"/>
                    <a:pt x="511683" y="3393192"/>
                    <a:pt x="511683" y="3392621"/>
                  </a:cubicBezTo>
                  <a:cubicBezTo>
                    <a:pt x="511873" y="3390907"/>
                    <a:pt x="512064" y="3389192"/>
                    <a:pt x="512350" y="3387573"/>
                  </a:cubicBezTo>
                  <a:cubicBezTo>
                    <a:pt x="512459" y="3387266"/>
                    <a:pt x="512523" y="3386945"/>
                    <a:pt x="512540" y="3386620"/>
                  </a:cubicBezTo>
                  <a:cubicBezTo>
                    <a:pt x="512826" y="3385287"/>
                    <a:pt x="513017" y="3384049"/>
                    <a:pt x="513398" y="3382810"/>
                  </a:cubicBezTo>
                  <a:cubicBezTo>
                    <a:pt x="513677" y="3381388"/>
                    <a:pt x="514059" y="3379987"/>
                    <a:pt x="514541" y="3378619"/>
                  </a:cubicBezTo>
                  <a:cubicBezTo>
                    <a:pt x="514866" y="3377260"/>
                    <a:pt x="515280" y="3375924"/>
                    <a:pt x="515779" y="3374619"/>
                  </a:cubicBezTo>
                  <a:cubicBezTo>
                    <a:pt x="517094" y="3370947"/>
                    <a:pt x="518686" y="3367381"/>
                    <a:pt x="520541" y="3363951"/>
                  </a:cubicBezTo>
                  <a:lnTo>
                    <a:pt x="845534" y="2721585"/>
                  </a:lnTo>
                  <a:cubicBezTo>
                    <a:pt x="629623" y="2478883"/>
                    <a:pt x="510643" y="2165173"/>
                    <a:pt x="511302" y="1840332"/>
                  </a:cubicBezTo>
                  <a:cubicBezTo>
                    <a:pt x="511302" y="1107478"/>
                    <a:pt x="1107472" y="511308"/>
                    <a:pt x="1840325" y="511308"/>
                  </a:cubicBezTo>
                  <a:cubicBezTo>
                    <a:pt x="2573179" y="511308"/>
                    <a:pt x="3169349" y="1107478"/>
                    <a:pt x="3169349" y="1840332"/>
                  </a:cubicBezTo>
                  <a:cubicBezTo>
                    <a:pt x="3170008" y="2165173"/>
                    <a:pt x="3051028" y="2478882"/>
                    <a:pt x="2835116" y="2721585"/>
                  </a:cubicBezTo>
                  <a:lnTo>
                    <a:pt x="3160109" y="3363951"/>
                  </a:lnTo>
                  <a:cubicBezTo>
                    <a:pt x="3161964" y="3367382"/>
                    <a:pt x="3163556" y="3370948"/>
                    <a:pt x="3164872" y="3374619"/>
                  </a:cubicBezTo>
                  <a:cubicBezTo>
                    <a:pt x="3165371" y="3375924"/>
                    <a:pt x="3165785" y="3377260"/>
                    <a:pt x="3166110" y="3378620"/>
                  </a:cubicBezTo>
                  <a:cubicBezTo>
                    <a:pt x="3166592" y="3379987"/>
                    <a:pt x="3166973" y="3381388"/>
                    <a:pt x="3167253" y="3382811"/>
                  </a:cubicBezTo>
                  <a:cubicBezTo>
                    <a:pt x="3167634" y="3384049"/>
                    <a:pt x="3167825" y="3385287"/>
                    <a:pt x="3168110" y="3386620"/>
                  </a:cubicBezTo>
                  <a:cubicBezTo>
                    <a:pt x="3168128" y="3386945"/>
                    <a:pt x="3168192" y="3387266"/>
                    <a:pt x="3168301" y="3387573"/>
                  </a:cubicBezTo>
                  <a:cubicBezTo>
                    <a:pt x="3168587" y="3389192"/>
                    <a:pt x="3168777" y="3390907"/>
                    <a:pt x="3168968" y="3392621"/>
                  </a:cubicBezTo>
                  <a:cubicBezTo>
                    <a:pt x="3168968" y="3393192"/>
                    <a:pt x="3169063" y="3393669"/>
                    <a:pt x="3169063" y="3394240"/>
                  </a:cubicBezTo>
                  <a:cubicBezTo>
                    <a:pt x="3169253" y="3396241"/>
                    <a:pt x="3169349" y="3398336"/>
                    <a:pt x="3169349" y="3400432"/>
                  </a:cubicBezTo>
                  <a:lnTo>
                    <a:pt x="3169349" y="3680657"/>
                  </a:lnTo>
                  <a:lnTo>
                    <a:pt x="3680651" y="3680657"/>
                  </a:lnTo>
                  <a:lnTo>
                    <a:pt x="3680651" y="1840332"/>
                  </a:lnTo>
                  <a:cubicBezTo>
                    <a:pt x="3681963" y="1351987"/>
                    <a:pt x="3487871" y="883410"/>
                    <a:pt x="3141631" y="539026"/>
                  </a:cubicBezTo>
                  <a:close/>
                  <a:moveTo>
                    <a:pt x="1840325" y="385197"/>
                  </a:moveTo>
                  <a:cubicBezTo>
                    <a:pt x="1037939" y="385197"/>
                    <a:pt x="385191" y="1037946"/>
                    <a:pt x="385191" y="1840332"/>
                  </a:cubicBezTo>
                  <a:cubicBezTo>
                    <a:pt x="385191" y="1882416"/>
                    <a:pt x="351075" y="1916532"/>
                    <a:pt x="308991" y="1916532"/>
                  </a:cubicBezTo>
                  <a:cubicBezTo>
                    <a:pt x="266907" y="1916532"/>
                    <a:pt x="232791" y="1882416"/>
                    <a:pt x="232791" y="1840332"/>
                  </a:cubicBezTo>
                  <a:cubicBezTo>
                    <a:pt x="232791" y="953935"/>
                    <a:pt x="953929" y="232797"/>
                    <a:pt x="1840325" y="232797"/>
                  </a:cubicBezTo>
                  <a:cubicBezTo>
                    <a:pt x="1882409" y="232797"/>
                    <a:pt x="1916525" y="266913"/>
                    <a:pt x="1916525" y="308997"/>
                  </a:cubicBezTo>
                  <a:cubicBezTo>
                    <a:pt x="1916525" y="351082"/>
                    <a:pt x="1882409" y="385197"/>
                    <a:pt x="1840325" y="385197"/>
                  </a:cubicBezTo>
                  <a:close/>
                  <a:moveTo>
                    <a:pt x="3371660" y="1916532"/>
                  </a:moveTo>
                  <a:cubicBezTo>
                    <a:pt x="3329575" y="1916532"/>
                    <a:pt x="3295460" y="1882416"/>
                    <a:pt x="3295460" y="1840332"/>
                  </a:cubicBezTo>
                  <a:cubicBezTo>
                    <a:pt x="3296501" y="1454176"/>
                    <a:pt x="3143016" y="1083652"/>
                    <a:pt x="2869216" y="811346"/>
                  </a:cubicBezTo>
                  <a:cubicBezTo>
                    <a:pt x="2839468" y="781572"/>
                    <a:pt x="2839489" y="733319"/>
                    <a:pt x="2869263" y="703571"/>
                  </a:cubicBezTo>
                  <a:cubicBezTo>
                    <a:pt x="2899038" y="673822"/>
                    <a:pt x="2947291" y="673844"/>
                    <a:pt x="2977039" y="703618"/>
                  </a:cubicBezTo>
                  <a:cubicBezTo>
                    <a:pt x="3279501" y="1004431"/>
                    <a:pt x="3449039" y="1413752"/>
                    <a:pt x="3447860" y="1840332"/>
                  </a:cubicBezTo>
                  <a:cubicBezTo>
                    <a:pt x="3447860" y="1882416"/>
                    <a:pt x="3413744" y="1916532"/>
                    <a:pt x="3371660" y="1916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425B08-DD01-855F-7397-6AB70D141952}"/>
                </a:ext>
              </a:extLst>
            </p:cNvPr>
            <p:cNvSpPr/>
            <p:nvPr/>
          </p:nvSpPr>
          <p:spPr>
            <a:xfrm>
              <a:off x="449180" y="4309300"/>
              <a:ext cx="1177099" cy="243649"/>
            </a:xfrm>
            <a:custGeom>
              <a:avLst/>
              <a:gdLst>
                <a:gd name="connsiteX0" fmla="*/ 1177100 w 1177099"/>
                <a:gd name="connsiteY0" fmla="*/ 0 h 243649"/>
                <a:gd name="connsiteX1" fmla="*/ 1177100 w 1177099"/>
                <a:gd name="connsiteY1" fmla="*/ 154400 h 243649"/>
                <a:gd name="connsiteX2" fmla="*/ 1087850 w 1177099"/>
                <a:gd name="connsiteY2" fmla="*/ 243649 h 243649"/>
                <a:gd name="connsiteX3" fmla="*/ 89249 w 1177099"/>
                <a:gd name="connsiteY3" fmla="*/ 243649 h 243649"/>
                <a:gd name="connsiteX4" fmla="*/ 0 w 1177099"/>
                <a:gd name="connsiteY4" fmla="*/ 154400 h 243649"/>
                <a:gd name="connsiteX5" fmla="*/ 0 w 1177099"/>
                <a:gd name="connsiteY5" fmla="*/ 0 h 24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7099" h="243649">
                  <a:moveTo>
                    <a:pt x="1177100" y="0"/>
                  </a:moveTo>
                  <a:lnTo>
                    <a:pt x="1177100" y="154400"/>
                  </a:lnTo>
                  <a:cubicBezTo>
                    <a:pt x="1177068" y="203678"/>
                    <a:pt x="1137128" y="243618"/>
                    <a:pt x="1087850" y="243649"/>
                  </a:cubicBezTo>
                  <a:lnTo>
                    <a:pt x="89249" y="243649"/>
                  </a:lnTo>
                  <a:cubicBezTo>
                    <a:pt x="39971" y="243618"/>
                    <a:pt x="32" y="203678"/>
                    <a:pt x="0" y="1544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817CC5-A1D9-20E6-E2D6-E4EE047A1D77}"/>
                </a:ext>
              </a:extLst>
            </p:cNvPr>
            <p:cNvSpPr/>
            <p:nvPr/>
          </p:nvSpPr>
          <p:spPr>
            <a:xfrm>
              <a:off x="656634" y="2545841"/>
              <a:ext cx="762190" cy="307276"/>
            </a:xfrm>
            <a:custGeom>
              <a:avLst/>
              <a:gdLst>
                <a:gd name="connsiteX0" fmla="*/ 762191 w 762190"/>
                <a:gd name="connsiteY0" fmla="*/ 134493 h 307276"/>
                <a:gd name="connsiteX1" fmla="*/ 762191 w 762190"/>
                <a:gd name="connsiteY1" fmla="*/ 307277 h 307276"/>
                <a:gd name="connsiteX2" fmla="*/ 0 w 762190"/>
                <a:gd name="connsiteY2" fmla="*/ 307277 h 307276"/>
                <a:gd name="connsiteX3" fmla="*/ 0 w 762190"/>
                <a:gd name="connsiteY3" fmla="*/ 134493 h 307276"/>
                <a:gd name="connsiteX4" fmla="*/ 134493 w 762190"/>
                <a:gd name="connsiteY4" fmla="*/ 0 h 307276"/>
                <a:gd name="connsiteX5" fmla="*/ 627698 w 762190"/>
                <a:gd name="connsiteY5" fmla="*/ 0 h 307276"/>
                <a:gd name="connsiteX6" fmla="*/ 762191 w 762190"/>
                <a:gd name="connsiteY6" fmla="*/ 134493 h 30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190" h="307276">
                  <a:moveTo>
                    <a:pt x="762191" y="134493"/>
                  </a:moveTo>
                  <a:lnTo>
                    <a:pt x="762191" y="307277"/>
                  </a:lnTo>
                  <a:lnTo>
                    <a:pt x="0" y="307277"/>
                  </a:lnTo>
                  <a:lnTo>
                    <a:pt x="0" y="134493"/>
                  </a:lnTo>
                  <a:cubicBezTo>
                    <a:pt x="89" y="60252"/>
                    <a:pt x="60252" y="89"/>
                    <a:pt x="134493" y="0"/>
                  </a:cubicBezTo>
                  <a:lnTo>
                    <a:pt x="627698" y="0"/>
                  </a:lnTo>
                  <a:cubicBezTo>
                    <a:pt x="701939" y="89"/>
                    <a:pt x="762101" y="60252"/>
                    <a:pt x="762191" y="134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B7DEAC-7D15-FC53-0A94-D05F8BF85572}"/>
                </a:ext>
              </a:extLst>
            </p:cNvPr>
            <p:cNvSpPr/>
            <p:nvPr/>
          </p:nvSpPr>
          <p:spPr>
            <a:xfrm>
              <a:off x="-138994" y="987523"/>
              <a:ext cx="2353350" cy="1910266"/>
            </a:xfrm>
            <a:custGeom>
              <a:avLst/>
              <a:gdLst>
                <a:gd name="connsiteX0" fmla="*/ 2353348 w 2353350"/>
                <a:gd name="connsiteY0" fmla="*/ 1176651 h 1910266"/>
                <a:gd name="connsiteX1" fmla="*/ 2096745 w 2353350"/>
                <a:gd name="connsiteY1" fmla="*/ 1910267 h 1910266"/>
                <a:gd name="connsiteX2" fmla="*/ 2095316 w 2353350"/>
                <a:gd name="connsiteY2" fmla="*/ 1907409 h 1910266"/>
                <a:gd name="connsiteX3" fmla="*/ 2027307 w 2353350"/>
                <a:gd name="connsiteY3" fmla="*/ 1865594 h 1910266"/>
                <a:gd name="connsiteX4" fmla="*/ 1710220 w 2353350"/>
                <a:gd name="connsiteY4" fmla="*/ 1865595 h 1910266"/>
                <a:gd name="connsiteX5" fmla="*/ 1710220 w 2353350"/>
                <a:gd name="connsiteY5" fmla="*/ 1692811 h 1910266"/>
                <a:gd name="connsiteX6" fmla="*/ 1423327 w 2353350"/>
                <a:gd name="connsiteY6" fmla="*/ 1405918 h 1910266"/>
                <a:gd name="connsiteX7" fmla="*/ 930123 w 2353350"/>
                <a:gd name="connsiteY7" fmla="*/ 1405918 h 1910266"/>
                <a:gd name="connsiteX8" fmla="*/ 643230 w 2353350"/>
                <a:gd name="connsiteY8" fmla="*/ 1692811 h 1910266"/>
                <a:gd name="connsiteX9" fmla="*/ 643230 w 2353350"/>
                <a:gd name="connsiteY9" fmla="*/ 1865595 h 1910266"/>
                <a:gd name="connsiteX10" fmla="*/ 326142 w 2353350"/>
                <a:gd name="connsiteY10" fmla="*/ 1865595 h 1910266"/>
                <a:gd name="connsiteX11" fmla="*/ 258134 w 2353350"/>
                <a:gd name="connsiteY11" fmla="*/ 1907410 h 1910266"/>
                <a:gd name="connsiteX12" fmla="*/ 256705 w 2353350"/>
                <a:gd name="connsiteY12" fmla="*/ 1910267 h 1910266"/>
                <a:gd name="connsiteX13" fmla="*/ 443126 w 2353350"/>
                <a:gd name="connsiteY13" fmla="*/ 256705 h 1910266"/>
                <a:gd name="connsiteX14" fmla="*/ 2096688 w 2353350"/>
                <a:gd name="connsiteY14" fmla="*/ 443126 h 1910266"/>
                <a:gd name="connsiteX15" fmla="*/ 2353349 w 2353350"/>
                <a:gd name="connsiteY15" fmla="*/ 1176651 h 191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3350" h="1910266">
                  <a:moveTo>
                    <a:pt x="2353348" y="1176651"/>
                  </a:moveTo>
                  <a:cubicBezTo>
                    <a:pt x="2353903" y="1443285"/>
                    <a:pt x="2263371" y="1702110"/>
                    <a:pt x="2096745" y="1910267"/>
                  </a:cubicBezTo>
                  <a:lnTo>
                    <a:pt x="2095316" y="1907409"/>
                  </a:lnTo>
                  <a:cubicBezTo>
                    <a:pt x="2082346" y="1881761"/>
                    <a:pt x="2056049" y="1865591"/>
                    <a:pt x="2027307" y="1865594"/>
                  </a:cubicBezTo>
                  <a:lnTo>
                    <a:pt x="1710220" y="1865595"/>
                  </a:lnTo>
                  <a:lnTo>
                    <a:pt x="1710220" y="1692811"/>
                  </a:lnTo>
                  <a:cubicBezTo>
                    <a:pt x="1710052" y="1534434"/>
                    <a:pt x="1581704" y="1406086"/>
                    <a:pt x="1423327" y="1405918"/>
                  </a:cubicBezTo>
                  <a:lnTo>
                    <a:pt x="930123" y="1405918"/>
                  </a:lnTo>
                  <a:cubicBezTo>
                    <a:pt x="771746" y="1406086"/>
                    <a:pt x="643398" y="1534434"/>
                    <a:pt x="643230" y="1692811"/>
                  </a:cubicBezTo>
                  <a:lnTo>
                    <a:pt x="643230" y="1865595"/>
                  </a:lnTo>
                  <a:lnTo>
                    <a:pt x="326142" y="1865595"/>
                  </a:lnTo>
                  <a:cubicBezTo>
                    <a:pt x="297401" y="1865592"/>
                    <a:pt x="271103" y="1881761"/>
                    <a:pt x="258134" y="1907410"/>
                  </a:cubicBezTo>
                  <a:lnTo>
                    <a:pt x="256705" y="1910267"/>
                  </a:lnTo>
                  <a:cubicBezTo>
                    <a:pt x="-148435" y="1402170"/>
                    <a:pt x="-64971" y="661845"/>
                    <a:pt x="443126" y="256705"/>
                  </a:cubicBezTo>
                  <a:cubicBezTo>
                    <a:pt x="951223" y="-148435"/>
                    <a:pt x="1691548" y="-64971"/>
                    <a:pt x="2096688" y="443126"/>
                  </a:cubicBezTo>
                  <a:cubicBezTo>
                    <a:pt x="2262847" y="651510"/>
                    <a:pt x="2353338" y="910131"/>
                    <a:pt x="2353349" y="11766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287F2E-1586-4EC9-B635-886EAD4373B3}"/>
              </a:ext>
            </a:extLst>
          </p:cNvPr>
          <p:cNvSpPr/>
          <p:nvPr/>
        </p:nvSpPr>
        <p:spPr>
          <a:xfrm>
            <a:off x="6363478" y="3498816"/>
            <a:ext cx="3336968" cy="4633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F04E91-11D9-C427-A6C9-A327C619B658}"/>
              </a:ext>
            </a:extLst>
          </p:cNvPr>
          <p:cNvSpPr/>
          <p:nvPr/>
        </p:nvSpPr>
        <p:spPr>
          <a:xfrm>
            <a:off x="6363478" y="4074884"/>
            <a:ext cx="3336968" cy="4633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noProof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5A8657-B653-54C0-922E-9F07491A7EBE}"/>
              </a:ext>
            </a:extLst>
          </p:cNvPr>
          <p:cNvSpPr/>
          <p:nvPr/>
        </p:nvSpPr>
        <p:spPr>
          <a:xfrm>
            <a:off x="6866278" y="3613407"/>
            <a:ext cx="1554287" cy="23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cost</a:t>
            </a:r>
            <a:r>
              <a:rPr lang="en-GB" sz="12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endParaRPr lang="en-GB" sz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25CFF8C-D7ED-1DF4-A487-AA797A5CE038}"/>
              </a:ext>
            </a:extLst>
          </p:cNvPr>
          <p:cNvSpPr/>
          <p:nvPr/>
        </p:nvSpPr>
        <p:spPr>
          <a:xfrm>
            <a:off x="6363478" y="4650999"/>
            <a:ext cx="3336968" cy="4633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noProof="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D5172B-34F1-B886-1412-07DC2CB0583E}"/>
              </a:ext>
            </a:extLst>
          </p:cNvPr>
          <p:cNvSpPr/>
          <p:nvPr/>
        </p:nvSpPr>
        <p:spPr>
          <a:xfrm>
            <a:off x="6866278" y="4189476"/>
            <a:ext cx="2783021" cy="23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Lengthy procedure time</a:t>
            </a:r>
            <a:r>
              <a:rPr lang="en-GB" sz="12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endParaRPr lang="en-GB" sz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raphic 6" descr="Euro with solid fill">
            <a:extLst>
              <a:ext uri="{FF2B5EF4-FFF2-40B4-BE49-F238E27FC236}">
                <a16:creationId xmlns:a16="http://schemas.microsoft.com/office/drawing/2014/main" id="{C56C1C7A-52ED-8FC1-06E4-F45FFFECC15B}"/>
              </a:ext>
            </a:extLst>
          </p:cNvPr>
          <p:cNvSpPr/>
          <p:nvPr/>
        </p:nvSpPr>
        <p:spPr>
          <a:xfrm>
            <a:off x="6520633" y="3568220"/>
            <a:ext cx="240992" cy="324540"/>
          </a:xfrm>
          <a:custGeom>
            <a:avLst/>
            <a:gdLst>
              <a:gd name="connsiteX0" fmla="*/ 300017 w 318085"/>
              <a:gd name="connsiteY0" fmla="*/ 365754 h 428360"/>
              <a:gd name="connsiteX1" fmla="*/ 205943 w 318085"/>
              <a:gd name="connsiteY1" fmla="*/ 395410 h 428360"/>
              <a:gd name="connsiteX2" fmla="*/ 75512 w 318085"/>
              <a:gd name="connsiteY2" fmla="*/ 263607 h 428360"/>
              <a:gd name="connsiteX3" fmla="*/ 230656 w 318085"/>
              <a:gd name="connsiteY3" fmla="*/ 263607 h 428360"/>
              <a:gd name="connsiteX4" fmla="*/ 230656 w 318085"/>
              <a:gd name="connsiteY4" fmla="*/ 230656 h 428360"/>
              <a:gd name="connsiteX5" fmla="*/ 71723 w 318085"/>
              <a:gd name="connsiteY5" fmla="*/ 230656 h 428360"/>
              <a:gd name="connsiteX6" fmla="*/ 71393 w 318085"/>
              <a:gd name="connsiteY6" fmla="*/ 214180 h 428360"/>
              <a:gd name="connsiteX7" fmla="*/ 71833 w 318085"/>
              <a:gd name="connsiteY7" fmla="*/ 197705 h 428360"/>
              <a:gd name="connsiteX8" fmla="*/ 230656 w 318085"/>
              <a:gd name="connsiteY8" fmla="*/ 197705 h 428360"/>
              <a:gd name="connsiteX9" fmla="*/ 230656 w 318085"/>
              <a:gd name="connsiteY9" fmla="*/ 164754 h 428360"/>
              <a:gd name="connsiteX10" fmla="*/ 75512 w 318085"/>
              <a:gd name="connsiteY10" fmla="*/ 164754 h 428360"/>
              <a:gd name="connsiteX11" fmla="*/ 205943 w 318085"/>
              <a:gd name="connsiteY11" fmla="*/ 32951 h 428360"/>
              <a:gd name="connsiteX12" fmla="*/ 300017 w 318085"/>
              <a:gd name="connsiteY12" fmla="*/ 62607 h 428360"/>
              <a:gd name="connsiteX13" fmla="*/ 318085 w 318085"/>
              <a:gd name="connsiteY13" fmla="*/ 35148 h 428360"/>
              <a:gd name="connsiteX14" fmla="*/ 205943 w 318085"/>
              <a:gd name="connsiteY14" fmla="*/ 0 h 428360"/>
              <a:gd name="connsiteX15" fmla="*/ 42177 w 318085"/>
              <a:gd name="connsiteY15" fmla="*/ 164754 h 428360"/>
              <a:gd name="connsiteX16" fmla="*/ 0 w 318085"/>
              <a:gd name="connsiteY16" fmla="*/ 164754 h 428360"/>
              <a:gd name="connsiteX17" fmla="*/ 0 w 318085"/>
              <a:gd name="connsiteY17" fmla="*/ 197705 h 428360"/>
              <a:gd name="connsiteX18" fmla="*/ 38992 w 318085"/>
              <a:gd name="connsiteY18" fmla="*/ 197705 h 428360"/>
              <a:gd name="connsiteX19" fmla="*/ 38552 w 318085"/>
              <a:gd name="connsiteY19" fmla="*/ 214180 h 428360"/>
              <a:gd name="connsiteX20" fmla="*/ 38992 w 318085"/>
              <a:gd name="connsiteY20" fmla="*/ 230656 h 428360"/>
              <a:gd name="connsiteX21" fmla="*/ 0 w 318085"/>
              <a:gd name="connsiteY21" fmla="*/ 230656 h 428360"/>
              <a:gd name="connsiteX22" fmla="*/ 0 w 318085"/>
              <a:gd name="connsiteY22" fmla="*/ 263607 h 428360"/>
              <a:gd name="connsiteX23" fmla="*/ 42177 w 318085"/>
              <a:gd name="connsiteY23" fmla="*/ 263607 h 428360"/>
              <a:gd name="connsiteX24" fmla="*/ 205943 w 318085"/>
              <a:gd name="connsiteY24" fmla="*/ 428361 h 428360"/>
              <a:gd name="connsiteX25" fmla="*/ 318085 w 318085"/>
              <a:gd name="connsiteY25" fmla="*/ 393103 h 42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8085" h="428360">
                <a:moveTo>
                  <a:pt x="300017" y="365754"/>
                </a:moveTo>
                <a:cubicBezTo>
                  <a:pt x="272273" y="384706"/>
                  <a:pt x="239540" y="395024"/>
                  <a:pt x="205943" y="395410"/>
                </a:cubicBezTo>
                <a:cubicBezTo>
                  <a:pt x="125817" y="395410"/>
                  <a:pt x="87375" y="332034"/>
                  <a:pt x="75512" y="263607"/>
                </a:cubicBezTo>
                <a:lnTo>
                  <a:pt x="230656" y="263607"/>
                </a:lnTo>
                <a:lnTo>
                  <a:pt x="230656" y="230656"/>
                </a:lnTo>
                <a:lnTo>
                  <a:pt x="71723" y="230656"/>
                </a:lnTo>
                <a:cubicBezTo>
                  <a:pt x="71393" y="225164"/>
                  <a:pt x="71393" y="219672"/>
                  <a:pt x="71393" y="214180"/>
                </a:cubicBezTo>
                <a:cubicBezTo>
                  <a:pt x="71393" y="208688"/>
                  <a:pt x="71393" y="203197"/>
                  <a:pt x="71833" y="197705"/>
                </a:cubicBezTo>
                <a:lnTo>
                  <a:pt x="230656" y="197705"/>
                </a:lnTo>
                <a:lnTo>
                  <a:pt x="230656" y="164754"/>
                </a:lnTo>
                <a:lnTo>
                  <a:pt x="75512" y="164754"/>
                </a:lnTo>
                <a:cubicBezTo>
                  <a:pt x="87375" y="96326"/>
                  <a:pt x="125817" y="32951"/>
                  <a:pt x="205943" y="32951"/>
                </a:cubicBezTo>
                <a:cubicBezTo>
                  <a:pt x="239537" y="33356"/>
                  <a:pt x="272264" y="43672"/>
                  <a:pt x="300017" y="62607"/>
                </a:cubicBezTo>
                <a:lnTo>
                  <a:pt x="318085" y="35148"/>
                </a:lnTo>
                <a:cubicBezTo>
                  <a:pt x="284982" y="12642"/>
                  <a:pt x="245970" y="414"/>
                  <a:pt x="205943" y="0"/>
                </a:cubicBezTo>
                <a:cubicBezTo>
                  <a:pt x="119337" y="0"/>
                  <a:pt x="57334" y="64529"/>
                  <a:pt x="42177" y="164754"/>
                </a:cubicBezTo>
                <a:lnTo>
                  <a:pt x="0" y="164754"/>
                </a:lnTo>
                <a:lnTo>
                  <a:pt x="0" y="197705"/>
                </a:lnTo>
                <a:lnTo>
                  <a:pt x="38992" y="197705"/>
                </a:lnTo>
                <a:cubicBezTo>
                  <a:pt x="38717" y="203197"/>
                  <a:pt x="38552" y="208688"/>
                  <a:pt x="38552" y="214180"/>
                </a:cubicBezTo>
                <a:cubicBezTo>
                  <a:pt x="38552" y="219672"/>
                  <a:pt x="38552" y="225164"/>
                  <a:pt x="38992" y="230656"/>
                </a:cubicBezTo>
                <a:lnTo>
                  <a:pt x="0" y="230656"/>
                </a:lnTo>
                <a:lnTo>
                  <a:pt x="0" y="263607"/>
                </a:lnTo>
                <a:lnTo>
                  <a:pt x="42177" y="263607"/>
                </a:lnTo>
                <a:cubicBezTo>
                  <a:pt x="57334" y="363832"/>
                  <a:pt x="119062" y="428361"/>
                  <a:pt x="205943" y="428361"/>
                </a:cubicBezTo>
                <a:cubicBezTo>
                  <a:pt x="245981" y="427914"/>
                  <a:pt x="284994" y="415648"/>
                  <a:pt x="318085" y="393103"/>
                </a:cubicBezTo>
                <a:close/>
              </a:path>
            </a:pathLst>
          </a:custGeom>
          <a:solidFill>
            <a:schemeClr val="bg1"/>
          </a:solidFill>
          <a:ln w="545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>
              <a:solidFill>
                <a:schemeClr val="tx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F236BA-C6FC-6387-293B-1C6128E4E3DA}"/>
              </a:ext>
            </a:extLst>
          </p:cNvPr>
          <p:cNvGrpSpPr/>
          <p:nvPr/>
        </p:nvGrpSpPr>
        <p:grpSpPr>
          <a:xfrm>
            <a:off x="6546630" y="4677306"/>
            <a:ext cx="188998" cy="418398"/>
            <a:chOff x="4267830" y="4767121"/>
            <a:chExt cx="197919" cy="438150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C66F1AE-B126-8050-7821-8F678FB40A84}"/>
                </a:ext>
              </a:extLst>
            </p:cNvPr>
            <p:cNvSpPr/>
            <p:nvPr/>
          </p:nvSpPr>
          <p:spPr>
            <a:xfrm>
              <a:off x="4267830" y="4767121"/>
              <a:ext cx="197919" cy="438150"/>
            </a:xfrm>
            <a:custGeom>
              <a:avLst/>
              <a:gdLst>
                <a:gd name="connsiteX0" fmla="*/ 197919 w 197919"/>
                <a:gd name="connsiteY0" fmla="*/ 38100 h 438150"/>
                <a:gd name="connsiteX1" fmla="*/ 164582 w 197919"/>
                <a:gd name="connsiteY1" fmla="*/ 0 h 438150"/>
                <a:gd name="connsiteX2" fmla="*/ 131244 w 197919"/>
                <a:gd name="connsiteY2" fmla="*/ 38100 h 438150"/>
                <a:gd name="connsiteX3" fmla="*/ 159819 w 197919"/>
                <a:gd name="connsiteY3" fmla="*/ 84820 h 438150"/>
                <a:gd name="connsiteX4" fmla="*/ 159819 w 197919"/>
                <a:gd name="connsiteY4" fmla="*/ 85725 h 438150"/>
                <a:gd name="connsiteX5" fmla="*/ 164582 w 197919"/>
                <a:gd name="connsiteY5" fmla="*/ 120348 h 438150"/>
                <a:gd name="connsiteX6" fmla="*/ 169344 w 197919"/>
                <a:gd name="connsiteY6" fmla="*/ 152400 h 438150"/>
                <a:gd name="connsiteX7" fmla="*/ 164582 w 197919"/>
                <a:gd name="connsiteY7" fmla="*/ 184452 h 438150"/>
                <a:gd name="connsiteX8" fmla="*/ 161772 w 197919"/>
                <a:gd name="connsiteY8" fmla="*/ 195548 h 438150"/>
                <a:gd name="connsiteX9" fmla="*/ 154104 w 197919"/>
                <a:gd name="connsiteY9" fmla="*/ 199644 h 438150"/>
                <a:gd name="connsiteX10" fmla="*/ 103383 w 197919"/>
                <a:gd name="connsiteY10" fmla="*/ 252413 h 438150"/>
                <a:gd name="connsiteX11" fmla="*/ 70665 w 197919"/>
                <a:gd name="connsiteY11" fmla="*/ 252413 h 438150"/>
                <a:gd name="connsiteX12" fmla="*/ 24945 w 197919"/>
                <a:gd name="connsiteY12" fmla="*/ 283369 h 438150"/>
                <a:gd name="connsiteX13" fmla="*/ 1133 w 197919"/>
                <a:gd name="connsiteY13" fmla="*/ 339709 h 438150"/>
                <a:gd name="connsiteX14" fmla="*/ 8705 w 197919"/>
                <a:gd name="connsiteY14" fmla="*/ 358426 h 438150"/>
                <a:gd name="connsiteX15" fmla="*/ 14277 w 197919"/>
                <a:gd name="connsiteY15" fmla="*/ 359569 h 438150"/>
                <a:gd name="connsiteX16" fmla="*/ 27422 w 197919"/>
                <a:gd name="connsiteY16" fmla="*/ 350901 h 438150"/>
                <a:gd name="connsiteX17" fmla="*/ 43138 w 197919"/>
                <a:gd name="connsiteY17" fmla="*/ 313992 h 438150"/>
                <a:gd name="connsiteX18" fmla="*/ 43138 w 197919"/>
                <a:gd name="connsiteY18" fmla="*/ 438150 h 438150"/>
                <a:gd name="connsiteX19" fmla="*/ 71713 w 197919"/>
                <a:gd name="connsiteY19" fmla="*/ 438150 h 438150"/>
                <a:gd name="connsiteX20" fmla="*/ 71713 w 197919"/>
                <a:gd name="connsiteY20" fmla="*/ 352425 h 438150"/>
                <a:gd name="connsiteX21" fmla="*/ 86000 w 197919"/>
                <a:gd name="connsiteY21" fmla="*/ 352425 h 438150"/>
                <a:gd name="connsiteX22" fmla="*/ 86000 w 197919"/>
                <a:gd name="connsiteY22" fmla="*/ 438150 h 438150"/>
                <a:gd name="connsiteX23" fmla="*/ 114575 w 197919"/>
                <a:gd name="connsiteY23" fmla="*/ 438150 h 438150"/>
                <a:gd name="connsiteX24" fmla="*/ 114575 w 197919"/>
                <a:gd name="connsiteY24" fmla="*/ 281988 h 438150"/>
                <a:gd name="connsiteX25" fmla="*/ 174869 w 197919"/>
                <a:gd name="connsiteY25" fmla="*/ 219456 h 438150"/>
                <a:gd name="connsiteX26" fmla="*/ 174488 w 197919"/>
                <a:gd name="connsiteY26" fmla="*/ 199263 h 438150"/>
                <a:gd name="connsiteX27" fmla="*/ 171344 w 197919"/>
                <a:gd name="connsiteY27" fmla="*/ 197025 h 438150"/>
                <a:gd name="connsiteX28" fmla="*/ 173916 w 197919"/>
                <a:gd name="connsiteY28" fmla="*/ 187023 h 438150"/>
                <a:gd name="connsiteX29" fmla="*/ 178679 w 197919"/>
                <a:gd name="connsiteY29" fmla="*/ 152400 h 438150"/>
                <a:gd name="connsiteX30" fmla="*/ 173916 w 197919"/>
                <a:gd name="connsiteY30" fmla="*/ 117777 h 438150"/>
                <a:gd name="connsiteX31" fmla="*/ 169154 w 197919"/>
                <a:gd name="connsiteY31" fmla="*/ 85725 h 438150"/>
                <a:gd name="connsiteX32" fmla="*/ 169154 w 197919"/>
                <a:gd name="connsiteY32" fmla="*/ 84820 h 438150"/>
                <a:gd name="connsiteX33" fmla="*/ 197919 w 197919"/>
                <a:gd name="connsiteY33" fmla="*/ 3810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7919" h="438150">
                  <a:moveTo>
                    <a:pt x="197919" y="38100"/>
                  </a:moveTo>
                  <a:cubicBezTo>
                    <a:pt x="197919" y="17050"/>
                    <a:pt x="183012" y="0"/>
                    <a:pt x="164582" y="0"/>
                  </a:cubicBezTo>
                  <a:cubicBezTo>
                    <a:pt x="146151" y="0"/>
                    <a:pt x="131244" y="17050"/>
                    <a:pt x="131244" y="38100"/>
                  </a:cubicBezTo>
                  <a:cubicBezTo>
                    <a:pt x="131244" y="57150"/>
                    <a:pt x="146532" y="80201"/>
                    <a:pt x="159819" y="84820"/>
                  </a:cubicBezTo>
                  <a:cubicBezTo>
                    <a:pt x="159797" y="85121"/>
                    <a:pt x="159797" y="85424"/>
                    <a:pt x="159819" y="85725"/>
                  </a:cubicBezTo>
                  <a:cubicBezTo>
                    <a:pt x="159526" y="97447"/>
                    <a:pt x="161134" y="109140"/>
                    <a:pt x="164582" y="120348"/>
                  </a:cubicBezTo>
                  <a:cubicBezTo>
                    <a:pt x="167892" y="130704"/>
                    <a:pt x="169501" y="141529"/>
                    <a:pt x="169344" y="152400"/>
                  </a:cubicBezTo>
                  <a:cubicBezTo>
                    <a:pt x="169501" y="163271"/>
                    <a:pt x="167892" y="174096"/>
                    <a:pt x="164582" y="184452"/>
                  </a:cubicBezTo>
                  <a:cubicBezTo>
                    <a:pt x="163581" y="187881"/>
                    <a:pt x="162581" y="191405"/>
                    <a:pt x="161772" y="195548"/>
                  </a:cubicBezTo>
                  <a:cubicBezTo>
                    <a:pt x="158845" y="196062"/>
                    <a:pt x="156159" y="197497"/>
                    <a:pt x="154104" y="199644"/>
                  </a:cubicBezTo>
                  <a:lnTo>
                    <a:pt x="103383" y="252413"/>
                  </a:lnTo>
                  <a:lnTo>
                    <a:pt x="70665" y="252413"/>
                  </a:lnTo>
                  <a:cubicBezTo>
                    <a:pt x="48329" y="254079"/>
                    <a:pt x="29469" y="271796"/>
                    <a:pt x="24945" y="283369"/>
                  </a:cubicBezTo>
                  <a:cubicBezTo>
                    <a:pt x="23802" y="286369"/>
                    <a:pt x="10086" y="318707"/>
                    <a:pt x="1133" y="339709"/>
                  </a:cubicBezTo>
                  <a:cubicBezTo>
                    <a:pt x="-1938" y="346969"/>
                    <a:pt x="1450" y="355344"/>
                    <a:pt x="8705" y="358426"/>
                  </a:cubicBezTo>
                  <a:cubicBezTo>
                    <a:pt x="10461" y="359196"/>
                    <a:pt x="12360" y="359585"/>
                    <a:pt x="14277" y="359569"/>
                  </a:cubicBezTo>
                  <a:cubicBezTo>
                    <a:pt x="19999" y="359572"/>
                    <a:pt x="25171" y="356162"/>
                    <a:pt x="27422" y="350901"/>
                  </a:cubicBezTo>
                  <a:lnTo>
                    <a:pt x="43138" y="313992"/>
                  </a:lnTo>
                  <a:lnTo>
                    <a:pt x="43138" y="438150"/>
                  </a:lnTo>
                  <a:lnTo>
                    <a:pt x="71713" y="438150"/>
                  </a:lnTo>
                  <a:lnTo>
                    <a:pt x="71713" y="352425"/>
                  </a:lnTo>
                  <a:lnTo>
                    <a:pt x="86000" y="352425"/>
                  </a:lnTo>
                  <a:lnTo>
                    <a:pt x="86000" y="438150"/>
                  </a:lnTo>
                  <a:lnTo>
                    <a:pt x="114575" y="438150"/>
                  </a:lnTo>
                  <a:lnTo>
                    <a:pt x="114575" y="281988"/>
                  </a:lnTo>
                  <a:lnTo>
                    <a:pt x="174869" y="219456"/>
                  </a:lnTo>
                  <a:cubicBezTo>
                    <a:pt x="180336" y="213773"/>
                    <a:pt x="180165" y="204736"/>
                    <a:pt x="174488" y="199263"/>
                  </a:cubicBezTo>
                  <a:cubicBezTo>
                    <a:pt x="173546" y="198378"/>
                    <a:pt x="172488" y="197625"/>
                    <a:pt x="171344" y="197025"/>
                  </a:cubicBezTo>
                  <a:cubicBezTo>
                    <a:pt x="172106" y="193453"/>
                    <a:pt x="173011" y="190262"/>
                    <a:pt x="173916" y="187023"/>
                  </a:cubicBezTo>
                  <a:cubicBezTo>
                    <a:pt x="177364" y="175815"/>
                    <a:pt x="178972" y="164122"/>
                    <a:pt x="178679" y="152400"/>
                  </a:cubicBezTo>
                  <a:cubicBezTo>
                    <a:pt x="178972" y="140678"/>
                    <a:pt x="177364" y="128985"/>
                    <a:pt x="173916" y="117777"/>
                  </a:cubicBezTo>
                  <a:cubicBezTo>
                    <a:pt x="170605" y="107421"/>
                    <a:pt x="168997" y="96596"/>
                    <a:pt x="169154" y="85725"/>
                  </a:cubicBezTo>
                  <a:cubicBezTo>
                    <a:pt x="169176" y="85424"/>
                    <a:pt x="169176" y="85121"/>
                    <a:pt x="169154" y="84820"/>
                  </a:cubicBezTo>
                  <a:cubicBezTo>
                    <a:pt x="182631" y="80201"/>
                    <a:pt x="197919" y="57150"/>
                    <a:pt x="197919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13F9419-FA24-75EE-9725-30502EF60369}"/>
                </a:ext>
              </a:extLst>
            </p:cNvPr>
            <p:cNvSpPr/>
            <p:nvPr/>
          </p:nvSpPr>
          <p:spPr>
            <a:xfrm>
              <a:off x="4310968" y="4938571"/>
              <a:ext cx="71437" cy="71437"/>
            </a:xfrm>
            <a:custGeom>
              <a:avLst/>
              <a:gdLst>
                <a:gd name="connsiteX0" fmla="*/ 71438 w 71437"/>
                <a:gd name="connsiteY0" fmla="*/ 35719 h 71437"/>
                <a:gd name="connsiteX1" fmla="*/ 35719 w 71437"/>
                <a:gd name="connsiteY1" fmla="*/ 71438 h 71437"/>
                <a:gd name="connsiteX2" fmla="*/ 0 w 71437"/>
                <a:gd name="connsiteY2" fmla="*/ 35719 h 71437"/>
                <a:gd name="connsiteX3" fmla="*/ 35719 w 71437"/>
                <a:gd name="connsiteY3" fmla="*/ 0 h 71437"/>
                <a:gd name="connsiteX4" fmla="*/ 71438 w 71437"/>
                <a:gd name="connsiteY4" fmla="*/ 35719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" h="71437">
                  <a:moveTo>
                    <a:pt x="71438" y="35719"/>
                  </a:moveTo>
                  <a:cubicBezTo>
                    <a:pt x="71438" y="55446"/>
                    <a:pt x="55446" y="71438"/>
                    <a:pt x="35719" y="71438"/>
                  </a:cubicBezTo>
                  <a:cubicBezTo>
                    <a:pt x="15992" y="71438"/>
                    <a:pt x="0" y="55446"/>
                    <a:pt x="0" y="35719"/>
                  </a:cubicBezTo>
                  <a:cubicBezTo>
                    <a:pt x="0" y="15992"/>
                    <a:pt x="15992" y="0"/>
                    <a:pt x="35719" y="0"/>
                  </a:cubicBezTo>
                  <a:cubicBezTo>
                    <a:pt x="55446" y="0"/>
                    <a:pt x="71438" y="15992"/>
                    <a:pt x="71438" y="3571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83FED4-141A-F6E7-5DE5-194F8E580546}"/>
              </a:ext>
            </a:extLst>
          </p:cNvPr>
          <p:cNvGrpSpPr/>
          <p:nvPr/>
        </p:nvGrpSpPr>
        <p:grpSpPr>
          <a:xfrm>
            <a:off x="6523889" y="4172289"/>
            <a:ext cx="234480" cy="268538"/>
            <a:chOff x="2541253" y="5003871"/>
            <a:chExt cx="326207" cy="373590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B6FE5-41E7-35FC-121D-F4D15B132D86}"/>
                </a:ext>
              </a:extLst>
            </p:cNvPr>
            <p:cNvSpPr/>
            <p:nvPr/>
          </p:nvSpPr>
          <p:spPr>
            <a:xfrm>
              <a:off x="2694482" y="5109317"/>
              <a:ext cx="19171" cy="19171"/>
            </a:xfrm>
            <a:custGeom>
              <a:avLst/>
              <a:gdLst>
                <a:gd name="connsiteX0" fmla="*/ 19172 w 19171"/>
                <a:gd name="connsiteY0" fmla="*/ 9586 h 19171"/>
                <a:gd name="connsiteX1" fmla="*/ 9586 w 19171"/>
                <a:gd name="connsiteY1" fmla="*/ 19172 h 19171"/>
                <a:gd name="connsiteX2" fmla="*/ 0 w 19171"/>
                <a:gd name="connsiteY2" fmla="*/ 9586 h 19171"/>
                <a:gd name="connsiteX3" fmla="*/ 9586 w 19171"/>
                <a:gd name="connsiteY3" fmla="*/ 0 h 19171"/>
                <a:gd name="connsiteX4" fmla="*/ 19172 w 19171"/>
                <a:gd name="connsiteY4" fmla="*/ 9586 h 1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" h="19171">
                  <a:moveTo>
                    <a:pt x="19172" y="9586"/>
                  </a:moveTo>
                  <a:cubicBezTo>
                    <a:pt x="19172" y="14880"/>
                    <a:pt x="14880" y="19172"/>
                    <a:pt x="9586" y="19172"/>
                  </a:cubicBezTo>
                  <a:cubicBezTo>
                    <a:pt x="4292" y="19172"/>
                    <a:pt x="0" y="14880"/>
                    <a:pt x="0" y="9586"/>
                  </a:cubicBezTo>
                  <a:cubicBezTo>
                    <a:pt x="0" y="4292"/>
                    <a:pt x="4292" y="0"/>
                    <a:pt x="9586" y="0"/>
                  </a:cubicBezTo>
                  <a:cubicBezTo>
                    <a:pt x="14880" y="0"/>
                    <a:pt x="19172" y="4292"/>
                    <a:pt x="19172" y="958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AF68413-FC27-B4EA-59D1-58786245C41F}"/>
                </a:ext>
              </a:extLst>
            </p:cNvPr>
            <p:cNvSpPr/>
            <p:nvPr/>
          </p:nvSpPr>
          <p:spPr>
            <a:xfrm>
              <a:off x="2694482" y="5301036"/>
              <a:ext cx="19171" cy="19171"/>
            </a:xfrm>
            <a:custGeom>
              <a:avLst/>
              <a:gdLst>
                <a:gd name="connsiteX0" fmla="*/ 19172 w 19171"/>
                <a:gd name="connsiteY0" fmla="*/ 9586 h 19171"/>
                <a:gd name="connsiteX1" fmla="*/ 9586 w 19171"/>
                <a:gd name="connsiteY1" fmla="*/ 19172 h 19171"/>
                <a:gd name="connsiteX2" fmla="*/ 0 w 19171"/>
                <a:gd name="connsiteY2" fmla="*/ 9586 h 19171"/>
                <a:gd name="connsiteX3" fmla="*/ 9586 w 19171"/>
                <a:gd name="connsiteY3" fmla="*/ 0 h 19171"/>
                <a:gd name="connsiteX4" fmla="*/ 19172 w 19171"/>
                <a:gd name="connsiteY4" fmla="*/ 9586 h 1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" h="19171">
                  <a:moveTo>
                    <a:pt x="19172" y="9586"/>
                  </a:moveTo>
                  <a:cubicBezTo>
                    <a:pt x="19172" y="14880"/>
                    <a:pt x="14880" y="19172"/>
                    <a:pt x="9586" y="19172"/>
                  </a:cubicBezTo>
                  <a:cubicBezTo>
                    <a:pt x="4292" y="19172"/>
                    <a:pt x="0" y="14880"/>
                    <a:pt x="0" y="9586"/>
                  </a:cubicBezTo>
                  <a:cubicBezTo>
                    <a:pt x="0" y="4292"/>
                    <a:pt x="4292" y="0"/>
                    <a:pt x="9586" y="0"/>
                  </a:cubicBezTo>
                  <a:cubicBezTo>
                    <a:pt x="14880" y="0"/>
                    <a:pt x="19172" y="4292"/>
                    <a:pt x="19172" y="958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03E879B-70C2-F68F-47F1-183151996865}"/>
                </a:ext>
              </a:extLst>
            </p:cNvPr>
            <p:cNvSpPr/>
            <p:nvPr/>
          </p:nvSpPr>
          <p:spPr>
            <a:xfrm>
              <a:off x="2790341" y="5200383"/>
              <a:ext cx="19171" cy="19171"/>
            </a:xfrm>
            <a:custGeom>
              <a:avLst/>
              <a:gdLst>
                <a:gd name="connsiteX0" fmla="*/ 19172 w 19171"/>
                <a:gd name="connsiteY0" fmla="*/ 9586 h 19171"/>
                <a:gd name="connsiteX1" fmla="*/ 9586 w 19171"/>
                <a:gd name="connsiteY1" fmla="*/ 19172 h 19171"/>
                <a:gd name="connsiteX2" fmla="*/ 0 w 19171"/>
                <a:gd name="connsiteY2" fmla="*/ 9586 h 19171"/>
                <a:gd name="connsiteX3" fmla="*/ 9586 w 19171"/>
                <a:gd name="connsiteY3" fmla="*/ 0 h 19171"/>
                <a:gd name="connsiteX4" fmla="*/ 19172 w 19171"/>
                <a:gd name="connsiteY4" fmla="*/ 9586 h 1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" h="19171">
                  <a:moveTo>
                    <a:pt x="19172" y="9586"/>
                  </a:moveTo>
                  <a:cubicBezTo>
                    <a:pt x="19172" y="14880"/>
                    <a:pt x="14880" y="19172"/>
                    <a:pt x="9586" y="19172"/>
                  </a:cubicBezTo>
                  <a:cubicBezTo>
                    <a:pt x="4292" y="19172"/>
                    <a:pt x="0" y="14880"/>
                    <a:pt x="0" y="9586"/>
                  </a:cubicBezTo>
                  <a:cubicBezTo>
                    <a:pt x="0" y="4292"/>
                    <a:pt x="4292" y="0"/>
                    <a:pt x="9586" y="0"/>
                  </a:cubicBezTo>
                  <a:cubicBezTo>
                    <a:pt x="14880" y="0"/>
                    <a:pt x="19172" y="4292"/>
                    <a:pt x="19172" y="958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7D08769-55AE-4522-8C18-DC8D3C586A25}"/>
                </a:ext>
              </a:extLst>
            </p:cNvPr>
            <p:cNvSpPr/>
            <p:nvPr/>
          </p:nvSpPr>
          <p:spPr>
            <a:xfrm>
              <a:off x="2598622" y="5200383"/>
              <a:ext cx="19171" cy="19171"/>
            </a:xfrm>
            <a:custGeom>
              <a:avLst/>
              <a:gdLst>
                <a:gd name="connsiteX0" fmla="*/ 19172 w 19171"/>
                <a:gd name="connsiteY0" fmla="*/ 9586 h 19171"/>
                <a:gd name="connsiteX1" fmla="*/ 9586 w 19171"/>
                <a:gd name="connsiteY1" fmla="*/ 19172 h 19171"/>
                <a:gd name="connsiteX2" fmla="*/ 0 w 19171"/>
                <a:gd name="connsiteY2" fmla="*/ 9586 h 19171"/>
                <a:gd name="connsiteX3" fmla="*/ 9586 w 19171"/>
                <a:gd name="connsiteY3" fmla="*/ 0 h 19171"/>
                <a:gd name="connsiteX4" fmla="*/ 19172 w 19171"/>
                <a:gd name="connsiteY4" fmla="*/ 9586 h 1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" h="19171">
                  <a:moveTo>
                    <a:pt x="19172" y="9586"/>
                  </a:moveTo>
                  <a:cubicBezTo>
                    <a:pt x="19172" y="14880"/>
                    <a:pt x="14880" y="19172"/>
                    <a:pt x="9586" y="19172"/>
                  </a:cubicBezTo>
                  <a:cubicBezTo>
                    <a:pt x="4292" y="19172"/>
                    <a:pt x="0" y="14880"/>
                    <a:pt x="0" y="9586"/>
                  </a:cubicBezTo>
                  <a:cubicBezTo>
                    <a:pt x="0" y="4292"/>
                    <a:pt x="4292" y="0"/>
                    <a:pt x="9586" y="0"/>
                  </a:cubicBezTo>
                  <a:cubicBezTo>
                    <a:pt x="14880" y="0"/>
                    <a:pt x="19172" y="4292"/>
                    <a:pt x="19172" y="958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A3A5DF-2FB8-675E-2B2F-EE702E258571}"/>
                </a:ext>
              </a:extLst>
            </p:cNvPr>
            <p:cNvSpPr/>
            <p:nvPr/>
          </p:nvSpPr>
          <p:spPr>
            <a:xfrm>
              <a:off x="2694482" y="5142868"/>
              <a:ext cx="63746" cy="121262"/>
            </a:xfrm>
            <a:custGeom>
              <a:avLst/>
              <a:gdLst>
                <a:gd name="connsiteX0" fmla="*/ 19172 w 63746"/>
                <a:gd name="connsiteY0" fmla="*/ 0 h 121262"/>
                <a:gd name="connsiteX1" fmla="*/ 0 w 63746"/>
                <a:gd name="connsiteY1" fmla="*/ 0 h 121262"/>
                <a:gd name="connsiteX2" fmla="*/ 0 w 63746"/>
                <a:gd name="connsiteY2" fmla="*/ 67102 h 121262"/>
                <a:gd name="connsiteX3" fmla="*/ 2876 w 63746"/>
                <a:gd name="connsiteY3" fmla="*/ 73812 h 121262"/>
                <a:gd name="connsiteX4" fmla="*/ 50326 w 63746"/>
                <a:gd name="connsiteY4" fmla="*/ 121262 h 121262"/>
                <a:gd name="connsiteX5" fmla="*/ 63747 w 63746"/>
                <a:gd name="connsiteY5" fmla="*/ 107842 h 121262"/>
                <a:gd name="connsiteX6" fmla="*/ 19172 w 63746"/>
                <a:gd name="connsiteY6" fmla="*/ 63267 h 121262"/>
                <a:gd name="connsiteX7" fmla="*/ 19172 w 63746"/>
                <a:gd name="connsiteY7" fmla="*/ 0 h 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46" h="121262">
                  <a:moveTo>
                    <a:pt x="19172" y="0"/>
                  </a:moveTo>
                  <a:lnTo>
                    <a:pt x="0" y="0"/>
                  </a:lnTo>
                  <a:lnTo>
                    <a:pt x="0" y="67102"/>
                  </a:lnTo>
                  <a:cubicBezTo>
                    <a:pt x="0" y="69498"/>
                    <a:pt x="959" y="71895"/>
                    <a:pt x="2876" y="73812"/>
                  </a:cubicBezTo>
                  <a:lnTo>
                    <a:pt x="50326" y="121262"/>
                  </a:lnTo>
                  <a:lnTo>
                    <a:pt x="63747" y="107842"/>
                  </a:lnTo>
                  <a:lnTo>
                    <a:pt x="19172" y="63267"/>
                  </a:lnTo>
                  <a:lnTo>
                    <a:pt x="19172" y="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3FC24-24A6-5293-48C9-9990A0E62CEA}"/>
                </a:ext>
              </a:extLst>
            </p:cNvPr>
            <p:cNvSpPr/>
            <p:nvPr/>
          </p:nvSpPr>
          <p:spPr>
            <a:xfrm>
              <a:off x="2541253" y="5003871"/>
              <a:ext cx="326207" cy="373590"/>
            </a:xfrm>
            <a:custGeom>
              <a:avLst/>
              <a:gdLst>
                <a:gd name="connsiteX0" fmla="*/ 162815 w 326207"/>
                <a:gd name="connsiteY0" fmla="*/ 345095 h 373590"/>
                <a:gd name="connsiteX1" fmla="*/ 28611 w 326207"/>
                <a:gd name="connsiteY1" fmla="*/ 210891 h 373590"/>
                <a:gd name="connsiteX2" fmla="*/ 162815 w 326207"/>
                <a:gd name="connsiteY2" fmla="*/ 76688 h 373590"/>
                <a:gd name="connsiteX3" fmla="*/ 297018 w 326207"/>
                <a:gd name="connsiteY3" fmla="*/ 210891 h 373590"/>
                <a:gd name="connsiteX4" fmla="*/ 162815 w 326207"/>
                <a:gd name="connsiteY4" fmla="*/ 345095 h 373590"/>
                <a:gd name="connsiteX5" fmla="*/ 162815 w 326207"/>
                <a:gd name="connsiteY5" fmla="*/ 345095 h 373590"/>
                <a:gd name="connsiteX6" fmla="*/ 276408 w 326207"/>
                <a:gd name="connsiteY6" fmla="*/ 93942 h 373590"/>
                <a:gd name="connsiteX7" fmla="*/ 290787 w 326207"/>
                <a:gd name="connsiteY7" fmla="*/ 79563 h 373590"/>
                <a:gd name="connsiteX8" fmla="*/ 290308 w 326207"/>
                <a:gd name="connsiteY8" fmla="*/ 59433 h 373590"/>
                <a:gd name="connsiteX9" fmla="*/ 270178 w 326207"/>
                <a:gd name="connsiteY9" fmla="*/ 58954 h 373590"/>
                <a:gd name="connsiteX10" fmla="*/ 253881 w 326207"/>
                <a:gd name="connsiteY10" fmla="*/ 75729 h 373590"/>
                <a:gd name="connsiteX11" fmla="*/ 177194 w 326207"/>
                <a:gd name="connsiteY11" fmla="*/ 48888 h 373590"/>
                <a:gd name="connsiteX12" fmla="*/ 177194 w 326207"/>
                <a:gd name="connsiteY12" fmla="*/ 28758 h 373590"/>
                <a:gd name="connsiteX13" fmla="*/ 220331 w 326207"/>
                <a:gd name="connsiteY13" fmla="*/ 28758 h 373590"/>
                <a:gd name="connsiteX14" fmla="*/ 220331 w 326207"/>
                <a:gd name="connsiteY14" fmla="*/ 0 h 373590"/>
                <a:gd name="connsiteX15" fmla="*/ 105299 w 326207"/>
                <a:gd name="connsiteY15" fmla="*/ 0 h 373590"/>
                <a:gd name="connsiteX16" fmla="*/ 105299 w 326207"/>
                <a:gd name="connsiteY16" fmla="*/ 28758 h 373590"/>
                <a:gd name="connsiteX17" fmla="*/ 148436 w 326207"/>
                <a:gd name="connsiteY17" fmla="*/ 28758 h 373590"/>
                <a:gd name="connsiteX18" fmla="*/ 148436 w 326207"/>
                <a:gd name="connsiteY18" fmla="*/ 48409 h 373590"/>
                <a:gd name="connsiteX19" fmla="*/ 1291 w 326207"/>
                <a:gd name="connsiteY19" fmla="*/ 190281 h 373590"/>
                <a:gd name="connsiteX20" fmla="*/ 108654 w 326207"/>
                <a:gd name="connsiteY20" fmla="*/ 364266 h 373590"/>
                <a:gd name="connsiteX21" fmla="*/ 301811 w 326207"/>
                <a:gd name="connsiteY21" fmla="*/ 296685 h 373590"/>
                <a:gd name="connsiteX22" fmla="*/ 276408 w 326207"/>
                <a:gd name="connsiteY22" fmla="*/ 93942 h 373590"/>
                <a:gd name="connsiteX23" fmla="*/ 276408 w 326207"/>
                <a:gd name="connsiteY23" fmla="*/ 93942 h 37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6207" h="373590">
                  <a:moveTo>
                    <a:pt x="162815" y="345095"/>
                  </a:moveTo>
                  <a:cubicBezTo>
                    <a:pt x="88524" y="345095"/>
                    <a:pt x="28611" y="285182"/>
                    <a:pt x="28611" y="210891"/>
                  </a:cubicBezTo>
                  <a:cubicBezTo>
                    <a:pt x="28611" y="136600"/>
                    <a:pt x="88524" y="76688"/>
                    <a:pt x="162815" y="76688"/>
                  </a:cubicBezTo>
                  <a:cubicBezTo>
                    <a:pt x="237106" y="76688"/>
                    <a:pt x="297018" y="136600"/>
                    <a:pt x="297018" y="210891"/>
                  </a:cubicBezTo>
                  <a:cubicBezTo>
                    <a:pt x="297018" y="285182"/>
                    <a:pt x="237106" y="345095"/>
                    <a:pt x="162815" y="345095"/>
                  </a:cubicBezTo>
                  <a:lnTo>
                    <a:pt x="162815" y="345095"/>
                  </a:lnTo>
                  <a:close/>
                  <a:moveTo>
                    <a:pt x="276408" y="93942"/>
                  </a:moveTo>
                  <a:lnTo>
                    <a:pt x="290787" y="79563"/>
                  </a:lnTo>
                  <a:cubicBezTo>
                    <a:pt x="296060" y="73812"/>
                    <a:pt x="296060" y="65185"/>
                    <a:pt x="290308" y="59433"/>
                  </a:cubicBezTo>
                  <a:cubicBezTo>
                    <a:pt x="285036" y="54161"/>
                    <a:pt x="275929" y="53681"/>
                    <a:pt x="270178" y="58954"/>
                  </a:cubicBezTo>
                  <a:lnTo>
                    <a:pt x="253881" y="75729"/>
                  </a:lnTo>
                  <a:cubicBezTo>
                    <a:pt x="230875" y="60392"/>
                    <a:pt x="204514" y="50806"/>
                    <a:pt x="177194" y="48888"/>
                  </a:cubicBezTo>
                  <a:lnTo>
                    <a:pt x="177194" y="28758"/>
                  </a:lnTo>
                  <a:lnTo>
                    <a:pt x="220331" y="28758"/>
                  </a:lnTo>
                  <a:lnTo>
                    <a:pt x="220331" y="0"/>
                  </a:lnTo>
                  <a:lnTo>
                    <a:pt x="105299" y="0"/>
                  </a:lnTo>
                  <a:lnTo>
                    <a:pt x="105299" y="28758"/>
                  </a:lnTo>
                  <a:lnTo>
                    <a:pt x="148436" y="28758"/>
                  </a:lnTo>
                  <a:lnTo>
                    <a:pt x="148436" y="48409"/>
                  </a:lnTo>
                  <a:cubicBezTo>
                    <a:pt x="72227" y="55119"/>
                    <a:pt x="10877" y="114073"/>
                    <a:pt x="1291" y="190281"/>
                  </a:cubicBezTo>
                  <a:cubicBezTo>
                    <a:pt x="-8295" y="266490"/>
                    <a:pt x="36280" y="338864"/>
                    <a:pt x="108654" y="364266"/>
                  </a:cubicBezTo>
                  <a:cubicBezTo>
                    <a:pt x="181028" y="389669"/>
                    <a:pt x="261071" y="361870"/>
                    <a:pt x="301811" y="296685"/>
                  </a:cubicBezTo>
                  <a:cubicBezTo>
                    <a:pt x="342551" y="231501"/>
                    <a:pt x="331048" y="147144"/>
                    <a:pt x="276408" y="93942"/>
                  </a:cubicBezTo>
                  <a:lnTo>
                    <a:pt x="276408" y="93942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>
                <a:solidFill>
                  <a:schemeClr val="tx2"/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38BF4E7-7321-0656-FB7A-955D155BA94A}"/>
              </a:ext>
            </a:extLst>
          </p:cNvPr>
          <p:cNvSpPr/>
          <p:nvPr/>
        </p:nvSpPr>
        <p:spPr>
          <a:xfrm>
            <a:off x="6866278" y="4765590"/>
            <a:ext cx="2783021" cy="23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 for </a:t>
            </a:r>
            <a:b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sedation in children</a:t>
            </a:r>
            <a:r>
              <a:rPr lang="en-GB" sz="12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C829153-73C5-B4CE-3637-D66539E0C024}"/>
              </a:ext>
            </a:extLst>
          </p:cNvPr>
          <p:cNvSpPr/>
          <p:nvPr/>
        </p:nvSpPr>
        <p:spPr>
          <a:xfrm>
            <a:off x="6366858" y="1546464"/>
            <a:ext cx="3336968" cy="737170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 w="34925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>
              <a:solidFill>
                <a:srgbClr val="585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266D46-CB77-95C3-B839-20F234E61CA1}"/>
              </a:ext>
            </a:extLst>
          </p:cNvPr>
          <p:cNvSpPr/>
          <p:nvPr/>
        </p:nvSpPr>
        <p:spPr>
          <a:xfrm>
            <a:off x="6915493" y="1786177"/>
            <a:ext cx="2634058" cy="23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 the gold standard </a:t>
            </a:r>
            <a:b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joint assessment</a:t>
            </a:r>
            <a:r>
              <a:rPr lang="en-GB" sz="120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2,4,5</a:t>
            </a:r>
            <a:endParaRPr lang="en-GB" sz="1200" b="1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D4B3841-8FAB-F072-9B8E-54DE9C0158ED}"/>
              </a:ext>
            </a:extLst>
          </p:cNvPr>
          <p:cNvSpPr/>
          <p:nvPr/>
        </p:nvSpPr>
        <p:spPr>
          <a:xfrm>
            <a:off x="6363478" y="2465753"/>
            <a:ext cx="3336968" cy="737170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 w="34925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>
              <a:solidFill>
                <a:srgbClr val="585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AD3F8B5-EF99-079E-A276-A68A9155869B}"/>
              </a:ext>
            </a:extLst>
          </p:cNvPr>
          <p:cNvSpPr/>
          <p:nvPr/>
        </p:nvSpPr>
        <p:spPr>
          <a:xfrm>
            <a:off x="6992815" y="2716065"/>
            <a:ext cx="3021570" cy="23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Aft>
                <a:spcPts val="600"/>
              </a:spcAft>
              <a:buClr>
                <a:schemeClr val="accent3"/>
              </a:buClr>
            </a:pP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Subclinical bleeding is more </a:t>
            </a:r>
            <a:b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readily detected by MRI than US</a:t>
            </a:r>
            <a:r>
              <a:rPr lang="en-GB" sz="1200" baseline="30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GB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Graphic 62" descr="Checkmark with solid fill">
            <a:extLst>
              <a:ext uri="{FF2B5EF4-FFF2-40B4-BE49-F238E27FC236}">
                <a16:creationId xmlns:a16="http://schemas.microsoft.com/office/drawing/2014/main" id="{5F30366C-BE7D-7F6F-DA5C-3A3EBB2576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6815" y="1703341"/>
            <a:ext cx="417417" cy="417417"/>
          </a:xfrm>
          <a:prstGeom prst="rect">
            <a:avLst/>
          </a:prstGeom>
        </p:spPr>
      </p:pic>
      <p:pic>
        <p:nvPicPr>
          <p:cNvPr id="64" name="Graphic 63" descr="Checkmark with solid fill">
            <a:extLst>
              <a:ext uri="{FF2B5EF4-FFF2-40B4-BE49-F238E27FC236}">
                <a16:creationId xmlns:a16="http://schemas.microsoft.com/office/drawing/2014/main" id="{4B5BF993-9646-8278-6284-0D9BFC0403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1900" y="2583329"/>
            <a:ext cx="417417" cy="417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1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0F120-8907-9346-38BA-8B607358D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B560-84A9-0CC9-A4F3-ED3BF10E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25" noProof="0" dirty="0">
                <a:solidFill>
                  <a:srgbClr val="FFFFFF"/>
                </a:solidFill>
              </a:rPr>
              <a:t>treatment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C0B97-8F0D-96D5-5603-9F70ED33E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831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D8297"/>
          </a:solidFill>
        </p:spPr>
        <p:txBody>
          <a:bodyPr wrap="square" lIns="0" tIns="0" rIns="0" bIns="0" rtlCol="0"/>
          <a:lstStyle/>
          <a:p>
            <a:endParaRPr lang="en-GB" noProof="0" dirty="0"/>
          </a:p>
        </p:txBody>
      </p:sp>
      <p:sp>
        <p:nvSpPr>
          <p:cNvPr id="3" name="object 3"/>
          <p:cNvSpPr txBox="1"/>
          <p:nvPr/>
        </p:nvSpPr>
        <p:spPr>
          <a:xfrm>
            <a:off x="4775250" y="1275715"/>
            <a:ext cx="264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spc="-20" noProof="0" dirty="0">
                <a:solidFill>
                  <a:srgbClr val="FFFFFF"/>
                </a:solidFill>
                <a:latin typeface="Arial"/>
                <a:cs typeface="Arial"/>
              </a:rPr>
              <a:t>ANIMATED</a:t>
            </a:r>
            <a:r>
              <a:rPr lang="en-GB" sz="2400" b="1" spc="-110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400" b="1" spc="-20" noProof="0" dirty="0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endParaRPr lang="en-GB" sz="2400" noProof="0" dirty="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098600" y="2245232"/>
            <a:ext cx="999744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4000" noProof="0" dirty="0">
                <a:solidFill>
                  <a:srgbClr val="FFFFFF"/>
                </a:solidFill>
                <a:latin typeface="Arial"/>
                <a:cs typeface="Arial"/>
              </a:rPr>
              <a:t>Early </a:t>
            </a:r>
            <a:r>
              <a:rPr lang="en-GB" sz="4000" noProof="0" dirty="0">
                <a:solidFill>
                  <a:srgbClr val="FFFFFF"/>
                </a:solidFill>
              </a:rPr>
              <a:t>diagnosis and management of synovitis </a:t>
            </a:r>
            <a:r>
              <a:rPr lang="en-GB" sz="4000" noProof="0" dirty="0">
                <a:solidFill>
                  <a:schemeClr val="bg1"/>
                </a:solidFill>
              </a:rPr>
              <a:t>in haemophilia</a:t>
            </a:r>
            <a:endParaRPr lang="en-GB" sz="400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1884" y="4689805"/>
            <a:ext cx="2088232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400" b="1" spc="-9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lang="en-GB" sz="2400" b="1" spc="-90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400" b="1" spc="-20" noProof="0" dirty="0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endParaRPr lang="en-GB" sz="2400" noProof="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9671" y="6180835"/>
            <a:ext cx="7312659" cy="3949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GB" sz="1200" noProof="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lang="en-GB" sz="1200" spc="-20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noProof="0" dirty="0">
                <a:solidFill>
                  <a:srgbClr val="FFFFFF"/>
                </a:solidFill>
                <a:latin typeface="Arial"/>
                <a:cs typeface="Arial"/>
              </a:rPr>
              <a:t>programme</a:t>
            </a:r>
            <a:r>
              <a:rPr lang="en-GB" sz="1200" spc="-45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noProof="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lang="en-GB" sz="1200" spc="-20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noProof="0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lang="en-GB" sz="1200" spc="-35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noProof="0" dirty="0">
                <a:solidFill>
                  <a:srgbClr val="FFFFFF"/>
                </a:solidFill>
                <a:latin typeface="Arial"/>
                <a:cs typeface="Arial"/>
              </a:rPr>
              <a:t>sponsored</a:t>
            </a:r>
            <a:r>
              <a:rPr lang="en-GB" sz="1200" spc="-50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noProof="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lang="en-GB" sz="1200" spc="-5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noProof="0" dirty="0">
                <a:solidFill>
                  <a:schemeClr val="bg1"/>
                </a:solidFill>
                <a:latin typeface="Arial"/>
                <a:cs typeface="Arial"/>
              </a:rPr>
              <a:t>Sobi</a:t>
            </a:r>
            <a:r>
              <a:rPr lang="en-GB" sz="1200" baseline="30000" noProof="0" dirty="0">
                <a:solidFill>
                  <a:schemeClr val="bg1"/>
                </a:solidFill>
                <a:latin typeface="Arial"/>
                <a:cs typeface="Arial"/>
              </a:rPr>
              <a:t>TM</a:t>
            </a:r>
            <a:r>
              <a:rPr lang="en-GB" sz="1200" noProof="0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lang="en-GB" sz="1200" spc="-40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noProof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lang="en-GB" sz="1200" spc="-10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noProof="0" dirty="0">
                <a:solidFill>
                  <a:srgbClr val="FFFFFF"/>
                </a:solidFill>
                <a:latin typeface="Arial"/>
                <a:cs typeface="Arial"/>
              </a:rPr>
              <a:t>intended</a:t>
            </a:r>
            <a:r>
              <a:rPr lang="en-GB" sz="1200" spc="-50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noProof="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lang="en-GB" sz="1200" spc="-20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spc="-10" noProof="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lang="en-GB" sz="1200" spc="-50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noProof="0" dirty="0">
                <a:solidFill>
                  <a:srgbClr val="FFFFFF"/>
                </a:solidFill>
                <a:latin typeface="Arial"/>
                <a:cs typeface="Arial"/>
              </a:rPr>
              <a:t>professionals</a:t>
            </a:r>
            <a:r>
              <a:rPr lang="en-GB" sz="1200" spc="-45" noProof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spc="-2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spcBef>
                <a:spcPts val="100"/>
              </a:spcBef>
            </a:pPr>
            <a:r>
              <a:rPr lang="en-GB" sz="1200" spc="-20" dirty="0">
                <a:solidFill>
                  <a:srgbClr val="FFFFFF"/>
                </a:solidFill>
                <a:latin typeface="Arial"/>
                <a:cs typeface="Arial"/>
              </a:rPr>
              <a:t>NP-50289</a:t>
            </a:r>
            <a:endParaRPr lang="en-GB" sz="1200" noProof="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52989-7F78-96D5-6FAF-A7A264311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F216FDFE-E3A1-70DF-E53E-E5FB81C8B0A9}"/>
              </a:ext>
            </a:extLst>
          </p:cNvPr>
          <p:cNvSpPr/>
          <p:nvPr/>
        </p:nvSpPr>
        <p:spPr>
          <a:xfrm>
            <a:off x="6921352" y="1721277"/>
            <a:ext cx="1056312" cy="523220"/>
          </a:xfrm>
          <a:prstGeom prst="rightArrow">
            <a:avLst/>
          </a:prstGeom>
          <a:gradFill flip="none" rotWithShape="1">
            <a:gsLst>
              <a:gs pos="100000">
                <a:schemeClr val="accent3">
                  <a:lumMod val="75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4E2D9EA-4D10-D58B-AA58-B6CE208DE066}"/>
              </a:ext>
            </a:extLst>
          </p:cNvPr>
          <p:cNvSpPr/>
          <p:nvPr/>
        </p:nvSpPr>
        <p:spPr>
          <a:xfrm>
            <a:off x="626659" y="1678114"/>
            <a:ext cx="6919102" cy="3688792"/>
          </a:xfrm>
          <a:prstGeom prst="roundRect">
            <a:avLst>
              <a:gd name="adj" fmla="val 3273"/>
            </a:avLst>
          </a:prstGeom>
          <a:solidFill>
            <a:srgbClr val="EE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607834-186A-A997-9C68-2D27B2C8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Autofit/>
          </a:bodyPr>
          <a:lstStyle/>
          <a:p>
            <a:r>
              <a:rPr lang="en-GB" noProof="0" dirty="0"/>
              <a:t>Treatment of synovitis aims to prevent the development of irreversible damage</a:t>
            </a:r>
            <a:r>
              <a:rPr lang="en-GB" baseline="30000" noProof="0" dirty="0"/>
              <a:t>1-4</a:t>
            </a:r>
            <a:r>
              <a:rPr lang="en-GB" noProof="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9B8B4-3A1D-CD29-0F1F-76B5C5DF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D306B0CF-28DA-4AF7-AD0B-CB9D5901F647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EAC1BE47-82BD-785C-2B4A-5B5457C3B5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1. Seuser A, et al. Haemophilia. 2007;1326-31; 2 Srivastava A, et al. Haemophilia. 2020;26:1-158; 3. Valentino LA, et al. Haemophilia. 2016;22:514-20;  </a:t>
            </a:r>
            <a:br>
              <a:rPr lang="en-GB" noProof="0" dirty="0"/>
            </a:br>
            <a:r>
              <a:rPr lang="en-GB" noProof="0" dirty="0"/>
              <a:t>4. Soucie JM, et al. Blood Adv. 2018;2:2136-44; 5. van Vulpen LFD, et al. Haemophilia. 2021;27:96–102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6C5F51D-5092-9E87-89AF-324ED0D72B88}"/>
              </a:ext>
            </a:extLst>
          </p:cNvPr>
          <p:cNvSpPr/>
          <p:nvPr/>
        </p:nvSpPr>
        <p:spPr>
          <a:xfrm>
            <a:off x="626658" y="1628800"/>
            <a:ext cx="6919103" cy="708175"/>
          </a:xfrm>
          <a:prstGeom prst="roundRect">
            <a:avLst/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pPr lvl="1">
              <a:lnSpc>
                <a:spcPct val="90000"/>
              </a:lnSpc>
            </a:pP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identification of acute synovitis, patients should be treated as early as possible with</a:t>
            </a:r>
            <a:r>
              <a:rPr lang="en-GB" sz="14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3B1FA78-0400-0A53-CBEC-1BF5ABF50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81" y="1709106"/>
            <a:ext cx="547563" cy="547563"/>
          </a:xfrm>
          <a:prstGeom prst="rect">
            <a:avLst/>
          </a:prstGeom>
        </p:spPr>
      </p:pic>
      <p:sp>
        <p:nvSpPr>
          <p:cNvPr id="117" name="Rectangle 116">
            <a:hlinkClick r:id="rId5" action="ppaction://hlinksldjump"/>
            <a:extLst>
              <a:ext uri="{FF2B5EF4-FFF2-40B4-BE49-F238E27FC236}">
                <a16:creationId xmlns:a16="http://schemas.microsoft.com/office/drawing/2014/main" id="{B052BEB6-57D8-FC99-9108-9089801462EB}"/>
              </a:ext>
            </a:extLst>
          </p:cNvPr>
          <p:cNvSpPr/>
          <p:nvPr/>
        </p:nvSpPr>
        <p:spPr>
          <a:xfrm>
            <a:off x="10509956" y="268224"/>
            <a:ext cx="1362004" cy="64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C87A9A4-3F1F-CD42-286C-39C784DD55C3}"/>
              </a:ext>
            </a:extLst>
          </p:cNvPr>
          <p:cNvSpPr/>
          <p:nvPr/>
        </p:nvSpPr>
        <p:spPr>
          <a:xfrm>
            <a:off x="768480" y="2480274"/>
            <a:ext cx="6524618" cy="1300015"/>
          </a:xfrm>
          <a:prstGeom prst="roundRect">
            <a:avLst>
              <a:gd name="adj" fmla="val 67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AFFEFF9-355C-19B9-B884-99385FFF70B1}"/>
              </a:ext>
            </a:extLst>
          </p:cNvPr>
          <p:cNvSpPr/>
          <p:nvPr/>
        </p:nvSpPr>
        <p:spPr>
          <a:xfrm>
            <a:off x="768480" y="3917725"/>
            <a:ext cx="6524618" cy="1300015"/>
          </a:xfrm>
          <a:prstGeom prst="roundRect">
            <a:avLst>
              <a:gd name="adj" fmla="val 67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75CFF40-D1B1-515B-23E7-D637512B0CEC}"/>
              </a:ext>
            </a:extLst>
          </p:cNvPr>
          <p:cNvSpPr/>
          <p:nvPr/>
        </p:nvSpPr>
        <p:spPr>
          <a:xfrm>
            <a:off x="2058986" y="2710769"/>
            <a:ext cx="856118" cy="8561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B4F4CA-EFE9-CB8F-9E95-4FE7C7C254E8}"/>
              </a:ext>
            </a:extLst>
          </p:cNvPr>
          <p:cNvSpPr txBox="1"/>
          <p:nvPr/>
        </p:nvSpPr>
        <p:spPr>
          <a:xfrm>
            <a:off x="3002782" y="2837894"/>
            <a:ext cx="19682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Intensified haemostatic treatment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FB79BED-038A-B58E-401F-B4E7C6C51327}"/>
              </a:ext>
            </a:extLst>
          </p:cNvPr>
          <p:cNvSpPr/>
          <p:nvPr/>
        </p:nvSpPr>
        <p:spPr>
          <a:xfrm>
            <a:off x="5400717" y="2480274"/>
            <a:ext cx="1892381" cy="1300015"/>
          </a:xfrm>
          <a:prstGeom prst="roundRect">
            <a:avLst>
              <a:gd name="adj" fmla="val 671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D141EA8-6F5E-F1CE-6FEA-115E2D9FB006}"/>
              </a:ext>
            </a:extLst>
          </p:cNvPr>
          <p:cNvSpPr/>
          <p:nvPr/>
        </p:nvSpPr>
        <p:spPr>
          <a:xfrm>
            <a:off x="5400718" y="3917725"/>
            <a:ext cx="1892380" cy="1300015"/>
          </a:xfrm>
          <a:prstGeom prst="roundRect">
            <a:avLst>
              <a:gd name="adj" fmla="val 671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C2F288-2E24-6B94-6BB6-D39A292B53E4}"/>
              </a:ext>
            </a:extLst>
          </p:cNvPr>
          <p:cNvSpPr txBox="1"/>
          <p:nvPr/>
        </p:nvSpPr>
        <p:spPr>
          <a:xfrm>
            <a:off x="6037808" y="2536591"/>
            <a:ext cx="11242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 synovial activation</a:t>
            </a:r>
          </a:p>
        </p:txBody>
      </p:sp>
      <p:sp>
        <p:nvSpPr>
          <p:cNvPr id="68" name="Graphic 66" descr="Checkmark with solid fill">
            <a:extLst>
              <a:ext uri="{FF2B5EF4-FFF2-40B4-BE49-F238E27FC236}">
                <a16:creationId xmlns:a16="http://schemas.microsoft.com/office/drawing/2014/main" id="{72E0DC7C-B24F-98BE-E7D3-44C8DD48F044}"/>
              </a:ext>
            </a:extLst>
          </p:cNvPr>
          <p:cNvSpPr/>
          <p:nvPr/>
        </p:nvSpPr>
        <p:spPr>
          <a:xfrm>
            <a:off x="5565868" y="2729315"/>
            <a:ext cx="371427" cy="260883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14437D4-D6F4-44B2-9493-15F4B5B7ABE4}"/>
              </a:ext>
            </a:extLst>
          </p:cNvPr>
          <p:cNvSpPr txBox="1"/>
          <p:nvPr/>
        </p:nvSpPr>
        <p:spPr>
          <a:xfrm>
            <a:off x="6037808" y="3187724"/>
            <a:ext cx="11242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</a:t>
            </a:r>
            <a:b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bleeds</a:t>
            </a:r>
          </a:p>
        </p:txBody>
      </p:sp>
      <p:sp>
        <p:nvSpPr>
          <p:cNvPr id="70" name="Graphic 66" descr="Checkmark with solid fill">
            <a:extLst>
              <a:ext uri="{FF2B5EF4-FFF2-40B4-BE49-F238E27FC236}">
                <a16:creationId xmlns:a16="http://schemas.microsoft.com/office/drawing/2014/main" id="{DE98FDEE-6F33-B687-2F40-B3FED9AB525A}"/>
              </a:ext>
            </a:extLst>
          </p:cNvPr>
          <p:cNvSpPr/>
          <p:nvPr/>
        </p:nvSpPr>
        <p:spPr>
          <a:xfrm>
            <a:off x="5565868" y="3288115"/>
            <a:ext cx="371427" cy="260883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9A3102-9A0D-6BF7-1D79-DED3DCAA0EB0}"/>
              </a:ext>
            </a:extLst>
          </p:cNvPr>
          <p:cNvSpPr txBox="1"/>
          <p:nvPr/>
        </p:nvSpPr>
        <p:spPr>
          <a:xfrm>
            <a:off x="6037808" y="4244567"/>
            <a:ext cx="1194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 </a:t>
            </a:r>
            <a:b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and inflammation</a:t>
            </a:r>
          </a:p>
        </p:txBody>
      </p:sp>
      <p:sp>
        <p:nvSpPr>
          <p:cNvPr id="73" name="Graphic 66" descr="Checkmark with solid fill">
            <a:extLst>
              <a:ext uri="{FF2B5EF4-FFF2-40B4-BE49-F238E27FC236}">
                <a16:creationId xmlns:a16="http://schemas.microsoft.com/office/drawing/2014/main" id="{1348D7C2-1343-EDF0-EA1A-2E96FD102D86}"/>
              </a:ext>
            </a:extLst>
          </p:cNvPr>
          <p:cNvSpPr/>
          <p:nvPr/>
        </p:nvSpPr>
        <p:spPr>
          <a:xfrm>
            <a:off x="5565868" y="4437291"/>
            <a:ext cx="371427" cy="260883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BF5F4ED-F556-EF90-9629-D6D4A1D936AA}"/>
              </a:ext>
            </a:extLst>
          </p:cNvPr>
          <p:cNvSpPr/>
          <p:nvPr/>
        </p:nvSpPr>
        <p:spPr>
          <a:xfrm>
            <a:off x="1745282" y="3964106"/>
            <a:ext cx="627408" cy="627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3A6AAB4-E468-3D9C-3AA7-69C6725483E4}"/>
              </a:ext>
            </a:extLst>
          </p:cNvPr>
          <p:cNvSpPr txBox="1"/>
          <p:nvPr/>
        </p:nvSpPr>
        <p:spPr>
          <a:xfrm>
            <a:off x="1349062" y="4679223"/>
            <a:ext cx="1419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Analgesics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D0C9EB9-F113-2638-EC92-885A78FB1831}"/>
              </a:ext>
            </a:extLst>
          </p:cNvPr>
          <p:cNvSpPr/>
          <p:nvPr/>
        </p:nvSpPr>
        <p:spPr>
          <a:xfrm>
            <a:off x="3559099" y="3982452"/>
            <a:ext cx="627408" cy="627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2600812-716F-34EC-73DD-9D379232BA33}"/>
              </a:ext>
            </a:extLst>
          </p:cNvPr>
          <p:cNvSpPr txBox="1"/>
          <p:nvPr/>
        </p:nvSpPr>
        <p:spPr>
          <a:xfrm>
            <a:off x="2942807" y="4621366"/>
            <a:ext cx="1859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Anti-inflammatory treatment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8B4CF9-AF0A-11F8-6783-29BAF588C9DD}"/>
              </a:ext>
            </a:extLst>
          </p:cNvPr>
          <p:cNvSpPr/>
          <p:nvPr/>
        </p:nvSpPr>
        <p:spPr>
          <a:xfrm>
            <a:off x="7975450" y="1628800"/>
            <a:ext cx="3573479" cy="708175"/>
          </a:xfrm>
          <a:prstGeom prst="roundRect">
            <a:avLst/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5720" rIns="0" bIns="45720" rtlCol="0" anchor="ctr"/>
          <a:lstStyle/>
          <a:p>
            <a:pPr lvl="1">
              <a:lnSpc>
                <a:spcPct val="90000"/>
              </a:lnSpc>
            </a:pP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synovitis does not improve, synovectomy may be required</a:t>
            </a:r>
            <a:r>
              <a:rPr lang="en-GB" sz="14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C65039-7CB5-4B14-8740-4DB38CCAD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441" y="1739316"/>
            <a:ext cx="435166" cy="43516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DC9F62-2A60-D87B-5F64-6491A81C4389}"/>
              </a:ext>
            </a:extLst>
          </p:cNvPr>
          <p:cNvSpPr/>
          <p:nvPr/>
        </p:nvSpPr>
        <p:spPr>
          <a:xfrm>
            <a:off x="8027875" y="2480274"/>
            <a:ext cx="3432454" cy="1300015"/>
          </a:xfrm>
          <a:prstGeom prst="roundRect">
            <a:avLst>
              <a:gd name="adj" fmla="val 671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12D68E-7428-5E2B-9982-AB088491A504}"/>
              </a:ext>
            </a:extLst>
          </p:cNvPr>
          <p:cNvSpPr/>
          <p:nvPr/>
        </p:nvSpPr>
        <p:spPr>
          <a:xfrm>
            <a:off x="8027875" y="3917725"/>
            <a:ext cx="3472986" cy="1300015"/>
          </a:xfrm>
          <a:prstGeom prst="roundRect">
            <a:avLst>
              <a:gd name="adj" fmla="val 671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9A9F36-DC54-A021-277D-09F868D7B63B}"/>
              </a:ext>
            </a:extLst>
          </p:cNvPr>
          <p:cNvSpPr/>
          <p:nvPr/>
        </p:nvSpPr>
        <p:spPr>
          <a:xfrm>
            <a:off x="8740199" y="2480274"/>
            <a:ext cx="2808730" cy="1300015"/>
          </a:xfrm>
          <a:prstGeom prst="roundRect">
            <a:avLst>
              <a:gd name="adj" fmla="val 671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463BE8-582F-49F4-427D-6AFD14655243}"/>
              </a:ext>
            </a:extLst>
          </p:cNvPr>
          <p:cNvSpPr/>
          <p:nvPr/>
        </p:nvSpPr>
        <p:spPr>
          <a:xfrm>
            <a:off x="8740199" y="3917725"/>
            <a:ext cx="2808730" cy="1300015"/>
          </a:xfrm>
          <a:prstGeom prst="roundRect">
            <a:avLst>
              <a:gd name="adj" fmla="val 671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ADA003-F258-A707-819C-91C62738ED2B}"/>
              </a:ext>
            </a:extLst>
          </p:cNvPr>
          <p:cNvSpPr/>
          <p:nvPr/>
        </p:nvSpPr>
        <p:spPr>
          <a:xfrm>
            <a:off x="10176870" y="2480274"/>
            <a:ext cx="1443960" cy="2737466"/>
          </a:xfrm>
          <a:prstGeom prst="roundRect">
            <a:avLst>
              <a:gd name="adj" fmla="val 548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211A27-2D9F-EBD8-F29D-04B15AA4CC4E}"/>
              </a:ext>
            </a:extLst>
          </p:cNvPr>
          <p:cNvSpPr txBox="1"/>
          <p:nvPr/>
        </p:nvSpPr>
        <p:spPr>
          <a:xfrm>
            <a:off x="10617641" y="3265720"/>
            <a:ext cx="11242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synovitis</a:t>
            </a:r>
          </a:p>
        </p:txBody>
      </p:sp>
      <p:sp>
        <p:nvSpPr>
          <p:cNvPr id="16" name="Graphic 66" descr="Checkmark with solid fill">
            <a:extLst>
              <a:ext uri="{FF2B5EF4-FFF2-40B4-BE49-F238E27FC236}">
                <a16:creationId xmlns:a16="http://schemas.microsoft.com/office/drawing/2014/main" id="{40A8E0D4-C190-4D11-165A-4304A6F82A54}"/>
              </a:ext>
            </a:extLst>
          </p:cNvPr>
          <p:cNvSpPr/>
          <p:nvPr/>
        </p:nvSpPr>
        <p:spPr>
          <a:xfrm>
            <a:off x="10278052" y="3366111"/>
            <a:ext cx="371427" cy="260883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8CA366-8715-7CEE-FBBF-F968CFA14048}"/>
              </a:ext>
            </a:extLst>
          </p:cNvPr>
          <p:cNvSpPr txBox="1"/>
          <p:nvPr/>
        </p:nvSpPr>
        <p:spPr>
          <a:xfrm>
            <a:off x="10617640" y="3878295"/>
            <a:ext cx="12070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b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 frequency</a:t>
            </a:r>
          </a:p>
        </p:txBody>
      </p:sp>
      <p:sp>
        <p:nvSpPr>
          <p:cNvPr id="19" name="Graphic 66" descr="Checkmark with solid fill">
            <a:extLst>
              <a:ext uri="{FF2B5EF4-FFF2-40B4-BE49-F238E27FC236}">
                <a16:creationId xmlns:a16="http://schemas.microsoft.com/office/drawing/2014/main" id="{64D0E17A-4E0D-31DD-A074-485290D6B059}"/>
              </a:ext>
            </a:extLst>
          </p:cNvPr>
          <p:cNvSpPr/>
          <p:nvPr/>
        </p:nvSpPr>
        <p:spPr>
          <a:xfrm>
            <a:off x="10278052" y="4071019"/>
            <a:ext cx="371427" cy="260883"/>
          </a:xfrm>
          <a:custGeom>
            <a:avLst/>
            <a:gdLst>
              <a:gd name="connsiteX0" fmla="*/ 802958 w 880109"/>
              <a:gd name="connsiteY0" fmla="*/ 0 h 618172"/>
              <a:gd name="connsiteX1" fmla="*/ 315278 w 880109"/>
              <a:gd name="connsiteY1" fmla="*/ 461010 h 618172"/>
              <a:gd name="connsiteX2" fmla="*/ 80963 w 880109"/>
              <a:gd name="connsiteY2" fmla="*/ 220980 h 618172"/>
              <a:gd name="connsiteX3" fmla="*/ 0 w 880109"/>
              <a:gd name="connsiteY3" fmla="*/ 298132 h 618172"/>
              <a:gd name="connsiteX4" fmla="*/ 311468 w 880109"/>
              <a:gd name="connsiteY4" fmla="*/ 618173 h 618172"/>
              <a:gd name="connsiteX5" fmla="*/ 393383 w 880109"/>
              <a:gd name="connsiteY5" fmla="*/ 541973 h 618172"/>
              <a:gd name="connsiteX6" fmla="*/ 880110 w 88010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13BD71-B686-40C0-940F-8A037DC88702}"/>
              </a:ext>
            </a:extLst>
          </p:cNvPr>
          <p:cNvGrpSpPr/>
          <p:nvPr/>
        </p:nvGrpSpPr>
        <p:grpSpPr>
          <a:xfrm>
            <a:off x="7961930" y="2693947"/>
            <a:ext cx="856244" cy="872669"/>
            <a:chOff x="12148267" y="2714239"/>
            <a:chExt cx="856244" cy="8726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D6D2E2-92B9-99EF-6835-33D8CBBB81A3}"/>
                </a:ext>
              </a:extLst>
            </p:cNvPr>
            <p:cNvSpPr txBox="1"/>
            <p:nvPr/>
          </p:nvSpPr>
          <p:spPr>
            <a:xfrm>
              <a:off x="12148267" y="2714239"/>
              <a:ext cx="856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</a:t>
              </a:r>
              <a:br>
                <a:rPr lang="en-GB" sz="12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surgical </a:t>
              </a:r>
            </a:p>
          </p:txBody>
        </p:sp>
        <p:sp>
          <p:nvSpPr>
            <p:cNvPr id="23" name="Graphic 46" descr="Needle with solid fill">
              <a:extLst>
                <a:ext uri="{FF2B5EF4-FFF2-40B4-BE49-F238E27FC236}">
                  <a16:creationId xmlns:a16="http://schemas.microsoft.com/office/drawing/2014/main" id="{4D2AE229-4205-B7FD-1EE9-7B3E54AE82A8}"/>
                </a:ext>
              </a:extLst>
            </p:cNvPr>
            <p:cNvSpPr/>
            <p:nvPr/>
          </p:nvSpPr>
          <p:spPr>
            <a:xfrm>
              <a:off x="12401978" y="3238086"/>
              <a:ext cx="348822" cy="348822"/>
            </a:xfrm>
            <a:custGeom>
              <a:avLst/>
              <a:gdLst>
                <a:gd name="connsiteX0" fmla="*/ 569595 w 762000"/>
                <a:gd name="connsiteY0" fmla="*/ 257175 h 762000"/>
                <a:gd name="connsiteX1" fmla="*/ 537210 w 762000"/>
                <a:gd name="connsiteY1" fmla="*/ 224790 h 762000"/>
                <a:gd name="connsiteX2" fmla="*/ 510540 w 762000"/>
                <a:gd name="connsiteY2" fmla="*/ 251460 h 762000"/>
                <a:gd name="connsiteX3" fmla="*/ 542925 w 762000"/>
                <a:gd name="connsiteY3" fmla="*/ 283845 h 762000"/>
                <a:gd name="connsiteX4" fmla="*/ 512445 w 762000"/>
                <a:gd name="connsiteY4" fmla="*/ 314325 h 762000"/>
                <a:gd name="connsiteX5" fmla="*/ 480060 w 762000"/>
                <a:gd name="connsiteY5" fmla="*/ 281940 h 762000"/>
                <a:gd name="connsiteX6" fmla="*/ 453390 w 762000"/>
                <a:gd name="connsiteY6" fmla="*/ 308610 h 762000"/>
                <a:gd name="connsiteX7" fmla="*/ 485775 w 762000"/>
                <a:gd name="connsiteY7" fmla="*/ 340995 h 762000"/>
                <a:gd name="connsiteX8" fmla="*/ 455295 w 762000"/>
                <a:gd name="connsiteY8" fmla="*/ 371475 h 762000"/>
                <a:gd name="connsiteX9" fmla="*/ 422910 w 762000"/>
                <a:gd name="connsiteY9" fmla="*/ 339090 h 762000"/>
                <a:gd name="connsiteX10" fmla="*/ 396240 w 762000"/>
                <a:gd name="connsiteY10" fmla="*/ 365760 h 762000"/>
                <a:gd name="connsiteX11" fmla="*/ 428625 w 762000"/>
                <a:gd name="connsiteY11" fmla="*/ 398145 h 762000"/>
                <a:gd name="connsiteX12" fmla="*/ 399098 w 762000"/>
                <a:gd name="connsiteY12" fmla="*/ 427673 h 762000"/>
                <a:gd name="connsiteX13" fmla="*/ 334327 w 762000"/>
                <a:gd name="connsiteY13" fmla="*/ 362903 h 762000"/>
                <a:gd name="connsiteX14" fmla="*/ 533400 w 762000"/>
                <a:gd name="connsiteY14" fmla="*/ 163830 h 762000"/>
                <a:gd name="connsiteX15" fmla="*/ 598170 w 762000"/>
                <a:gd name="connsiteY15" fmla="*/ 228600 h 762000"/>
                <a:gd name="connsiteX16" fmla="*/ 569595 w 762000"/>
                <a:gd name="connsiteY16" fmla="*/ 257175 h 762000"/>
                <a:gd name="connsiteX17" fmla="*/ 753428 w 762000"/>
                <a:gd name="connsiteY17" fmla="*/ 122873 h 762000"/>
                <a:gd name="connsiteX18" fmla="*/ 639128 w 762000"/>
                <a:gd name="connsiteY18" fmla="*/ 8572 h 762000"/>
                <a:gd name="connsiteX19" fmla="*/ 599123 w 762000"/>
                <a:gd name="connsiteY19" fmla="*/ 8572 h 762000"/>
                <a:gd name="connsiteX20" fmla="*/ 599123 w 762000"/>
                <a:gd name="connsiteY20" fmla="*/ 48578 h 762000"/>
                <a:gd name="connsiteX21" fmla="*/ 622935 w 762000"/>
                <a:gd name="connsiteY21" fmla="*/ 72390 h 762000"/>
                <a:gd name="connsiteX22" fmla="*/ 572453 w 762000"/>
                <a:gd name="connsiteY22" fmla="*/ 122873 h 762000"/>
                <a:gd name="connsiteX23" fmla="*/ 533400 w 762000"/>
                <a:gd name="connsiteY23" fmla="*/ 83820 h 762000"/>
                <a:gd name="connsiteX24" fmla="*/ 515302 w 762000"/>
                <a:gd name="connsiteY24" fmla="*/ 65723 h 762000"/>
                <a:gd name="connsiteX25" fmla="*/ 475298 w 762000"/>
                <a:gd name="connsiteY25" fmla="*/ 65723 h 762000"/>
                <a:gd name="connsiteX26" fmla="*/ 475298 w 762000"/>
                <a:gd name="connsiteY26" fmla="*/ 105728 h 762000"/>
                <a:gd name="connsiteX27" fmla="*/ 493395 w 762000"/>
                <a:gd name="connsiteY27" fmla="*/ 123825 h 762000"/>
                <a:gd name="connsiteX28" fmla="*/ 241935 w 762000"/>
                <a:gd name="connsiteY28" fmla="*/ 375285 h 762000"/>
                <a:gd name="connsiteX29" fmla="*/ 211455 w 762000"/>
                <a:gd name="connsiteY29" fmla="*/ 447675 h 762000"/>
                <a:gd name="connsiteX30" fmla="*/ 216218 w 762000"/>
                <a:gd name="connsiteY30" fmla="*/ 479108 h 762000"/>
                <a:gd name="connsiteX31" fmla="*/ 166688 w 762000"/>
                <a:gd name="connsiteY31" fmla="*/ 528638 h 762000"/>
                <a:gd name="connsiteX32" fmla="*/ 156210 w 762000"/>
                <a:gd name="connsiteY32" fmla="*/ 579120 h 762000"/>
                <a:gd name="connsiteX33" fmla="*/ 5715 w 762000"/>
                <a:gd name="connsiteY33" fmla="*/ 729615 h 762000"/>
                <a:gd name="connsiteX34" fmla="*/ 5715 w 762000"/>
                <a:gd name="connsiteY34" fmla="*/ 756285 h 762000"/>
                <a:gd name="connsiteX35" fmla="*/ 19050 w 762000"/>
                <a:gd name="connsiteY35" fmla="*/ 762000 h 762000"/>
                <a:gd name="connsiteX36" fmla="*/ 32385 w 762000"/>
                <a:gd name="connsiteY36" fmla="*/ 756285 h 762000"/>
                <a:gd name="connsiteX37" fmla="*/ 182880 w 762000"/>
                <a:gd name="connsiteY37" fmla="*/ 605790 h 762000"/>
                <a:gd name="connsiteX38" fmla="*/ 233363 w 762000"/>
                <a:gd name="connsiteY38" fmla="*/ 595313 h 762000"/>
                <a:gd name="connsiteX39" fmla="*/ 282893 w 762000"/>
                <a:gd name="connsiteY39" fmla="*/ 545783 h 762000"/>
                <a:gd name="connsiteX40" fmla="*/ 314325 w 762000"/>
                <a:gd name="connsiteY40" fmla="*/ 550545 h 762000"/>
                <a:gd name="connsiteX41" fmla="*/ 386715 w 762000"/>
                <a:gd name="connsiteY41" fmla="*/ 520065 h 762000"/>
                <a:gd name="connsiteX42" fmla="*/ 638175 w 762000"/>
                <a:gd name="connsiteY42" fmla="*/ 268605 h 762000"/>
                <a:gd name="connsiteX43" fmla="*/ 656273 w 762000"/>
                <a:gd name="connsiteY43" fmla="*/ 286703 h 762000"/>
                <a:gd name="connsiteX44" fmla="*/ 676275 w 762000"/>
                <a:gd name="connsiteY44" fmla="*/ 295275 h 762000"/>
                <a:gd name="connsiteX45" fmla="*/ 696278 w 762000"/>
                <a:gd name="connsiteY45" fmla="*/ 286703 h 762000"/>
                <a:gd name="connsiteX46" fmla="*/ 696278 w 762000"/>
                <a:gd name="connsiteY46" fmla="*/ 246698 h 762000"/>
                <a:gd name="connsiteX47" fmla="*/ 678180 w 762000"/>
                <a:gd name="connsiteY47" fmla="*/ 228600 h 762000"/>
                <a:gd name="connsiteX48" fmla="*/ 639128 w 762000"/>
                <a:gd name="connsiteY48" fmla="*/ 189548 h 762000"/>
                <a:gd name="connsiteX49" fmla="*/ 689610 w 762000"/>
                <a:gd name="connsiteY49" fmla="*/ 139065 h 762000"/>
                <a:gd name="connsiteX50" fmla="*/ 713423 w 762000"/>
                <a:gd name="connsiteY50" fmla="*/ 162878 h 762000"/>
                <a:gd name="connsiteX51" fmla="*/ 733425 w 762000"/>
                <a:gd name="connsiteY51" fmla="*/ 171450 h 762000"/>
                <a:gd name="connsiteX52" fmla="*/ 753428 w 762000"/>
                <a:gd name="connsiteY52" fmla="*/ 162878 h 762000"/>
                <a:gd name="connsiteX53" fmla="*/ 753428 w 762000"/>
                <a:gd name="connsiteY53" fmla="*/ 1228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62000" h="762000">
                  <a:moveTo>
                    <a:pt x="569595" y="257175"/>
                  </a:moveTo>
                  <a:lnTo>
                    <a:pt x="537210" y="224790"/>
                  </a:lnTo>
                  <a:lnTo>
                    <a:pt x="510540" y="251460"/>
                  </a:lnTo>
                  <a:lnTo>
                    <a:pt x="542925" y="283845"/>
                  </a:lnTo>
                  <a:lnTo>
                    <a:pt x="512445" y="314325"/>
                  </a:lnTo>
                  <a:lnTo>
                    <a:pt x="480060" y="281940"/>
                  </a:lnTo>
                  <a:lnTo>
                    <a:pt x="453390" y="308610"/>
                  </a:lnTo>
                  <a:lnTo>
                    <a:pt x="485775" y="340995"/>
                  </a:lnTo>
                  <a:lnTo>
                    <a:pt x="455295" y="371475"/>
                  </a:lnTo>
                  <a:lnTo>
                    <a:pt x="422910" y="339090"/>
                  </a:lnTo>
                  <a:lnTo>
                    <a:pt x="396240" y="365760"/>
                  </a:lnTo>
                  <a:lnTo>
                    <a:pt x="428625" y="398145"/>
                  </a:lnTo>
                  <a:lnTo>
                    <a:pt x="399098" y="427673"/>
                  </a:lnTo>
                  <a:lnTo>
                    <a:pt x="334327" y="362903"/>
                  </a:lnTo>
                  <a:lnTo>
                    <a:pt x="533400" y="163830"/>
                  </a:lnTo>
                  <a:lnTo>
                    <a:pt x="598170" y="228600"/>
                  </a:lnTo>
                  <a:lnTo>
                    <a:pt x="569595" y="257175"/>
                  </a:lnTo>
                  <a:close/>
                  <a:moveTo>
                    <a:pt x="753428" y="122873"/>
                  </a:moveTo>
                  <a:lnTo>
                    <a:pt x="639128" y="8572"/>
                  </a:lnTo>
                  <a:cubicBezTo>
                    <a:pt x="627698" y="-2857"/>
                    <a:pt x="609600" y="-2857"/>
                    <a:pt x="599123" y="8572"/>
                  </a:cubicBezTo>
                  <a:cubicBezTo>
                    <a:pt x="587692" y="20003"/>
                    <a:pt x="587692" y="38100"/>
                    <a:pt x="599123" y="48578"/>
                  </a:cubicBezTo>
                  <a:lnTo>
                    <a:pt x="622935" y="72390"/>
                  </a:lnTo>
                  <a:lnTo>
                    <a:pt x="572453" y="122873"/>
                  </a:lnTo>
                  <a:lnTo>
                    <a:pt x="533400" y="83820"/>
                  </a:lnTo>
                  <a:lnTo>
                    <a:pt x="515302" y="65723"/>
                  </a:lnTo>
                  <a:cubicBezTo>
                    <a:pt x="503873" y="54293"/>
                    <a:pt x="485775" y="54293"/>
                    <a:pt x="475298" y="65723"/>
                  </a:cubicBezTo>
                  <a:cubicBezTo>
                    <a:pt x="463868" y="77153"/>
                    <a:pt x="463868" y="95250"/>
                    <a:pt x="475298" y="105728"/>
                  </a:cubicBezTo>
                  <a:lnTo>
                    <a:pt x="493395" y="123825"/>
                  </a:lnTo>
                  <a:lnTo>
                    <a:pt x="241935" y="375285"/>
                  </a:lnTo>
                  <a:cubicBezTo>
                    <a:pt x="222885" y="394335"/>
                    <a:pt x="211455" y="420053"/>
                    <a:pt x="211455" y="447675"/>
                  </a:cubicBezTo>
                  <a:cubicBezTo>
                    <a:pt x="211455" y="458153"/>
                    <a:pt x="213360" y="468630"/>
                    <a:pt x="216218" y="479108"/>
                  </a:cubicBezTo>
                  <a:lnTo>
                    <a:pt x="166688" y="528638"/>
                  </a:lnTo>
                  <a:cubicBezTo>
                    <a:pt x="153353" y="541973"/>
                    <a:pt x="149543" y="561975"/>
                    <a:pt x="156210" y="579120"/>
                  </a:cubicBezTo>
                  <a:lnTo>
                    <a:pt x="5715" y="729615"/>
                  </a:lnTo>
                  <a:cubicBezTo>
                    <a:pt x="-1905" y="737235"/>
                    <a:pt x="-1905" y="748665"/>
                    <a:pt x="5715" y="756285"/>
                  </a:cubicBezTo>
                  <a:cubicBezTo>
                    <a:pt x="9525" y="760095"/>
                    <a:pt x="14287" y="762000"/>
                    <a:pt x="19050" y="762000"/>
                  </a:cubicBezTo>
                  <a:cubicBezTo>
                    <a:pt x="23812" y="762000"/>
                    <a:pt x="28575" y="760095"/>
                    <a:pt x="32385" y="756285"/>
                  </a:cubicBezTo>
                  <a:lnTo>
                    <a:pt x="182880" y="605790"/>
                  </a:lnTo>
                  <a:cubicBezTo>
                    <a:pt x="200025" y="612458"/>
                    <a:pt x="220028" y="608648"/>
                    <a:pt x="233363" y="595313"/>
                  </a:cubicBezTo>
                  <a:lnTo>
                    <a:pt x="282893" y="545783"/>
                  </a:lnTo>
                  <a:cubicBezTo>
                    <a:pt x="293370" y="548640"/>
                    <a:pt x="303848" y="550545"/>
                    <a:pt x="314325" y="550545"/>
                  </a:cubicBezTo>
                  <a:cubicBezTo>
                    <a:pt x="340995" y="550545"/>
                    <a:pt x="366713" y="541020"/>
                    <a:pt x="386715" y="520065"/>
                  </a:cubicBezTo>
                  <a:lnTo>
                    <a:pt x="638175" y="268605"/>
                  </a:lnTo>
                  <a:lnTo>
                    <a:pt x="656273" y="286703"/>
                  </a:lnTo>
                  <a:cubicBezTo>
                    <a:pt x="661988" y="292418"/>
                    <a:pt x="669608" y="295275"/>
                    <a:pt x="676275" y="295275"/>
                  </a:cubicBezTo>
                  <a:cubicBezTo>
                    <a:pt x="682942" y="295275"/>
                    <a:pt x="690563" y="292418"/>
                    <a:pt x="696278" y="286703"/>
                  </a:cubicBezTo>
                  <a:cubicBezTo>
                    <a:pt x="707708" y="275273"/>
                    <a:pt x="707708" y="257175"/>
                    <a:pt x="696278" y="246698"/>
                  </a:cubicBezTo>
                  <a:lnTo>
                    <a:pt x="678180" y="228600"/>
                  </a:lnTo>
                  <a:lnTo>
                    <a:pt x="639128" y="189548"/>
                  </a:lnTo>
                  <a:lnTo>
                    <a:pt x="689610" y="139065"/>
                  </a:lnTo>
                  <a:lnTo>
                    <a:pt x="713423" y="162878"/>
                  </a:lnTo>
                  <a:cubicBezTo>
                    <a:pt x="719138" y="168593"/>
                    <a:pt x="726758" y="171450"/>
                    <a:pt x="733425" y="171450"/>
                  </a:cubicBezTo>
                  <a:cubicBezTo>
                    <a:pt x="740092" y="171450"/>
                    <a:pt x="747713" y="168593"/>
                    <a:pt x="753428" y="162878"/>
                  </a:cubicBezTo>
                  <a:cubicBezTo>
                    <a:pt x="764858" y="151448"/>
                    <a:pt x="764858" y="134303"/>
                    <a:pt x="753428" y="12287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9FE4E0-D5B9-6BA0-3481-6AB4F846CE8E}"/>
              </a:ext>
            </a:extLst>
          </p:cNvPr>
          <p:cNvGrpSpPr/>
          <p:nvPr/>
        </p:nvGrpSpPr>
        <p:grpSpPr>
          <a:xfrm>
            <a:off x="7952446" y="4239180"/>
            <a:ext cx="875213" cy="657105"/>
            <a:chOff x="12148267" y="4102556"/>
            <a:chExt cx="875213" cy="6571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FAD516-D674-269D-733D-7E36D0C2EEBC}"/>
                </a:ext>
              </a:extLst>
            </p:cNvPr>
            <p:cNvSpPr txBox="1"/>
            <p:nvPr/>
          </p:nvSpPr>
          <p:spPr>
            <a:xfrm>
              <a:off x="12148267" y="4102556"/>
              <a:ext cx="875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Surgical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EBE804B-56F6-0109-97CC-57CBDBDCBA20}"/>
                </a:ext>
              </a:extLst>
            </p:cNvPr>
            <p:cNvGrpSpPr/>
            <p:nvPr/>
          </p:nvGrpSpPr>
          <p:grpSpPr>
            <a:xfrm>
              <a:off x="12379036" y="4393007"/>
              <a:ext cx="413674" cy="366654"/>
              <a:chOff x="5870690" y="3801265"/>
              <a:chExt cx="3680212" cy="3261905"/>
            </a:xfrm>
            <a:solidFill>
              <a:schemeClr val="bg1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3FC2F5D-1E4A-4006-E346-88F714CED3D1}"/>
                  </a:ext>
                </a:extLst>
              </p:cNvPr>
              <p:cNvSpPr/>
              <p:nvPr/>
            </p:nvSpPr>
            <p:spPr>
              <a:xfrm>
                <a:off x="7169443" y="5589316"/>
                <a:ext cx="612037" cy="357434"/>
              </a:xfrm>
              <a:custGeom>
                <a:avLst/>
                <a:gdLst>
                  <a:gd name="connsiteX0" fmla="*/ 612038 w 612037"/>
                  <a:gd name="connsiteY0" fmla="*/ 252375 h 357434"/>
                  <a:gd name="connsiteX1" fmla="*/ 548030 w 612037"/>
                  <a:gd name="connsiteY1" fmla="*/ 314249 h 357434"/>
                  <a:gd name="connsiteX2" fmla="*/ 331927 w 612037"/>
                  <a:gd name="connsiteY2" fmla="*/ 325831 h 357434"/>
                  <a:gd name="connsiteX3" fmla="*/ 331012 w 612037"/>
                  <a:gd name="connsiteY3" fmla="*/ 325222 h 357434"/>
                  <a:gd name="connsiteX4" fmla="*/ 330708 w 612037"/>
                  <a:gd name="connsiteY4" fmla="*/ 325222 h 357434"/>
                  <a:gd name="connsiteX5" fmla="*/ 0 w 612037"/>
                  <a:gd name="connsiteY5" fmla="*/ 116129 h 357434"/>
                  <a:gd name="connsiteX6" fmla="*/ 125577 w 612037"/>
                  <a:gd name="connsiteY6" fmla="*/ 0 h 357434"/>
                  <a:gd name="connsiteX7" fmla="*/ 612038 w 612037"/>
                  <a:gd name="connsiteY7" fmla="*/ 252375 h 35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2037" h="357434">
                    <a:moveTo>
                      <a:pt x="612038" y="252375"/>
                    </a:moveTo>
                    <a:lnTo>
                      <a:pt x="548030" y="314249"/>
                    </a:lnTo>
                    <a:cubicBezTo>
                      <a:pt x="493471" y="367284"/>
                      <a:pt x="404469" y="371856"/>
                      <a:pt x="331927" y="325831"/>
                    </a:cubicBezTo>
                    <a:lnTo>
                      <a:pt x="331012" y="325222"/>
                    </a:lnTo>
                    <a:cubicBezTo>
                      <a:pt x="331012" y="325222"/>
                      <a:pt x="331012" y="325222"/>
                      <a:pt x="330708" y="325222"/>
                    </a:cubicBezTo>
                    <a:lnTo>
                      <a:pt x="0" y="116129"/>
                    </a:lnTo>
                    <a:lnTo>
                      <a:pt x="125577" y="0"/>
                    </a:lnTo>
                    <a:lnTo>
                      <a:pt x="612038" y="252375"/>
                    </a:lnTo>
                    <a:close/>
                  </a:path>
                </a:pathLst>
              </a:custGeom>
              <a:grpFill/>
              <a:ln w="3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6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6BCBB3F-8B8F-3FF8-5131-6ACBFF3C0D39}"/>
                  </a:ext>
                </a:extLst>
              </p:cNvPr>
              <p:cNvSpPr/>
              <p:nvPr/>
            </p:nvSpPr>
            <p:spPr>
              <a:xfrm>
                <a:off x="5870690" y="5812735"/>
                <a:ext cx="1514246" cy="1250435"/>
              </a:xfrm>
              <a:custGeom>
                <a:avLst/>
                <a:gdLst>
                  <a:gd name="connsiteX0" fmla="*/ 1269797 w 1514246"/>
                  <a:gd name="connsiteY0" fmla="*/ 0 h 1250435"/>
                  <a:gd name="connsiteX1" fmla="*/ 997001 w 1514246"/>
                  <a:gd name="connsiteY1" fmla="*/ 251765 h 1250435"/>
                  <a:gd name="connsiteX2" fmla="*/ 961035 w 1514246"/>
                  <a:gd name="connsiteY2" fmla="*/ 265785 h 1250435"/>
                  <a:gd name="connsiteX3" fmla="*/ 957681 w 1514246"/>
                  <a:gd name="connsiteY3" fmla="*/ 265481 h 1250435"/>
                  <a:gd name="connsiteX4" fmla="*/ 968959 w 1514246"/>
                  <a:gd name="connsiteY4" fmla="*/ 277673 h 1250435"/>
                  <a:gd name="connsiteX5" fmla="*/ 0 w 1514246"/>
                  <a:gd name="connsiteY5" fmla="*/ 1171956 h 1250435"/>
                  <a:gd name="connsiteX6" fmla="*/ 371856 w 1514246"/>
                  <a:gd name="connsiteY6" fmla="*/ 1245413 h 1250435"/>
                  <a:gd name="connsiteX7" fmla="*/ 766572 w 1514246"/>
                  <a:gd name="connsiteY7" fmla="*/ 1093622 h 1250435"/>
                  <a:gd name="connsiteX8" fmla="*/ 1264006 w 1514246"/>
                  <a:gd name="connsiteY8" fmla="*/ 634898 h 1250435"/>
                  <a:gd name="connsiteX9" fmla="*/ 1251814 w 1514246"/>
                  <a:gd name="connsiteY9" fmla="*/ 414833 h 1250435"/>
                  <a:gd name="connsiteX10" fmla="*/ 1269492 w 1514246"/>
                  <a:gd name="connsiteY10" fmla="*/ 372161 h 1250435"/>
                  <a:gd name="connsiteX11" fmla="*/ 1514247 w 1514246"/>
                  <a:gd name="connsiteY11" fmla="*/ 155143 h 1250435"/>
                  <a:gd name="connsiteX12" fmla="*/ 1269797 w 1514246"/>
                  <a:gd name="connsiteY12" fmla="*/ 0 h 1250435"/>
                  <a:gd name="connsiteX13" fmla="*/ 868375 w 1514246"/>
                  <a:gd name="connsiteY13" fmla="*/ 756818 h 1250435"/>
                  <a:gd name="connsiteX14" fmla="*/ 559003 w 1514246"/>
                  <a:gd name="connsiteY14" fmla="*/ 1042416 h 1250435"/>
                  <a:gd name="connsiteX15" fmla="*/ 523037 w 1514246"/>
                  <a:gd name="connsiteY15" fmla="*/ 1056437 h 1250435"/>
                  <a:gd name="connsiteX16" fmla="*/ 484023 w 1514246"/>
                  <a:gd name="connsiteY16" fmla="*/ 1039368 h 1250435"/>
                  <a:gd name="connsiteX17" fmla="*/ 487071 w 1514246"/>
                  <a:gd name="connsiteY17" fmla="*/ 964387 h 1250435"/>
                  <a:gd name="connsiteX18" fmla="*/ 796443 w 1514246"/>
                  <a:gd name="connsiteY18" fmla="*/ 678789 h 1250435"/>
                  <a:gd name="connsiteX19" fmla="*/ 871423 w 1514246"/>
                  <a:gd name="connsiteY19" fmla="*/ 681837 h 1250435"/>
                  <a:gd name="connsiteX20" fmla="*/ 868375 w 1514246"/>
                  <a:gd name="connsiteY20" fmla="*/ 756818 h 125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4246" h="1250435">
                    <a:moveTo>
                      <a:pt x="1269797" y="0"/>
                    </a:moveTo>
                    <a:lnTo>
                      <a:pt x="997001" y="251765"/>
                    </a:lnTo>
                    <a:cubicBezTo>
                      <a:pt x="986943" y="260909"/>
                      <a:pt x="973836" y="265785"/>
                      <a:pt x="961035" y="265785"/>
                    </a:cubicBezTo>
                    <a:cubicBezTo>
                      <a:pt x="960120" y="265785"/>
                      <a:pt x="958901" y="265785"/>
                      <a:pt x="957681" y="265481"/>
                    </a:cubicBezTo>
                    <a:lnTo>
                      <a:pt x="968959" y="277673"/>
                    </a:lnTo>
                    <a:lnTo>
                      <a:pt x="0" y="1171956"/>
                    </a:lnTo>
                    <a:cubicBezTo>
                      <a:pt x="114300" y="1257910"/>
                      <a:pt x="278283" y="1255776"/>
                      <a:pt x="371856" y="1245413"/>
                    </a:cubicBezTo>
                    <a:cubicBezTo>
                      <a:pt x="528523" y="1228344"/>
                      <a:pt x="686715" y="1167079"/>
                      <a:pt x="766572" y="1093622"/>
                    </a:cubicBezTo>
                    <a:lnTo>
                      <a:pt x="1264006" y="634898"/>
                    </a:lnTo>
                    <a:lnTo>
                      <a:pt x="1251814" y="414833"/>
                    </a:lnTo>
                    <a:cubicBezTo>
                      <a:pt x="1250899" y="398678"/>
                      <a:pt x="1257300" y="383133"/>
                      <a:pt x="1269492" y="372161"/>
                    </a:cubicBezTo>
                    <a:lnTo>
                      <a:pt x="1514247" y="155143"/>
                    </a:lnTo>
                    <a:lnTo>
                      <a:pt x="1269797" y="0"/>
                    </a:lnTo>
                    <a:close/>
                    <a:moveTo>
                      <a:pt x="868375" y="756818"/>
                    </a:moveTo>
                    <a:lnTo>
                      <a:pt x="559003" y="1042416"/>
                    </a:lnTo>
                    <a:cubicBezTo>
                      <a:pt x="548945" y="1051865"/>
                      <a:pt x="535839" y="1056437"/>
                      <a:pt x="523037" y="1056437"/>
                    </a:cubicBezTo>
                    <a:cubicBezTo>
                      <a:pt x="508711" y="1056437"/>
                      <a:pt x="494385" y="1050646"/>
                      <a:pt x="484023" y="1039368"/>
                    </a:cubicBezTo>
                    <a:cubicBezTo>
                      <a:pt x="464211" y="1018032"/>
                      <a:pt x="465429" y="984199"/>
                      <a:pt x="487071" y="964387"/>
                    </a:cubicBezTo>
                    <a:lnTo>
                      <a:pt x="796443" y="678789"/>
                    </a:lnTo>
                    <a:cubicBezTo>
                      <a:pt x="817779" y="658977"/>
                      <a:pt x="851611" y="660197"/>
                      <a:pt x="871423" y="681837"/>
                    </a:cubicBezTo>
                    <a:cubicBezTo>
                      <a:pt x="890931" y="703173"/>
                      <a:pt x="889711" y="737006"/>
                      <a:pt x="868375" y="756818"/>
                    </a:cubicBezTo>
                    <a:close/>
                  </a:path>
                </a:pathLst>
              </a:custGeom>
              <a:grpFill/>
              <a:ln w="3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6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A7F223-F45F-5D25-3D52-CB94B680937D}"/>
                  </a:ext>
                </a:extLst>
              </p:cNvPr>
              <p:cNvSpPr/>
              <p:nvPr/>
            </p:nvSpPr>
            <p:spPr>
              <a:xfrm>
                <a:off x="7377926" y="5375956"/>
                <a:ext cx="628193" cy="388010"/>
              </a:xfrm>
              <a:custGeom>
                <a:avLst/>
                <a:gdLst>
                  <a:gd name="connsiteX0" fmla="*/ 628193 w 628193"/>
                  <a:gd name="connsiteY0" fmla="*/ 248412 h 388010"/>
                  <a:gd name="connsiteX1" fmla="*/ 483717 w 628193"/>
                  <a:gd name="connsiteY1" fmla="*/ 388011 h 388010"/>
                  <a:gd name="connsiteX2" fmla="*/ 0 w 628193"/>
                  <a:gd name="connsiteY2" fmla="*/ 137160 h 388010"/>
                  <a:gd name="connsiteX3" fmla="*/ 149047 w 628193"/>
                  <a:gd name="connsiteY3" fmla="*/ 0 h 388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8193" h="388010">
                    <a:moveTo>
                      <a:pt x="628193" y="248412"/>
                    </a:moveTo>
                    <a:lnTo>
                      <a:pt x="483717" y="388011"/>
                    </a:lnTo>
                    <a:lnTo>
                      <a:pt x="0" y="137160"/>
                    </a:lnTo>
                    <a:lnTo>
                      <a:pt x="149047" y="0"/>
                    </a:lnTo>
                    <a:close/>
                  </a:path>
                </a:pathLst>
              </a:custGeom>
              <a:grpFill/>
              <a:ln w="3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6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895531C-3CEC-FC02-33E3-0DFDC034CEEA}"/>
                  </a:ext>
                </a:extLst>
              </p:cNvPr>
              <p:cNvSpPr/>
              <p:nvPr/>
            </p:nvSpPr>
            <p:spPr>
              <a:xfrm>
                <a:off x="7609268" y="3801265"/>
                <a:ext cx="1941634" cy="1745379"/>
              </a:xfrm>
              <a:custGeom>
                <a:avLst/>
                <a:gdLst>
                  <a:gd name="connsiteX0" fmla="*/ 1885798 w 1941634"/>
                  <a:gd name="connsiteY0" fmla="*/ 382314 h 1745379"/>
                  <a:gd name="connsiteX1" fmla="*/ 477012 w 1941634"/>
                  <a:gd name="connsiteY1" fmla="*/ 1745379 h 1745379"/>
                  <a:gd name="connsiteX2" fmla="*/ 0 w 1941634"/>
                  <a:gd name="connsiteY2" fmla="*/ 1498491 h 1745379"/>
                  <a:gd name="connsiteX3" fmla="*/ 1571549 w 1941634"/>
                  <a:gd name="connsiteY3" fmla="*/ 48558 h 1745379"/>
                  <a:gd name="connsiteX4" fmla="*/ 1875130 w 1941634"/>
                  <a:gd name="connsiteY4" fmla="*/ 79952 h 1745379"/>
                  <a:gd name="connsiteX5" fmla="*/ 1885798 w 1941634"/>
                  <a:gd name="connsiteY5" fmla="*/ 382314 h 174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1634" h="1745379">
                    <a:moveTo>
                      <a:pt x="1885798" y="382314"/>
                    </a:moveTo>
                    <a:lnTo>
                      <a:pt x="477012" y="1745379"/>
                    </a:lnTo>
                    <a:lnTo>
                      <a:pt x="0" y="1498491"/>
                    </a:lnTo>
                    <a:lnTo>
                      <a:pt x="1571549" y="48558"/>
                    </a:lnTo>
                    <a:cubicBezTo>
                      <a:pt x="1653540" y="-27033"/>
                      <a:pt x="1789481" y="-12707"/>
                      <a:pt x="1875130" y="79952"/>
                    </a:cubicBezTo>
                    <a:cubicBezTo>
                      <a:pt x="1959560" y="170782"/>
                      <a:pt x="1964132" y="306418"/>
                      <a:pt x="1885798" y="382314"/>
                    </a:cubicBezTo>
                    <a:close/>
                  </a:path>
                </a:pathLst>
              </a:custGeom>
              <a:grpFill/>
              <a:ln w="3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6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3E3625E-C396-630F-852F-22805BE1A6F6}"/>
              </a:ext>
            </a:extLst>
          </p:cNvPr>
          <p:cNvSpPr txBox="1"/>
          <p:nvPr/>
        </p:nvSpPr>
        <p:spPr>
          <a:xfrm>
            <a:off x="9134630" y="2662571"/>
            <a:ext cx="1360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F07B06-E9D3-69F5-1518-6EA866FFA3A7}"/>
              </a:ext>
            </a:extLst>
          </p:cNvPr>
          <p:cNvSpPr/>
          <p:nvPr/>
        </p:nvSpPr>
        <p:spPr>
          <a:xfrm>
            <a:off x="8776962" y="2618168"/>
            <a:ext cx="393048" cy="393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aphic 77" descr="Atom outline">
            <a:extLst>
              <a:ext uri="{FF2B5EF4-FFF2-40B4-BE49-F238E27FC236}">
                <a16:creationId xmlns:a16="http://schemas.microsoft.com/office/drawing/2014/main" id="{C6C4EB0B-796E-3139-3CE6-B0E0A985ECB2}"/>
              </a:ext>
            </a:extLst>
          </p:cNvPr>
          <p:cNvGrpSpPr/>
          <p:nvPr/>
        </p:nvGrpSpPr>
        <p:grpSpPr>
          <a:xfrm>
            <a:off x="8827139" y="2674716"/>
            <a:ext cx="266058" cy="299561"/>
            <a:chOff x="5766069" y="3057525"/>
            <a:chExt cx="659858" cy="742950"/>
          </a:xfrm>
          <a:solidFill>
            <a:schemeClr val="tx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6FEF850-CB38-F990-ABC4-7E0CF87FB06C}"/>
                </a:ext>
              </a:extLst>
            </p:cNvPr>
            <p:cNvSpPr/>
            <p:nvPr/>
          </p:nvSpPr>
          <p:spPr>
            <a:xfrm>
              <a:off x="5766069" y="3057525"/>
              <a:ext cx="659858" cy="742950"/>
            </a:xfrm>
            <a:custGeom>
              <a:avLst/>
              <a:gdLst>
                <a:gd name="connsiteX0" fmla="*/ 568658 w 659858"/>
                <a:gd name="connsiteY0" fmla="*/ 371475 h 742950"/>
                <a:gd name="connsiteX1" fmla="*/ 651641 w 659858"/>
                <a:gd name="connsiteY1" fmla="*/ 185738 h 742950"/>
                <a:gd name="connsiteX2" fmla="*/ 449294 w 659858"/>
                <a:gd name="connsiteY2" fmla="*/ 164734 h 742950"/>
                <a:gd name="connsiteX3" fmla="*/ 329931 w 659858"/>
                <a:gd name="connsiteY3" fmla="*/ 0 h 742950"/>
                <a:gd name="connsiteX4" fmla="*/ 210567 w 659858"/>
                <a:gd name="connsiteY4" fmla="*/ 164734 h 742950"/>
                <a:gd name="connsiteX5" fmla="*/ 8220 w 659858"/>
                <a:gd name="connsiteY5" fmla="*/ 185738 h 742950"/>
                <a:gd name="connsiteX6" fmla="*/ 91204 w 659858"/>
                <a:gd name="connsiteY6" fmla="*/ 371475 h 742950"/>
                <a:gd name="connsiteX7" fmla="*/ 8220 w 659858"/>
                <a:gd name="connsiteY7" fmla="*/ 557213 h 742950"/>
                <a:gd name="connsiteX8" fmla="*/ 102019 w 659858"/>
                <a:gd name="connsiteY8" fmla="*/ 595545 h 742950"/>
                <a:gd name="connsiteX9" fmla="*/ 210556 w 659858"/>
                <a:gd name="connsiteY9" fmla="*/ 578168 h 742950"/>
                <a:gd name="connsiteX10" fmla="*/ 329931 w 659858"/>
                <a:gd name="connsiteY10" fmla="*/ 742950 h 742950"/>
                <a:gd name="connsiteX11" fmla="*/ 449306 w 659858"/>
                <a:gd name="connsiteY11" fmla="*/ 578168 h 742950"/>
                <a:gd name="connsiteX12" fmla="*/ 557842 w 659858"/>
                <a:gd name="connsiteY12" fmla="*/ 595545 h 742950"/>
                <a:gd name="connsiteX13" fmla="*/ 651641 w 659858"/>
                <a:gd name="connsiteY13" fmla="*/ 557213 h 742950"/>
                <a:gd name="connsiteX14" fmla="*/ 568658 w 659858"/>
                <a:gd name="connsiteY14" fmla="*/ 371475 h 742950"/>
                <a:gd name="connsiteX15" fmla="*/ 559433 w 659858"/>
                <a:gd name="connsiteY15" fmla="*/ 166073 h 742950"/>
                <a:gd name="connsiteX16" fmla="*/ 635140 w 659858"/>
                <a:gd name="connsiteY16" fmla="*/ 195263 h 742950"/>
                <a:gd name="connsiteX17" fmla="*/ 554626 w 659858"/>
                <a:gd name="connsiteY17" fmla="*/ 358257 h 742950"/>
                <a:gd name="connsiteX18" fmla="*/ 469537 w 659858"/>
                <a:gd name="connsiteY18" fmla="*/ 290873 h 742950"/>
                <a:gd name="connsiteX19" fmla="*/ 453734 w 659858"/>
                <a:gd name="connsiteY19" fmla="*/ 183526 h 742950"/>
                <a:gd name="connsiteX20" fmla="*/ 559433 w 659858"/>
                <a:gd name="connsiteY20" fmla="*/ 166073 h 742950"/>
                <a:gd name="connsiteX21" fmla="*/ 391843 w 659858"/>
                <a:gd name="connsiteY21" fmla="*/ 478710 h 742950"/>
                <a:gd name="connsiteX22" fmla="*/ 329931 w 659858"/>
                <a:gd name="connsiteY22" fmla="*/ 511493 h 742950"/>
                <a:gd name="connsiteX23" fmla="*/ 268018 w 659858"/>
                <a:gd name="connsiteY23" fmla="*/ 478713 h 742950"/>
                <a:gd name="connsiteX24" fmla="*/ 208678 w 659858"/>
                <a:gd name="connsiteY24" fmla="*/ 441486 h 742950"/>
                <a:gd name="connsiteX25" fmla="*/ 206106 w 659858"/>
                <a:gd name="connsiteY25" fmla="*/ 371475 h 742950"/>
                <a:gd name="connsiteX26" fmla="*/ 208678 w 659858"/>
                <a:gd name="connsiteY26" fmla="*/ 301466 h 742950"/>
                <a:gd name="connsiteX27" fmla="*/ 268018 w 659858"/>
                <a:gd name="connsiteY27" fmla="*/ 264239 h 742950"/>
                <a:gd name="connsiteX28" fmla="*/ 329942 w 659858"/>
                <a:gd name="connsiteY28" fmla="*/ 231464 h 742950"/>
                <a:gd name="connsiteX29" fmla="*/ 391843 w 659858"/>
                <a:gd name="connsiteY29" fmla="*/ 264239 h 742950"/>
                <a:gd name="connsiteX30" fmla="*/ 451184 w 659858"/>
                <a:gd name="connsiteY30" fmla="*/ 301469 h 742950"/>
                <a:gd name="connsiteX31" fmla="*/ 453756 w 659858"/>
                <a:gd name="connsiteY31" fmla="*/ 371478 h 742950"/>
                <a:gd name="connsiteX32" fmla="*/ 451184 w 659858"/>
                <a:gd name="connsiteY32" fmla="*/ 441487 h 742950"/>
                <a:gd name="connsiteX33" fmla="*/ 391843 w 659858"/>
                <a:gd name="connsiteY33" fmla="*/ 478710 h 742950"/>
                <a:gd name="connsiteX34" fmla="*/ 449005 w 659858"/>
                <a:gd name="connsiteY34" fmla="*/ 465918 h 742950"/>
                <a:gd name="connsiteX35" fmla="*/ 435247 w 659858"/>
                <a:gd name="connsiteY35" fmla="*/ 553887 h 742950"/>
                <a:gd name="connsiteX36" fmla="*/ 352122 w 659858"/>
                <a:gd name="connsiteY36" fmla="*/ 521788 h 742950"/>
                <a:gd name="connsiteX37" fmla="*/ 401366 w 659858"/>
                <a:gd name="connsiteY37" fmla="*/ 495208 h 742950"/>
                <a:gd name="connsiteX38" fmla="*/ 449005 w 659858"/>
                <a:gd name="connsiteY38" fmla="*/ 465918 h 742950"/>
                <a:gd name="connsiteX39" fmla="*/ 307738 w 659858"/>
                <a:gd name="connsiteY39" fmla="*/ 521789 h 742950"/>
                <a:gd name="connsiteX40" fmla="*/ 224616 w 659858"/>
                <a:gd name="connsiteY40" fmla="*/ 553888 h 742950"/>
                <a:gd name="connsiteX41" fmla="*/ 210857 w 659858"/>
                <a:gd name="connsiteY41" fmla="*/ 465919 h 742950"/>
                <a:gd name="connsiteX42" fmla="*/ 258493 w 659858"/>
                <a:gd name="connsiteY42" fmla="*/ 495212 h 742950"/>
                <a:gd name="connsiteX43" fmla="*/ 307738 w 659858"/>
                <a:gd name="connsiteY43" fmla="*/ 521789 h 742950"/>
                <a:gd name="connsiteX44" fmla="*/ 188606 w 659858"/>
                <a:gd name="connsiteY44" fmla="*/ 427374 h 742950"/>
                <a:gd name="connsiteX45" fmla="*/ 119302 w 659858"/>
                <a:gd name="connsiteY45" fmla="*/ 371475 h 742950"/>
                <a:gd name="connsiteX46" fmla="*/ 188606 w 659858"/>
                <a:gd name="connsiteY46" fmla="*/ 315576 h 742950"/>
                <a:gd name="connsiteX47" fmla="*/ 187056 w 659858"/>
                <a:gd name="connsiteY47" fmla="*/ 371475 h 742950"/>
                <a:gd name="connsiteX48" fmla="*/ 188606 w 659858"/>
                <a:gd name="connsiteY48" fmla="*/ 427374 h 742950"/>
                <a:gd name="connsiteX49" fmla="*/ 210857 w 659858"/>
                <a:gd name="connsiteY49" fmla="*/ 277032 h 742950"/>
                <a:gd name="connsiteX50" fmla="*/ 224615 w 659858"/>
                <a:gd name="connsiteY50" fmla="*/ 189063 h 742950"/>
                <a:gd name="connsiteX51" fmla="*/ 307680 w 659858"/>
                <a:gd name="connsiteY51" fmla="*/ 221133 h 742950"/>
                <a:gd name="connsiteX52" fmla="*/ 258493 w 659858"/>
                <a:gd name="connsiteY52" fmla="*/ 247739 h 742950"/>
                <a:gd name="connsiteX53" fmla="*/ 210857 w 659858"/>
                <a:gd name="connsiteY53" fmla="*/ 277032 h 742950"/>
                <a:gd name="connsiteX54" fmla="*/ 352175 w 659858"/>
                <a:gd name="connsiteY54" fmla="*/ 221131 h 742950"/>
                <a:gd name="connsiteX55" fmla="*/ 435258 w 659858"/>
                <a:gd name="connsiteY55" fmla="*/ 189119 h 742950"/>
                <a:gd name="connsiteX56" fmla="*/ 449005 w 659858"/>
                <a:gd name="connsiteY56" fmla="*/ 277035 h 742950"/>
                <a:gd name="connsiteX57" fmla="*/ 401368 w 659858"/>
                <a:gd name="connsiteY57" fmla="*/ 247739 h 742950"/>
                <a:gd name="connsiteX58" fmla="*/ 352175 w 659858"/>
                <a:gd name="connsiteY58" fmla="*/ 221131 h 742950"/>
                <a:gd name="connsiteX59" fmla="*/ 471255 w 659858"/>
                <a:gd name="connsiteY59" fmla="*/ 315576 h 742950"/>
                <a:gd name="connsiteX60" fmla="*/ 540560 w 659858"/>
                <a:gd name="connsiteY60" fmla="*/ 371475 h 742950"/>
                <a:gd name="connsiteX61" fmla="*/ 471255 w 659858"/>
                <a:gd name="connsiteY61" fmla="*/ 427374 h 742950"/>
                <a:gd name="connsiteX62" fmla="*/ 472806 w 659858"/>
                <a:gd name="connsiteY62" fmla="*/ 371475 h 742950"/>
                <a:gd name="connsiteX63" fmla="*/ 471255 w 659858"/>
                <a:gd name="connsiteY63" fmla="*/ 315576 h 742950"/>
                <a:gd name="connsiteX64" fmla="*/ 329931 w 659858"/>
                <a:gd name="connsiteY64" fmla="*/ 19050 h 742950"/>
                <a:gd name="connsiteX65" fmla="*/ 430829 w 659858"/>
                <a:gd name="connsiteY65" fmla="*/ 170278 h 742950"/>
                <a:gd name="connsiteX66" fmla="*/ 329931 w 659858"/>
                <a:gd name="connsiteY66" fmla="*/ 210276 h 742950"/>
                <a:gd name="connsiteX67" fmla="*/ 229032 w 659858"/>
                <a:gd name="connsiteY67" fmla="*/ 170278 h 742950"/>
                <a:gd name="connsiteX68" fmla="*/ 329931 w 659858"/>
                <a:gd name="connsiteY68" fmla="*/ 19050 h 742950"/>
                <a:gd name="connsiteX69" fmla="*/ 24721 w 659858"/>
                <a:gd name="connsiteY69" fmla="*/ 195263 h 742950"/>
                <a:gd name="connsiteX70" fmla="*/ 206138 w 659858"/>
                <a:gd name="connsiteY70" fmla="*/ 183495 h 742950"/>
                <a:gd name="connsiteX71" fmla="*/ 190327 w 659858"/>
                <a:gd name="connsiteY71" fmla="*/ 290873 h 742950"/>
                <a:gd name="connsiteX72" fmla="*/ 105236 w 659858"/>
                <a:gd name="connsiteY72" fmla="*/ 358257 h 742950"/>
                <a:gd name="connsiteX73" fmla="*/ 24721 w 659858"/>
                <a:gd name="connsiteY73" fmla="*/ 195263 h 742950"/>
                <a:gd name="connsiteX74" fmla="*/ 24721 w 659858"/>
                <a:gd name="connsiteY74" fmla="*/ 547688 h 742950"/>
                <a:gd name="connsiteX75" fmla="*/ 105240 w 659858"/>
                <a:gd name="connsiteY75" fmla="*/ 384693 h 742950"/>
                <a:gd name="connsiteX76" fmla="*/ 190329 w 659858"/>
                <a:gd name="connsiteY76" fmla="*/ 452077 h 742950"/>
                <a:gd name="connsiteX77" fmla="*/ 206140 w 659858"/>
                <a:gd name="connsiteY77" fmla="*/ 559455 h 742950"/>
                <a:gd name="connsiteX78" fmla="*/ 24721 w 659858"/>
                <a:gd name="connsiteY78" fmla="*/ 547688 h 742950"/>
                <a:gd name="connsiteX79" fmla="*/ 329931 w 659858"/>
                <a:gd name="connsiteY79" fmla="*/ 723900 h 742950"/>
                <a:gd name="connsiteX80" fmla="*/ 229026 w 659858"/>
                <a:gd name="connsiteY80" fmla="*/ 572643 h 742950"/>
                <a:gd name="connsiteX81" fmla="*/ 329931 w 659858"/>
                <a:gd name="connsiteY81" fmla="*/ 532638 h 742950"/>
                <a:gd name="connsiteX82" fmla="*/ 430837 w 659858"/>
                <a:gd name="connsiteY82" fmla="*/ 572643 h 742950"/>
                <a:gd name="connsiteX83" fmla="*/ 329931 w 659858"/>
                <a:gd name="connsiteY83" fmla="*/ 723900 h 742950"/>
                <a:gd name="connsiteX84" fmla="*/ 635140 w 659858"/>
                <a:gd name="connsiteY84" fmla="*/ 547688 h 742950"/>
                <a:gd name="connsiteX85" fmla="*/ 453723 w 659858"/>
                <a:gd name="connsiteY85" fmla="*/ 559455 h 742950"/>
                <a:gd name="connsiteX86" fmla="*/ 469535 w 659858"/>
                <a:gd name="connsiteY86" fmla="*/ 452077 h 742950"/>
                <a:gd name="connsiteX87" fmla="*/ 554626 w 659858"/>
                <a:gd name="connsiteY87" fmla="*/ 384693 h 742950"/>
                <a:gd name="connsiteX88" fmla="*/ 635140 w 659858"/>
                <a:gd name="connsiteY88" fmla="*/ 547688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59858" h="742950">
                  <a:moveTo>
                    <a:pt x="568658" y="371475"/>
                  </a:moveTo>
                  <a:cubicBezTo>
                    <a:pt x="642558" y="299540"/>
                    <a:pt x="676868" y="229437"/>
                    <a:pt x="651641" y="185738"/>
                  </a:cubicBezTo>
                  <a:cubicBezTo>
                    <a:pt x="626415" y="142038"/>
                    <a:pt x="548540" y="136699"/>
                    <a:pt x="449294" y="164734"/>
                  </a:cubicBezTo>
                  <a:cubicBezTo>
                    <a:pt x="423948" y="64763"/>
                    <a:pt x="380391" y="0"/>
                    <a:pt x="329931" y="0"/>
                  </a:cubicBezTo>
                  <a:cubicBezTo>
                    <a:pt x="279470" y="0"/>
                    <a:pt x="235912" y="64763"/>
                    <a:pt x="210567" y="164734"/>
                  </a:cubicBezTo>
                  <a:cubicBezTo>
                    <a:pt x="111317" y="136699"/>
                    <a:pt x="33454" y="142036"/>
                    <a:pt x="8220" y="185738"/>
                  </a:cubicBezTo>
                  <a:cubicBezTo>
                    <a:pt x="-17014" y="229439"/>
                    <a:pt x="17303" y="299540"/>
                    <a:pt x="91204" y="371475"/>
                  </a:cubicBezTo>
                  <a:cubicBezTo>
                    <a:pt x="17303" y="443410"/>
                    <a:pt x="-17007" y="513513"/>
                    <a:pt x="8220" y="557213"/>
                  </a:cubicBezTo>
                  <a:cubicBezTo>
                    <a:pt x="23174" y="583113"/>
                    <a:pt x="56599" y="595545"/>
                    <a:pt x="102019" y="595545"/>
                  </a:cubicBezTo>
                  <a:cubicBezTo>
                    <a:pt x="138815" y="594649"/>
                    <a:pt x="175321" y="588804"/>
                    <a:pt x="210556" y="578168"/>
                  </a:cubicBezTo>
                  <a:cubicBezTo>
                    <a:pt x="235899" y="678163"/>
                    <a:pt x="279462" y="742950"/>
                    <a:pt x="329931" y="742950"/>
                  </a:cubicBezTo>
                  <a:cubicBezTo>
                    <a:pt x="380400" y="742950"/>
                    <a:pt x="423963" y="678163"/>
                    <a:pt x="449306" y="578168"/>
                  </a:cubicBezTo>
                  <a:cubicBezTo>
                    <a:pt x="484541" y="588804"/>
                    <a:pt x="521047" y="594650"/>
                    <a:pt x="557842" y="595545"/>
                  </a:cubicBezTo>
                  <a:cubicBezTo>
                    <a:pt x="603249" y="595545"/>
                    <a:pt x="636689" y="583109"/>
                    <a:pt x="651641" y="557213"/>
                  </a:cubicBezTo>
                  <a:cubicBezTo>
                    <a:pt x="676868" y="513513"/>
                    <a:pt x="642558" y="443410"/>
                    <a:pt x="568658" y="371475"/>
                  </a:cubicBezTo>
                  <a:close/>
                  <a:moveTo>
                    <a:pt x="559433" y="166073"/>
                  </a:moveTo>
                  <a:cubicBezTo>
                    <a:pt x="596658" y="166073"/>
                    <a:pt x="623713" y="175464"/>
                    <a:pt x="635140" y="195263"/>
                  </a:cubicBezTo>
                  <a:cubicBezTo>
                    <a:pt x="655686" y="230839"/>
                    <a:pt x="621847" y="293275"/>
                    <a:pt x="554626" y="358257"/>
                  </a:cubicBezTo>
                  <a:cubicBezTo>
                    <a:pt x="527816" y="333900"/>
                    <a:pt x="499388" y="311388"/>
                    <a:pt x="469537" y="290873"/>
                  </a:cubicBezTo>
                  <a:cubicBezTo>
                    <a:pt x="466696" y="254775"/>
                    <a:pt x="461417" y="218910"/>
                    <a:pt x="453734" y="183526"/>
                  </a:cubicBezTo>
                  <a:cubicBezTo>
                    <a:pt x="488019" y="172972"/>
                    <a:pt x="523574" y="167101"/>
                    <a:pt x="559433" y="166073"/>
                  </a:cubicBezTo>
                  <a:close/>
                  <a:moveTo>
                    <a:pt x="391843" y="478710"/>
                  </a:moveTo>
                  <a:cubicBezTo>
                    <a:pt x="371158" y="490654"/>
                    <a:pt x="350430" y="501597"/>
                    <a:pt x="329931" y="511493"/>
                  </a:cubicBezTo>
                  <a:cubicBezTo>
                    <a:pt x="309431" y="501600"/>
                    <a:pt x="288704" y="490657"/>
                    <a:pt x="268018" y="478713"/>
                  </a:cubicBezTo>
                  <a:cubicBezTo>
                    <a:pt x="247333" y="466770"/>
                    <a:pt x="227493" y="454291"/>
                    <a:pt x="208678" y="441486"/>
                  </a:cubicBezTo>
                  <a:cubicBezTo>
                    <a:pt x="206993" y="418782"/>
                    <a:pt x="206106" y="395360"/>
                    <a:pt x="206106" y="371475"/>
                  </a:cubicBezTo>
                  <a:cubicBezTo>
                    <a:pt x="206106" y="347590"/>
                    <a:pt x="206993" y="324168"/>
                    <a:pt x="208678" y="301466"/>
                  </a:cubicBezTo>
                  <a:cubicBezTo>
                    <a:pt x="227496" y="288661"/>
                    <a:pt x="247337" y="276182"/>
                    <a:pt x="268018" y="264239"/>
                  </a:cubicBezTo>
                  <a:cubicBezTo>
                    <a:pt x="288700" y="252295"/>
                    <a:pt x="309437" y="241359"/>
                    <a:pt x="329942" y="231464"/>
                  </a:cubicBezTo>
                  <a:cubicBezTo>
                    <a:pt x="350439" y="241357"/>
                    <a:pt x="371162" y="252297"/>
                    <a:pt x="391843" y="264239"/>
                  </a:cubicBezTo>
                  <a:cubicBezTo>
                    <a:pt x="412525" y="276180"/>
                    <a:pt x="432368" y="288661"/>
                    <a:pt x="451184" y="301469"/>
                  </a:cubicBezTo>
                  <a:cubicBezTo>
                    <a:pt x="452867" y="324167"/>
                    <a:pt x="453756" y="347589"/>
                    <a:pt x="453756" y="371478"/>
                  </a:cubicBezTo>
                  <a:cubicBezTo>
                    <a:pt x="453756" y="395367"/>
                    <a:pt x="452870" y="418785"/>
                    <a:pt x="451184" y="441487"/>
                  </a:cubicBezTo>
                  <a:cubicBezTo>
                    <a:pt x="432368" y="454288"/>
                    <a:pt x="412529" y="466767"/>
                    <a:pt x="391843" y="478710"/>
                  </a:cubicBezTo>
                  <a:close/>
                  <a:moveTo>
                    <a:pt x="449005" y="465918"/>
                  </a:moveTo>
                  <a:cubicBezTo>
                    <a:pt x="446078" y="495477"/>
                    <a:pt x="441484" y="524847"/>
                    <a:pt x="435247" y="553887"/>
                  </a:cubicBezTo>
                  <a:cubicBezTo>
                    <a:pt x="406956" y="544762"/>
                    <a:pt x="379204" y="534045"/>
                    <a:pt x="352122" y="521788"/>
                  </a:cubicBezTo>
                  <a:cubicBezTo>
                    <a:pt x="368417" y="513556"/>
                    <a:pt x="384849" y="504744"/>
                    <a:pt x="401366" y="495208"/>
                  </a:cubicBezTo>
                  <a:cubicBezTo>
                    <a:pt x="417861" y="485688"/>
                    <a:pt x="433741" y="475925"/>
                    <a:pt x="449005" y="465918"/>
                  </a:cubicBezTo>
                  <a:close/>
                  <a:moveTo>
                    <a:pt x="307738" y="521789"/>
                  </a:moveTo>
                  <a:cubicBezTo>
                    <a:pt x="280657" y="534046"/>
                    <a:pt x="252905" y="544762"/>
                    <a:pt x="224616" y="553888"/>
                  </a:cubicBezTo>
                  <a:cubicBezTo>
                    <a:pt x="218378" y="524848"/>
                    <a:pt x="213784" y="495478"/>
                    <a:pt x="210857" y="465919"/>
                  </a:cubicBezTo>
                  <a:cubicBezTo>
                    <a:pt x="226111" y="475898"/>
                    <a:pt x="241989" y="485662"/>
                    <a:pt x="258493" y="495212"/>
                  </a:cubicBezTo>
                  <a:cubicBezTo>
                    <a:pt x="275012" y="504748"/>
                    <a:pt x="291450" y="513559"/>
                    <a:pt x="307738" y="521789"/>
                  </a:cubicBezTo>
                  <a:close/>
                  <a:moveTo>
                    <a:pt x="188606" y="427374"/>
                  </a:moveTo>
                  <a:cubicBezTo>
                    <a:pt x="164471" y="410060"/>
                    <a:pt x="141333" y="391397"/>
                    <a:pt x="119302" y="371475"/>
                  </a:cubicBezTo>
                  <a:cubicBezTo>
                    <a:pt x="141333" y="351553"/>
                    <a:pt x="164471" y="332890"/>
                    <a:pt x="188606" y="315576"/>
                  </a:cubicBezTo>
                  <a:cubicBezTo>
                    <a:pt x="187592" y="333775"/>
                    <a:pt x="187076" y="352409"/>
                    <a:pt x="187056" y="371475"/>
                  </a:cubicBezTo>
                  <a:cubicBezTo>
                    <a:pt x="187056" y="390520"/>
                    <a:pt x="187573" y="409153"/>
                    <a:pt x="188606" y="427374"/>
                  </a:cubicBezTo>
                  <a:close/>
                  <a:moveTo>
                    <a:pt x="210857" y="277032"/>
                  </a:moveTo>
                  <a:cubicBezTo>
                    <a:pt x="213784" y="247473"/>
                    <a:pt x="218378" y="218103"/>
                    <a:pt x="224615" y="189063"/>
                  </a:cubicBezTo>
                  <a:cubicBezTo>
                    <a:pt x="252885" y="198181"/>
                    <a:pt x="280617" y="208888"/>
                    <a:pt x="307680" y="221133"/>
                  </a:cubicBezTo>
                  <a:cubicBezTo>
                    <a:pt x="291412" y="229353"/>
                    <a:pt x="275016" y="238222"/>
                    <a:pt x="258493" y="247739"/>
                  </a:cubicBezTo>
                  <a:cubicBezTo>
                    <a:pt x="242000" y="257261"/>
                    <a:pt x="226121" y="267025"/>
                    <a:pt x="210857" y="277032"/>
                  </a:cubicBezTo>
                  <a:close/>
                  <a:moveTo>
                    <a:pt x="352175" y="221131"/>
                  </a:moveTo>
                  <a:cubicBezTo>
                    <a:pt x="379243" y="208900"/>
                    <a:pt x="406981" y="198212"/>
                    <a:pt x="435258" y="189119"/>
                  </a:cubicBezTo>
                  <a:cubicBezTo>
                    <a:pt x="441490" y="218143"/>
                    <a:pt x="446080" y="247494"/>
                    <a:pt x="449005" y="277035"/>
                  </a:cubicBezTo>
                  <a:cubicBezTo>
                    <a:pt x="433750" y="267054"/>
                    <a:pt x="417872" y="257289"/>
                    <a:pt x="401368" y="247739"/>
                  </a:cubicBezTo>
                  <a:cubicBezTo>
                    <a:pt x="384873" y="238218"/>
                    <a:pt x="368475" y="229349"/>
                    <a:pt x="352175" y="221131"/>
                  </a:cubicBezTo>
                  <a:close/>
                  <a:moveTo>
                    <a:pt x="471255" y="315576"/>
                  </a:moveTo>
                  <a:cubicBezTo>
                    <a:pt x="495391" y="332890"/>
                    <a:pt x="518529" y="351553"/>
                    <a:pt x="540560" y="371475"/>
                  </a:cubicBezTo>
                  <a:cubicBezTo>
                    <a:pt x="518529" y="391397"/>
                    <a:pt x="495391" y="410060"/>
                    <a:pt x="471255" y="427374"/>
                  </a:cubicBezTo>
                  <a:cubicBezTo>
                    <a:pt x="472270" y="409175"/>
                    <a:pt x="472787" y="390542"/>
                    <a:pt x="472806" y="371475"/>
                  </a:cubicBezTo>
                  <a:cubicBezTo>
                    <a:pt x="472806" y="352430"/>
                    <a:pt x="472289" y="333797"/>
                    <a:pt x="471255" y="315576"/>
                  </a:cubicBezTo>
                  <a:close/>
                  <a:moveTo>
                    <a:pt x="329931" y="19050"/>
                  </a:moveTo>
                  <a:cubicBezTo>
                    <a:pt x="371013" y="19050"/>
                    <a:pt x="408165" y="79567"/>
                    <a:pt x="430829" y="170278"/>
                  </a:cubicBezTo>
                  <a:cubicBezTo>
                    <a:pt x="396332" y="181318"/>
                    <a:pt x="362623" y="194681"/>
                    <a:pt x="329931" y="210276"/>
                  </a:cubicBezTo>
                  <a:cubicBezTo>
                    <a:pt x="297239" y="194682"/>
                    <a:pt x="263529" y="181319"/>
                    <a:pt x="229032" y="170278"/>
                  </a:cubicBezTo>
                  <a:cubicBezTo>
                    <a:pt x="251696" y="79567"/>
                    <a:pt x="288849" y="19050"/>
                    <a:pt x="329931" y="19050"/>
                  </a:cubicBezTo>
                  <a:close/>
                  <a:moveTo>
                    <a:pt x="24721" y="195263"/>
                  </a:moveTo>
                  <a:cubicBezTo>
                    <a:pt x="45263" y="159688"/>
                    <a:pt x="116249" y="157769"/>
                    <a:pt x="206138" y="183495"/>
                  </a:cubicBezTo>
                  <a:cubicBezTo>
                    <a:pt x="198451" y="218890"/>
                    <a:pt x="193168" y="254764"/>
                    <a:pt x="190327" y="290873"/>
                  </a:cubicBezTo>
                  <a:cubicBezTo>
                    <a:pt x="160474" y="311388"/>
                    <a:pt x="132045" y="333900"/>
                    <a:pt x="105236" y="358257"/>
                  </a:cubicBezTo>
                  <a:cubicBezTo>
                    <a:pt x="38014" y="293275"/>
                    <a:pt x="4181" y="230839"/>
                    <a:pt x="24721" y="195263"/>
                  </a:cubicBezTo>
                  <a:close/>
                  <a:moveTo>
                    <a:pt x="24721" y="547688"/>
                  </a:moveTo>
                  <a:cubicBezTo>
                    <a:pt x="4181" y="512111"/>
                    <a:pt x="38014" y="449675"/>
                    <a:pt x="105240" y="384693"/>
                  </a:cubicBezTo>
                  <a:cubicBezTo>
                    <a:pt x="132049" y="409050"/>
                    <a:pt x="160477" y="431563"/>
                    <a:pt x="190329" y="452077"/>
                  </a:cubicBezTo>
                  <a:cubicBezTo>
                    <a:pt x="193170" y="488186"/>
                    <a:pt x="198452" y="524060"/>
                    <a:pt x="206140" y="559455"/>
                  </a:cubicBezTo>
                  <a:cubicBezTo>
                    <a:pt x="116246" y="585183"/>
                    <a:pt x="45260" y="583267"/>
                    <a:pt x="24721" y="547688"/>
                  </a:cubicBezTo>
                  <a:close/>
                  <a:moveTo>
                    <a:pt x="329931" y="723900"/>
                  </a:moveTo>
                  <a:cubicBezTo>
                    <a:pt x="288844" y="723900"/>
                    <a:pt x="251689" y="663369"/>
                    <a:pt x="229026" y="572643"/>
                  </a:cubicBezTo>
                  <a:cubicBezTo>
                    <a:pt x="263525" y="561601"/>
                    <a:pt x="297237" y="548235"/>
                    <a:pt x="329931" y="532638"/>
                  </a:cubicBezTo>
                  <a:cubicBezTo>
                    <a:pt x="362624" y="548235"/>
                    <a:pt x="396337" y="561601"/>
                    <a:pt x="430837" y="572643"/>
                  </a:cubicBezTo>
                  <a:cubicBezTo>
                    <a:pt x="408173" y="663369"/>
                    <a:pt x="371017" y="723900"/>
                    <a:pt x="329931" y="723900"/>
                  </a:cubicBezTo>
                  <a:close/>
                  <a:moveTo>
                    <a:pt x="635140" y="547688"/>
                  </a:moveTo>
                  <a:cubicBezTo>
                    <a:pt x="614599" y="583262"/>
                    <a:pt x="543613" y="585181"/>
                    <a:pt x="453723" y="559455"/>
                  </a:cubicBezTo>
                  <a:cubicBezTo>
                    <a:pt x="461411" y="524060"/>
                    <a:pt x="466694" y="488186"/>
                    <a:pt x="469535" y="452077"/>
                  </a:cubicBezTo>
                  <a:cubicBezTo>
                    <a:pt x="499387" y="431563"/>
                    <a:pt x="527816" y="409050"/>
                    <a:pt x="554626" y="384693"/>
                  </a:cubicBezTo>
                  <a:cubicBezTo>
                    <a:pt x="621847" y="449675"/>
                    <a:pt x="655686" y="512111"/>
                    <a:pt x="635140" y="5476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E93492F-CDEF-62F9-AFED-D11467FB0857}"/>
                </a:ext>
              </a:extLst>
            </p:cNvPr>
            <p:cNvSpPr/>
            <p:nvPr/>
          </p:nvSpPr>
          <p:spPr>
            <a:xfrm>
              <a:off x="6038851" y="3371851"/>
              <a:ext cx="114301" cy="114301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65594F8-1B7A-C997-3DB9-CE69C067A364}"/>
              </a:ext>
            </a:extLst>
          </p:cNvPr>
          <p:cNvSpPr txBox="1"/>
          <p:nvPr/>
        </p:nvSpPr>
        <p:spPr>
          <a:xfrm>
            <a:off x="9145892" y="3255663"/>
            <a:ext cx="11572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731E2C-EDCC-EC4E-6ECA-26B305E211C9}"/>
              </a:ext>
            </a:extLst>
          </p:cNvPr>
          <p:cNvSpPr/>
          <p:nvPr/>
        </p:nvSpPr>
        <p:spPr>
          <a:xfrm>
            <a:off x="8776962" y="3211260"/>
            <a:ext cx="393048" cy="393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Graphic 100" descr="Test tubes with solid fill">
            <a:extLst>
              <a:ext uri="{FF2B5EF4-FFF2-40B4-BE49-F238E27FC236}">
                <a16:creationId xmlns:a16="http://schemas.microsoft.com/office/drawing/2014/main" id="{0222310F-C6DD-53EB-CF47-ACD95211FF4D}"/>
              </a:ext>
            </a:extLst>
          </p:cNvPr>
          <p:cNvSpPr/>
          <p:nvPr/>
        </p:nvSpPr>
        <p:spPr>
          <a:xfrm>
            <a:off x="8855090" y="3306634"/>
            <a:ext cx="256222" cy="215481"/>
          </a:xfrm>
          <a:custGeom>
            <a:avLst/>
            <a:gdLst>
              <a:gd name="connsiteX0" fmla="*/ 800100 w 838200"/>
              <a:gd name="connsiteY0" fmla="*/ 647772 h 704922"/>
              <a:gd name="connsiteX1" fmla="*/ 800100 w 838200"/>
              <a:gd name="connsiteY1" fmla="*/ 114372 h 704922"/>
              <a:gd name="connsiteX2" fmla="*/ 762000 w 838200"/>
              <a:gd name="connsiteY2" fmla="*/ 114372 h 704922"/>
              <a:gd name="connsiteX3" fmla="*/ 762000 w 838200"/>
              <a:gd name="connsiteY3" fmla="*/ 200097 h 704922"/>
              <a:gd name="connsiteX4" fmla="*/ 704850 w 838200"/>
              <a:gd name="connsiteY4" fmla="*/ 200097 h 704922"/>
              <a:gd name="connsiteX5" fmla="*/ 704850 w 838200"/>
              <a:gd name="connsiteY5" fmla="*/ 66747 h 704922"/>
              <a:gd name="connsiteX6" fmla="*/ 709613 w 838200"/>
              <a:gd name="connsiteY6" fmla="*/ 37220 h 704922"/>
              <a:gd name="connsiteX7" fmla="*/ 723900 w 838200"/>
              <a:gd name="connsiteY7" fmla="*/ 18170 h 704922"/>
              <a:gd name="connsiteX8" fmla="*/ 704850 w 838200"/>
              <a:gd name="connsiteY8" fmla="*/ 72 h 704922"/>
              <a:gd name="connsiteX9" fmla="*/ 704850 w 838200"/>
              <a:gd name="connsiteY9" fmla="*/ 72 h 704922"/>
              <a:gd name="connsiteX10" fmla="*/ 553403 w 838200"/>
              <a:gd name="connsiteY10" fmla="*/ 72 h 704922"/>
              <a:gd name="connsiteX11" fmla="*/ 533400 w 838200"/>
              <a:gd name="connsiteY11" fmla="*/ 18170 h 704922"/>
              <a:gd name="connsiteX12" fmla="*/ 547688 w 838200"/>
              <a:gd name="connsiteY12" fmla="*/ 37220 h 704922"/>
              <a:gd name="connsiteX13" fmla="*/ 552450 w 838200"/>
              <a:gd name="connsiteY13" fmla="*/ 66747 h 704922"/>
              <a:gd name="connsiteX14" fmla="*/ 552450 w 838200"/>
              <a:gd name="connsiteY14" fmla="*/ 200097 h 704922"/>
              <a:gd name="connsiteX15" fmla="*/ 495300 w 838200"/>
              <a:gd name="connsiteY15" fmla="*/ 200097 h 704922"/>
              <a:gd name="connsiteX16" fmla="*/ 495300 w 838200"/>
              <a:gd name="connsiteY16" fmla="*/ 66747 h 704922"/>
              <a:gd name="connsiteX17" fmla="*/ 500063 w 838200"/>
              <a:gd name="connsiteY17" fmla="*/ 37220 h 704922"/>
              <a:gd name="connsiteX18" fmla="*/ 514350 w 838200"/>
              <a:gd name="connsiteY18" fmla="*/ 18170 h 704922"/>
              <a:gd name="connsiteX19" fmla="*/ 495300 w 838200"/>
              <a:gd name="connsiteY19" fmla="*/ 72 h 704922"/>
              <a:gd name="connsiteX20" fmla="*/ 495300 w 838200"/>
              <a:gd name="connsiteY20" fmla="*/ 72 h 704922"/>
              <a:gd name="connsiteX21" fmla="*/ 343853 w 838200"/>
              <a:gd name="connsiteY21" fmla="*/ 72 h 704922"/>
              <a:gd name="connsiteX22" fmla="*/ 323850 w 838200"/>
              <a:gd name="connsiteY22" fmla="*/ 18170 h 704922"/>
              <a:gd name="connsiteX23" fmla="*/ 338138 w 838200"/>
              <a:gd name="connsiteY23" fmla="*/ 37220 h 704922"/>
              <a:gd name="connsiteX24" fmla="*/ 342900 w 838200"/>
              <a:gd name="connsiteY24" fmla="*/ 66747 h 704922"/>
              <a:gd name="connsiteX25" fmla="*/ 342900 w 838200"/>
              <a:gd name="connsiteY25" fmla="*/ 200097 h 704922"/>
              <a:gd name="connsiteX26" fmla="*/ 285750 w 838200"/>
              <a:gd name="connsiteY26" fmla="*/ 200097 h 704922"/>
              <a:gd name="connsiteX27" fmla="*/ 285750 w 838200"/>
              <a:gd name="connsiteY27" fmla="*/ 66747 h 704922"/>
              <a:gd name="connsiteX28" fmla="*/ 290513 w 838200"/>
              <a:gd name="connsiteY28" fmla="*/ 37220 h 704922"/>
              <a:gd name="connsiteX29" fmla="*/ 304800 w 838200"/>
              <a:gd name="connsiteY29" fmla="*/ 18170 h 704922"/>
              <a:gd name="connsiteX30" fmla="*/ 285750 w 838200"/>
              <a:gd name="connsiteY30" fmla="*/ 72 h 704922"/>
              <a:gd name="connsiteX31" fmla="*/ 285750 w 838200"/>
              <a:gd name="connsiteY31" fmla="*/ 72 h 704922"/>
              <a:gd name="connsiteX32" fmla="*/ 134303 w 838200"/>
              <a:gd name="connsiteY32" fmla="*/ 72 h 704922"/>
              <a:gd name="connsiteX33" fmla="*/ 114300 w 838200"/>
              <a:gd name="connsiteY33" fmla="*/ 18170 h 704922"/>
              <a:gd name="connsiteX34" fmla="*/ 128588 w 838200"/>
              <a:gd name="connsiteY34" fmla="*/ 37220 h 704922"/>
              <a:gd name="connsiteX35" fmla="*/ 133350 w 838200"/>
              <a:gd name="connsiteY35" fmla="*/ 66747 h 704922"/>
              <a:gd name="connsiteX36" fmla="*/ 133350 w 838200"/>
              <a:gd name="connsiteY36" fmla="*/ 200097 h 704922"/>
              <a:gd name="connsiteX37" fmla="*/ 76200 w 838200"/>
              <a:gd name="connsiteY37" fmla="*/ 200097 h 704922"/>
              <a:gd name="connsiteX38" fmla="*/ 76200 w 838200"/>
              <a:gd name="connsiteY38" fmla="*/ 114372 h 704922"/>
              <a:gd name="connsiteX39" fmla="*/ 38100 w 838200"/>
              <a:gd name="connsiteY39" fmla="*/ 114372 h 704922"/>
              <a:gd name="connsiteX40" fmla="*/ 38100 w 838200"/>
              <a:gd name="connsiteY40" fmla="*/ 647772 h 704922"/>
              <a:gd name="connsiteX41" fmla="*/ 0 w 838200"/>
              <a:gd name="connsiteY41" fmla="*/ 647772 h 704922"/>
              <a:gd name="connsiteX42" fmla="*/ 0 w 838200"/>
              <a:gd name="connsiteY42" fmla="*/ 704922 h 704922"/>
              <a:gd name="connsiteX43" fmla="*/ 838200 w 838200"/>
              <a:gd name="connsiteY43" fmla="*/ 704922 h 704922"/>
              <a:gd name="connsiteX44" fmla="*/ 838200 w 838200"/>
              <a:gd name="connsiteY44" fmla="*/ 647772 h 704922"/>
              <a:gd name="connsiteX45" fmla="*/ 800100 w 838200"/>
              <a:gd name="connsiteY45" fmla="*/ 647772 h 704922"/>
              <a:gd name="connsiteX46" fmla="*/ 669608 w 838200"/>
              <a:gd name="connsiteY46" fmla="*/ 38172 h 704922"/>
              <a:gd name="connsiteX47" fmla="*/ 666750 w 838200"/>
              <a:gd name="connsiteY47" fmla="*/ 66747 h 704922"/>
              <a:gd name="connsiteX48" fmla="*/ 666750 w 838200"/>
              <a:gd name="connsiteY48" fmla="*/ 152472 h 704922"/>
              <a:gd name="connsiteX49" fmla="*/ 628650 w 838200"/>
              <a:gd name="connsiteY49" fmla="*/ 142947 h 704922"/>
              <a:gd name="connsiteX50" fmla="*/ 590550 w 838200"/>
              <a:gd name="connsiteY50" fmla="*/ 152472 h 704922"/>
              <a:gd name="connsiteX51" fmla="*/ 590550 w 838200"/>
              <a:gd name="connsiteY51" fmla="*/ 66747 h 704922"/>
              <a:gd name="connsiteX52" fmla="*/ 587693 w 838200"/>
              <a:gd name="connsiteY52" fmla="*/ 38172 h 704922"/>
              <a:gd name="connsiteX53" fmla="*/ 669608 w 838200"/>
              <a:gd name="connsiteY53" fmla="*/ 38172 h 704922"/>
              <a:gd name="connsiteX54" fmla="*/ 460058 w 838200"/>
              <a:gd name="connsiteY54" fmla="*/ 38172 h 704922"/>
              <a:gd name="connsiteX55" fmla="*/ 457200 w 838200"/>
              <a:gd name="connsiteY55" fmla="*/ 66747 h 704922"/>
              <a:gd name="connsiteX56" fmla="*/ 457200 w 838200"/>
              <a:gd name="connsiteY56" fmla="*/ 152472 h 704922"/>
              <a:gd name="connsiteX57" fmla="*/ 419100 w 838200"/>
              <a:gd name="connsiteY57" fmla="*/ 142947 h 704922"/>
              <a:gd name="connsiteX58" fmla="*/ 381000 w 838200"/>
              <a:gd name="connsiteY58" fmla="*/ 152472 h 704922"/>
              <a:gd name="connsiteX59" fmla="*/ 381000 w 838200"/>
              <a:gd name="connsiteY59" fmla="*/ 66747 h 704922"/>
              <a:gd name="connsiteX60" fmla="*/ 378143 w 838200"/>
              <a:gd name="connsiteY60" fmla="*/ 38172 h 704922"/>
              <a:gd name="connsiteX61" fmla="*/ 460058 w 838200"/>
              <a:gd name="connsiteY61" fmla="*/ 38172 h 704922"/>
              <a:gd name="connsiteX62" fmla="*/ 250508 w 838200"/>
              <a:gd name="connsiteY62" fmla="*/ 38172 h 704922"/>
              <a:gd name="connsiteX63" fmla="*/ 247650 w 838200"/>
              <a:gd name="connsiteY63" fmla="*/ 66747 h 704922"/>
              <a:gd name="connsiteX64" fmla="*/ 247650 w 838200"/>
              <a:gd name="connsiteY64" fmla="*/ 152472 h 704922"/>
              <a:gd name="connsiteX65" fmla="*/ 209550 w 838200"/>
              <a:gd name="connsiteY65" fmla="*/ 142947 h 704922"/>
              <a:gd name="connsiteX66" fmla="*/ 171450 w 838200"/>
              <a:gd name="connsiteY66" fmla="*/ 152472 h 704922"/>
              <a:gd name="connsiteX67" fmla="*/ 171450 w 838200"/>
              <a:gd name="connsiteY67" fmla="*/ 66747 h 704922"/>
              <a:gd name="connsiteX68" fmla="*/ 168593 w 838200"/>
              <a:gd name="connsiteY68" fmla="*/ 38172 h 704922"/>
              <a:gd name="connsiteX69" fmla="*/ 250508 w 838200"/>
              <a:gd name="connsiteY69" fmla="*/ 38172 h 704922"/>
              <a:gd name="connsiteX70" fmla="*/ 762000 w 838200"/>
              <a:gd name="connsiteY70" fmla="*/ 647772 h 704922"/>
              <a:gd name="connsiteX71" fmla="*/ 76200 w 838200"/>
              <a:gd name="connsiteY71" fmla="*/ 647772 h 704922"/>
              <a:gd name="connsiteX72" fmla="*/ 76200 w 838200"/>
              <a:gd name="connsiteY72" fmla="*/ 238197 h 704922"/>
              <a:gd name="connsiteX73" fmla="*/ 133350 w 838200"/>
              <a:gd name="connsiteY73" fmla="*/ 238197 h 704922"/>
              <a:gd name="connsiteX74" fmla="*/ 133350 w 838200"/>
              <a:gd name="connsiteY74" fmla="*/ 533472 h 704922"/>
              <a:gd name="connsiteX75" fmla="*/ 209550 w 838200"/>
              <a:gd name="connsiteY75" fmla="*/ 609672 h 704922"/>
              <a:gd name="connsiteX76" fmla="*/ 285750 w 838200"/>
              <a:gd name="connsiteY76" fmla="*/ 533472 h 704922"/>
              <a:gd name="connsiteX77" fmla="*/ 285750 w 838200"/>
              <a:gd name="connsiteY77" fmla="*/ 238197 h 704922"/>
              <a:gd name="connsiteX78" fmla="*/ 342900 w 838200"/>
              <a:gd name="connsiteY78" fmla="*/ 238197 h 704922"/>
              <a:gd name="connsiteX79" fmla="*/ 342900 w 838200"/>
              <a:gd name="connsiteY79" fmla="*/ 533472 h 704922"/>
              <a:gd name="connsiteX80" fmla="*/ 419100 w 838200"/>
              <a:gd name="connsiteY80" fmla="*/ 609672 h 704922"/>
              <a:gd name="connsiteX81" fmla="*/ 495300 w 838200"/>
              <a:gd name="connsiteY81" fmla="*/ 533472 h 704922"/>
              <a:gd name="connsiteX82" fmla="*/ 495300 w 838200"/>
              <a:gd name="connsiteY82" fmla="*/ 238197 h 704922"/>
              <a:gd name="connsiteX83" fmla="*/ 552450 w 838200"/>
              <a:gd name="connsiteY83" fmla="*/ 238197 h 704922"/>
              <a:gd name="connsiteX84" fmla="*/ 552450 w 838200"/>
              <a:gd name="connsiteY84" fmla="*/ 533472 h 704922"/>
              <a:gd name="connsiteX85" fmla="*/ 628650 w 838200"/>
              <a:gd name="connsiteY85" fmla="*/ 609672 h 704922"/>
              <a:gd name="connsiteX86" fmla="*/ 704850 w 838200"/>
              <a:gd name="connsiteY86" fmla="*/ 533472 h 704922"/>
              <a:gd name="connsiteX87" fmla="*/ 704850 w 838200"/>
              <a:gd name="connsiteY87" fmla="*/ 238197 h 704922"/>
              <a:gd name="connsiteX88" fmla="*/ 762000 w 838200"/>
              <a:gd name="connsiteY88" fmla="*/ 238197 h 704922"/>
              <a:gd name="connsiteX89" fmla="*/ 762000 w 838200"/>
              <a:gd name="connsiteY89" fmla="*/ 647772 h 70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838200" h="704922">
                <a:moveTo>
                  <a:pt x="800100" y="647772"/>
                </a:moveTo>
                <a:lnTo>
                  <a:pt x="800100" y="114372"/>
                </a:lnTo>
                <a:lnTo>
                  <a:pt x="762000" y="114372"/>
                </a:lnTo>
                <a:lnTo>
                  <a:pt x="762000" y="200097"/>
                </a:lnTo>
                <a:lnTo>
                  <a:pt x="704850" y="200097"/>
                </a:lnTo>
                <a:lnTo>
                  <a:pt x="704850" y="66747"/>
                </a:lnTo>
                <a:cubicBezTo>
                  <a:pt x="704850" y="46745"/>
                  <a:pt x="708660" y="39125"/>
                  <a:pt x="709613" y="37220"/>
                </a:cubicBezTo>
                <a:cubicBezTo>
                  <a:pt x="718185" y="35315"/>
                  <a:pt x="723900" y="27695"/>
                  <a:pt x="723900" y="18170"/>
                </a:cubicBezTo>
                <a:cubicBezTo>
                  <a:pt x="723900" y="7692"/>
                  <a:pt x="715328" y="-880"/>
                  <a:pt x="704850" y="72"/>
                </a:cubicBezTo>
                <a:lnTo>
                  <a:pt x="704850" y="72"/>
                </a:lnTo>
                <a:lnTo>
                  <a:pt x="553403" y="72"/>
                </a:lnTo>
                <a:cubicBezTo>
                  <a:pt x="542925" y="-880"/>
                  <a:pt x="534353" y="7692"/>
                  <a:pt x="533400" y="18170"/>
                </a:cubicBezTo>
                <a:cubicBezTo>
                  <a:pt x="533400" y="26742"/>
                  <a:pt x="539115" y="34362"/>
                  <a:pt x="547688" y="37220"/>
                </a:cubicBezTo>
                <a:cubicBezTo>
                  <a:pt x="548640" y="39125"/>
                  <a:pt x="552450" y="46745"/>
                  <a:pt x="552450" y="66747"/>
                </a:cubicBezTo>
                <a:lnTo>
                  <a:pt x="552450" y="200097"/>
                </a:lnTo>
                <a:lnTo>
                  <a:pt x="495300" y="200097"/>
                </a:lnTo>
                <a:lnTo>
                  <a:pt x="495300" y="66747"/>
                </a:lnTo>
                <a:cubicBezTo>
                  <a:pt x="495300" y="46745"/>
                  <a:pt x="499110" y="39125"/>
                  <a:pt x="500063" y="37220"/>
                </a:cubicBezTo>
                <a:cubicBezTo>
                  <a:pt x="508635" y="35315"/>
                  <a:pt x="514350" y="27695"/>
                  <a:pt x="514350" y="18170"/>
                </a:cubicBezTo>
                <a:cubicBezTo>
                  <a:pt x="514350" y="7692"/>
                  <a:pt x="505778" y="-880"/>
                  <a:pt x="495300" y="72"/>
                </a:cubicBezTo>
                <a:lnTo>
                  <a:pt x="495300" y="72"/>
                </a:lnTo>
                <a:lnTo>
                  <a:pt x="343853" y="72"/>
                </a:lnTo>
                <a:cubicBezTo>
                  <a:pt x="333375" y="-880"/>
                  <a:pt x="324803" y="7692"/>
                  <a:pt x="323850" y="18170"/>
                </a:cubicBezTo>
                <a:cubicBezTo>
                  <a:pt x="323850" y="26742"/>
                  <a:pt x="329565" y="34362"/>
                  <a:pt x="338138" y="37220"/>
                </a:cubicBezTo>
                <a:cubicBezTo>
                  <a:pt x="339090" y="39125"/>
                  <a:pt x="342900" y="46745"/>
                  <a:pt x="342900" y="66747"/>
                </a:cubicBezTo>
                <a:lnTo>
                  <a:pt x="342900" y="200097"/>
                </a:lnTo>
                <a:lnTo>
                  <a:pt x="285750" y="200097"/>
                </a:lnTo>
                <a:lnTo>
                  <a:pt x="285750" y="66747"/>
                </a:lnTo>
                <a:cubicBezTo>
                  <a:pt x="285750" y="46745"/>
                  <a:pt x="289560" y="39125"/>
                  <a:pt x="290513" y="37220"/>
                </a:cubicBezTo>
                <a:cubicBezTo>
                  <a:pt x="299085" y="35315"/>
                  <a:pt x="304800" y="27695"/>
                  <a:pt x="304800" y="18170"/>
                </a:cubicBezTo>
                <a:cubicBezTo>
                  <a:pt x="304800" y="7692"/>
                  <a:pt x="296228" y="-880"/>
                  <a:pt x="285750" y="72"/>
                </a:cubicBezTo>
                <a:lnTo>
                  <a:pt x="285750" y="72"/>
                </a:lnTo>
                <a:lnTo>
                  <a:pt x="134303" y="72"/>
                </a:lnTo>
                <a:cubicBezTo>
                  <a:pt x="123825" y="-880"/>
                  <a:pt x="115253" y="7692"/>
                  <a:pt x="114300" y="18170"/>
                </a:cubicBezTo>
                <a:cubicBezTo>
                  <a:pt x="114300" y="26742"/>
                  <a:pt x="120015" y="34362"/>
                  <a:pt x="128588" y="37220"/>
                </a:cubicBezTo>
                <a:cubicBezTo>
                  <a:pt x="129540" y="39125"/>
                  <a:pt x="133350" y="46745"/>
                  <a:pt x="133350" y="66747"/>
                </a:cubicBezTo>
                <a:lnTo>
                  <a:pt x="133350" y="200097"/>
                </a:lnTo>
                <a:lnTo>
                  <a:pt x="76200" y="200097"/>
                </a:lnTo>
                <a:lnTo>
                  <a:pt x="76200" y="114372"/>
                </a:lnTo>
                <a:lnTo>
                  <a:pt x="38100" y="114372"/>
                </a:lnTo>
                <a:lnTo>
                  <a:pt x="38100" y="647772"/>
                </a:lnTo>
                <a:lnTo>
                  <a:pt x="0" y="647772"/>
                </a:lnTo>
                <a:lnTo>
                  <a:pt x="0" y="704922"/>
                </a:lnTo>
                <a:lnTo>
                  <a:pt x="838200" y="704922"/>
                </a:lnTo>
                <a:lnTo>
                  <a:pt x="838200" y="647772"/>
                </a:lnTo>
                <a:lnTo>
                  <a:pt x="800100" y="647772"/>
                </a:lnTo>
                <a:close/>
                <a:moveTo>
                  <a:pt x="669608" y="38172"/>
                </a:moveTo>
                <a:cubicBezTo>
                  <a:pt x="667703" y="45792"/>
                  <a:pt x="666750" y="55317"/>
                  <a:pt x="666750" y="66747"/>
                </a:cubicBezTo>
                <a:lnTo>
                  <a:pt x="666750" y="152472"/>
                </a:lnTo>
                <a:cubicBezTo>
                  <a:pt x="666750" y="152472"/>
                  <a:pt x="647700" y="142947"/>
                  <a:pt x="628650" y="142947"/>
                </a:cubicBezTo>
                <a:cubicBezTo>
                  <a:pt x="609600" y="142947"/>
                  <a:pt x="590550" y="152472"/>
                  <a:pt x="590550" y="152472"/>
                </a:cubicBezTo>
                <a:lnTo>
                  <a:pt x="590550" y="66747"/>
                </a:lnTo>
                <a:cubicBezTo>
                  <a:pt x="590550" y="55317"/>
                  <a:pt x="589598" y="45792"/>
                  <a:pt x="587693" y="38172"/>
                </a:cubicBezTo>
                <a:lnTo>
                  <a:pt x="669608" y="38172"/>
                </a:lnTo>
                <a:close/>
                <a:moveTo>
                  <a:pt x="460058" y="38172"/>
                </a:moveTo>
                <a:cubicBezTo>
                  <a:pt x="458153" y="45792"/>
                  <a:pt x="457200" y="55317"/>
                  <a:pt x="457200" y="66747"/>
                </a:cubicBezTo>
                <a:lnTo>
                  <a:pt x="457200" y="152472"/>
                </a:lnTo>
                <a:cubicBezTo>
                  <a:pt x="457200" y="152472"/>
                  <a:pt x="438150" y="142947"/>
                  <a:pt x="419100" y="142947"/>
                </a:cubicBezTo>
                <a:cubicBezTo>
                  <a:pt x="400050" y="142947"/>
                  <a:pt x="381000" y="152472"/>
                  <a:pt x="381000" y="152472"/>
                </a:cubicBezTo>
                <a:lnTo>
                  <a:pt x="381000" y="66747"/>
                </a:lnTo>
                <a:cubicBezTo>
                  <a:pt x="381000" y="55317"/>
                  <a:pt x="380048" y="45792"/>
                  <a:pt x="378143" y="38172"/>
                </a:cubicBezTo>
                <a:lnTo>
                  <a:pt x="460058" y="38172"/>
                </a:lnTo>
                <a:close/>
                <a:moveTo>
                  <a:pt x="250508" y="38172"/>
                </a:moveTo>
                <a:cubicBezTo>
                  <a:pt x="248603" y="45792"/>
                  <a:pt x="247650" y="55317"/>
                  <a:pt x="247650" y="66747"/>
                </a:cubicBezTo>
                <a:lnTo>
                  <a:pt x="247650" y="152472"/>
                </a:lnTo>
                <a:cubicBezTo>
                  <a:pt x="247650" y="152472"/>
                  <a:pt x="228600" y="142947"/>
                  <a:pt x="209550" y="142947"/>
                </a:cubicBezTo>
                <a:cubicBezTo>
                  <a:pt x="190500" y="142947"/>
                  <a:pt x="171450" y="152472"/>
                  <a:pt x="171450" y="152472"/>
                </a:cubicBezTo>
                <a:lnTo>
                  <a:pt x="171450" y="66747"/>
                </a:lnTo>
                <a:cubicBezTo>
                  <a:pt x="171450" y="55317"/>
                  <a:pt x="170498" y="45792"/>
                  <a:pt x="168593" y="38172"/>
                </a:cubicBezTo>
                <a:lnTo>
                  <a:pt x="250508" y="38172"/>
                </a:lnTo>
                <a:close/>
                <a:moveTo>
                  <a:pt x="762000" y="647772"/>
                </a:moveTo>
                <a:lnTo>
                  <a:pt x="76200" y="647772"/>
                </a:lnTo>
                <a:lnTo>
                  <a:pt x="76200" y="238197"/>
                </a:lnTo>
                <a:lnTo>
                  <a:pt x="133350" y="238197"/>
                </a:lnTo>
                <a:lnTo>
                  <a:pt x="133350" y="533472"/>
                </a:lnTo>
                <a:cubicBezTo>
                  <a:pt x="133350" y="575382"/>
                  <a:pt x="167640" y="609672"/>
                  <a:pt x="209550" y="609672"/>
                </a:cubicBezTo>
                <a:cubicBezTo>
                  <a:pt x="251460" y="609672"/>
                  <a:pt x="285750" y="575382"/>
                  <a:pt x="285750" y="533472"/>
                </a:cubicBezTo>
                <a:lnTo>
                  <a:pt x="285750" y="238197"/>
                </a:lnTo>
                <a:lnTo>
                  <a:pt x="342900" y="238197"/>
                </a:lnTo>
                <a:lnTo>
                  <a:pt x="342900" y="533472"/>
                </a:lnTo>
                <a:cubicBezTo>
                  <a:pt x="342900" y="575382"/>
                  <a:pt x="377190" y="609672"/>
                  <a:pt x="419100" y="609672"/>
                </a:cubicBezTo>
                <a:cubicBezTo>
                  <a:pt x="461010" y="609672"/>
                  <a:pt x="495300" y="575382"/>
                  <a:pt x="495300" y="533472"/>
                </a:cubicBezTo>
                <a:lnTo>
                  <a:pt x="495300" y="238197"/>
                </a:lnTo>
                <a:lnTo>
                  <a:pt x="552450" y="238197"/>
                </a:lnTo>
                <a:lnTo>
                  <a:pt x="552450" y="533472"/>
                </a:lnTo>
                <a:cubicBezTo>
                  <a:pt x="552450" y="575382"/>
                  <a:pt x="586740" y="609672"/>
                  <a:pt x="628650" y="609672"/>
                </a:cubicBezTo>
                <a:cubicBezTo>
                  <a:pt x="670560" y="609672"/>
                  <a:pt x="704850" y="575382"/>
                  <a:pt x="704850" y="533472"/>
                </a:cubicBezTo>
                <a:lnTo>
                  <a:pt x="704850" y="238197"/>
                </a:lnTo>
                <a:lnTo>
                  <a:pt x="762000" y="238197"/>
                </a:lnTo>
                <a:lnTo>
                  <a:pt x="762000" y="647772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8A9412C-3216-3010-192B-78AB371CBF58}"/>
              </a:ext>
            </a:extLst>
          </p:cNvPr>
          <p:cNvSpPr/>
          <p:nvPr/>
        </p:nvSpPr>
        <p:spPr>
          <a:xfrm>
            <a:off x="8776962" y="4652485"/>
            <a:ext cx="393048" cy="393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1891637-DC45-9CFF-F6B9-3FEE45011501}"/>
              </a:ext>
            </a:extLst>
          </p:cNvPr>
          <p:cNvSpPr txBox="1"/>
          <p:nvPr/>
        </p:nvSpPr>
        <p:spPr>
          <a:xfrm>
            <a:off x="9181160" y="4696888"/>
            <a:ext cx="11572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1273CD9-16ED-57DE-51E0-DF12A2C5F7BF}"/>
              </a:ext>
            </a:extLst>
          </p:cNvPr>
          <p:cNvGrpSpPr/>
          <p:nvPr/>
        </p:nvGrpSpPr>
        <p:grpSpPr>
          <a:xfrm rot="19954183">
            <a:off x="8828782" y="4715087"/>
            <a:ext cx="152786" cy="128607"/>
            <a:chOff x="14344078" y="4713538"/>
            <a:chExt cx="282892" cy="238125"/>
          </a:xfrm>
          <a:solidFill>
            <a:schemeClr val="tx2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45323D9-DA93-0B3B-0FE8-44988E11C161}"/>
                </a:ext>
              </a:extLst>
            </p:cNvPr>
            <p:cNvSpPr/>
            <p:nvPr/>
          </p:nvSpPr>
          <p:spPr>
            <a:xfrm>
              <a:off x="14379321" y="4713538"/>
              <a:ext cx="190500" cy="95250"/>
            </a:xfrm>
            <a:custGeom>
              <a:avLst/>
              <a:gdLst>
                <a:gd name="connsiteX0" fmla="*/ 190500 w 190500"/>
                <a:gd name="connsiteY0" fmla="*/ 57150 h 95250"/>
                <a:gd name="connsiteX1" fmla="*/ 190500 w 190500"/>
                <a:gd name="connsiteY1" fmla="*/ 38100 h 95250"/>
                <a:gd name="connsiteX2" fmla="*/ 152400 w 190500"/>
                <a:gd name="connsiteY2" fmla="*/ 0 h 95250"/>
                <a:gd name="connsiteX3" fmla="*/ 0 w 190500"/>
                <a:gd name="connsiteY3" fmla="*/ 0 h 95250"/>
                <a:gd name="connsiteX4" fmla="*/ 0 w 190500"/>
                <a:gd name="connsiteY4" fmla="*/ 57150 h 95250"/>
                <a:gd name="connsiteX5" fmla="*/ 38100 w 190500"/>
                <a:gd name="connsiteY5" fmla="*/ 95250 h 95250"/>
                <a:gd name="connsiteX6" fmla="*/ 152400 w 190500"/>
                <a:gd name="connsiteY6" fmla="*/ 95250 h 95250"/>
                <a:gd name="connsiteX7" fmla="*/ 190500 w 190500"/>
                <a:gd name="connsiteY7" fmla="*/ 571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95250">
                  <a:moveTo>
                    <a:pt x="190500" y="57150"/>
                  </a:moveTo>
                  <a:lnTo>
                    <a:pt x="190500" y="38100"/>
                  </a:lnTo>
                  <a:cubicBezTo>
                    <a:pt x="190500" y="17145"/>
                    <a:pt x="173355" y="0"/>
                    <a:pt x="152400" y="0"/>
                  </a:cubicBezTo>
                  <a:lnTo>
                    <a:pt x="0" y="0"/>
                  </a:lnTo>
                  <a:lnTo>
                    <a:pt x="0" y="57150"/>
                  </a:lnTo>
                  <a:cubicBezTo>
                    <a:pt x="0" y="78105"/>
                    <a:pt x="17145" y="95250"/>
                    <a:pt x="38100" y="95250"/>
                  </a:cubicBezTo>
                  <a:lnTo>
                    <a:pt x="152400" y="95250"/>
                  </a:lnTo>
                  <a:cubicBezTo>
                    <a:pt x="173355" y="95250"/>
                    <a:pt x="190500" y="78105"/>
                    <a:pt x="190500" y="571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C2341C8-F929-6FFF-0A25-82BD355B9C59}"/>
                </a:ext>
              </a:extLst>
            </p:cNvPr>
            <p:cNvSpPr/>
            <p:nvPr/>
          </p:nvSpPr>
          <p:spPr>
            <a:xfrm>
              <a:off x="14465046" y="4837363"/>
              <a:ext cx="38100" cy="114300"/>
            </a:xfrm>
            <a:custGeom>
              <a:avLst/>
              <a:gdLst>
                <a:gd name="connsiteX0" fmla="*/ 19050 w 38100"/>
                <a:gd name="connsiteY0" fmla="*/ 0 h 114300"/>
                <a:gd name="connsiteX1" fmla="*/ 0 w 38100"/>
                <a:gd name="connsiteY1" fmla="*/ 19050 h 114300"/>
                <a:gd name="connsiteX2" fmla="*/ 0 w 38100"/>
                <a:gd name="connsiteY2" fmla="*/ 95250 h 114300"/>
                <a:gd name="connsiteX3" fmla="*/ 19050 w 38100"/>
                <a:gd name="connsiteY3" fmla="*/ 114300 h 114300"/>
                <a:gd name="connsiteX4" fmla="*/ 38100 w 38100"/>
                <a:gd name="connsiteY4" fmla="*/ 95250 h 114300"/>
                <a:gd name="connsiteX5" fmla="*/ 38100 w 38100"/>
                <a:gd name="connsiteY5" fmla="*/ 19050 h 114300"/>
                <a:gd name="connsiteX6" fmla="*/ 19050 w 38100"/>
                <a:gd name="connsiteY6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114300">
                  <a:moveTo>
                    <a:pt x="19050" y="0"/>
                  </a:moveTo>
                  <a:cubicBezTo>
                    <a:pt x="8573" y="0"/>
                    <a:pt x="0" y="8572"/>
                    <a:pt x="0" y="19050"/>
                  </a:cubicBezTo>
                  <a:lnTo>
                    <a:pt x="0" y="95250"/>
                  </a:lnTo>
                  <a:cubicBezTo>
                    <a:pt x="0" y="105728"/>
                    <a:pt x="8573" y="114300"/>
                    <a:pt x="19050" y="114300"/>
                  </a:cubicBezTo>
                  <a:cubicBezTo>
                    <a:pt x="29527" y="114300"/>
                    <a:pt x="38100" y="105728"/>
                    <a:pt x="38100" y="95250"/>
                  </a:cubicBezTo>
                  <a:lnTo>
                    <a:pt x="38100" y="19050"/>
                  </a:lnTo>
                  <a:cubicBezTo>
                    <a:pt x="38100" y="8572"/>
                    <a:pt x="29527" y="0"/>
                    <a:pt x="1905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B7FA04A-063B-AFB9-8893-B52631F7024A}"/>
                </a:ext>
              </a:extLst>
            </p:cNvPr>
            <p:cNvSpPr/>
            <p:nvPr/>
          </p:nvSpPr>
          <p:spPr>
            <a:xfrm>
              <a:off x="14534578" y="4836410"/>
              <a:ext cx="92392" cy="92392"/>
            </a:xfrm>
            <a:custGeom>
              <a:avLst/>
              <a:gdLst>
                <a:gd name="connsiteX0" fmla="*/ 86678 w 92392"/>
                <a:gd name="connsiteY0" fmla="*/ 60008 h 92392"/>
                <a:gd name="connsiteX1" fmla="*/ 32385 w 92392"/>
                <a:gd name="connsiteY1" fmla="*/ 5715 h 92392"/>
                <a:gd name="connsiteX2" fmla="*/ 5715 w 92392"/>
                <a:gd name="connsiteY2" fmla="*/ 5715 h 92392"/>
                <a:gd name="connsiteX3" fmla="*/ 5715 w 92392"/>
                <a:gd name="connsiteY3" fmla="*/ 32385 h 92392"/>
                <a:gd name="connsiteX4" fmla="*/ 60007 w 92392"/>
                <a:gd name="connsiteY4" fmla="*/ 86677 h 92392"/>
                <a:gd name="connsiteX5" fmla="*/ 73343 w 92392"/>
                <a:gd name="connsiteY5" fmla="*/ 92393 h 92392"/>
                <a:gd name="connsiteX6" fmla="*/ 86678 w 92392"/>
                <a:gd name="connsiteY6" fmla="*/ 86677 h 92392"/>
                <a:gd name="connsiteX7" fmla="*/ 86678 w 92392"/>
                <a:gd name="connsiteY7" fmla="*/ 60008 h 9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392" h="92392">
                  <a:moveTo>
                    <a:pt x="86678" y="60008"/>
                  </a:moveTo>
                  <a:lnTo>
                    <a:pt x="32385" y="5715"/>
                  </a:lnTo>
                  <a:cubicBezTo>
                    <a:pt x="24765" y="-1905"/>
                    <a:pt x="13335" y="-1905"/>
                    <a:pt x="5715" y="5715"/>
                  </a:cubicBezTo>
                  <a:cubicBezTo>
                    <a:pt x="-1905" y="13335"/>
                    <a:pt x="-1905" y="24765"/>
                    <a:pt x="5715" y="32385"/>
                  </a:cubicBezTo>
                  <a:lnTo>
                    <a:pt x="60007" y="86677"/>
                  </a:lnTo>
                  <a:cubicBezTo>
                    <a:pt x="63818" y="90487"/>
                    <a:pt x="68580" y="92393"/>
                    <a:pt x="73343" y="92393"/>
                  </a:cubicBezTo>
                  <a:cubicBezTo>
                    <a:pt x="78105" y="92393"/>
                    <a:pt x="82868" y="90487"/>
                    <a:pt x="86678" y="86677"/>
                  </a:cubicBezTo>
                  <a:cubicBezTo>
                    <a:pt x="94297" y="80010"/>
                    <a:pt x="94297" y="67627"/>
                    <a:pt x="86678" y="600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D06637-546B-C61C-1046-2DCE52BBC999}"/>
                </a:ext>
              </a:extLst>
            </p:cNvPr>
            <p:cNvSpPr/>
            <p:nvPr/>
          </p:nvSpPr>
          <p:spPr>
            <a:xfrm>
              <a:off x="14344078" y="4837362"/>
              <a:ext cx="92392" cy="92392"/>
            </a:xfrm>
            <a:custGeom>
              <a:avLst/>
              <a:gdLst>
                <a:gd name="connsiteX0" fmla="*/ 60007 w 92392"/>
                <a:gd name="connsiteY0" fmla="*/ 5715 h 92392"/>
                <a:gd name="connsiteX1" fmla="*/ 5715 w 92392"/>
                <a:gd name="connsiteY1" fmla="*/ 60007 h 92392"/>
                <a:gd name="connsiteX2" fmla="*/ 5715 w 92392"/>
                <a:gd name="connsiteY2" fmla="*/ 86678 h 92392"/>
                <a:gd name="connsiteX3" fmla="*/ 19050 w 92392"/>
                <a:gd name="connsiteY3" fmla="*/ 92393 h 92392"/>
                <a:gd name="connsiteX4" fmla="*/ 32385 w 92392"/>
                <a:gd name="connsiteY4" fmla="*/ 86678 h 92392"/>
                <a:gd name="connsiteX5" fmla="*/ 86678 w 92392"/>
                <a:gd name="connsiteY5" fmla="*/ 32385 h 92392"/>
                <a:gd name="connsiteX6" fmla="*/ 86678 w 92392"/>
                <a:gd name="connsiteY6" fmla="*/ 5715 h 92392"/>
                <a:gd name="connsiteX7" fmla="*/ 60007 w 92392"/>
                <a:gd name="connsiteY7" fmla="*/ 5715 h 9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392" h="92392">
                  <a:moveTo>
                    <a:pt x="60007" y="5715"/>
                  </a:moveTo>
                  <a:lnTo>
                    <a:pt x="5715" y="60007"/>
                  </a:lnTo>
                  <a:cubicBezTo>
                    <a:pt x="-1905" y="67628"/>
                    <a:pt x="-1905" y="79058"/>
                    <a:pt x="5715" y="86678"/>
                  </a:cubicBezTo>
                  <a:cubicBezTo>
                    <a:pt x="9525" y="90488"/>
                    <a:pt x="14288" y="92393"/>
                    <a:pt x="19050" y="92393"/>
                  </a:cubicBezTo>
                  <a:cubicBezTo>
                    <a:pt x="23813" y="92393"/>
                    <a:pt x="28575" y="90488"/>
                    <a:pt x="32385" y="86678"/>
                  </a:cubicBezTo>
                  <a:lnTo>
                    <a:pt x="86678" y="32385"/>
                  </a:lnTo>
                  <a:cubicBezTo>
                    <a:pt x="94298" y="24765"/>
                    <a:pt x="94298" y="13335"/>
                    <a:pt x="86678" y="5715"/>
                  </a:cubicBezTo>
                  <a:cubicBezTo>
                    <a:pt x="79057" y="-1905"/>
                    <a:pt x="67628" y="-1905"/>
                    <a:pt x="60007" y="571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8E0223D-8499-B9D8-94A7-750CD2C91C8B}"/>
              </a:ext>
            </a:extLst>
          </p:cNvPr>
          <p:cNvGrpSpPr/>
          <p:nvPr/>
        </p:nvGrpSpPr>
        <p:grpSpPr>
          <a:xfrm>
            <a:off x="8886391" y="4818927"/>
            <a:ext cx="235438" cy="208677"/>
            <a:chOff x="5870690" y="3801265"/>
            <a:chExt cx="3680212" cy="3261905"/>
          </a:xfrm>
          <a:solidFill>
            <a:schemeClr val="tx2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56A05D7-0D4B-9DE5-A23E-DAED33CF30BB}"/>
                </a:ext>
              </a:extLst>
            </p:cNvPr>
            <p:cNvSpPr/>
            <p:nvPr/>
          </p:nvSpPr>
          <p:spPr>
            <a:xfrm>
              <a:off x="7169443" y="5589316"/>
              <a:ext cx="612037" cy="357434"/>
            </a:xfrm>
            <a:custGeom>
              <a:avLst/>
              <a:gdLst>
                <a:gd name="connsiteX0" fmla="*/ 612038 w 612037"/>
                <a:gd name="connsiteY0" fmla="*/ 252375 h 357434"/>
                <a:gd name="connsiteX1" fmla="*/ 548030 w 612037"/>
                <a:gd name="connsiteY1" fmla="*/ 314249 h 357434"/>
                <a:gd name="connsiteX2" fmla="*/ 331927 w 612037"/>
                <a:gd name="connsiteY2" fmla="*/ 325831 h 357434"/>
                <a:gd name="connsiteX3" fmla="*/ 331012 w 612037"/>
                <a:gd name="connsiteY3" fmla="*/ 325222 h 357434"/>
                <a:gd name="connsiteX4" fmla="*/ 330708 w 612037"/>
                <a:gd name="connsiteY4" fmla="*/ 325222 h 357434"/>
                <a:gd name="connsiteX5" fmla="*/ 0 w 612037"/>
                <a:gd name="connsiteY5" fmla="*/ 116129 h 357434"/>
                <a:gd name="connsiteX6" fmla="*/ 125577 w 612037"/>
                <a:gd name="connsiteY6" fmla="*/ 0 h 357434"/>
                <a:gd name="connsiteX7" fmla="*/ 612038 w 612037"/>
                <a:gd name="connsiteY7" fmla="*/ 252375 h 35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2037" h="357434">
                  <a:moveTo>
                    <a:pt x="612038" y="252375"/>
                  </a:moveTo>
                  <a:lnTo>
                    <a:pt x="548030" y="314249"/>
                  </a:lnTo>
                  <a:cubicBezTo>
                    <a:pt x="493471" y="367284"/>
                    <a:pt x="404469" y="371856"/>
                    <a:pt x="331927" y="325831"/>
                  </a:cubicBezTo>
                  <a:lnTo>
                    <a:pt x="331012" y="325222"/>
                  </a:lnTo>
                  <a:cubicBezTo>
                    <a:pt x="331012" y="325222"/>
                    <a:pt x="331012" y="325222"/>
                    <a:pt x="330708" y="325222"/>
                  </a:cubicBezTo>
                  <a:lnTo>
                    <a:pt x="0" y="116129"/>
                  </a:lnTo>
                  <a:lnTo>
                    <a:pt x="125577" y="0"/>
                  </a:lnTo>
                  <a:lnTo>
                    <a:pt x="612038" y="252375"/>
                  </a:lnTo>
                  <a:close/>
                </a:path>
              </a:pathLst>
            </a:custGeom>
            <a:grpFill/>
            <a:ln w="3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53FABF2-42A7-139F-7D9B-DDF8C1C67E9C}"/>
                </a:ext>
              </a:extLst>
            </p:cNvPr>
            <p:cNvSpPr/>
            <p:nvPr/>
          </p:nvSpPr>
          <p:spPr>
            <a:xfrm>
              <a:off x="5870690" y="5812735"/>
              <a:ext cx="1514246" cy="1250435"/>
            </a:xfrm>
            <a:custGeom>
              <a:avLst/>
              <a:gdLst>
                <a:gd name="connsiteX0" fmla="*/ 1269797 w 1514246"/>
                <a:gd name="connsiteY0" fmla="*/ 0 h 1250435"/>
                <a:gd name="connsiteX1" fmla="*/ 997001 w 1514246"/>
                <a:gd name="connsiteY1" fmla="*/ 251765 h 1250435"/>
                <a:gd name="connsiteX2" fmla="*/ 961035 w 1514246"/>
                <a:gd name="connsiteY2" fmla="*/ 265785 h 1250435"/>
                <a:gd name="connsiteX3" fmla="*/ 957681 w 1514246"/>
                <a:gd name="connsiteY3" fmla="*/ 265481 h 1250435"/>
                <a:gd name="connsiteX4" fmla="*/ 968959 w 1514246"/>
                <a:gd name="connsiteY4" fmla="*/ 277673 h 1250435"/>
                <a:gd name="connsiteX5" fmla="*/ 0 w 1514246"/>
                <a:gd name="connsiteY5" fmla="*/ 1171956 h 1250435"/>
                <a:gd name="connsiteX6" fmla="*/ 371856 w 1514246"/>
                <a:gd name="connsiteY6" fmla="*/ 1245413 h 1250435"/>
                <a:gd name="connsiteX7" fmla="*/ 766572 w 1514246"/>
                <a:gd name="connsiteY7" fmla="*/ 1093622 h 1250435"/>
                <a:gd name="connsiteX8" fmla="*/ 1264006 w 1514246"/>
                <a:gd name="connsiteY8" fmla="*/ 634898 h 1250435"/>
                <a:gd name="connsiteX9" fmla="*/ 1251814 w 1514246"/>
                <a:gd name="connsiteY9" fmla="*/ 414833 h 1250435"/>
                <a:gd name="connsiteX10" fmla="*/ 1269492 w 1514246"/>
                <a:gd name="connsiteY10" fmla="*/ 372161 h 1250435"/>
                <a:gd name="connsiteX11" fmla="*/ 1514247 w 1514246"/>
                <a:gd name="connsiteY11" fmla="*/ 155143 h 1250435"/>
                <a:gd name="connsiteX12" fmla="*/ 1269797 w 1514246"/>
                <a:gd name="connsiteY12" fmla="*/ 0 h 1250435"/>
                <a:gd name="connsiteX13" fmla="*/ 868375 w 1514246"/>
                <a:gd name="connsiteY13" fmla="*/ 756818 h 1250435"/>
                <a:gd name="connsiteX14" fmla="*/ 559003 w 1514246"/>
                <a:gd name="connsiteY14" fmla="*/ 1042416 h 1250435"/>
                <a:gd name="connsiteX15" fmla="*/ 523037 w 1514246"/>
                <a:gd name="connsiteY15" fmla="*/ 1056437 h 1250435"/>
                <a:gd name="connsiteX16" fmla="*/ 484023 w 1514246"/>
                <a:gd name="connsiteY16" fmla="*/ 1039368 h 1250435"/>
                <a:gd name="connsiteX17" fmla="*/ 487071 w 1514246"/>
                <a:gd name="connsiteY17" fmla="*/ 964387 h 1250435"/>
                <a:gd name="connsiteX18" fmla="*/ 796443 w 1514246"/>
                <a:gd name="connsiteY18" fmla="*/ 678789 h 1250435"/>
                <a:gd name="connsiteX19" fmla="*/ 871423 w 1514246"/>
                <a:gd name="connsiteY19" fmla="*/ 681837 h 1250435"/>
                <a:gd name="connsiteX20" fmla="*/ 868375 w 1514246"/>
                <a:gd name="connsiteY20" fmla="*/ 756818 h 125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4246" h="1250435">
                  <a:moveTo>
                    <a:pt x="1269797" y="0"/>
                  </a:moveTo>
                  <a:lnTo>
                    <a:pt x="997001" y="251765"/>
                  </a:lnTo>
                  <a:cubicBezTo>
                    <a:pt x="986943" y="260909"/>
                    <a:pt x="973836" y="265785"/>
                    <a:pt x="961035" y="265785"/>
                  </a:cubicBezTo>
                  <a:cubicBezTo>
                    <a:pt x="960120" y="265785"/>
                    <a:pt x="958901" y="265785"/>
                    <a:pt x="957681" y="265481"/>
                  </a:cubicBezTo>
                  <a:lnTo>
                    <a:pt x="968959" y="277673"/>
                  </a:lnTo>
                  <a:lnTo>
                    <a:pt x="0" y="1171956"/>
                  </a:lnTo>
                  <a:cubicBezTo>
                    <a:pt x="114300" y="1257910"/>
                    <a:pt x="278283" y="1255776"/>
                    <a:pt x="371856" y="1245413"/>
                  </a:cubicBezTo>
                  <a:cubicBezTo>
                    <a:pt x="528523" y="1228344"/>
                    <a:pt x="686715" y="1167079"/>
                    <a:pt x="766572" y="1093622"/>
                  </a:cubicBezTo>
                  <a:lnTo>
                    <a:pt x="1264006" y="634898"/>
                  </a:lnTo>
                  <a:lnTo>
                    <a:pt x="1251814" y="414833"/>
                  </a:lnTo>
                  <a:cubicBezTo>
                    <a:pt x="1250899" y="398678"/>
                    <a:pt x="1257300" y="383133"/>
                    <a:pt x="1269492" y="372161"/>
                  </a:cubicBezTo>
                  <a:lnTo>
                    <a:pt x="1514247" y="155143"/>
                  </a:lnTo>
                  <a:lnTo>
                    <a:pt x="1269797" y="0"/>
                  </a:lnTo>
                  <a:close/>
                  <a:moveTo>
                    <a:pt x="868375" y="756818"/>
                  </a:moveTo>
                  <a:lnTo>
                    <a:pt x="559003" y="1042416"/>
                  </a:lnTo>
                  <a:cubicBezTo>
                    <a:pt x="548945" y="1051865"/>
                    <a:pt x="535839" y="1056437"/>
                    <a:pt x="523037" y="1056437"/>
                  </a:cubicBezTo>
                  <a:cubicBezTo>
                    <a:pt x="508711" y="1056437"/>
                    <a:pt x="494385" y="1050646"/>
                    <a:pt x="484023" y="1039368"/>
                  </a:cubicBezTo>
                  <a:cubicBezTo>
                    <a:pt x="464211" y="1018032"/>
                    <a:pt x="465429" y="984199"/>
                    <a:pt x="487071" y="964387"/>
                  </a:cubicBezTo>
                  <a:lnTo>
                    <a:pt x="796443" y="678789"/>
                  </a:lnTo>
                  <a:cubicBezTo>
                    <a:pt x="817779" y="658977"/>
                    <a:pt x="851611" y="660197"/>
                    <a:pt x="871423" y="681837"/>
                  </a:cubicBezTo>
                  <a:cubicBezTo>
                    <a:pt x="890931" y="703173"/>
                    <a:pt x="889711" y="737006"/>
                    <a:pt x="868375" y="756818"/>
                  </a:cubicBezTo>
                  <a:close/>
                </a:path>
              </a:pathLst>
            </a:custGeom>
            <a:grpFill/>
            <a:ln w="3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81F52EB-85B0-8A36-7344-764A9EF01496}"/>
                </a:ext>
              </a:extLst>
            </p:cNvPr>
            <p:cNvSpPr/>
            <p:nvPr/>
          </p:nvSpPr>
          <p:spPr>
            <a:xfrm>
              <a:off x="7377926" y="5375956"/>
              <a:ext cx="628193" cy="388010"/>
            </a:xfrm>
            <a:custGeom>
              <a:avLst/>
              <a:gdLst>
                <a:gd name="connsiteX0" fmla="*/ 628193 w 628193"/>
                <a:gd name="connsiteY0" fmla="*/ 248412 h 388010"/>
                <a:gd name="connsiteX1" fmla="*/ 483717 w 628193"/>
                <a:gd name="connsiteY1" fmla="*/ 388011 h 388010"/>
                <a:gd name="connsiteX2" fmla="*/ 0 w 628193"/>
                <a:gd name="connsiteY2" fmla="*/ 137160 h 388010"/>
                <a:gd name="connsiteX3" fmla="*/ 149047 w 628193"/>
                <a:gd name="connsiteY3" fmla="*/ 0 h 3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193" h="388010">
                  <a:moveTo>
                    <a:pt x="628193" y="248412"/>
                  </a:moveTo>
                  <a:lnTo>
                    <a:pt x="483717" y="388011"/>
                  </a:lnTo>
                  <a:lnTo>
                    <a:pt x="0" y="137160"/>
                  </a:lnTo>
                  <a:lnTo>
                    <a:pt x="149047" y="0"/>
                  </a:lnTo>
                  <a:close/>
                </a:path>
              </a:pathLst>
            </a:custGeom>
            <a:grpFill/>
            <a:ln w="3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D7A4202-4F6B-B91D-2ADD-09448D8AEDF9}"/>
                </a:ext>
              </a:extLst>
            </p:cNvPr>
            <p:cNvSpPr/>
            <p:nvPr/>
          </p:nvSpPr>
          <p:spPr>
            <a:xfrm>
              <a:off x="7609268" y="3801265"/>
              <a:ext cx="1941634" cy="1745379"/>
            </a:xfrm>
            <a:custGeom>
              <a:avLst/>
              <a:gdLst>
                <a:gd name="connsiteX0" fmla="*/ 1885798 w 1941634"/>
                <a:gd name="connsiteY0" fmla="*/ 382314 h 1745379"/>
                <a:gd name="connsiteX1" fmla="*/ 477012 w 1941634"/>
                <a:gd name="connsiteY1" fmla="*/ 1745379 h 1745379"/>
                <a:gd name="connsiteX2" fmla="*/ 0 w 1941634"/>
                <a:gd name="connsiteY2" fmla="*/ 1498491 h 1745379"/>
                <a:gd name="connsiteX3" fmla="*/ 1571549 w 1941634"/>
                <a:gd name="connsiteY3" fmla="*/ 48558 h 1745379"/>
                <a:gd name="connsiteX4" fmla="*/ 1875130 w 1941634"/>
                <a:gd name="connsiteY4" fmla="*/ 79952 h 1745379"/>
                <a:gd name="connsiteX5" fmla="*/ 1885798 w 1941634"/>
                <a:gd name="connsiteY5" fmla="*/ 382314 h 174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634" h="1745379">
                  <a:moveTo>
                    <a:pt x="1885798" y="382314"/>
                  </a:moveTo>
                  <a:lnTo>
                    <a:pt x="477012" y="1745379"/>
                  </a:lnTo>
                  <a:lnTo>
                    <a:pt x="0" y="1498491"/>
                  </a:lnTo>
                  <a:lnTo>
                    <a:pt x="1571549" y="48558"/>
                  </a:lnTo>
                  <a:cubicBezTo>
                    <a:pt x="1653540" y="-27033"/>
                    <a:pt x="1789481" y="-12707"/>
                    <a:pt x="1875130" y="79952"/>
                  </a:cubicBezTo>
                  <a:cubicBezTo>
                    <a:pt x="1959560" y="170782"/>
                    <a:pt x="1964132" y="306418"/>
                    <a:pt x="1885798" y="382314"/>
                  </a:cubicBezTo>
                  <a:close/>
                </a:path>
              </a:pathLst>
            </a:custGeom>
            <a:grpFill/>
            <a:ln w="3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6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CDFD641D-2203-947D-A39D-8D69AB1CBF1B}"/>
              </a:ext>
            </a:extLst>
          </p:cNvPr>
          <p:cNvSpPr txBox="1"/>
          <p:nvPr/>
        </p:nvSpPr>
        <p:spPr>
          <a:xfrm>
            <a:off x="9136042" y="4103796"/>
            <a:ext cx="1360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Arthroscopic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65F9C88-7882-A810-1D29-F6E6BD52B10A}"/>
              </a:ext>
            </a:extLst>
          </p:cNvPr>
          <p:cNvSpPr/>
          <p:nvPr/>
        </p:nvSpPr>
        <p:spPr>
          <a:xfrm>
            <a:off x="8776962" y="4059393"/>
            <a:ext cx="393048" cy="393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id="{497D9BE0-41B3-95F0-D4EA-2C544E90B8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83557" y="4129145"/>
            <a:ext cx="184173" cy="2578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35B4F5-2398-9C8D-8B8E-1C194EBC9D1C}"/>
              </a:ext>
            </a:extLst>
          </p:cNvPr>
          <p:cNvSpPr/>
          <p:nvPr/>
        </p:nvSpPr>
        <p:spPr>
          <a:xfrm>
            <a:off x="679168" y="5447490"/>
            <a:ext cx="10854762" cy="520149"/>
          </a:xfrm>
          <a:prstGeom prst="roundRect">
            <a:avLst/>
          </a:prstGeom>
          <a:gradFill flip="none" rotWithShape="1">
            <a:gsLst>
              <a:gs pos="2000">
                <a:srgbClr val="585854"/>
              </a:gs>
              <a:gs pos="99000">
                <a:srgbClr val="9D9C9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5720" rIns="0" bIns="45720" rtlCol="0" anchor="ctr"/>
          <a:lstStyle/>
          <a:p>
            <a:pPr lvl="1" algn="ctr">
              <a:lnSpc>
                <a:spcPct val="90000"/>
              </a:lnSpc>
            </a:pP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and continuous physiotherapy to support rehabilitation</a:t>
            </a:r>
            <a:r>
              <a:rPr lang="en-GB" sz="16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baseline="30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2E243B9B-11A6-276E-F23D-259FCFD0C726}"/>
              </a:ext>
            </a:extLst>
          </p:cNvPr>
          <p:cNvSpPr>
            <a:spLocks/>
          </p:cNvSpPr>
          <p:nvPr/>
        </p:nvSpPr>
        <p:spPr bwMode="auto">
          <a:xfrm>
            <a:off x="2285843" y="2952464"/>
            <a:ext cx="289250" cy="423047"/>
          </a:xfrm>
          <a:custGeom>
            <a:avLst/>
            <a:gdLst>
              <a:gd name="T0" fmla="*/ 0 w 200"/>
              <a:gd name="T1" fmla="*/ 191 h 284"/>
              <a:gd name="T2" fmla="*/ 100 w 200"/>
              <a:gd name="T3" fmla="*/ 284 h 284"/>
              <a:gd name="T4" fmla="*/ 200 w 200"/>
              <a:gd name="T5" fmla="*/ 191 h 284"/>
              <a:gd name="T6" fmla="*/ 100 w 200"/>
              <a:gd name="T7" fmla="*/ 0 h 284"/>
              <a:gd name="T8" fmla="*/ 0 w 200"/>
              <a:gd name="T9" fmla="*/ 191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84">
                <a:moveTo>
                  <a:pt x="0" y="191"/>
                </a:moveTo>
                <a:cubicBezTo>
                  <a:pt x="0" y="242"/>
                  <a:pt x="45" y="284"/>
                  <a:pt x="100" y="284"/>
                </a:cubicBezTo>
                <a:cubicBezTo>
                  <a:pt x="155" y="284"/>
                  <a:pt x="200" y="242"/>
                  <a:pt x="200" y="191"/>
                </a:cubicBezTo>
                <a:cubicBezTo>
                  <a:pt x="200" y="131"/>
                  <a:pt x="100" y="0"/>
                  <a:pt x="100" y="0"/>
                </a:cubicBezTo>
                <a:cubicBezTo>
                  <a:pt x="100" y="0"/>
                  <a:pt x="0" y="132"/>
                  <a:pt x="0" y="191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2B3F47E-4337-83DF-B3AF-C30E28BCDC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8463" y="4088812"/>
            <a:ext cx="410694" cy="4106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4B1699-F3D3-391E-E43A-C033B035BE1E}"/>
              </a:ext>
            </a:extLst>
          </p:cNvPr>
          <p:cNvSpPr txBox="1"/>
          <p:nvPr/>
        </p:nvSpPr>
        <p:spPr>
          <a:xfrm>
            <a:off x="2466492" y="268400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noProof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5880155-AD79-A23A-0A61-D02C8CC5CF3E}"/>
              </a:ext>
            </a:extLst>
          </p:cNvPr>
          <p:cNvSpPr/>
          <p:nvPr/>
        </p:nvSpPr>
        <p:spPr>
          <a:xfrm>
            <a:off x="3697775" y="4121128"/>
            <a:ext cx="350056" cy="350056"/>
          </a:xfrm>
          <a:custGeom>
            <a:avLst/>
            <a:gdLst>
              <a:gd name="connsiteX0" fmla="*/ 419100 w 457200"/>
              <a:gd name="connsiteY0" fmla="*/ 152400 h 457200"/>
              <a:gd name="connsiteX1" fmla="*/ 304800 w 457200"/>
              <a:gd name="connsiteY1" fmla="*/ 152400 h 457200"/>
              <a:gd name="connsiteX2" fmla="*/ 304800 w 457200"/>
              <a:gd name="connsiteY2" fmla="*/ 38100 h 457200"/>
              <a:gd name="connsiteX3" fmla="*/ 266700 w 457200"/>
              <a:gd name="connsiteY3" fmla="*/ 0 h 457200"/>
              <a:gd name="connsiteX4" fmla="*/ 190500 w 457200"/>
              <a:gd name="connsiteY4" fmla="*/ 0 h 457200"/>
              <a:gd name="connsiteX5" fmla="*/ 152400 w 457200"/>
              <a:gd name="connsiteY5" fmla="*/ 38100 h 457200"/>
              <a:gd name="connsiteX6" fmla="*/ 152400 w 457200"/>
              <a:gd name="connsiteY6" fmla="*/ 152400 h 457200"/>
              <a:gd name="connsiteX7" fmla="*/ 38100 w 457200"/>
              <a:gd name="connsiteY7" fmla="*/ 152400 h 457200"/>
              <a:gd name="connsiteX8" fmla="*/ 0 w 457200"/>
              <a:gd name="connsiteY8" fmla="*/ 190500 h 457200"/>
              <a:gd name="connsiteX9" fmla="*/ 0 w 457200"/>
              <a:gd name="connsiteY9" fmla="*/ 266700 h 457200"/>
              <a:gd name="connsiteX10" fmla="*/ 38100 w 457200"/>
              <a:gd name="connsiteY10" fmla="*/ 304800 h 457200"/>
              <a:gd name="connsiteX11" fmla="*/ 152400 w 457200"/>
              <a:gd name="connsiteY11" fmla="*/ 304800 h 457200"/>
              <a:gd name="connsiteX12" fmla="*/ 152400 w 457200"/>
              <a:gd name="connsiteY12" fmla="*/ 419100 h 457200"/>
              <a:gd name="connsiteX13" fmla="*/ 190500 w 457200"/>
              <a:gd name="connsiteY13" fmla="*/ 457200 h 457200"/>
              <a:gd name="connsiteX14" fmla="*/ 266700 w 457200"/>
              <a:gd name="connsiteY14" fmla="*/ 457200 h 457200"/>
              <a:gd name="connsiteX15" fmla="*/ 304800 w 457200"/>
              <a:gd name="connsiteY15" fmla="*/ 419100 h 457200"/>
              <a:gd name="connsiteX16" fmla="*/ 304800 w 457200"/>
              <a:gd name="connsiteY16" fmla="*/ 304800 h 457200"/>
              <a:gd name="connsiteX17" fmla="*/ 419100 w 457200"/>
              <a:gd name="connsiteY17" fmla="*/ 304800 h 457200"/>
              <a:gd name="connsiteX18" fmla="*/ 457200 w 457200"/>
              <a:gd name="connsiteY18" fmla="*/ 266700 h 457200"/>
              <a:gd name="connsiteX19" fmla="*/ 457200 w 457200"/>
              <a:gd name="connsiteY19" fmla="*/ 190500 h 457200"/>
              <a:gd name="connsiteX20" fmla="*/ 419100 w 457200"/>
              <a:gd name="connsiteY20" fmla="*/ 1524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200" h="457200">
                <a:moveTo>
                  <a:pt x="419100" y="152400"/>
                </a:moveTo>
                <a:lnTo>
                  <a:pt x="304800" y="152400"/>
                </a:ln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lnTo>
                  <a:pt x="190500" y="0"/>
                </a:lnTo>
                <a:cubicBezTo>
                  <a:pt x="169545" y="0"/>
                  <a:pt x="152400" y="17145"/>
                  <a:pt x="152400" y="38100"/>
                </a:cubicBezTo>
                <a:lnTo>
                  <a:pt x="152400" y="152400"/>
                </a:lnTo>
                <a:lnTo>
                  <a:pt x="38100" y="152400"/>
                </a:lnTo>
                <a:cubicBezTo>
                  <a:pt x="17145" y="152400"/>
                  <a:pt x="0" y="169545"/>
                  <a:pt x="0" y="190500"/>
                </a:cubicBezTo>
                <a:lnTo>
                  <a:pt x="0" y="266700"/>
                </a:lnTo>
                <a:cubicBezTo>
                  <a:pt x="0" y="287655"/>
                  <a:pt x="17145" y="304800"/>
                  <a:pt x="38100" y="304800"/>
                </a:cubicBezTo>
                <a:lnTo>
                  <a:pt x="152400" y="304800"/>
                </a:lnTo>
                <a:lnTo>
                  <a:pt x="152400" y="419100"/>
                </a:lnTo>
                <a:cubicBezTo>
                  <a:pt x="152400" y="440055"/>
                  <a:pt x="169545" y="457200"/>
                  <a:pt x="190500" y="457200"/>
                </a:cubicBezTo>
                <a:lnTo>
                  <a:pt x="266700" y="457200"/>
                </a:lnTo>
                <a:cubicBezTo>
                  <a:pt x="287655" y="457200"/>
                  <a:pt x="304800" y="440055"/>
                  <a:pt x="304800" y="419100"/>
                </a:cubicBezTo>
                <a:lnTo>
                  <a:pt x="304800" y="304800"/>
                </a:lnTo>
                <a:lnTo>
                  <a:pt x="419100" y="304800"/>
                </a:lnTo>
                <a:cubicBezTo>
                  <a:pt x="440055" y="304800"/>
                  <a:pt x="457200" y="287655"/>
                  <a:pt x="457200" y="266700"/>
                </a:cubicBezTo>
                <a:lnTo>
                  <a:pt x="457200" y="190500"/>
                </a:lnTo>
                <a:cubicBezTo>
                  <a:pt x="457200" y="169545"/>
                  <a:pt x="440055" y="152400"/>
                  <a:pt x="419100" y="1524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99277-ECFA-B08D-B8E1-3611F6469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672720-18D9-5298-0C83-4F426143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Autofit/>
          </a:bodyPr>
          <a:lstStyle/>
          <a:p>
            <a:r>
              <a:rPr lang="en-GB" noProof="0" dirty="0"/>
              <a:t>Early and continuous physical therapy is crucial </a:t>
            </a:r>
            <a:br>
              <a:rPr lang="en-GB" noProof="0" dirty="0"/>
            </a:br>
            <a:r>
              <a:rPr lang="en-GB" noProof="0" dirty="0"/>
              <a:t>to preserve functional ability</a:t>
            </a:r>
            <a:r>
              <a:rPr lang="en-GB" baseline="30000" noProof="0" dirty="0"/>
              <a:t>1,2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72BC2-561A-F741-1BFE-381C16538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D306B0CF-28DA-4AF7-AD0B-CB9D5901F647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E710B2-2E25-B34F-467A-FFE66048B9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noProof="0" dirty="0"/>
              <a:t>WFH, World Federation of Haemophilia</a:t>
            </a:r>
          </a:p>
          <a:p>
            <a:r>
              <a:rPr lang="en-GB" noProof="0" dirty="0"/>
              <a:t>1. Srivastava A, et al. Haemophilia. 2020;26:1-158; 2. Lobet S, et al. J Clin Med. 2021;10:2822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1B11D3-8EC4-D44B-2062-C04612C36C3B}"/>
              </a:ext>
            </a:extLst>
          </p:cNvPr>
          <p:cNvSpPr>
            <a:spLocks/>
          </p:cNvSpPr>
          <p:nvPr/>
        </p:nvSpPr>
        <p:spPr>
          <a:xfrm>
            <a:off x="7181849" y="1587420"/>
            <a:ext cx="4170327" cy="4327059"/>
          </a:xfrm>
          <a:prstGeom prst="roundRect">
            <a:avLst>
              <a:gd name="adj" fmla="val 244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71C398-AB13-D6F3-8DB1-9A724399F424}"/>
              </a:ext>
            </a:extLst>
          </p:cNvPr>
          <p:cNvSpPr>
            <a:spLocks/>
          </p:cNvSpPr>
          <p:nvPr/>
        </p:nvSpPr>
        <p:spPr>
          <a:xfrm>
            <a:off x="841265" y="1587420"/>
            <a:ext cx="6122762" cy="4327059"/>
          </a:xfrm>
          <a:prstGeom prst="roundRect">
            <a:avLst>
              <a:gd name="adj" fmla="val 244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F7F4858-3361-DDD8-3D4A-F7B04C3B9099}"/>
              </a:ext>
            </a:extLst>
          </p:cNvPr>
          <p:cNvSpPr/>
          <p:nvPr/>
        </p:nvSpPr>
        <p:spPr>
          <a:xfrm>
            <a:off x="841265" y="1556792"/>
            <a:ext cx="6122761" cy="887940"/>
          </a:xfrm>
          <a:prstGeom prst="roundRect">
            <a:avLst/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</a:gradFill>
        </p:spPr>
        <p:txBody>
          <a:bodyPr wrap="square" lIns="36000" rIns="108000" rtlCol="0" anchor="ctr">
            <a:noAutofit/>
          </a:bodyPr>
          <a:lstStyle/>
          <a:p>
            <a:pPr marL="0" lvl="1" algn="ctr"/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therapy is an integral part </a:t>
            </a:r>
          </a:p>
          <a:p>
            <a:pPr marL="0" lvl="1" algn="ctr"/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comprehensive haemophilia care</a:t>
            </a:r>
            <a:r>
              <a:rPr lang="en-GB" sz="16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57700F-62F6-036B-A875-D2CD67E60A01}"/>
              </a:ext>
            </a:extLst>
          </p:cNvPr>
          <p:cNvSpPr/>
          <p:nvPr/>
        </p:nvSpPr>
        <p:spPr>
          <a:xfrm>
            <a:off x="7181849" y="1556792"/>
            <a:ext cx="4170327" cy="1714507"/>
          </a:xfrm>
          <a:prstGeom prst="roundRect">
            <a:avLst>
              <a:gd name="adj" fmla="val 8212"/>
            </a:avLst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08000" rtlCol="0" anchor="b"/>
          <a:lstStyle/>
          <a:p>
            <a:pPr marL="0" lvl="1" algn="ctr">
              <a:lnSpc>
                <a:spcPct val="90000"/>
              </a:lnSpc>
            </a:pP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WFH recommends people with</a:t>
            </a:r>
            <a:b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haemophilia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engage in regular physical activity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6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lvl="1" algn="ctr">
              <a:lnSpc>
                <a:spcPct val="90000"/>
              </a:lnSpc>
            </a:pPr>
            <a:endParaRPr lang="en-GB" sz="1600" baseline="30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lnSpc>
                <a:spcPct val="90000"/>
              </a:lnSpc>
            </a:pP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Physiotherapists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this by: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280A5B-9A5D-E52F-4436-5E67BB04008B}"/>
              </a:ext>
            </a:extLst>
          </p:cNvPr>
          <p:cNvGrpSpPr/>
          <p:nvPr/>
        </p:nvGrpSpPr>
        <p:grpSpPr>
          <a:xfrm>
            <a:off x="1003702" y="2631142"/>
            <a:ext cx="568948" cy="568948"/>
            <a:chOff x="1107452" y="3189594"/>
            <a:chExt cx="672698" cy="67269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8A50CA-1C74-F0D0-25D2-EF5FCDEC20EB}"/>
                </a:ext>
              </a:extLst>
            </p:cNvPr>
            <p:cNvSpPr>
              <a:spLocks/>
            </p:cNvSpPr>
            <p:nvPr/>
          </p:nvSpPr>
          <p:spPr>
            <a:xfrm>
              <a:off x="1107452" y="3189594"/>
              <a:ext cx="672698" cy="672698"/>
            </a:xfrm>
            <a:prstGeom prst="ellipse">
              <a:avLst/>
            </a:prstGeom>
            <a:gradFill>
              <a:gsLst>
                <a:gs pos="3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0800000" scaled="1"/>
            </a:gradFill>
          </p:spPr>
          <p:txBody>
            <a:bodyPr wrap="square" lIns="36000" rIns="108000" rtlCol="0" anchor="ctr">
              <a:noAutofit/>
            </a:bodyPr>
            <a:lstStyle/>
            <a:p>
              <a:endParaRPr lang="en-GB" noProof="0" dirty="0">
                <a:solidFill>
                  <a:schemeClr val="tx1"/>
                </a:solidFill>
              </a:endParaRPr>
            </a:p>
          </p:txBody>
        </p:sp>
        <p:pic>
          <p:nvPicPr>
            <p:cNvPr id="25" name="Graphic 24" descr="Water with solid fill">
              <a:extLst>
                <a:ext uri="{FF2B5EF4-FFF2-40B4-BE49-F238E27FC236}">
                  <a16:creationId xmlns:a16="http://schemas.microsoft.com/office/drawing/2014/main" id="{0EC3AD4B-D292-9D0A-23C2-2795BDB7CE5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12578" y="3294720"/>
              <a:ext cx="462448" cy="46244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483132-D07E-BF00-23F2-FB28132621A8}"/>
              </a:ext>
            </a:extLst>
          </p:cNvPr>
          <p:cNvGrpSpPr>
            <a:grpSpLocks/>
          </p:cNvGrpSpPr>
          <p:nvPr/>
        </p:nvGrpSpPr>
        <p:grpSpPr>
          <a:xfrm>
            <a:off x="1003702" y="4300143"/>
            <a:ext cx="568948" cy="568948"/>
            <a:chOff x="1107452" y="4698354"/>
            <a:chExt cx="672698" cy="67269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CCB824C-AA8C-C7F5-D013-BFA88FA9FB81}"/>
                </a:ext>
              </a:extLst>
            </p:cNvPr>
            <p:cNvSpPr>
              <a:spLocks/>
            </p:cNvSpPr>
            <p:nvPr/>
          </p:nvSpPr>
          <p:spPr>
            <a:xfrm>
              <a:off x="1107452" y="4698354"/>
              <a:ext cx="672698" cy="672698"/>
            </a:xfrm>
            <a:prstGeom prst="ellipse">
              <a:avLst/>
            </a:prstGeom>
            <a:gradFill>
              <a:gsLst>
                <a:gs pos="3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0800000" scaled="1"/>
            </a:gradFill>
          </p:spPr>
          <p:txBody>
            <a:bodyPr wrap="square" lIns="36000" rIns="108000" rtlCol="0" anchor="ctr">
              <a:noAutofit/>
            </a:bodyPr>
            <a:lstStyle/>
            <a:p>
              <a:endParaRPr lang="en-GB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42CE642-63B0-0A67-26FD-9D9E8D92D7AD}"/>
                </a:ext>
              </a:extLst>
            </p:cNvPr>
            <p:cNvGrpSpPr/>
            <p:nvPr/>
          </p:nvGrpSpPr>
          <p:grpSpPr>
            <a:xfrm>
              <a:off x="1211202" y="4802745"/>
              <a:ext cx="465198" cy="463916"/>
              <a:chOff x="1133121" y="9862732"/>
              <a:chExt cx="402900" cy="401790"/>
            </a:xfrm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011B653D-DD6C-BE2A-586A-41FB5F87D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121" y="10037287"/>
                <a:ext cx="232182" cy="227235"/>
              </a:xfrm>
              <a:custGeom>
                <a:avLst/>
                <a:gdLst>
                  <a:gd name="T0" fmla="*/ 247 w 253"/>
                  <a:gd name="T1" fmla="*/ 91 h 248"/>
                  <a:gd name="T2" fmla="*/ 197 w 253"/>
                  <a:gd name="T3" fmla="*/ 161 h 248"/>
                  <a:gd name="T4" fmla="*/ 177 w 253"/>
                  <a:gd name="T5" fmla="*/ 163 h 248"/>
                  <a:gd name="T6" fmla="*/ 169 w 253"/>
                  <a:gd name="T7" fmla="*/ 164 h 248"/>
                  <a:gd name="T8" fmla="*/ 166 w 253"/>
                  <a:gd name="T9" fmla="*/ 166 h 248"/>
                  <a:gd name="T10" fmla="*/ 90 w 253"/>
                  <a:gd name="T11" fmla="*/ 243 h 248"/>
                  <a:gd name="T12" fmla="*/ 77 w 253"/>
                  <a:gd name="T13" fmla="*/ 246 h 248"/>
                  <a:gd name="T14" fmla="*/ 72 w 253"/>
                  <a:gd name="T15" fmla="*/ 242 h 248"/>
                  <a:gd name="T16" fmla="*/ 5 w 253"/>
                  <a:gd name="T17" fmla="*/ 176 h 248"/>
                  <a:gd name="T18" fmla="*/ 5 w 253"/>
                  <a:gd name="T19" fmla="*/ 158 h 248"/>
                  <a:gd name="T20" fmla="*/ 80 w 253"/>
                  <a:gd name="T21" fmla="*/ 83 h 248"/>
                  <a:gd name="T22" fmla="*/ 84 w 253"/>
                  <a:gd name="T23" fmla="*/ 72 h 248"/>
                  <a:gd name="T24" fmla="*/ 87 w 253"/>
                  <a:gd name="T25" fmla="*/ 47 h 248"/>
                  <a:gd name="T26" fmla="*/ 133 w 253"/>
                  <a:gd name="T27" fmla="*/ 1 h 248"/>
                  <a:gd name="T28" fmla="*/ 139 w 253"/>
                  <a:gd name="T29" fmla="*/ 0 h 248"/>
                  <a:gd name="T30" fmla="*/ 146 w 253"/>
                  <a:gd name="T31" fmla="*/ 0 h 248"/>
                  <a:gd name="T32" fmla="*/ 196 w 253"/>
                  <a:gd name="T33" fmla="*/ 41 h 248"/>
                  <a:gd name="T34" fmla="*/ 200 w 253"/>
                  <a:gd name="T35" fmla="*/ 44 h 248"/>
                  <a:gd name="T36" fmla="*/ 202 w 253"/>
                  <a:gd name="T37" fmla="*/ 55 h 248"/>
                  <a:gd name="T38" fmla="*/ 230 w 253"/>
                  <a:gd name="T39" fmla="*/ 86 h 248"/>
                  <a:gd name="T40" fmla="*/ 247 w 253"/>
                  <a:gd name="T41" fmla="*/ 9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3" h="248">
                    <a:moveTo>
                      <a:pt x="247" y="91"/>
                    </a:moveTo>
                    <a:cubicBezTo>
                      <a:pt x="253" y="127"/>
                      <a:pt x="226" y="156"/>
                      <a:pt x="197" y="161"/>
                    </a:cubicBezTo>
                    <a:cubicBezTo>
                      <a:pt x="190" y="163"/>
                      <a:pt x="184" y="162"/>
                      <a:pt x="177" y="163"/>
                    </a:cubicBezTo>
                    <a:cubicBezTo>
                      <a:pt x="174" y="163"/>
                      <a:pt x="172" y="164"/>
                      <a:pt x="169" y="164"/>
                    </a:cubicBezTo>
                    <a:cubicBezTo>
                      <a:pt x="168" y="164"/>
                      <a:pt x="167" y="165"/>
                      <a:pt x="166" y="166"/>
                    </a:cubicBezTo>
                    <a:cubicBezTo>
                      <a:pt x="141" y="191"/>
                      <a:pt x="115" y="217"/>
                      <a:pt x="90" y="243"/>
                    </a:cubicBezTo>
                    <a:cubicBezTo>
                      <a:pt x="86" y="246"/>
                      <a:pt x="82" y="248"/>
                      <a:pt x="77" y="246"/>
                    </a:cubicBezTo>
                    <a:cubicBezTo>
                      <a:pt x="75" y="245"/>
                      <a:pt x="73" y="244"/>
                      <a:pt x="72" y="242"/>
                    </a:cubicBezTo>
                    <a:cubicBezTo>
                      <a:pt x="50" y="220"/>
                      <a:pt x="28" y="198"/>
                      <a:pt x="5" y="176"/>
                    </a:cubicBezTo>
                    <a:cubicBezTo>
                      <a:pt x="0" y="171"/>
                      <a:pt x="0" y="163"/>
                      <a:pt x="5" y="158"/>
                    </a:cubicBezTo>
                    <a:cubicBezTo>
                      <a:pt x="30" y="133"/>
                      <a:pt x="55" y="108"/>
                      <a:pt x="80" y="83"/>
                    </a:cubicBezTo>
                    <a:cubicBezTo>
                      <a:pt x="83" y="80"/>
                      <a:pt x="84" y="76"/>
                      <a:pt x="84" y="72"/>
                    </a:cubicBezTo>
                    <a:cubicBezTo>
                      <a:pt x="85" y="64"/>
                      <a:pt x="84" y="55"/>
                      <a:pt x="87" y="47"/>
                    </a:cubicBezTo>
                    <a:cubicBezTo>
                      <a:pt x="94" y="23"/>
                      <a:pt x="109" y="8"/>
                      <a:pt x="133" y="1"/>
                    </a:cubicBezTo>
                    <a:cubicBezTo>
                      <a:pt x="135" y="1"/>
                      <a:pt x="137" y="0"/>
                      <a:pt x="139" y="0"/>
                    </a:cubicBezTo>
                    <a:cubicBezTo>
                      <a:pt x="141" y="0"/>
                      <a:pt x="144" y="0"/>
                      <a:pt x="146" y="0"/>
                    </a:cubicBezTo>
                    <a:cubicBezTo>
                      <a:pt x="156" y="24"/>
                      <a:pt x="168" y="41"/>
                      <a:pt x="196" y="41"/>
                    </a:cubicBezTo>
                    <a:cubicBezTo>
                      <a:pt x="198" y="41"/>
                      <a:pt x="200" y="42"/>
                      <a:pt x="200" y="44"/>
                    </a:cubicBezTo>
                    <a:cubicBezTo>
                      <a:pt x="202" y="55"/>
                      <a:pt x="202" y="55"/>
                      <a:pt x="202" y="55"/>
                    </a:cubicBezTo>
                    <a:cubicBezTo>
                      <a:pt x="205" y="69"/>
                      <a:pt x="215" y="81"/>
                      <a:pt x="230" y="86"/>
                    </a:cubicBezTo>
                    <a:lnTo>
                      <a:pt x="247" y="9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850D8770-7E8D-618B-EECF-32C045296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947" y="9862732"/>
                <a:ext cx="229074" cy="227235"/>
              </a:xfrm>
              <a:custGeom>
                <a:avLst/>
                <a:gdLst>
                  <a:gd name="T0" fmla="*/ 103 w 250"/>
                  <a:gd name="T1" fmla="*/ 248 h 248"/>
                  <a:gd name="T2" fmla="*/ 51 w 250"/>
                  <a:gd name="T3" fmla="*/ 209 h 248"/>
                  <a:gd name="T4" fmla="*/ 50 w 250"/>
                  <a:gd name="T5" fmla="*/ 202 h 248"/>
                  <a:gd name="T6" fmla="*/ 47 w 250"/>
                  <a:gd name="T7" fmla="*/ 200 h 248"/>
                  <a:gd name="T8" fmla="*/ 2 w 250"/>
                  <a:gd name="T9" fmla="*/ 142 h 248"/>
                  <a:gd name="T10" fmla="*/ 57 w 250"/>
                  <a:gd name="T11" fmla="*/ 86 h 248"/>
                  <a:gd name="T12" fmla="*/ 72 w 250"/>
                  <a:gd name="T13" fmla="*/ 85 h 248"/>
                  <a:gd name="T14" fmla="*/ 80 w 250"/>
                  <a:gd name="T15" fmla="*/ 84 h 248"/>
                  <a:gd name="T16" fmla="*/ 84 w 250"/>
                  <a:gd name="T17" fmla="*/ 82 h 248"/>
                  <a:gd name="T18" fmla="*/ 160 w 250"/>
                  <a:gd name="T19" fmla="*/ 6 h 248"/>
                  <a:gd name="T20" fmla="*/ 178 w 250"/>
                  <a:gd name="T21" fmla="*/ 6 h 248"/>
                  <a:gd name="T22" fmla="*/ 244 w 250"/>
                  <a:gd name="T23" fmla="*/ 71 h 248"/>
                  <a:gd name="T24" fmla="*/ 244 w 250"/>
                  <a:gd name="T25" fmla="*/ 90 h 248"/>
                  <a:gd name="T26" fmla="*/ 171 w 250"/>
                  <a:gd name="T27" fmla="*/ 163 h 248"/>
                  <a:gd name="T28" fmla="*/ 165 w 250"/>
                  <a:gd name="T29" fmla="*/ 176 h 248"/>
                  <a:gd name="T30" fmla="*/ 163 w 250"/>
                  <a:gd name="T31" fmla="*/ 199 h 248"/>
                  <a:gd name="T32" fmla="*/ 116 w 250"/>
                  <a:gd name="T33" fmla="*/ 247 h 248"/>
                  <a:gd name="T34" fmla="*/ 103 w 250"/>
                  <a:gd name="T3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48">
                    <a:moveTo>
                      <a:pt x="103" y="248"/>
                    </a:moveTo>
                    <a:cubicBezTo>
                      <a:pt x="78" y="248"/>
                      <a:pt x="57" y="233"/>
                      <a:pt x="51" y="209"/>
                    </a:cubicBezTo>
                    <a:cubicBezTo>
                      <a:pt x="50" y="207"/>
                      <a:pt x="50" y="205"/>
                      <a:pt x="50" y="202"/>
                    </a:cubicBezTo>
                    <a:cubicBezTo>
                      <a:pt x="50" y="201"/>
                      <a:pt x="49" y="200"/>
                      <a:pt x="47" y="200"/>
                    </a:cubicBezTo>
                    <a:cubicBezTo>
                      <a:pt x="22" y="197"/>
                      <a:pt x="0" y="175"/>
                      <a:pt x="2" y="142"/>
                    </a:cubicBezTo>
                    <a:cubicBezTo>
                      <a:pt x="4" y="115"/>
                      <a:pt x="27" y="89"/>
                      <a:pt x="57" y="86"/>
                    </a:cubicBezTo>
                    <a:cubicBezTo>
                      <a:pt x="62" y="85"/>
                      <a:pt x="67" y="85"/>
                      <a:pt x="72" y="85"/>
                    </a:cubicBezTo>
                    <a:cubicBezTo>
                      <a:pt x="74" y="85"/>
                      <a:pt x="77" y="84"/>
                      <a:pt x="80" y="84"/>
                    </a:cubicBezTo>
                    <a:cubicBezTo>
                      <a:pt x="81" y="84"/>
                      <a:pt x="83" y="83"/>
                      <a:pt x="84" y="82"/>
                    </a:cubicBezTo>
                    <a:cubicBezTo>
                      <a:pt x="109" y="56"/>
                      <a:pt x="134" y="31"/>
                      <a:pt x="160" y="6"/>
                    </a:cubicBezTo>
                    <a:cubicBezTo>
                      <a:pt x="166" y="0"/>
                      <a:pt x="172" y="0"/>
                      <a:pt x="178" y="6"/>
                    </a:cubicBezTo>
                    <a:cubicBezTo>
                      <a:pt x="200" y="28"/>
                      <a:pt x="222" y="49"/>
                      <a:pt x="244" y="71"/>
                    </a:cubicBezTo>
                    <a:cubicBezTo>
                      <a:pt x="250" y="77"/>
                      <a:pt x="250" y="84"/>
                      <a:pt x="244" y="90"/>
                    </a:cubicBezTo>
                    <a:cubicBezTo>
                      <a:pt x="220" y="114"/>
                      <a:pt x="196" y="139"/>
                      <a:pt x="171" y="163"/>
                    </a:cubicBezTo>
                    <a:cubicBezTo>
                      <a:pt x="167" y="167"/>
                      <a:pt x="166" y="171"/>
                      <a:pt x="165" y="176"/>
                    </a:cubicBezTo>
                    <a:cubicBezTo>
                      <a:pt x="165" y="184"/>
                      <a:pt x="165" y="191"/>
                      <a:pt x="163" y="199"/>
                    </a:cubicBezTo>
                    <a:cubicBezTo>
                      <a:pt x="157" y="224"/>
                      <a:pt x="141" y="240"/>
                      <a:pt x="116" y="247"/>
                    </a:cubicBezTo>
                    <a:cubicBezTo>
                      <a:pt x="112" y="248"/>
                      <a:pt x="108" y="248"/>
                      <a:pt x="103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E22BC64-24E5-6664-473C-12184B7BDCF4}"/>
              </a:ext>
            </a:extLst>
          </p:cNvPr>
          <p:cNvSpPr txBox="1"/>
          <p:nvPr/>
        </p:nvSpPr>
        <p:spPr>
          <a:xfrm>
            <a:off x="1653488" y="2631142"/>
            <a:ext cx="51254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715963" algn="l"/>
              </a:tabLst>
            </a:pPr>
            <a:r>
              <a:rPr lang="en-GB" sz="14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therapy following haemarthrosis/acute synovitis</a:t>
            </a:r>
            <a:r>
              <a:rPr lang="en-GB" sz="1400" b="1" baseline="300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79388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begin as soon as pain symptoms subside</a:t>
            </a:r>
          </a:p>
          <a:p>
            <a:pPr marL="179388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and proprioceptive exercises </a:t>
            </a:r>
            <a:r>
              <a:rPr lang="en-GB" sz="14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performed until joint motion and function return to pre-bleed levels and acute synovitis resolves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4A8E92-2497-5D02-67F9-301867F48494}"/>
              </a:ext>
            </a:extLst>
          </p:cNvPr>
          <p:cNvSpPr txBox="1"/>
          <p:nvPr/>
        </p:nvSpPr>
        <p:spPr>
          <a:xfrm>
            <a:off x="1640273" y="4204776"/>
            <a:ext cx="5198162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therapy for chronic synovitis</a:t>
            </a:r>
            <a:r>
              <a:rPr lang="en-GB" sz="1400" b="1" baseline="300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63525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</a:t>
            </a:r>
            <a:r>
              <a:rPr lang="en-GB" sz="14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rehabilitation</a:t>
            </a:r>
            <a:endParaRPr lang="en-GB" sz="140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Individualised</a:t>
            </a:r>
            <a:r>
              <a:rPr lang="en-GB" sz="14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based on patient functional levels</a:t>
            </a:r>
          </a:p>
          <a:p>
            <a:pPr marL="263525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Exercises begin slowly with </a:t>
            </a:r>
            <a:r>
              <a:rPr lang="en-GB" sz="14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progression </a:t>
            </a:r>
            <a:br>
              <a:rPr lang="en-GB" sz="14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weight-bearing activities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48763B5-477B-F4D6-ACA4-F7D3BE354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772" y="1578544"/>
            <a:ext cx="544479" cy="54447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C49AE2A-ED71-DE98-611C-A1BB6562F200}"/>
              </a:ext>
            </a:extLst>
          </p:cNvPr>
          <p:cNvGrpSpPr/>
          <p:nvPr/>
        </p:nvGrpSpPr>
        <p:grpSpPr>
          <a:xfrm>
            <a:off x="7337220" y="3472449"/>
            <a:ext cx="3859585" cy="2178364"/>
            <a:chOff x="7054466" y="3673043"/>
            <a:chExt cx="4431323" cy="237951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4A5FC9A-8DE3-9DFD-3085-3CFBF305CE5B}"/>
                </a:ext>
              </a:extLst>
            </p:cNvPr>
            <p:cNvSpPr/>
            <p:nvPr/>
          </p:nvSpPr>
          <p:spPr>
            <a:xfrm>
              <a:off x="8313525" y="3673043"/>
              <a:ext cx="2073611" cy="1017228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 w="34925"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sz="1400" b="1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Educating</a:t>
              </a:r>
              <a:r>
                <a:rPr lang="en-GB" sz="1400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</a:t>
              </a:r>
              <a:br>
                <a:rPr lang="en-GB" sz="1400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activities and </a:t>
              </a:r>
              <a:br>
                <a:rPr lang="en-GB" sz="1400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prevention</a:t>
              </a:r>
              <a:r>
                <a:rPr lang="en-GB" sz="1400" baseline="30000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69843FA-5F50-0782-FFB5-53824E405257}"/>
                </a:ext>
              </a:extLst>
            </p:cNvPr>
            <p:cNvSpPr/>
            <p:nvPr/>
          </p:nvSpPr>
          <p:spPr>
            <a:xfrm>
              <a:off x="7054466" y="5035329"/>
              <a:ext cx="2073611" cy="1017228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 w="34925"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sz="1400" b="1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 </a:t>
              </a:r>
              <a:br>
                <a:rPr lang="en-GB" sz="1400" b="1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 b="1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managing </a:t>
              </a:r>
              <a:r>
                <a:rPr lang="en-GB" sz="1400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musculoskeletal complications</a:t>
              </a:r>
              <a:r>
                <a:rPr lang="en-GB" sz="1400" baseline="30000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B41B6E3-64AD-E7DD-3BAE-8A7A5CD5F8E4}"/>
                </a:ext>
              </a:extLst>
            </p:cNvPr>
            <p:cNvSpPr/>
            <p:nvPr/>
          </p:nvSpPr>
          <p:spPr>
            <a:xfrm>
              <a:off x="9412178" y="5032171"/>
              <a:ext cx="2073611" cy="1017228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 w="34925"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sz="1400" b="1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Preservation</a:t>
              </a:r>
              <a:r>
                <a:rPr lang="en-GB" sz="1400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muscle strength and function</a:t>
              </a:r>
              <a:r>
                <a:rPr lang="en-GB" sz="1400" baseline="30000" noProof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4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A7954-4561-7FC6-0303-1CF2C72BB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782C-DDC7-CB80-E6BF-76489AB7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Synovial hypertrophy may be reversed with appropriate treatment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74B7535-2754-5821-4209-B1F3F70F4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D306B0CF-28DA-4AF7-AD0B-CB9D5901F647}" type="slidenum">
              <a:rPr lang="en-GB" noProof="0" smtClean="0"/>
              <a:pPr lvl="0"/>
              <a:t>22</a:t>
            </a:fld>
            <a:endParaRPr lang="en-GB" noProof="0" dirty="0"/>
          </a:p>
        </p:txBody>
      </p:sp>
      <p:sp>
        <p:nvSpPr>
          <p:cNvPr id="96" name="Content Placeholder 95">
            <a:extLst>
              <a:ext uri="{FF2B5EF4-FFF2-40B4-BE49-F238E27FC236}">
                <a16:creationId xmlns:a16="http://schemas.microsoft.com/office/drawing/2014/main" id="{4216693D-3884-132A-F36E-0299BEDA25A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br>
              <a:rPr lang="en-GB" noProof="0" dirty="0"/>
            </a:br>
            <a:r>
              <a:rPr lang="en-GB" noProof="0" dirty="0"/>
              <a:t>* Patients ≥12 with severe or severe/moderate haemophilia A. Cox regression-hazard ratio: 10.79; 95%CI 1.38-84.45; p=0.023</a:t>
            </a:r>
          </a:p>
          <a:p>
            <a:r>
              <a:rPr lang="en-GB" noProof="0" dirty="0"/>
              <a:t>ITA, intensive treatment arm; PwHA, people with haemophilia A; STA, standard treatment arm</a:t>
            </a:r>
          </a:p>
          <a:p>
            <a:r>
              <a:rPr lang="en-GB" noProof="0" dirty="0"/>
              <a:t>Adapted from: Di Minno MND, et al. J Thromb Haemost. 2025;23:458-65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B36051-1F0C-82AB-3BD6-3A9892EFC3DC}"/>
              </a:ext>
            </a:extLst>
          </p:cNvPr>
          <p:cNvSpPr/>
          <p:nvPr/>
        </p:nvSpPr>
        <p:spPr>
          <a:xfrm>
            <a:off x="644677" y="1326519"/>
            <a:ext cx="8555475" cy="678354"/>
          </a:xfrm>
          <a:prstGeom prst="roundRect">
            <a:avLst>
              <a:gd name="adj" fmla="val 29933"/>
            </a:avLst>
          </a:prstGeom>
          <a:solidFill>
            <a:schemeClr val="tx2"/>
          </a:solidFill>
        </p:spPr>
        <p:txBody>
          <a:bodyPr vert="horz" wrap="square" lIns="0" tIns="0" rIns="0" bIns="0" rtlCol="0" anchor="ctr" anchorCtr="1">
            <a:noAutofit/>
          </a:bodyPr>
          <a:lstStyle/>
          <a:p>
            <a:pPr lvl="0" algn="ctr" defTabSz="914400">
              <a:lnSpc>
                <a:spcPct val="90000"/>
              </a:lnSpc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Intensive FVIII replacement was associated with a reduction or resolution of synovial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hypertrophy </a:t>
            </a: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35.9% </a:t>
            </a:r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cases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compared with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8.4%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 standard treatment in severe/moderate PwHA*</a:t>
            </a:r>
            <a:endParaRPr kumimoji="0" lang="en-GB" sz="12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1B52DDA3-ABFE-37B7-570E-2879B1EFF043}"/>
              </a:ext>
            </a:extLst>
          </p:cNvPr>
          <p:cNvSpPr/>
          <p:nvPr/>
        </p:nvSpPr>
        <p:spPr>
          <a:xfrm>
            <a:off x="10837333" y="87135"/>
            <a:ext cx="1230489" cy="315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1A839-F832-7D5A-3EDE-1B96B0CCF73C}"/>
              </a:ext>
            </a:extLst>
          </p:cNvPr>
          <p:cNvSpPr txBox="1"/>
          <p:nvPr/>
        </p:nvSpPr>
        <p:spPr>
          <a:xfrm rot="16200000">
            <a:off x="61039" y="3703321"/>
            <a:ext cx="20085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Joints (%)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353028-EAFA-E023-5C08-D636598CB890}"/>
              </a:ext>
            </a:extLst>
          </p:cNvPr>
          <p:cNvGrpSpPr/>
          <p:nvPr/>
        </p:nvGrpSpPr>
        <p:grpSpPr>
          <a:xfrm flipH="1">
            <a:off x="9820374" y="1340768"/>
            <a:ext cx="1854562" cy="1554728"/>
            <a:chOff x="4838699" y="1117526"/>
            <a:chExt cx="2437354" cy="257917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D9CF18F-FBE9-BE03-CC42-DED40F343D7F}"/>
                </a:ext>
              </a:extLst>
            </p:cNvPr>
            <p:cNvGrpSpPr/>
            <p:nvPr/>
          </p:nvGrpSpPr>
          <p:grpSpPr>
            <a:xfrm flipH="1">
              <a:off x="4838700" y="1117526"/>
              <a:ext cx="2437353" cy="2579179"/>
              <a:chOff x="-8144038" y="1397316"/>
              <a:chExt cx="4772510" cy="5050213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9AFD9B5D-955F-7587-D298-89A43A46755E}"/>
                  </a:ext>
                </a:extLst>
              </p:cNvPr>
              <p:cNvSpPr/>
              <p:nvPr/>
            </p:nvSpPr>
            <p:spPr>
              <a:xfrm>
                <a:off x="-8144033" y="2456994"/>
                <a:ext cx="4772503" cy="3990535"/>
              </a:xfrm>
              <a:prstGeom prst="round2SameRect">
                <a:avLst>
                  <a:gd name="adj1" fmla="val 0"/>
                  <a:gd name="adj2" fmla="val 5197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Median time of treatment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ITA: 12 months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(IQR: 9.8-14)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STA: 16 months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(IQR: 11-16))</a:t>
                </a:r>
              </a:p>
            </p:txBody>
          </p:sp>
          <p:sp>
            <p:nvSpPr>
              <p:cNvPr id="23" name="Rectangle: Top Corners Rounded 22">
                <a:extLst>
                  <a:ext uri="{FF2B5EF4-FFF2-40B4-BE49-F238E27FC236}">
                    <a16:creationId xmlns:a16="http://schemas.microsoft.com/office/drawing/2014/main" id="{6A8B4558-4B90-E9DB-E87C-DA4C45597796}"/>
                  </a:ext>
                </a:extLst>
              </p:cNvPr>
              <p:cNvSpPr/>
              <p:nvPr/>
            </p:nvSpPr>
            <p:spPr>
              <a:xfrm>
                <a:off x="-8144038" y="1555580"/>
                <a:ext cx="4772510" cy="777556"/>
              </a:xfrm>
              <a:prstGeom prst="round2SameRect">
                <a:avLst/>
              </a:prstGeom>
              <a:gradFill flip="none" rotWithShape="1">
                <a:gsLst>
                  <a:gs pos="3000">
                    <a:schemeClr val="accent1"/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</p:spPr>
            <p:txBody>
              <a:bodyPr vert="horz" wrap="square" lIns="324000" tIns="0" rIns="72000" bIns="0" rtlCol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F2644FE-DFBE-43AC-C7C7-D0B104D0CC72}"/>
                  </a:ext>
                </a:extLst>
              </p:cNvPr>
              <p:cNvSpPr/>
              <p:nvPr/>
            </p:nvSpPr>
            <p:spPr>
              <a:xfrm>
                <a:off x="-8144038" y="2333135"/>
                <a:ext cx="4772509" cy="1238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53E48C-A238-7534-5697-76EC54B380BC}"/>
                  </a:ext>
                </a:extLst>
              </p:cNvPr>
              <p:cNvSpPr/>
              <p:nvPr/>
            </p:nvSpPr>
            <p:spPr>
              <a:xfrm>
                <a:off x="-7143783" y="2059663"/>
                <a:ext cx="2772000" cy="787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B73AB88-BDF4-90CA-3435-C377EAD87C01}"/>
                  </a:ext>
                </a:extLst>
              </p:cNvPr>
              <p:cNvGrpSpPr/>
              <p:nvPr/>
            </p:nvGrpSpPr>
            <p:grpSpPr>
              <a:xfrm>
                <a:off x="-6508713" y="1397316"/>
                <a:ext cx="305777" cy="415156"/>
                <a:chOff x="-6349544" y="1397316"/>
                <a:chExt cx="305777" cy="415156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F0C79D97-C459-77A6-B6CF-1A17F007F33D}"/>
                    </a:ext>
                  </a:extLst>
                </p:cNvPr>
                <p:cNvGrpSpPr/>
                <p:nvPr/>
              </p:nvGrpSpPr>
              <p:grpSpPr>
                <a:xfrm>
                  <a:off x="-6349544" y="1659584"/>
                  <a:ext cx="305777" cy="152888"/>
                  <a:chOff x="5258220" y="2079268"/>
                  <a:chExt cx="279400" cy="139700"/>
                </a:xfrm>
              </p:grpSpPr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D17C2367-7BC5-8FB4-8F1E-37568E221B63}"/>
                      </a:ext>
                    </a:extLst>
                  </p:cNvPr>
                  <p:cNvSpPr/>
                  <p:nvPr/>
                </p:nvSpPr>
                <p:spPr>
                  <a:xfrm>
                    <a:off x="5258220" y="2079268"/>
                    <a:ext cx="139700" cy="1397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D3DFB59D-B055-9C7B-9FFC-3CE4C2C07BE0}"/>
                      </a:ext>
                    </a:extLst>
                  </p:cNvPr>
                  <p:cNvSpPr/>
                  <p:nvPr/>
                </p:nvSpPr>
                <p:spPr>
                  <a:xfrm>
                    <a:off x="5397920" y="2079268"/>
                    <a:ext cx="139700" cy="1397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C28A183B-3FF1-D374-C7E5-FC169E894577}"/>
                    </a:ext>
                  </a:extLst>
                </p:cNvPr>
                <p:cNvGrpSpPr/>
                <p:nvPr/>
              </p:nvGrpSpPr>
              <p:grpSpPr>
                <a:xfrm>
                  <a:off x="-6312104" y="1397316"/>
                  <a:ext cx="230898" cy="378454"/>
                  <a:chOff x="5193989" y="1839624"/>
                  <a:chExt cx="210980" cy="345808"/>
                </a:xfrm>
              </p:grpSpPr>
              <p:sp>
                <p:nvSpPr>
                  <p:cNvPr id="92" name="Rectangle: Rounded Corners 91">
                    <a:extLst>
                      <a:ext uri="{FF2B5EF4-FFF2-40B4-BE49-F238E27FC236}">
                        <a16:creationId xmlns:a16="http://schemas.microsoft.com/office/drawing/2014/main" id="{2A252950-7BD1-AE1B-D2C7-006FA3D7A5B8}"/>
                      </a:ext>
                    </a:extLst>
                  </p:cNvPr>
                  <p:cNvSpPr/>
                  <p:nvPr/>
                </p:nvSpPr>
                <p:spPr>
                  <a:xfrm flipV="1">
                    <a:off x="5193989" y="1839624"/>
                    <a:ext cx="73354" cy="34580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4CDD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Rectangle: Rounded Corners 92">
                    <a:extLst>
                      <a:ext uri="{FF2B5EF4-FFF2-40B4-BE49-F238E27FC236}">
                        <a16:creationId xmlns:a16="http://schemas.microsoft.com/office/drawing/2014/main" id="{0B04CAFB-6690-3C93-5A3C-96A71B8A48B6}"/>
                      </a:ext>
                    </a:extLst>
                  </p:cNvPr>
                  <p:cNvSpPr/>
                  <p:nvPr/>
                </p:nvSpPr>
                <p:spPr>
                  <a:xfrm flipV="1">
                    <a:off x="5331615" y="1839624"/>
                    <a:ext cx="73354" cy="34580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4CDD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2A4F1FC-E500-506F-61B1-06457988123F}"/>
                  </a:ext>
                </a:extLst>
              </p:cNvPr>
              <p:cNvGrpSpPr/>
              <p:nvPr/>
            </p:nvGrpSpPr>
            <p:grpSpPr>
              <a:xfrm>
                <a:off x="-5312630" y="1397316"/>
                <a:ext cx="305777" cy="415156"/>
                <a:chOff x="-5129565" y="1397316"/>
                <a:chExt cx="305777" cy="415156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C48D0E1-E56F-FD0E-808F-254EE55405D4}"/>
                    </a:ext>
                  </a:extLst>
                </p:cNvPr>
                <p:cNvGrpSpPr/>
                <p:nvPr/>
              </p:nvGrpSpPr>
              <p:grpSpPr>
                <a:xfrm>
                  <a:off x="-5129565" y="1659584"/>
                  <a:ext cx="305777" cy="152888"/>
                  <a:chOff x="5258220" y="2079268"/>
                  <a:chExt cx="279400" cy="139700"/>
                </a:xfrm>
              </p:grpSpPr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1138855B-943A-D094-C47A-CD931D87C159}"/>
                      </a:ext>
                    </a:extLst>
                  </p:cNvPr>
                  <p:cNvSpPr/>
                  <p:nvPr/>
                </p:nvSpPr>
                <p:spPr>
                  <a:xfrm>
                    <a:off x="5258220" y="2079268"/>
                    <a:ext cx="139700" cy="1397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BF06359E-ED0C-CAD8-92C6-85056CB41824}"/>
                      </a:ext>
                    </a:extLst>
                  </p:cNvPr>
                  <p:cNvSpPr/>
                  <p:nvPr/>
                </p:nvSpPr>
                <p:spPr>
                  <a:xfrm>
                    <a:off x="5397920" y="2079268"/>
                    <a:ext cx="139700" cy="1397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C34C8CFA-FD32-C326-0380-907B092484FB}"/>
                    </a:ext>
                  </a:extLst>
                </p:cNvPr>
                <p:cNvGrpSpPr/>
                <p:nvPr/>
              </p:nvGrpSpPr>
              <p:grpSpPr>
                <a:xfrm>
                  <a:off x="-5092125" y="1397316"/>
                  <a:ext cx="230898" cy="378454"/>
                  <a:chOff x="5193989" y="1839624"/>
                  <a:chExt cx="210980" cy="345808"/>
                </a:xfrm>
              </p:grpSpPr>
              <p:sp>
                <p:nvSpPr>
                  <p:cNvPr id="86" name="Rectangle: Rounded Corners 85">
                    <a:extLst>
                      <a:ext uri="{FF2B5EF4-FFF2-40B4-BE49-F238E27FC236}">
                        <a16:creationId xmlns:a16="http://schemas.microsoft.com/office/drawing/2014/main" id="{C8BF0AAC-D082-79C5-9300-EBEB1B21CB38}"/>
                      </a:ext>
                    </a:extLst>
                  </p:cNvPr>
                  <p:cNvSpPr/>
                  <p:nvPr/>
                </p:nvSpPr>
                <p:spPr>
                  <a:xfrm flipV="1">
                    <a:off x="5193989" y="1839624"/>
                    <a:ext cx="73354" cy="34580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4CDD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" name="Rectangle: Rounded Corners 86">
                    <a:extLst>
                      <a:ext uri="{FF2B5EF4-FFF2-40B4-BE49-F238E27FC236}">
                        <a16:creationId xmlns:a16="http://schemas.microsoft.com/office/drawing/2014/main" id="{28894D08-DF00-7BB5-4CFB-1822552756B4}"/>
                      </a:ext>
                    </a:extLst>
                  </p:cNvPr>
                  <p:cNvSpPr/>
                  <p:nvPr/>
                </p:nvSpPr>
                <p:spPr>
                  <a:xfrm flipV="1">
                    <a:off x="5331615" y="1839624"/>
                    <a:ext cx="73354" cy="34580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4CDD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9BDBE60-3428-5C95-6CC0-F897D2514BF2}"/>
                  </a:ext>
                </a:extLst>
              </p:cNvPr>
              <p:cNvGrpSpPr/>
              <p:nvPr/>
            </p:nvGrpSpPr>
            <p:grpSpPr>
              <a:xfrm>
                <a:off x="-7704796" y="1397316"/>
                <a:ext cx="305777" cy="415156"/>
                <a:chOff x="-7569523" y="1397316"/>
                <a:chExt cx="305777" cy="415156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672A3A26-2055-018A-9A73-4D9E81359E47}"/>
                    </a:ext>
                  </a:extLst>
                </p:cNvPr>
                <p:cNvGrpSpPr/>
                <p:nvPr/>
              </p:nvGrpSpPr>
              <p:grpSpPr>
                <a:xfrm>
                  <a:off x="-7569523" y="1659584"/>
                  <a:ext cx="305777" cy="152888"/>
                  <a:chOff x="5258220" y="2079268"/>
                  <a:chExt cx="279400" cy="139700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38B123EB-3BDA-5C64-3A06-31A633B441EA}"/>
                      </a:ext>
                    </a:extLst>
                  </p:cNvPr>
                  <p:cNvSpPr/>
                  <p:nvPr/>
                </p:nvSpPr>
                <p:spPr>
                  <a:xfrm>
                    <a:off x="5258220" y="2079268"/>
                    <a:ext cx="139700" cy="1397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08E83668-4D5A-D69E-A9FD-1C741E0BE7BC}"/>
                      </a:ext>
                    </a:extLst>
                  </p:cNvPr>
                  <p:cNvSpPr/>
                  <p:nvPr/>
                </p:nvSpPr>
                <p:spPr>
                  <a:xfrm>
                    <a:off x="5397920" y="2079268"/>
                    <a:ext cx="139700" cy="1397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905E7A29-D854-B5E3-3D24-586CC0DAFC9E}"/>
                    </a:ext>
                  </a:extLst>
                </p:cNvPr>
                <p:cNvGrpSpPr/>
                <p:nvPr/>
              </p:nvGrpSpPr>
              <p:grpSpPr>
                <a:xfrm>
                  <a:off x="-7532083" y="1397316"/>
                  <a:ext cx="230898" cy="378454"/>
                  <a:chOff x="5193989" y="1839624"/>
                  <a:chExt cx="210980" cy="345808"/>
                </a:xfrm>
              </p:grpSpPr>
              <p:sp>
                <p:nvSpPr>
                  <p:cNvPr id="80" name="Rectangle: Rounded Corners 79">
                    <a:extLst>
                      <a:ext uri="{FF2B5EF4-FFF2-40B4-BE49-F238E27FC236}">
                        <a16:creationId xmlns:a16="http://schemas.microsoft.com/office/drawing/2014/main" id="{C534A605-808D-FC5F-E59F-69D552B90BB9}"/>
                      </a:ext>
                    </a:extLst>
                  </p:cNvPr>
                  <p:cNvSpPr/>
                  <p:nvPr/>
                </p:nvSpPr>
                <p:spPr>
                  <a:xfrm flipV="1">
                    <a:off x="5193989" y="1839624"/>
                    <a:ext cx="73354" cy="34580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4CDD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Rectangle: Rounded Corners 80">
                    <a:extLst>
                      <a:ext uri="{FF2B5EF4-FFF2-40B4-BE49-F238E27FC236}">
                        <a16:creationId xmlns:a16="http://schemas.microsoft.com/office/drawing/2014/main" id="{1F0E9391-8D32-F820-9AA6-B39CF86A16D4}"/>
                      </a:ext>
                    </a:extLst>
                  </p:cNvPr>
                  <p:cNvSpPr/>
                  <p:nvPr/>
                </p:nvSpPr>
                <p:spPr>
                  <a:xfrm flipV="1">
                    <a:off x="5331615" y="1839624"/>
                    <a:ext cx="73354" cy="34580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4CDD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074DC6C-3834-E348-190B-8A75E9DB3955}"/>
                  </a:ext>
                </a:extLst>
              </p:cNvPr>
              <p:cNvGrpSpPr/>
              <p:nvPr/>
            </p:nvGrpSpPr>
            <p:grpSpPr>
              <a:xfrm>
                <a:off x="-4116547" y="1397316"/>
                <a:ext cx="305777" cy="415156"/>
                <a:chOff x="-3909585" y="1397316"/>
                <a:chExt cx="305777" cy="415156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DD43B0F5-F9B5-4DE5-8C47-109C2171640C}"/>
                    </a:ext>
                  </a:extLst>
                </p:cNvPr>
                <p:cNvGrpSpPr/>
                <p:nvPr/>
              </p:nvGrpSpPr>
              <p:grpSpPr>
                <a:xfrm>
                  <a:off x="-3909585" y="1659584"/>
                  <a:ext cx="305777" cy="152888"/>
                  <a:chOff x="5258220" y="2079268"/>
                  <a:chExt cx="279400" cy="139700"/>
                </a:xfrm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CCF569F1-A17E-F466-5CF5-74AFE4163FF0}"/>
                      </a:ext>
                    </a:extLst>
                  </p:cNvPr>
                  <p:cNvSpPr/>
                  <p:nvPr/>
                </p:nvSpPr>
                <p:spPr>
                  <a:xfrm>
                    <a:off x="5258220" y="2079268"/>
                    <a:ext cx="139700" cy="1397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61CF1658-BC6B-E281-E9D7-F0C0B050D229}"/>
                      </a:ext>
                    </a:extLst>
                  </p:cNvPr>
                  <p:cNvSpPr/>
                  <p:nvPr/>
                </p:nvSpPr>
                <p:spPr>
                  <a:xfrm>
                    <a:off x="5397920" y="2079268"/>
                    <a:ext cx="139700" cy="1397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81AB49F9-A232-84D0-0F4C-EDE6EC356C92}"/>
                    </a:ext>
                  </a:extLst>
                </p:cNvPr>
                <p:cNvGrpSpPr/>
                <p:nvPr/>
              </p:nvGrpSpPr>
              <p:grpSpPr>
                <a:xfrm>
                  <a:off x="-3872146" y="1397316"/>
                  <a:ext cx="230898" cy="378454"/>
                  <a:chOff x="5193989" y="1839624"/>
                  <a:chExt cx="210980" cy="345808"/>
                </a:xfrm>
              </p:grpSpPr>
              <p:sp>
                <p:nvSpPr>
                  <p:cNvPr id="74" name="Rectangle: Rounded Corners 73">
                    <a:extLst>
                      <a:ext uri="{FF2B5EF4-FFF2-40B4-BE49-F238E27FC236}">
                        <a16:creationId xmlns:a16="http://schemas.microsoft.com/office/drawing/2014/main" id="{C7B55E66-53F3-6265-9FB4-9FBD91C7B66E}"/>
                      </a:ext>
                    </a:extLst>
                  </p:cNvPr>
                  <p:cNvSpPr/>
                  <p:nvPr/>
                </p:nvSpPr>
                <p:spPr>
                  <a:xfrm flipV="1">
                    <a:off x="5193989" y="1839624"/>
                    <a:ext cx="73354" cy="34580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4CDD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" name="Rectangle: Rounded Corners 74">
                    <a:extLst>
                      <a:ext uri="{FF2B5EF4-FFF2-40B4-BE49-F238E27FC236}">
                        <a16:creationId xmlns:a16="http://schemas.microsoft.com/office/drawing/2014/main" id="{3C70E74A-9032-00E6-ACAC-114C501E758D}"/>
                      </a:ext>
                    </a:extLst>
                  </p:cNvPr>
                  <p:cNvSpPr/>
                  <p:nvPr/>
                </p:nvSpPr>
                <p:spPr>
                  <a:xfrm flipV="1">
                    <a:off x="5331615" y="1839624"/>
                    <a:ext cx="73354" cy="34580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4CDD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A8D40E-9862-6846-12B8-01DF2203C814}"/>
                </a:ext>
              </a:extLst>
            </p:cNvPr>
            <p:cNvSpPr/>
            <p:nvPr/>
          </p:nvSpPr>
          <p:spPr>
            <a:xfrm>
              <a:off x="4838699" y="1658711"/>
              <a:ext cx="2437354" cy="19769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C52DA7D-5D18-EA40-EA45-688A35C737A8}"/>
              </a:ext>
            </a:extLst>
          </p:cNvPr>
          <p:cNvSpPr txBox="1"/>
          <p:nvPr/>
        </p:nvSpPr>
        <p:spPr>
          <a:xfrm>
            <a:off x="9200153" y="3861048"/>
            <a:ext cx="2474783" cy="1457798"/>
          </a:xfrm>
          <a:prstGeom prst="roundRect">
            <a:avLst>
              <a:gd name="adj" fmla="val 1154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tIns="36000" rIns="91440" bIns="36000" rtlCol="0" anchor="ctr">
            <a:spAutoFit/>
          </a:bodyPr>
          <a:lstStyle/>
          <a:p>
            <a:pPr algn="ctr">
              <a:defRPr/>
            </a:pPr>
            <a:r>
              <a:rPr lang="en-GB" sz="1200" b="1" noProof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 targeted FVIII trough level of 8%-12%</a:t>
            </a:r>
          </a:p>
          <a:p>
            <a:pPr algn="ctr">
              <a:defRPr/>
            </a:pPr>
            <a:r>
              <a:rPr lang="en-GB" sz="1200" b="1" noProof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(n=39) </a:t>
            </a:r>
            <a:br>
              <a:rPr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 targeted FVIII trough level of 3%-5%</a:t>
            </a:r>
          </a:p>
          <a:p>
            <a:pPr algn="ctr">
              <a:defRPr/>
            </a:pPr>
            <a:r>
              <a:rPr lang="en-GB" sz="1200" b="1" noProof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(n=36)</a:t>
            </a:r>
            <a:endParaRPr lang="en-GB" noProof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7" name="Chart 96">
            <a:extLst>
              <a:ext uri="{FF2B5EF4-FFF2-40B4-BE49-F238E27FC236}">
                <a16:creationId xmlns:a16="http://schemas.microsoft.com/office/drawing/2014/main" id="{2D62D600-9B93-90CA-A029-E741697F0F1E}"/>
              </a:ext>
            </a:extLst>
          </p:cNvPr>
          <p:cNvGraphicFramePr/>
          <p:nvPr/>
        </p:nvGraphicFramePr>
        <p:xfrm>
          <a:off x="1271464" y="2306412"/>
          <a:ext cx="7632848" cy="321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8" name="TextBox 97">
            <a:extLst>
              <a:ext uri="{FF2B5EF4-FFF2-40B4-BE49-F238E27FC236}">
                <a16:creationId xmlns:a16="http://schemas.microsoft.com/office/drawing/2014/main" id="{E96AC7E0-920D-28CD-1EE6-40FF43448471}"/>
              </a:ext>
            </a:extLst>
          </p:cNvPr>
          <p:cNvSpPr txBox="1"/>
          <p:nvPr/>
        </p:nvSpPr>
        <p:spPr>
          <a:xfrm>
            <a:off x="2279576" y="2924944"/>
            <a:ext cx="10124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ITA Reduction </a:t>
            </a:r>
          </a:p>
          <a:p>
            <a:pPr algn="l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 Reduction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1086933-9C80-C740-9E60-33E9DFB12741}"/>
              </a:ext>
            </a:extLst>
          </p:cNvPr>
          <p:cNvSpPr/>
          <p:nvPr/>
        </p:nvSpPr>
        <p:spPr>
          <a:xfrm>
            <a:off x="1991544" y="2924944"/>
            <a:ext cx="153922" cy="1539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DBBD8F0-DEAD-80C6-1515-1C817E3E7828}"/>
              </a:ext>
            </a:extLst>
          </p:cNvPr>
          <p:cNvSpPr/>
          <p:nvPr/>
        </p:nvSpPr>
        <p:spPr>
          <a:xfrm>
            <a:off x="1991544" y="3114386"/>
            <a:ext cx="153922" cy="1539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BF8F43D-0A15-31F9-4257-E280F8D543E9}"/>
              </a:ext>
            </a:extLst>
          </p:cNvPr>
          <p:cNvSpPr txBox="1"/>
          <p:nvPr/>
        </p:nvSpPr>
        <p:spPr>
          <a:xfrm>
            <a:off x="2639616" y="5445804"/>
            <a:ext cx="52738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Elbow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A81095E-4EBE-631B-3353-9C4DEAA065C9}"/>
              </a:ext>
            </a:extLst>
          </p:cNvPr>
          <p:cNvSpPr txBox="1"/>
          <p:nvPr/>
        </p:nvSpPr>
        <p:spPr>
          <a:xfrm>
            <a:off x="5020512" y="5445804"/>
            <a:ext cx="43762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Knee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D57B83E-2D91-6123-A12D-5C5B53048A07}"/>
              </a:ext>
            </a:extLst>
          </p:cNvPr>
          <p:cNvSpPr txBox="1"/>
          <p:nvPr/>
        </p:nvSpPr>
        <p:spPr>
          <a:xfrm>
            <a:off x="7371929" y="5445804"/>
            <a:ext cx="4873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Ankle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0D6A719-D37D-0D2A-D5D1-858459397ABF}"/>
              </a:ext>
            </a:extLst>
          </p:cNvPr>
          <p:cNvCxnSpPr/>
          <p:nvPr/>
        </p:nvCxnSpPr>
        <p:spPr>
          <a:xfrm>
            <a:off x="2063552" y="5709930"/>
            <a:ext cx="168907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B489C9F-A26B-0076-CB05-28E5FE6E20D2}"/>
              </a:ext>
            </a:extLst>
          </p:cNvPr>
          <p:cNvCxnSpPr/>
          <p:nvPr/>
        </p:nvCxnSpPr>
        <p:spPr>
          <a:xfrm>
            <a:off x="4478930" y="5709930"/>
            <a:ext cx="168907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71ADE78-A78F-B972-F583-65D9FC617751}"/>
              </a:ext>
            </a:extLst>
          </p:cNvPr>
          <p:cNvCxnSpPr/>
          <p:nvPr/>
        </p:nvCxnSpPr>
        <p:spPr>
          <a:xfrm>
            <a:off x="6783186" y="5709930"/>
            <a:ext cx="168907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57E53FAB-BBF0-C08C-CAFB-B4C2AD42D790}"/>
              </a:ext>
            </a:extLst>
          </p:cNvPr>
          <p:cNvSpPr txBox="1"/>
          <p:nvPr/>
        </p:nvSpPr>
        <p:spPr>
          <a:xfrm>
            <a:off x="3781804" y="2924944"/>
            <a:ext cx="104612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ITA Resolution</a:t>
            </a:r>
          </a:p>
          <a:p>
            <a:pPr algn="l"/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 Resolution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6C76C45-6AA0-C9FC-154E-D3213888016D}"/>
              </a:ext>
            </a:extLst>
          </p:cNvPr>
          <p:cNvSpPr/>
          <p:nvPr/>
        </p:nvSpPr>
        <p:spPr>
          <a:xfrm>
            <a:off x="3493772" y="2924944"/>
            <a:ext cx="153922" cy="1539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8BCC77E-D907-F525-A7CA-691FE1C2BAAA}"/>
              </a:ext>
            </a:extLst>
          </p:cNvPr>
          <p:cNvSpPr/>
          <p:nvPr/>
        </p:nvSpPr>
        <p:spPr>
          <a:xfrm>
            <a:off x="3493772" y="3114386"/>
            <a:ext cx="153922" cy="1539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EDFCB-A433-7770-8A4D-9D64ED8DBA4D}"/>
              </a:ext>
            </a:extLst>
          </p:cNvPr>
          <p:cNvSpPr txBox="1"/>
          <p:nvPr/>
        </p:nvSpPr>
        <p:spPr>
          <a:xfrm>
            <a:off x="2267271" y="2323722"/>
            <a:ext cx="61206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joints achieving reduction and resolution 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of hypertrophic synovium in ITA and STA arms</a:t>
            </a:r>
            <a:endParaRPr lang="en-GB" sz="1000" b="1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6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333E8-ED28-CB20-E4E0-BECABA637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E85D0EE3-3F86-FCDD-8D80-A4B19B41B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99900"/>
              </p:ext>
            </p:extLst>
          </p:nvPr>
        </p:nvGraphicFramePr>
        <p:xfrm>
          <a:off x="1898903" y="4939059"/>
          <a:ext cx="5997324" cy="228600"/>
        </p:xfrm>
        <a:graphic>
          <a:graphicData uri="http://schemas.openxmlformats.org/drawingml/2006/table">
            <a:tbl>
              <a:tblPr firstRow="1" bandRow="1"/>
              <a:tblGrid>
                <a:gridCol w="499777">
                  <a:extLst>
                    <a:ext uri="{9D8B030D-6E8A-4147-A177-3AD203B41FA5}">
                      <a16:colId xmlns:a16="http://schemas.microsoft.com/office/drawing/2014/main" val="3642852713"/>
                    </a:ext>
                  </a:extLst>
                </a:gridCol>
                <a:gridCol w="499777">
                  <a:extLst>
                    <a:ext uri="{9D8B030D-6E8A-4147-A177-3AD203B41FA5}">
                      <a16:colId xmlns:a16="http://schemas.microsoft.com/office/drawing/2014/main" val="1638400042"/>
                    </a:ext>
                  </a:extLst>
                </a:gridCol>
                <a:gridCol w="499777">
                  <a:extLst>
                    <a:ext uri="{9D8B030D-6E8A-4147-A177-3AD203B41FA5}">
                      <a16:colId xmlns:a16="http://schemas.microsoft.com/office/drawing/2014/main" val="3014078702"/>
                    </a:ext>
                  </a:extLst>
                </a:gridCol>
                <a:gridCol w="499777">
                  <a:extLst>
                    <a:ext uri="{9D8B030D-6E8A-4147-A177-3AD203B41FA5}">
                      <a16:colId xmlns:a16="http://schemas.microsoft.com/office/drawing/2014/main" val="3216408394"/>
                    </a:ext>
                  </a:extLst>
                </a:gridCol>
                <a:gridCol w="499777">
                  <a:extLst>
                    <a:ext uri="{9D8B030D-6E8A-4147-A177-3AD203B41FA5}">
                      <a16:colId xmlns:a16="http://schemas.microsoft.com/office/drawing/2014/main" val="3007160092"/>
                    </a:ext>
                  </a:extLst>
                </a:gridCol>
                <a:gridCol w="499777">
                  <a:extLst>
                    <a:ext uri="{9D8B030D-6E8A-4147-A177-3AD203B41FA5}">
                      <a16:colId xmlns:a16="http://schemas.microsoft.com/office/drawing/2014/main" val="523157768"/>
                    </a:ext>
                  </a:extLst>
                </a:gridCol>
                <a:gridCol w="499777">
                  <a:extLst>
                    <a:ext uri="{9D8B030D-6E8A-4147-A177-3AD203B41FA5}">
                      <a16:colId xmlns:a16="http://schemas.microsoft.com/office/drawing/2014/main" val="3717087083"/>
                    </a:ext>
                  </a:extLst>
                </a:gridCol>
                <a:gridCol w="499777">
                  <a:extLst>
                    <a:ext uri="{9D8B030D-6E8A-4147-A177-3AD203B41FA5}">
                      <a16:colId xmlns:a16="http://schemas.microsoft.com/office/drawing/2014/main" val="4211105489"/>
                    </a:ext>
                  </a:extLst>
                </a:gridCol>
                <a:gridCol w="499777">
                  <a:extLst>
                    <a:ext uri="{9D8B030D-6E8A-4147-A177-3AD203B41FA5}">
                      <a16:colId xmlns:a16="http://schemas.microsoft.com/office/drawing/2014/main" val="1476791991"/>
                    </a:ext>
                  </a:extLst>
                </a:gridCol>
                <a:gridCol w="499777">
                  <a:extLst>
                    <a:ext uri="{9D8B030D-6E8A-4147-A177-3AD203B41FA5}">
                      <a16:colId xmlns:a16="http://schemas.microsoft.com/office/drawing/2014/main" val="4020049818"/>
                    </a:ext>
                  </a:extLst>
                </a:gridCol>
                <a:gridCol w="499777">
                  <a:extLst>
                    <a:ext uri="{9D8B030D-6E8A-4147-A177-3AD203B41FA5}">
                      <a16:colId xmlns:a16="http://schemas.microsoft.com/office/drawing/2014/main" val="4097999230"/>
                    </a:ext>
                  </a:extLst>
                </a:gridCol>
                <a:gridCol w="499777">
                  <a:extLst>
                    <a:ext uri="{9D8B030D-6E8A-4147-A177-3AD203B41FA5}">
                      <a16:colId xmlns:a16="http://schemas.microsoft.com/office/drawing/2014/main" val="1800630105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376886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7200DB5-E163-5430-E9A8-B08DB7760A75}"/>
              </a:ext>
            </a:extLst>
          </p:cNvPr>
          <p:cNvCxnSpPr>
            <a:cxnSpLocks/>
          </p:cNvCxnSpPr>
          <p:nvPr/>
        </p:nvCxnSpPr>
        <p:spPr>
          <a:xfrm flipH="1">
            <a:off x="5156970" y="4305525"/>
            <a:ext cx="1991975" cy="0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3391D1B-43D5-2604-7648-033AC8295A28}"/>
              </a:ext>
            </a:extLst>
          </p:cNvPr>
          <p:cNvSpPr/>
          <p:nvPr/>
        </p:nvSpPr>
        <p:spPr>
          <a:xfrm>
            <a:off x="6103286" y="4250662"/>
            <a:ext cx="77591" cy="175292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2BF945E-703C-A222-195F-56B25A69ECD0}"/>
              </a:ext>
            </a:extLst>
          </p:cNvPr>
          <p:cNvCxnSpPr>
            <a:cxnSpLocks/>
            <a:stCxn id="31" idx="4"/>
          </p:cNvCxnSpPr>
          <p:nvPr/>
        </p:nvCxnSpPr>
        <p:spPr>
          <a:xfrm>
            <a:off x="6142082" y="3963715"/>
            <a:ext cx="0" cy="967861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34B0C0C9-C7C6-CF95-B40C-E5590D7DDDAE}"/>
              </a:ext>
            </a:extLst>
          </p:cNvPr>
          <p:cNvCxnSpPr>
            <a:cxnSpLocks/>
            <a:endCxn id="32" idx="4"/>
          </p:cNvCxnSpPr>
          <p:nvPr/>
        </p:nvCxnSpPr>
        <p:spPr>
          <a:xfrm rot="16200000" flipV="1">
            <a:off x="5992888" y="3781349"/>
            <a:ext cx="1782605" cy="53281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  <a:headEnd type="oval"/>
          </a:ln>
          <a:effectLst/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0568CED-5877-37CB-ADE9-9F50E11A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Autofit/>
          </a:bodyPr>
          <a:lstStyle/>
          <a:p>
            <a:r>
              <a:rPr lang="en-GB" noProof="0" dirty="0"/>
              <a:t>Higher FVIII levels of up to 50% may be required to achieve a near-zero joint bleed rate</a:t>
            </a:r>
            <a:r>
              <a:rPr lang="en-GB" baseline="30000" noProof="0" dirty="0"/>
              <a:t>1-3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901F1-F46B-3419-406E-D05F9561A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D306B0CF-28DA-4AF7-AD0B-CB9D5901F647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2B98DE6-1EA5-2CD3-FB1B-EFE0E90D4A8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GB" noProof="0" dirty="0"/>
              <a:t>FVIII, Factor VIII; WFH, World Federation of Hemophilia. </a:t>
            </a:r>
            <a:br>
              <a:rPr lang="en-GB" noProof="0" dirty="0"/>
            </a:br>
            <a:r>
              <a:rPr lang="en-GB" noProof="0" dirty="0"/>
              <a:t>*In children; †Zero spontaneous joint bleeds in all patients with estimated FVIII activity level ≥40 IU/dL.</a:t>
            </a:r>
            <a:br>
              <a:rPr lang="en-GB" noProof="0" dirty="0"/>
            </a:br>
            <a:r>
              <a:rPr lang="en-GB" noProof="0" dirty="0"/>
              <a:t>1. den Uijl I, et al. Haemophilia 2011; 17(1):41-44; 2. Soucie J, et al. Blood Adv 2018;2:2136–44; 3. Fischer K, et al. Blood. 2016;128:2576; 4. Chowdary P, et al. Thromb Haemost 2020; 120:728–736; 5. Tiede A, et al. Haematologica 2021;106:1902–9; 6. GTH </a:t>
            </a:r>
            <a:r>
              <a:rPr lang="en-GB" noProof="0" dirty="0">
                <a:hlinkClick r:id="rId4"/>
              </a:rPr>
              <a:t>S2k-Leitlinie Synovitis bei Hämophilie</a:t>
            </a:r>
            <a:r>
              <a:rPr lang="en-GB" noProof="0" dirty="0"/>
              <a:t>. 2022 (accessed February 2026) 7. Mancuso ME, et al. Haemophilia 2023;29:619–28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C7B93C-9373-A042-02E2-CEBCEF7C6505}"/>
              </a:ext>
            </a:extLst>
          </p:cNvPr>
          <p:cNvSpPr/>
          <p:nvPr/>
        </p:nvSpPr>
        <p:spPr>
          <a:xfrm>
            <a:off x="9003425" y="1570974"/>
            <a:ext cx="2671510" cy="1894686"/>
          </a:xfrm>
          <a:prstGeom prst="roundRect">
            <a:avLst>
              <a:gd name="adj" fmla="val 13315"/>
            </a:avLst>
          </a:prstGeom>
          <a:gradFill flip="none" rotWithShape="1">
            <a:gsLst>
              <a:gs pos="3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</p:spPr>
        <p:txBody>
          <a:bodyPr vert="horz" wrap="square" lIns="72000" tIns="72000" rIns="72000" bIns="72000" rtlCol="0" anchor="b" anchorCtr="1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GB" sz="1100" b="1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GTH</a:t>
            </a: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recommends treatment with coagulation agents in </a:t>
            </a:r>
            <a:r>
              <a:rPr lang="en-GB" sz="1100" b="1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chronic synovitis </a:t>
            </a: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prevent recurrent bleeding that may require levels of ≥30% for 6 months and regular check ups and monitoring</a:t>
            </a:r>
            <a:r>
              <a:rPr lang="en-GB" sz="11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1100" noProof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1100" u="sng" baseline="30000" noProof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814C03-F609-E802-86FA-4F5E27940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3975" y="1608196"/>
            <a:ext cx="600770" cy="60077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5B1D94-AA25-2BD1-C9D1-E68568EE1B51}"/>
              </a:ext>
            </a:extLst>
          </p:cNvPr>
          <p:cNvSpPr/>
          <p:nvPr/>
        </p:nvSpPr>
        <p:spPr>
          <a:xfrm>
            <a:off x="9003425" y="3911664"/>
            <a:ext cx="2671510" cy="1893600"/>
          </a:xfrm>
          <a:prstGeom prst="roundRect">
            <a:avLst/>
          </a:prstGeom>
          <a:gradFill flip="none" rotWithShape="1">
            <a:gsLst>
              <a:gs pos="3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</p:spPr>
        <p:txBody>
          <a:bodyPr vert="horz" wrap="square" lIns="72000" tIns="72000" rIns="72000" bIns="72000" rtlCol="0" anchor="b" anchorCtr="1">
            <a:noAutofit/>
          </a:bodyPr>
          <a:lstStyle/>
          <a:p>
            <a:endParaRPr lang="en-GB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141653-FC26-5A1F-1D8D-33E7991A77DE}"/>
              </a:ext>
            </a:extLst>
          </p:cNvPr>
          <p:cNvSpPr/>
          <p:nvPr/>
        </p:nvSpPr>
        <p:spPr>
          <a:xfrm>
            <a:off x="7183697" y="2214736"/>
            <a:ext cx="1537372" cy="1436242"/>
          </a:xfrm>
          <a:prstGeom prst="roundRect">
            <a:avLst>
              <a:gd name="adj" fmla="val 8576"/>
            </a:avLst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F5AB7D-23A3-CDCB-AAD1-E30E3774DFF1}"/>
              </a:ext>
            </a:extLst>
          </p:cNvPr>
          <p:cNvSpPr/>
          <p:nvPr/>
        </p:nvSpPr>
        <p:spPr>
          <a:xfrm>
            <a:off x="2389016" y="4177432"/>
            <a:ext cx="2692275" cy="700320"/>
          </a:xfrm>
          <a:prstGeom prst="roundRect">
            <a:avLst>
              <a:gd name="adj" fmla="val 18834"/>
            </a:avLst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A490DF-DC52-F594-81CD-1C535AF3B3BF}"/>
              </a:ext>
            </a:extLst>
          </p:cNvPr>
          <p:cNvSpPr/>
          <p:nvPr/>
        </p:nvSpPr>
        <p:spPr>
          <a:xfrm>
            <a:off x="3527192" y="3345531"/>
            <a:ext cx="3016223" cy="700320"/>
          </a:xfrm>
          <a:prstGeom prst="roundRect">
            <a:avLst>
              <a:gd name="adj" fmla="val 18834"/>
            </a:avLst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7D277B-0B44-C15B-1394-1DB0D6DFAB0F}"/>
              </a:ext>
            </a:extLst>
          </p:cNvPr>
          <p:cNvSpPr/>
          <p:nvPr/>
        </p:nvSpPr>
        <p:spPr>
          <a:xfrm>
            <a:off x="3195893" y="2501283"/>
            <a:ext cx="3816653" cy="747438"/>
          </a:xfrm>
          <a:prstGeom prst="roundRect">
            <a:avLst>
              <a:gd name="adj" fmla="val 15750"/>
            </a:avLst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9056FBC5-16DE-8957-45FD-AE5190C6C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74823"/>
              </p:ext>
            </p:extLst>
          </p:nvPr>
        </p:nvGraphicFramePr>
        <p:xfrm>
          <a:off x="1036247" y="2248500"/>
          <a:ext cx="411304" cy="2732400"/>
        </p:xfrm>
        <a:graphic>
          <a:graphicData uri="http://schemas.openxmlformats.org/drawingml/2006/table">
            <a:tbl>
              <a:tblPr/>
              <a:tblGrid>
                <a:gridCol w="411304">
                  <a:extLst>
                    <a:ext uri="{9D8B030D-6E8A-4147-A177-3AD203B41FA5}">
                      <a16:colId xmlns:a16="http://schemas.microsoft.com/office/drawing/2014/main" val="4072410236"/>
                    </a:ext>
                  </a:extLst>
                </a:gridCol>
              </a:tblGrid>
              <a:tr h="24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557981"/>
                  </a:ext>
                </a:extLst>
              </a:tr>
              <a:tr h="24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564509"/>
                  </a:ext>
                </a:extLst>
              </a:tr>
              <a:tr h="24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9084"/>
                  </a:ext>
                </a:extLst>
              </a:tr>
              <a:tr h="24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8542"/>
                  </a:ext>
                </a:extLst>
              </a:tr>
              <a:tr h="24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206056"/>
                  </a:ext>
                </a:extLst>
              </a:tr>
              <a:tr h="24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79679"/>
                  </a:ext>
                </a:extLst>
              </a:tr>
              <a:tr h="24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056081"/>
                  </a:ext>
                </a:extLst>
              </a:tr>
              <a:tr h="24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291467"/>
                  </a:ext>
                </a:extLst>
              </a:tr>
              <a:tr h="24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616548"/>
                  </a:ext>
                </a:extLst>
              </a:tr>
              <a:tr h="24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060737"/>
                  </a:ext>
                </a:extLst>
              </a:tr>
              <a:tr h="248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701816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1DAEE552-2F3D-20E8-0F73-733B30030863}"/>
              </a:ext>
            </a:extLst>
          </p:cNvPr>
          <p:cNvSpPr/>
          <p:nvPr/>
        </p:nvSpPr>
        <p:spPr>
          <a:xfrm>
            <a:off x="2544030" y="4250662"/>
            <a:ext cx="564711" cy="562905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15 IU/dL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390B24-01AD-7DDB-33B5-3CB02B3FF67E}"/>
              </a:ext>
            </a:extLst>
          </p:cNvPr>
          <p:cNvGrpSpPr/>
          <p:nvPr/>
        </p:nvGrpSpPr>
        <p:grpSpPr>
          <a:xfrm>
            <a:off x="3209612" y="4254781"/>
            <a:ext cx="1793761" cy="545623"/>
            <a:chOff x="3177916" y="3622993"/>
            <a:chExt cx="2840795" cy="545623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DDBF280E-4999-E36F-557C-AAED23717284}"/>
                </a:ext>
              </a:extLst>
            </p:cNvPr>
            <p:cNvSpPr txBox="1">
              <a:spLocks/>
            </p:cNvSpPr>
            <p:nvPr/>
          </p:nvSpPr>
          <p:spPr>
            <a:xfrm>
              <a:off x="3177916" y="3622993"/>
              <a:ext cx="2840795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625" indent="-24765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3100" indent="-2444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21590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E8E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den Uijl et al. Haemophilia. 2011</a:t>
              </a:r>
              <a:r>
                <a:rPr kumimoji="0" lang="en-GB" sz="900" b="1" i="0" u="none" strike="noStrike" kern="1200" cap="none" spc="0" normalizeH="0" baseline="300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E3A2E48B-137C-AD9F-EC93-49D2294D54AE}"/>
                </a:ext>
              </a:extLst>
            </p:cNvPr>
            <p:cNvSpPr txBox="1">
              <a:spLocks/>
            </p:cNvSpPr>
            <p:nvPr/>
          </p:nvSpPr>
          <p:spPr>
            <a:xfrm>
              <a:off x="3177918" y="3799284"/>
              <a:ext cx="2551211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625" indent="-24765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3100" indent="-2444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21590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47650" lvl="2" indent="0" algn="r">
                <a:spcAft>
                  <a:spcPts val="1200"/>
                </a:spcAft>
                <a:buClr>
                  <a:srgbClr val="E8E8E8"/>
                </a:buClr>
                <a:buNone/>
                <a:defRPr/>
              </a:pPr>
              <a:r>
                <a:rPr lang="en-GB" sz="800" b="0" i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kumimoji="0" lang="en-GB" sz="8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ultivariate model to estimate joint bleeds in people with non-severe haemophilia 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4D660C-600E-A671-E028-F4144DC3F4FF}"/>
              </a:ext>
            </a:extLst>
          </p:cNvPr>
          <p:cNvGrpSpPr/>
          <p:nvPr/>
        </p:nvGrpSpPr>
        <p:grpSpPr>
          <a:xfrm>
            <a:off x="3316645" y="3474687"/>
            <a:ext cx="2436762" cy="422512"/>
            <a:chOff x="3049639" y="3622993"/>
            <a:chExt cx="2436762" cy="42251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E5BC2BB6-5E7A-1795-5546-E45A13C8816F}"/>
                </a:ext>
              </a:extLst>
            </p:cNvPr>
            <p:cNvSpPr txBox="1">
              <a:spLocks/>
            </p:cNvSpPr>
            <p:nvPr/>
          </p:nvSpPr>
          <p:spPr>
            <a:xfrm>
              <a:off x="3840115" y="3622993"/>
              <a:ext cx="1646285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625" indent="-24765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3100" indent="-2444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21590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E8E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Soucie et al. Blood Adv. 2018</a:t>
              </a:r>
              <a:r>
                <a:rPr kumimoji="0" lang="en-GB" sz="9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90189F10-E5DF-77E4-C7E9-711D5CDB6B75}"/>
                </a:ext>
              </a:extLst>
            </p:cNvPr>
            <p:cNvSpPr txBox="1">
              <a:spLocks/>
            </p:cNvSpPr>
            <p:nvPr/>
          </p:nvSpPr>
          <p:spPr>
            <a:xfrm>
              <a:off x="3049639" y="3799284"/>
              <a:ext cx="243676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625" indent="-24765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3100" indent="-2444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21590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E8E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8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Regression model to predict joint </a:t>
              </a:r>
              <a:br>
                <a:rPr kumimoji="0" lang="en-GB" sz="8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8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bleeds in people with non-severe haemophilia A</a:t>
              </a:r>
            </a:p>
          </p:txBody>
        </p:sp>
      </p:grp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32D1457-1924-2E9D-EE0B-CF4BA5554F82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V="1">
            <a:off x="1841056" y="3695691"/>
            <a:ext cx="1686137" cy="428076"/>
          </a:xfrm>
          <a:prstGeom prst="bentConnector3">
            <a:avLst>
              <a:gd name="adj1" fmla="val 33877"/>
            </a:avLst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  <a:headEnd type="oval"/>
          </a:ln>
          <a:effectLst/>
        </p:spPr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693F08-CB86-ACB0-6B34-E0CC0537D922}"/>
              </a:ext>
            </a:extLst>
          </p:cNvPr>
          <p:cNvGrpSpPr/>
          <p:nvPr/>
        </p:nvGrpSpPr>
        <p:grpSpPr>
          <a:xfrm>
            <a:off x="3291605" y="2611076"/>
            <a:ext cx="2965593" cy="545623"/>
            <a:chOff x="2918300" y="3499882"/>
            <a:chExt cx="2965593" cy="545623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9BA33AC5-4F70-C568-6B81-38FD0E399966}"/>
                </a:ext>
              </a:extLst>
            </p:cNvPr>
            <p:cNvSpPr txBox="1">
              <a:spLocks/>
            </p:cNvSpPr>
            <p:nvPr/>
          </p:nvSpPr>
          <p:spPr>
            <a:xfrm>
              <a:off x="3622055" y="3499882"/>
              <a:ext cx="2261838" cy="276999"/>
            </a:xfrm>
            <a:prstGeom prst="rect">
              <a:avLst/>
            </a:prstGeom>
          </p:spPr>
          <p:txBody>
            <a:bodyPr vert="horz" wrap="none" lIns="0" tIns="0" rIns="0" bIns="0" rtlCol="0" anchor="b">
              <a:spAutoFit/>
            </a:bodyPr>
            <a:lstStyle>
              <a:lvl1pPr marL="0" indent="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625" indent="-24765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3100" indent="-2444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21590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E8E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Fischer et al. Blood. 2016</a:t>
              </a:r>
              <a:r>
                <a:rPr kumimoji="0" lang="en-GB" sz="900" b="1" i="0" u="none" strike="noStrike" kern="1200" cap="none" spc="0" normalizeH="0" baseline="300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Chowdary et al. Thromb Haemost. 2020</a:t>
              </a:r>
              <a:r>
                <a:rPr kumimoji="0" lang="en-GB" sz="900" b="1" i="0" u="none" strike="noStrike" kern="1200" cap="none" spc="0" normalizeH="0" baseline="300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4,†</a:t>
              </a: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BB385A97-607D-4C19-E79C-570C39991AD4}"/>
                </a:ext>
              </a:extLst>
            </p:cNvPr>
            <p:cNvSpPr txBox="1">
              <a:spLocks/>
            </p:cNvSpPr>
            <p:nvPr/>
          </p:nvSpPr>
          <p:spPr>
            <a:xfrm>
              <a:off x="2918300" y="3799284"/>
              <a:ext cx="2965593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625" indent="-24765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3100" indent="-2444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21590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E8E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8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PK models used to predict FVIII levels associated with zero </a:t>
              </a:r>
              <a:br>
                <a:rPr kumimoji="0" lang="en-GB" sz="8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8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bleeds in people with severe haemophilia A</a:t>
              </a:r>
            </a:p>
          </p:txBody>
        </p: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C9E4E7E3-51AD-7525-5694-8D1EEC3FEF02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V="1">
            <a:off x="1802439" y="2875002"/>
            <a:ext cx="1393455" cy="1122644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  <a:headEnd type="oval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91FD9B9-5DD2-F809-F386-8005F1E0BBF7}"/>
              </a:ext>
            </a:extLst>
          </p:cNvPr>
          <p:cNvSpPr/>
          <p:nvPr/>
        </p:nvSpPr>
        <p:spPr>
          <a:xfrm>
            <a:off x="5859726" y="3400810"/>
            <a:ext cx="564711" cy="562905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30 IU/dL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2A55C6-178C-0D6E-F262-0FE56C998820}"/>
              </a:ext>
            </a:extLst>
          </p:cNvPr>
          <p:cNvSpPr/>
          <p:nvPr/>
        </p:nvSpPr>
        <p:spPr>
          <a:xfrm>
            <a:off x="6335425" y="2593550"/>
            <a:ext cx="564711" cy="562905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35–40 </a:t>
            </a:r>
            <a:b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IU/dL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3946753-5F9A-C0F7-59A2-DC3D26E9D9A9}"/>
              </a:ext>
            </a:extLst>
          </p:cNvPr>
          <p:cNvSpPr txBox="1">
            <a:spLocks/>
          </p:cNvSpPr>
          <p:nvPr/>
        </p:nvSpPr>
        <p:spPr>
          <a:xfrm>
            <a:off x="4439106" y="5256988"/>
            <a:ext cx="916919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78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8625" indent="-247650" algn="l" defTabSz="68578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3100" indent="-244475" algn="l" defTabSz="68578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15900" algn="l" defTabSz="68578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E8E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Date published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FA8BBB-1636-47FB-9670-BEBB8A174DBD}"/>
              </a:ext>
            </a:extLst>
          </p:cNvPr>
          <p:cNvCxnSpPr>
            <a:cxnSpLocks/>
          </p:cNvCxnSpPr>
          <p:nvPr/>
        </p:nvCxnSpPr>
        <p:spPr>
          <a:xfrm flipH="1">
            <a:off x="2709424" y="4813567"/>
            <a:ext cx="1" cy="125492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BEAD07-31E9-FB5A-CE00-B52EDD78ED71}"/>
              </a:ext>
            </a:extLst>
          </p:cNvPr>
          <p:cNvCxnSpPr>
            <a:cxnSpLocks/>
          </p:cNvCxnSpPr>
          <p:nvPr/>
        </p:nvCxnSpPr>
        <p:spPr>
          <a:xfrm>
            <a:off x="1802432" y="4498096"/>
            <a:ext cx="581631" cy="1026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24F677A-00A7-3C9E-535D-CEBFB5FB37A1}"/>
              </a:ext>
            </a:extLst>
          </p:cNvPr>
          <p:cNvCxnSpPr>
            <a:cxnSpLocks/>
          </p:cNvCxnSpPr>
          <p:nvPr/>
        </p:nvCxnSpPr>
        <p:spPr>
          <a:xfrm>
            <a:off x="5162007" y="4305468"/>
            <a:ext cx="0" cy="633591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  <a:tailEnd type="oval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7020710-2173-E84C-C485-E822537B650D}"/>
              </a:ext>
            </a:extLst>
          </p:cNvPr>
          <p:cNvSpPr/>
          <p:nvPr/>
        </p:nvSpPr>
        <p:spPr>
          <a:xfrm>
            <a:off x="7674899" y="2072850"/>
            <a:ext cx="564711" cy="562905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50</a:t>
            </a:r>
            <a:b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IU/dL*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C6838E-F3D1-0479-4613-211B0E9F651A}"/>
              </a:ext>
            </a:extLst>
          </p:cNvPr>
          <p:cNvGrpSpPr/>
          <p:nvPr/>
        </p:nvGrpSpPr>
        <p:grpSpPr>
          <a:xfrm>
            <a:off x="7287891" y="2745920"/>
            <a:ext cx="1333658" cy="814870"/>
            <a:chOff x="3177917" y="3622992"/>
            <a:chExt cx="2308483" cy="950881"/>
          </a:xfrm>
        </p:grpSpPr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3BDE7A94-A26F-CF44-E8CD-0DEC81B6AF57}"/>
                </a:ext>
              </a:extLst>
            </p:cNvPr>
            <p:cNvSpPr txBox="1">
              <a:spLocks/>
            </p:cNvSpPr>
            <p:nvPr/>
          </p:nvSpPr>
          <p:spPr>
            <a:xfrm>
              <a:off x="3177917" y="3622992"/>
              <a:ext cx="2308483" cy="3232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625" indent="-24765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3100" indent="-2444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21590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E8E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Tiede et al. </a:t>
              </a:r>
              <a:b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Haematologica. 2021</a:t>
              </a:r>
              <a:r>
                <a:rPr kumimoji="0" lang="en-GB" sz="1000" b="1" i="0" u="none" strike="noStrike" kern="1200" cap="none" spc="0" normalizeH="0" baseline="300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GB" sz="9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285A2C51-1053-9D5A-FF76-AB8E6CDA8D7C}"/>
                </a:ext>
              </a:extLst>
            </p:cNvPr>
            <p:cNvSpPr txBox="1">
              <a:spLocks/>
            </p:cNvSpPr>
            <p:nvPr/>
          </p:nvSpPr>
          <p:spPr>
            <a:xfrm>
              <a:off x="3177917" y="3999236"/>
              <a:ext cx="2308483" cy="5746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625" indent="-24765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–"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3100" indent="-244475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215900" algn="l" defTabSz="685783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E8E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800" b="0" i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0" lang="en-GB" sz="8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opulation PK model to evaluate the relationship between FVIII activity levels </a:t>
              </a:r>
              <a:br>
                <a:rPr kumimoji="0" lang="en-GB" sz="8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8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bleeds</a:t>
              </a:r>
              <a:r>
                <a:rPr kumimoji="0" lang="en-GB" sz="800" b="0" i="1" u="none" strike="noStrike" kern="1200" cap="none" spc="0" normalizeH="0" baseline="300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3ED8F941-7DB4-6C55-9064-F9DFEE65392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166930" y="4128903"/>
            <a:ext cx="1288082" cy="332232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9D9FD5CE-3D85-E70C-0972-AC7E456D123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56687" y="2354300"/>
            <a:ext cx="5327012" cy="1398956"/>
          </a:xfrm>
          <a:prstGeom prst="bentConnector3">
            <a:avLst>
              <a:gd name="adj1" fmla="val 93145"/>
            </a:avLst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  <a:headEnd type="oval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4B6375C-D3CE-E477-271E-8095B8BB99A7}"/>
              </a:ext>
            </a:extLst>
          </p:cNvPr>
          <p:cNvSpPr txBox="1"/>
          <p:nvPr/>
        </p:nvSpPr>
        <p:spPr>
          <a:xfrm rot="16200000">
            <a:off x="-351102" y="3498075"/>
            <a:ext cx="24956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FVIII activity levels (IU/dL)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D0701C-DB37-C472-2903-80BF4340AF89}"/>
              </a:ext>
            </a:extLst>
          </p:cNvPr>
          <p:cNvSpPr/>
          <p:nvPr/>
        </p:nvSpPr>
        <p:spPr>
          <a:xfrm flipV="1">
            <a:off x="1445383" y="2377557"/>
            <a:ext cx="428827" cy="2495278"/>
          </a:xfrm>
          <a:prstGeom prst="rect">
            <a:avLst/>
          </a:prstGeom>
          <a:gradFill>
            <a:gsLst>
              <a:gs pos="15000">
                <a:schemeClr val="tx2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1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2933520A-C884-F378-F7C9-A6FA0A08D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11042"/>
              </p:ext>
            </p:extLst>
          </p:nvPr>
        </p:nvGraphicFramePr>
        <p:xfrm>
          <a:off x="1443600" y="2377228"/>
          <a:ext cx="428827" cy="2495610"/>
        </p:xfrm>
        <a:graphic>
          <a:graphicData uri="http://schemas.openxmlformats.org/drawingml/2006/table">
            <a:tbl>
              <a:tblPr/>
              <a:tblGrid>
                <a:gridCol w="428827">
                  <a:extLst>
                    <a:ext uri="{9D8B030D-6E8A-4147-A177-3AD203B41FA5}">
                      <a16:colId xmlns:a16="http://schemas.microsoft.com/office/drawing/2014/main" val="4072410236"/>
                    </a:ext>
                  </a:extLst>
                </a:gridCol>
              </a:tblGrid>
              <a:tr h="249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557981"/>
                  </a:ext>
                </a:extLst>
              </a:tr>
              <a:tr h="249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564509"/>
                  </a:ext>
                </a:extLst>
              </a:tr>
              <a:tr h="249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69084"/>
                  </a:ext>
                </a:extLst>
              </a:tr>
              <a:tr h="249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8542"/>
                  </a:ext>
                </a:extLst>
              </a:tr>
              <a:tr h="249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206056"/>
                  </a:ext>
                </a:extLst>
              </a:tr>
              <a:tr h="249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79679"/>
                  </a:ext>
                </a:extLst>
              </a:tr>
              <a:tr h="249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056081"/>
                  </a:ext>
                </a:extLst>
              </a:tr>
              <a:tr h="249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291467"/>
                  </a:ext>
                </a:extLst>
              </a:tr>
              <a:tr h="249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616548"/>
                  </a:ext>
                </a:extLst>
              </a:tr>
              <a:tr h="249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/>
                      <a:endParaRPr lang="en-GB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060737"/>
                  </a:ext>
                </a:extLst>
              </a:tr>
            </a:tbl>
          </a:graphicData>
        </a:graphic>
      </p:graphicFrame>
      <p:sp>
        <p:nvSpPr>
          <p:cNvPr id="30" name="Rectangle 29">
            <a:hlinkClick r:id="rId7" action="ppaction://hlinksldjump"/>
            <a:extLst>
              <a:ext uri="{FF2B5EF4-FFF2-40B4-BE49-F238E27FC236}">
                <a16:creationId xmlns:a16="http://schemas.microsoft.com/office/drawing/2014/main" id="{B97C8752-439E-5192-43D4-EF455A0F90B1}"/>
              </a:ext>
            </a:extLst>
          </p:cNvPr>
          <p:cNvSpPr/>
          <p:nvPr/>
        </p:nvSpPr>
        <p:spPr>
          <a:xfrm>
            <a:off x="10509956" y="268224"/>
            <a:ext cx="1362004" cy="64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12565F0-0F74-1065-A2AB-4ADA1D2634B1}"/>
              </a:ext>
            </a:extLst>
          </p:cNvPr>
          <p:cNvSpPr/>
          <p:nvPr/>
        </p:nvSpPr>
        <p:spPr>
          <a:xfrm>
            <a:off x="8999080" y="3911664"/>
            <a:ext cx="2671510" cy="1893600"/>
          </a:xfrm>
          <a:prstGeom prst="roundRect">
            <a:avLst/>
          </a:prstGeom>
          <a:noFill/>
        </p:spPr>
        <p:txBody>
          <a:bodyPr vert="horz" wrap="square" lIns="72000" tIns="72000" rIns="72000" bIns="72000" rtlCol="0" anchor="b" anchorCtr="1">
            <a:noAutofit/>
          </a:bodyPr>
          <a:lstStyle/>
          <a:p>
            <a:pPr>
              <a:lnSpc>
                <a:spcPct val="90000"/>
              </a:lnSpc>
            </a:pPr>
            <a:r>
              <a:rPr lang="en-GB" sz="11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European e-Delphi consensus </a:t>
            </a: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recommends that </a:t>
            </a:r>
            <a:b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bleeds and microbleeds </a:t>
            </a:r>
            <a:b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be avoided through </a:t>
            </a:r>
            <a:b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prophylaxis</a:t>
            </a:r>
            <a:r>
              <a:rPr lang="en-GB" sz="11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0101E78-4351-55FB-59ED-B00A8AB443CA}"/>
              </a:ext>
            </a:extLst>
          </p:cNvPr>
          <p:cNvSpPr/>
          <p:nvPr/>
        </p:nvSpPr>
        <p:spPr>
          <a:xfrm>
            <a:off x="890103" y="1548300"/>
            <a:ext cx="7882133" cy="368092"/>
          </a:xfrm>
          <a:prstGeom prst="roundRect">
            <a:avLst>
              <a:gd name="adj" fmla="val 3665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FVIII activity levels associated with a near-zero joint bleed rate</a:t>
            </a:r>
            <a:endParaRPr lang="en-GB" sz="1600" noProof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0FB6C1-3963-1677-651D-DC357D46D0DA}"/>
              </a:ext>
            </a:extLst>
          </p:cNvPr>
          <p:cNvSpPr/>
          <p:nvPr/>
        </p:nvSpPr>
        <p:spPr>
          <a:xfrm>
            <a:off x="9193541" y="4055272"/>
            <a:ext cx="672698" cy="672698"/>
          </a:xfrm>
          <a:prstGeom prst="ellipse">
            <a:avLst/>
          </a:prstGeom>
          <a:solidFill>
            <a:srgbClr val="063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BB1796C4-85E8-A558-1535-B2A6DA5DF7F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0343" y="4112074"/>
            <a:ext cx="559095" cy="559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21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440E75-8AD6-6350-0D94-25BE38DF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/>
          <a:p>
            <a:r>
              <a:rPr lang="en-GB" noProof="0" dirty="0"/>
              <a:t>Summary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E48A3-7017-F18D-E5C6-D6EA05241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D306B0CF-28DA-4AF7-AD0B-CB9D5901F647}" type="slidenum">
              <a:rPr lang="en-GB" noProof="0" smtClean="0"/>
              <a:pPr/>
              <a:t>24</a:t>
            </a:fld>
            <a:endParaRPr lang="en-GB" noProof="0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42DFAD4-25B9-1324-3B95-C9AEA2CBCDB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br>
              <a:rPr lang="en-GB" noProof="0" dirty="0"/>
            </a:br>
            <a:r>
              <a:rPr lang="en-GB" noProof="0" dirty="0"/>
              <a:t>1. Dargaud Y, et al. Blood Rev. 2025;101304; 2. </a:t>
            </a:r>
            <a:r>
              <a:rPr lang="en-GB" noProof="0" dirty="0" err="1"/>
              <a:t>Gringeri</a:t>
            </a:r>
            <a:r>
              <a:rPr lang="en-GB" noProof="0" dirty="0"/>
              <a:t> A, et al. Haemophilia. 2014;20:459-63; 3. Di Minno MND, et al. J </a:t>
            </a:r>
            <a:r>
              <a:rPr lang="en-GB" noProof="0" dirty="0" err="1"/>
              <a:t>Thromb</a:t>
            </a:r>
            <a:r>
              <a:rPr lang="en-GB" noProof="0" dirty="0"/>
              <a:t> </a:t>
            </a:r>
            <a:r>
              <a:rPr lang="en-GB" noProof="0" dirty="0" err="1"/>
              <a:t>Haemost</a:t>
            </a:r>
            <a:r>
              <a:rPr lang="en-GB" noProof="0" dirty="0"/>
              <a:t>. 2025;23:458-65;  </a:t>
            </a:r>
            <a:br>
              <a:rPr lang="en-GB" noProof="0" dirty="0"/>
            </a:br>
            <a:r>
              <a:rPr lang="en-GB" noProof="0" dirty="0"/>
              <a:t>4. Seuser A, et al. Blood </a:t>
            </a:r>
            <a:r>
              <a:rPr lang="en-GB" noProof="0" dirty="0" err="1"/>
              <a:t>Coagul</a:t>
            </a:r>
            <a:r>
              <a:rPr lang="en-GB" noProof="0" dirty="0"/>
              <a:t> Fibrinolysis. 2018;29:509-20; 5. Seuser A, et al. Haemophilia. 2007;1326-31; </a:t>
            </a:r>
            <a:br>
              <a:rPr lang="en-GB" noProof="0" dirty="0"/>
            </a:br>
            <a:r>
              <a:rPr lang="en-GB" noProof="0" dirty="0"/>
              <a:t>6. Srivastava A, et al. Haemophilia. 2020;26:1-158; 7. S2k-Leitlinie Synovitis </a:t>
            </a:r>
            <a:r>
              <a:rPr lang="en-GB" noProof="0" dirty="0" err="1"/>
              <a:t>bei</a:t>
            </a:r>
            <a:r>
              <a:rPr lang="en-GB" noProof="0" dirty="0"/>
              <a:t> </a:t>
            </a:r>
            <a:r>
              <a:rPr lang="en-GB" noProof="0" dirty="0" err="1"/>
              <a:t>Hämophilie</a:t>
            </a:r>
            <a:r>
              <a:rPr lang="en-GB" noProof="0" dirty="0"/>
              <a:t>, 2nd edition 2022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E8632347-36B0-3E1F-DFAA-2A38E3C1FADA}"/>
              </a:ext>
            </a:extLst>
          </p:cNvPr>
          <p:cNvSpPr/>
          <p:nvPr/>
        </p:nvSpPr>
        <p:spPr>
          <a:xfrm>
            <a:off x="10509956" y="268224"/>
            <a:ext cx="1362004" cy="64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0BEE640-01F9-AD76-C9A9-6BD58B7A4824}"/>
              </a:ext>
            </a:extLst>
          </p:cNvPr>
          <p:cNvSpPr txBox="1">
            <a:spLocks/>
          </p:cNvSpPr>
          <p:nvPr/>
        </p:nvSpPr>
        <p:spPr>
          <a:xfrm>
            <a:off x="623392" y="1556792"/>
            <a:ext cx="10835148" cy="810576"/>
          </a:xfrm>
          <a:prstGeom prst="roundRect">
            <a:avLst>
              <a:gd name="adj" fmla="val 9188"/>
            </a:avLst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>
                <a:solidFill>
                  <a:srgbClr val="585854"/>
                </a:solidFill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68970756-565E-55D2-5625-5DA240A5C580}"/>
              </a:ext>
            </a:extLst>
          </p:cNvPr>
          <p:cNvSpPr txBox="1">
            <a:spLocks/>
          </p:cNvSpPr>
          <p:nvPr/>
        </p:nvSpPr>
        <p:spPr>
          <a:xfrm>
            <a:off x="623392" y="3177946"/>
            <a:ext cx="10835148" cy="810576"/>
          </a:xfrm>
          <a:prstGeom prst="roundRect">
            <a:avLst>
              <a:gd name="adj" fmla="val 9188"/>
            </a:avLst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>
                <a:solidFill>
                  <a:srgbClr val="585854"/>
                </a:solidFill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A4395D0B-89DA-1F05-0393-A329C15C16C8}"/>
              </a:ext>
            </a:extLst>
          </p:cNvPr>
          <p:cNvSpPr txBox="1">
            <a:spLocks/>
          </p:cNvSpPr>
          <p:nvPr/>
        </p:nvSpPr>
        <p:spPr>
          <a:xfrm>
            <a:off x="623392" y="4799100"/>
            <a:ext cx="10835148" cy="810576"/>
          </a:xfrm>
          <a:prstGeom prst="roundRect">
            <a:avLst>
              <a:gd name="adj" fmla="val 9188"/>
            </a:avLst>
          </a:prstGeom>
          <a:gradFill>
            <a:gsLst>
              <a:gs pos="3000">
                <a:schemeClr val="accent1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>
                <a:solidFill>
                  <a:srgbClr val="585854"/>
                </a:solidFill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/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E70F6-EB28-FD0C-A7B4-B077905FE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275" y="1698541"/>
            <a:ext cx="527077" cy="5270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936B9E-5370-6172-2848-F2783479F99C}"/>
              </a:ext>
            </a:extLst>
          </p:cNvPr>
          <p:cNvSpPr/>
          <p:nvPr/>
        </p:nvSpPr>
        <p:spPr>
          <a:xfrm>
            <a:off x="1776234" y="1628302"/>
            <a:ext cx="8206740" cy="667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2"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 </a:t>
            </a:r>
            <a:r>
              <a:rPr lang="en-GB" sz="16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haemarthrosis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subclinical bleeding can lead to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synovitis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3E78AC-45AD-21E0-35B1-2E0C3B5466E4}"/>
              </a:ext>
            </a:extLst>
          </p:cNvPr>
          <p:cNvSpPr/>
          <p:nvPr/>
        </p:nvSpPr>
        <p:spPr>
          <a:xfrm>
            <a:off x="1776234" y="2438561"/>
            <a:ext cx="8206740" cy="667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2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GB" sz="1600" b="1" noProof="0" dirty="0">
                <a:solidFill>
                  <a:srgbClr val="234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Bleeds </a:t>
            </a:r>
            <a:r>
              <a:rPr lang="en-GB" sz="1600" noProof="0" dirty="0">
                <a:solidFill>
                  <a:srgbClr val="234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occur despite patients receiving prophylaxis</a:t>
            </a:r>
            <a:r>
              <a:rPr lang="en-GB" sz="1600" baseline="30000" noProof="0" dirty="0">
                <a:solidFill>
                  <a:srgbClr val="234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noProof="0" dirty="0">
              <a:solidFill>
                <a:srgbClr val="234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16BF99-1912-7D69-7063-A0A522C7EDC1}"/>
              </a:ext>
            </a:extLst>
          </p:cNvPr>
          <p:cNvSpPr/>
          <p:nvPr/>
        </p:nvSpPr>
        <p:spPr>
          <a:xfrm>
            <a:off x="1776234" y="3248821"/>
            <a:ext cx="7379970" cy="667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2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Synovitis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last reversible step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arthropathy</a:t>
            </a:r>
            <a:r>
              <a:rPr lang="en-GB" sz="16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endParaRPr lang="en-GB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0121E3-195E-6946-E964-E5B3F9E0B806}"/>
              </a:ext>
            </a:extLst>
          </p:cNvPr>
          <p:cNvSpPr/>
          <p:nvPr/>
        </p:nvSpPr>
        <p:spPr>
          <a:xfrm>
            <a:off x="1776234" y="4059715"/>
            <a:ext cx="9521190" cy="667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2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GB" sz="1600" b="1" noProof="0" dirty="0">
                <a:solidFill>
                  <a:srgbClr val="234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assessment </a:t>
            </a:r>
            <a:r>
              <a:rPr lang="en-GB" sz="1600" noProof="0" dirty="0">
                <a:solidFill>
                  <a:srgbClr val="234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joints should include imaging such as </a:t>
            </a:r>
            <a:r>
              <a:rPr lang="en-GB" sz="1600" b="1" noProof="0" dirty="0">
                <a:solidFill>
                  <a:srgbClr val="234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  <a:r>
              <a:rPr lang="en-GB" sz="1600" noProof="0" dirty="0">
                <a:solidFill>
                  <a:srgbClr val="234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facilitate </a:t>
            </a:r>
            <a:br>
              <a:rPr lang="en-GB" sz="1600" noProof="0" dirty="0">
                <a:solidFill>
                  <a:srgbClr val="2349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noProof="0" dirty="0">
                <a:solidFill>
                  <a:srgbClr val="234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of early abnormalities</a:t>
            </a:r>
            <a:r>
              <a:rPr lang="en-GB" sz="1600" baseline="30000" noProof="0" dirty="0">
                <a:solidFill>
                  <a:srgbClr val="234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600" noProof="0" dirty="0">
              <a:solidFill>
                <a:srgbClr val="234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920E30-04C7-4A17-90EE-FFB9F6026A5B}"/>
              </a:ext>
            </a:extLst>
          </p:cNvPr>
          <p:cNvSpPr/>
          <p:nvPr/>
        </p:nvSpPr>
        <p:spPr>
          <a:xfrm>
            <a:off x="1776234" y="4904986"/>
            <a:ext cx="9682306" cy="59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2"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Haemophilia A patients with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synovitis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should be treated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early as possible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increased haemostasis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intensifying haemostatic treatment</a:t>
            </a:r>
            <a:r>
              <a:rPr lang="en-GB" sz="16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</a:t>
            </a:r>
            <a:endParaRPr lang="en-GB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901142F-671B-75AC-2F3C-BD145985A354}"/>
              </a:ext>
            </a:extLst>
          </p:cNvPr>
          <p:cNvSpPr>
            <a:spLocks/>
          </p:cNvSpPr>
          <p:nvPr/>
        </p:nvSpPr>
        <p:spPr bwMode="auto">
          <a:xfrm>
            <a:off x="1055188" y="2560816"/>
            <a:ext cx="289250" cy="423047"/>
          </a:xfrm>
          <a:custGeom>
            <a:avLst/>
            <a:gdLst>
              <a:gd name="T0" fmla="*/ 0 w 200"/>
              <a:gd name="T1" fmla="*/ 191 h 284"/>
              <a:gd name="T2" fmla="*/ 100 w 200"/>
              <a:gd name="T3" fmla="*/ 284 h 284"/>
              <a:gd name="T4" fmla="*/ 200 w 200"/>
              <a:gd name="T5" fmla="*/ 191 h 284"/>
              <a:gd name="T6" fmla="*/ 100 w 200"/>
              <a:gd name="T7" fmla="*/ 0 h 284"/>
              <a:gd name="T8" fmla="*/ 0 w 200"/>
              <a:gd name="T9" fmla="*/ 191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84">
                <a:moveTo>
                  <a:pt x="0" y="191"/>
                </a:moveTo>
                <a:cubicBezTo>
                  <a:pt x="0" y="242"/>
                  <a:pt x="45" y="284"/>
                  <a:pt x="100" y="284"/>
                </a:cubicBezTo>
                <a:cubicBezTo>
                  <a:pt x="155" y="284"/>
                  <a:pt x="200" y="242"/>
                  <a:pt x="200" y="191"/>
                </a:cubicBezTo>
                <a:cubicBezTo>
                  <a:pt x="200" y="131"/>
                  <a:pt x="100" y="0"/>
                  <a:pt x="100" y="0"/>
                </a:cubicBezTo>
                <a:cubicBezTo>
                  <a:pt x="100" y="0"/>
                  <a:pt x="0" y="132"/>
                  <a:pt x="0" y="191"/>
                </a:cubicBezTo>
              </a:path>
            </a:pathLst>
          </a:custGeom>
          <a:solidFill>
            <a:srgbClr val="2349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114F19C-01DD-EAE5-5CCA-27C17E2D8495}"/>
              </a:ext>
            </a:extLst>
          </p:cNvPr>
          <p:cNvGrpSpPr/>
          <p:nvPr/>
        </p:nvGrpSpPr>
        <p:grpSpPr>
          <a:xfrm>
            <a:off x="974562" y="4946420"/>
            <a:ext cx="450502" cy="515936"/>
            <a:chOff x="2541253" y="5003871"/>
            <a:chExt cx="326207" cy="37359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2E7384C-6125-1EBB-18BA-935EB1E55DA9}"/>
                </a:ext>
              </a:extLst>
            </p:cNvPr>
            <p:cNvSpPr/>
            <p:nvPr/>
          </p:nvSpPr>
          <p:spPr>
            <a:xfrm>
              <a:off x="2694482" y="5109317"/>
              <a:ext cx="19171" cy="19171"/>
            </a:xfrm>
            <a:custGeom>
              <a:avLst/>
              <a:gdLst>
                <a:gd name="connsiteX0" fmla="*/ 19172 w 19171"/>
                <a:gd name="connsiteY0" fmla="*/ 9586 h 19171"/>
                <a:gd name="connsiteX1" fmla="*/ 9586 w 19171"/>
                <a:gd name="connsiteY1" fmla="*/ 19172 h 19171"/>
                <a:gd name="connsiteX2" fmla="*/ 0 w 19171"/>
                <a:gd name="connsiteY2" fmla="*/ 9586 h 19171"/>
                <a:gd name="connsiteX3" fmla="*/ 9586 w 19171"/>
                <a:gd name="connsiteY3" fmla="*/ 0 h 19171"/>
                <a:gd name="connsiteX4" fmla="*/ 19172 w 19171"/>
                <a:gd name="connsiteY4" fmla="*/ 9586 h 1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" h="19171">
                  <a:moveTo>
                    <a:pt x="19172" y="9586"/>
                  </a:moveTo>
                  <a:cubicBezTo>
                    <a:pt x="19172" y="14880"/>
                    <a:pt x="14880" y="19172"/>
                    <a:pt x="9586" y="19172"/>
                  </a:cubicBezTo>
                  <a:cubicBezTo>
                    <a:pt x="4292" y="19172"/>
                    <a:pt x="0" y="14880"/>
                    <a:pt x="0" y="9586"/>
                  </a:cubicBezTo>
                  <a:cubicBezTo>
                    <a:pt x="0" y="4292"/>
                    <a:pt x="4292" y="0"/>
                    <a:pt x="9586" y="0"/>
                  </a:cubicBezTo>
                  <a:cubicBezTo>
                    <a:pt x="14880" y="0"/>
                    <a:pt x="19172" y="4292"/>
                    <a:pt x="19172" y="9586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A99C305-7AC6-D2C3-4E6C-8CAB34A99BE8}"/>
                </a:ext>
              </a:extLst>
            </p:cNvPr>
            <p:cNvSpPr/>
            <p:nvPr/>
          </p:nvSpPr>
          <p:spPr>
            <a:xfrm>
              <a:off x="2694482" y="5301036"/>
              <a:ext cx="19171" cy="19171"/>
            </a:xfrm>
            <a:custGeom>
              <a:avLst/>
              <a:gdLst>
                <a:gd name="connsiteX0" fmla="*/ 19172 w 19171"/>
                <a:gd name="connsiteY0" fmla="*/ 9586 h 19171"/>
                <a:gd name="connsiteX1" fmla="*/ 9586 w 19171"/>
                <a:gd name="connsiteY1" fmla="*/ 19172 h 19171"/>
                <a:gd name="connsiteX2" fmla="*/ 0 w 19171"/>
                <a:gd name="connsiteY2" fmla="*/ 9586 h 19171"/>
                <a:gd name="connsiteX3" fmla="*/ 9586 w 19171"/>
                <a:gd name="connsiteY3" fmla="*/ 0 h 19171"/>
                <a:gd name="connsiteX4" fmla="*/ 19172 w 19171"/>
                <a:gd name="connsiteY4" fmla="*/ 9586 h 1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" h="19171">
                  <a:moveTo>
                    <a:pt x="19172" y="9586"/>
                  </a:moveTo>
                  <a:cubicBezTo>
                    <a:pt x="19172" y="14880"/>
                    <a:pt x="14880" y="19172"/>
                    <a:pt x="9586" y="19172"/>
                  </a:cubicBezTo>
                  <a:cubicBezTo>
                    <a:pt x="4292" y="19172"/>
                    <a:pt x="0" y="14880"/>
                    <a:pt x="0" y="9586"/>
                  </a:cubicBezTo>
                  <a:cubicBezTo>
                    <a:pt x="0" y="4292"/>
                    <a:pt x="4292" y="0"/>
                    <a:pt x="9586" y="0"/>
                  </a:cubicBezTo>
                  <a:cubicBezTo>
                    <a:pt x="14880" y="0"/>
                    <a:pt x="19172" y="4292"/>
                    <a:pt x="19172" y="9586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898932F-B0D2-9DCE-5486-9478BB115BAE}"/>
                </a:ext>
              </a:extLst>
            </p:cNvPr>
            <p:cNvSpPr/>
            <p:nvPr/>
          </p:nvSpPr>
          <p:spPr>
            <a:xfrm>
              <a:off x="2790341" y="5200383"/>
              <a:ext cx="19171" cy="19171"/>
            </a:xfrm>
            <a:custGeom>
              <a:avLst/>
              <a:gdLst>
                <a:gd name="connsiteX0" fmla="*/ 19172 w 19171"/>
                <a:gd name="connsiteY0" fmla="*/ 9586 h 19171"/>
                <a:gd name="connsiteX1" fmla="*/ 9586 w 19171"/>
                <a:gd name="connsiteY1" fmla="*/ 19172 h 19171"/>
                <a:gd name="connsiteX2" fmla="*/ 0 w 19171"/>
                <a:gd name="connsiteY2" fmla="*/ 9586 h 19171"/>
                <a:gd name="connsiteX3" fmla="*/ 9586 w 19171"/>
                <a:gd name="connsiteY3" fmla="*/ 0 h 19171"/>
                <a:gd name="connsiteX4" fmla="*/ 19172 w 19171"/>
                <a:gd name="connsiteY4" fmla="*/ 9586 h 1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" h="19171">
                  <a:moveTo>
                    <a:pt x="19172" y="9586"/>
                  </a:moveTo>
                  <a:cubicBezTo>
                    <a:pt x="19172" y="14880"/>
                    <a:pt x="14880" y="19172"/>
                    <a:pt x="9586" y="19172"/>
                  </a:cubicBezTo>
                  <a:cubicBezTo>
                    <a:pt x="4292" y="19172"/>
                    <a:pt x="0" y="14880"/>
                    <a:pt x="0" y="9586"/>
                  </a:cubicBezTo>
                  <a:cubicBezTo>
                    <a:pt x="0" y="4292"/>
                    <a:pt x="4292" y="0"/>
                    <a:pt x="9586" y="0"/>
                  </a:cubicBezTo>
                  <a:cubicBezTo>
                    <a:pt x="14880" y="0"/>
                    <a:pt x="19172" y="4292"/>
                    <a:pt x="19172" y="9586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0E1DEE8-5F01-8E0B-9637-E50A81149C29}"/>
                </a:ext>
              </a:extLst>
            </p:cNvPr>
            <p:cNvSpPr/>
            <p:nvPr/>
          </p:nvSpPr>
          <p:spPr>
            <a:xfrm>
              <a:off x="2598622" y="5200383"/>
              <a:ext cx="19171" cy="19171"/>
            </a:xfrm>
            <a:custGeom>
              <a:avLst/>
              <a:gdLst>
                <a:gd name="connsiteX0" fmla="*/ 19172 w 19171"/>
                <a:gd name="connsiteY0" fmla="*/ 9586 h 19171"/>
                <a:gd name="connsiteX1" fmla="*/ 9586 w 19171"/>
                <a:gd name="connsiteY1" fmla="*/ 19172 h 19171"/>
                <a:gd name="connsiteX2" fmla="*/ 0 w 19171"/>
                <a:gd name="connsiteY2" fmla="*/ 9586 h 19171"/>
                <a:gd name="connsiteX3" fmla="*/ 9586 w 19171"/>
                <a:gd name="connsiteY3" fmla="*/ 0 h 19171"/>
                <a:gd name="connsiteX4" fmla="*/ 19172 w 19171"/>
                <a:gd name="connsiteY4" fmla="*/ 9586 h 1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" h="19171">
                  <a:moveTo>
                    <a:pt x="19172" y="9586"/>
                  </a:moveTo>
                  <a:cubicBezTo>
                    <a:pt x="19172" y="14880"/>
                    <a:pt x="14880" y="19172"/>
                    <a:pt x="9586" y="19172"/>
                  </a:cubicBezTo>
                  <a:cubicBezTo>
                    <a:pt x="4292" y="19172"/>
                    <a:pt x="0" y="14880"/>
                    <a:pt x="0" y="9586"/>
                  </a:cubicBezTo>
                  <a:cubicBezTo>
                    <a:pt x="0" y="4292"/>
                    <a:pt x="4292" y="0"/>
                    <a:pt x="9586" y="0"/>
                  </a:cubicBezTo>
                  <a:cubicBezTo>
                    <a:pt x="14880" y="0"/>
                    <a:pt x="19172" y="4292"/>
                    <a:pt x="19172" y="9586"/>
                  </a:cubicBez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57EADF7-E8A1-B79E-A590-5270EF682569}"/>
                </a:ext>
              </a:extLst>
            </p:cNvPr>
            <p:cNvSpPr/>
            <p:nvPr/>
          </p:nvSpPr>
          <p:spPr>
            <a:xfrm>
              <a:off x="2694482" y="5142868"/>
              <a:ext cx="63746" cy="121262"/>
            </a:xfrm>
            <a:custGeom>
              <a:avLst/>
              <a:gdLst>
                <a:gd name="connsiteX0" fmla="*/ 19172 w 63746"/>
                <a:gd name="connsiteY0" fmla="*/ 0 h 121262"/>
                <a:gd name="connsiteX1" fmla="*/ 0 w 63746"/>
                <a:gd name="connsiteY1" fmla="*/ 0 h 121262"/>
                <a:gd name="connsiteX2" fmla="*/ 0 w 63746"/>
                <a:gd name="connsiteY2" fmla="*/ 67102 h 121262"/>
                <a:gd name="connsiteX3" fmla="*/ 2876 w 63746"/>
                <a:gd name="connsiteY3" fmla="*/ 73812 h 121262"/>
                <a:gd name="connsiteX4" fmla="*/ 50326 w 63746"/>
                <a:gd name="connsiteY4" fmla="*/ 121262 h 121262"/>
                <a:gd name="connsiteX5" fmla="*/ 63747 w 63746"/>
                <a:gd name="connsiteY5" fmla="*/ 107842 h 121262"/>
                <a:gd name="connsiteX6" fmla="*/ 19172 w 63746"/>
                <a:gd name="connsiteY6" fmla="*/ 63267 h 121262"/>
                <a:gd name="connsiteX7" fmla="*/ 19172 w 63746"/>
                <a:gd name="connsiteY7" fmla="*/ 0 h 1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46" h="121262">
                  <a:moveTo>
                    <a:pt x="19172" y="0"/>
                  </a:moveTo>
                  <a:lnTo>
                    <a:pt x="0" y="0"/>
                  </a:lnTo>
                  <a:lnTo>
                    <a:pt x="0" y="67102"/>
                  </a:lnTo>
                  <a:cubicBezTo>
                    <a:pt x="0" y="69498"/>
                    <a:pt x="959" y="71895"/>
                    <a:pt x="2876" y="73812"/>
                  </a:cubicBezTo>
                  <a:lnTo>
                    <a:pt x="50326" y="121262"/>
                  </a:lnTo>
                  <a:lnTo>
                    <a:pt x="63747" y="107842"/>
                  </a:lnTo>
                  <a:lnTo>
                    <a:pt x="19172" y="63267"/>
                  </a:lnTo>
                  <a:lnTo>
                    <a:pt x="19172" y="0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53D48C9-0803-C5E9-3149-2502C7CD36F8}"/>
                </a:ext>
              </a:extLst>
            </p:cNvPr>
            <p:cNvSpPr/>
            <p:nvPr/>
          </p:nvSpPr>
          <p:spPr>
            <a:xfrm>
              <a:off x="2541253" y="5003871"/>
              <a:ext cx="326207" cy="373590"/>
            </a:xfrm>
            <a:custGeom>
              <a:avLst/>
              <a:gdLst>
                <a:gd name="connsiteX0" fmla="*/ 162815 w 326207"/>
                <a:gd name="connsiteY0" fmla="*/ 345095 h 373590"/>
                <a:gd name="connsiteX1" fmla="*/ 28611 w 326207"/>
                <a:gd name="connsiteY1" fmla="*/ 210891 h 373590"/>
                <a:gd name="connsiteX2" fmla="*/ 162815 w 326207"/>
                <a:gd name="connsiteY2" fmla="*/ 76688 h 373590"/>
                <a:gd name="connsiteX3" fmla="*/ 297018 w 326207"/>
                <a:gd name="connsiteY3" fmla="*/ 210891 h 373590"/>
                <a:gd name="connsiteX4" fmla="*/ 162815 w 326207"/>
                <a:gd name="connsiteY4" fmla="*/ 345095 h 373590"/>
                <a:gd name="connsiteX5" fmla="*/ 162815 w 326207"/>
                <a:gd name="connsiteY5" fmla="*/ 345095 h 373590"/>
                <a:gd name="connsiteX6" fmla="*/ 276408 w 326207"/>
                <a:gd name="connsiteY6" fmla="*/ 93942 h 373590"/>
                <a:gd name="connsiteX7" fmla="*/ 290787 w 326207"/>
                <a:gd name="connsiteY7" fmla="*/ 79563 h 373590"/>
                <a:gd name="connsiteX8" fmla="*/ 290308 w 326207"/>
                <a:gd name="connsiteY8" fmla="*/ 59433 h 373590"/>
                <a:gd name="connsiteX9" fmla="*/ 270178 w 326207"/>
                <a:gd name="connsiteY9" fmla="*/ 58954 h 373590"/>
                <a:gd name="connsiteX10" fmla="*/ 253881 w 326207"/>
                <a:gd name="connsiteY10" fmla="*/ 75729 h 373590"/>
                <a:gd name="connsiteX11" fmla="*/ 177194 w 326207"/>
                <a:gd name="connsiteY11" fmla="*/ 48888 h 373590"/>
                <a:gd name="connsiteX12" fmla="*/ 177194 w 326207"/>
                <a:gd name="connsiteY12" fmla="*/ 28758 h 373590"/>
                <a:gd name="connsiteX13" fmla="*/ 220331 w 326207"/>
                <a:gd name="connsiteY13" fmla="*/ 28758 h 373590"/>
                <a:gd name="connsiteX14" fmla="*/ 220331 w 326207"/>
                <a:gd name="connsiteY14" fmla="*/ 0 h 373590"/>
                <a:gd name="connsiteX15" fmla="*/ 105299 w 326207"/>
                <a:gd name="connsiteY15" fmla="*/ 0 h 373590"/>
                <a:gd name="connsiteX16" fmla="*/ 105299 w 326207"/>
                <a:gd name="connsiteY16" fmla="*/ 28758 h 373590"/>
                <a:gd name="connsiteX17" fmla="*/ 148436 w 326207"/>
                <a:gd name="connsiteY17" fmla="*/ 28758 h 373590"/>
                <a:gd name="connsiteX18" fmla="*/ 148436 w 326207"/>
                <a:gd name="connsiteY18" fmla="*/ 48409 h 373590"/>
                <a:gd name="connsiteX19" fmla="*/ 1291 w 326207"/>
                <a:gd name="connsiteY19" fmla="*/ 190281 h 373590"/>
                <a:gd name="connsiteX20" fmla="*/ 108654 w 326207"/>
                <a:gd name="connsiteY20" fmla="*/ 364266 h 373590"/>
                <a:gd name="connsiteX21" fmla="*/ 301811 w 326207"/>
                <a:gd name="connsiteY21" fmla="*/ 296685 h 373590"/>
                <a:gd name="connsiteX22" fmla="*/ 276408 w 326207"/>
                <a:gd name="connsiteY22" fmla="*/ 93942 h 373590"/>
                <a:gd name="connsiteX23" fmla="*/ 276408 w 326207"/>
                <a:gd name="connsiteY23" fmla="*/ 93942 h 37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6207" h="373590">
                  <a:moveTo>
                    <a:pt x="162815" y="345095"/>
                  </a:moveTo>
                  <a:cubicBezTo>
                    <a:pt x="88524" y="345095"/>
                    <a:pt x="28611" y="285182"/>
                    <a:pt x="28611" y="210891"/>
                  </a:cubicBezTo>
                  <a:cubicBezTo>
                    <a:pt x="28611" y="136600"/>
                    <a:pt x="88524" y="76688"/>
                    <a:pt x="162815" y="76688"/>
                  </a:cubicBezTo>
                  <a:cubicBezTo>
                    <a:pt x="237106" y="76688"/>
                    <a:pt x="297018" y="136600"/>
                    <a:pt x="297018" y="210891"/>
                  </a:cubicBezTo>
                  <a:cubicBezTo>
                    <a:pt x="297018" y="285182"/>
                    <a:pt x="237106" y="345095"/>
                    <a:pt x="162815" y="345095"/>
                  </a:cubicBezTo>
                  <a:lnTo>
                    <a:pt x="162815" y="345095"/>
                  </a:lnTo>
                  <a:close/>
                  <a:moveTo>
                    <a:pt x="276408" y="93942"/>
                  </a:moveTo>
                  <a:lnTo>
                    <a:pt x="290787" y="79563"/>
                  </a:lnTo>
                  <a:cubicBezTo>
                    <a:pt x="296060" y="73812"/>
                    <a:pt x="296060" y="65185"/>
                    <a:pt x="290308" y="59433"/>
                  </a:cubicBezTo>
                  <a:cubicBezTo>
                    <a:pt x="285036" y="54161"/>
                    <a:pt x="275929" y="53681"/>
                    <a:pt x="270178" y="58954"/>
                  </a:cubicBezTo>
                  <a:lnTo>
                    <a:pt x="253881" y="75729"/>
                  </a:lnTo>
                  <a:cubicBezTo>
                    <a:pt x="230875" y="60392"/>
                    <a:pt x="204514" y="50806"/>
                    <a:pt x="177194" y="48888"/>
                  </a:cubicBezTo>
                  <a:lnTo>
                    <a:pt x="177194" y="28758"/>
                  </a:lnTo>
                  <a:lnTo>
                    <a:pt x="220331" y="28758"/>
                  </a:lnTo>
                  <a:lnTo>
                    <a:pt x="220331" y="0"/>
                  </a:lnTo>
                  <a:lnTo>
                    <a:pt x="105299" y="0"/>
                  </a:lnTo>
                  <a:lnTo>
                    <a:pt x="105299" y="28758"/>
                  </a:lnTo>
                  <a:lnTo>
                    <a:pt x="148436" y="28758"/>
                  </a:lnTo>
                  <a:lnTo>
                    <a:pt x="148436" y="48409"/>
                  </a:lnTo>
                  <a:cubicBezTo>
                    <a:pt x="72227" y="55119"/>
                    <a:pt x="10877" y="114073"/>
                    <a:pt x="1291" y="190281"/>
                  </a:cubicBezTo>
                  <a:cubicBezTo>
                    <a:pt x="-8295" y="266490"/>
                    <a:pt x="36280" y="338864"/>
                    <a:pt x="108654" y="364266"/>
                  </a:cubicBezTo>
                  <a:cubicBezTo>
                    <a:pt x="181028" y="389669"/>
                    <a:pt x="261071" y="361870"/>
                    <a:pt x="301811" y="296685"/>
                  </a:cubicBezTo>
                  <a:cubicBezTo>
                    <a:pt x="342551" y="231501"/>
                    <a:pt x="331048" y="147144"/>
                    <a:pt x="276408" y="93942"/>
                  </a:cubicBezTo>
                  <a:lnTo>
                    <a:pt x="276408" y="93942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A2EA703-88E9-7515-43D0-880C390C5851}"/>
              </a:ext>
            </a:extLst>
          </p:cNvPr>
          <p:cNvGrpSpPr/>
          <p:nvPr/>
        </p:nvGrpSpPr>
        <p:grpSpPr>
          <a:xfrm>
            <a:off x="881812" y="4065925"/>
            <a:ext cx="696762" cy="657222"/>
            <a:chOff x="-1940528" y="2996728"/>
            <a:chExt cx="4782598" cy="4511198"/>
          </a:xfrm>
          <a:solidFill>
            <a:srgbClr val="23495D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394F434-744A-776B-B4AC-ED2A8941A39A}"/>
                </a:ext>
              </a:extLst>
            </p:cNvPr>
            <p:cNvSpPr/>
            <p:nvPr/>
          </p:nvSpPr>
          <p:spPr>
            <a:xfrm>
              <a:off x="-534866" y="6349177"/>
              <a:ext cx="1502402" cy="9525"/>
            </a:xfrm>
            <a:custGeom>
              <a:avLst/>
              <a:gdLst>
                <a:gd name="connsiteX0" fmla="*/ 1502397 w 1502397"/>
                <a:gd name="connsiteY0" fmla="*/ 0 h 9525"/>
                <a:gd name="connsiteX1" fmla="*/ 0 w 150239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2397" h="9525">
                  <a:moveTo>
                    <a:pt x="1502397" y="0"/>
                  </a:move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23495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grpSp>
          <p:nvGrpSpPr>
            <p:cNvPr id="8" name="Graphic 16">
              <a:extLst>
                <a:ext uri="{FF2B5EF4-FFF2-40B4-BE49-F238E27FC236}">
                  <a16:creationId xmlns:a16="http://schemas.microsoft.com/office/drawing/2014/main" id="{CBD21904-9E3F-3765-5DD8-327961E7E09C}"/>
                </a:ext>
              </a:extLst>
            </p:cNvPr>
            <p:cNvGrpSpPr/>
            <p:nvPr/>
          </p:nvGrpSpPr>
          <p:grpSpPr>
            <a:xfrm>
              <a:off x="-245868" y="5872132"/>
              <a:ext cx="924401" cy="477050"/>
              <a:chOff x="-245868" y="5872132"/>
              <a:chExt cx="924401" cy="477050"/>
            </a:xfrm>
            <a:grp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DC87238-019D-FA77-E624-D4020955F3E8}"/>
                  </a:ext>
                </a:extLst>
              </p:cNvPr>
              <p:cNvSpPr/>
              <p:nvPr/>
            </p:nvSpPr>
            <p:spPr>
              <a:xfrm>
                <a:off x="-245868" y="5872132"/>
                <a:ext cx="157038" cy="477050"/>
              </a:xfrm>
              <a:custGeom>
                <a:avLst/>
                <a:gdLst>
                  <a:gd name="connsiteX0" fmla="*/ 0 w 157038"/>
                  <a:gd name="connsiteY0" fmla="*/ 477050 h 477050"/>
                  <a:gd name="connsiteX1" fmla="*/ 157039 w 157038"/>
                  <a:gd name="connsiteY1" fmla="*/ 0 h 47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038" h="477050">
                    <a:moveTo>
                      <a:pt x="0" y="477050"/>
                    </a:moveTo>
                    <a:lnTo>
                      <a:pt x="157039" y="0"/>
                    </a:lnTo>
                  </a:path>
                </a:pathLst>
              </a:custGeom>
              <a:grpFill/>
              <a:ln w="12700" cap="rnd">
                <a:solidFill>
                  <a:srgbClr val="23495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CAEAFD1-2106-923B-AB63-61E2B399A6F8}"/>
                  </a:ext>
                </a:extLst>
              </p:cNvPr>
              <p:cNvSpPr/>
              <p:nvPr/>
            </p:nvSpPr>
            <p:spPr>
              <a:xfrm>
                <a:off x="521494" y="5872132"/>
                <a:ext cx="157038" cy="477050"/>
              </a:xfrm>
              <a:custGeom>
                <a:avLst/>
                <a:gdLst>
                  <a:gd name="connsiteX0" fmla="*/ 0 w 157038"/>
                  <a:gd name="connsiteY0" fmla="*/ 0 h 477050"/>
                  <a:gd name="connsiteX1" fmla="*/ 157039 w 157038"/>
                  <a:gd name="connsiteY1" fmla="*/ 477050 h 47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038" h="477050">
                    <a:moveTo>
                      <a:pt x="0" y="0"/>
                    </a:moveTo>
                    <a:lnTo>
                      <a:pt x="157039" y="477050"/>
                    </a:lnTo>
                  </a:path>
                </a:pathLst>
              </a:custGeom>
              <a:grpFill/>
              <a:ln w="12700" cap="rnd">
                <a:solidFill>
                  <a:srgbClr val="23495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609B35A-6D78-00D9-C6D2-39F0B0E3D0A2}"/>
                </a:ext>
              </a:extLst>
            </p:cNvPr>
            <p:cNvSpPr/>
            <p:nvPr/>
          </p:nvSpPr>
          <p:spPr>
            <a:xfrm>
              <a:off x="-1247468" y="6149252"/>
              <a:ext cx="1926639" cy="894711"/>
            </a:xfrm>
            <a:custGeom>
              <a:avLst/>
              <a:gdLst>
                <a:gd name="connsiteX0" fmla="*/ 1067437 w 1926639"/>
                <a:gd name="connsiteY0" fmla="*/ 0 h 894711"/>
                <a:gd name="connsiteX1" fmla="*/ 447360 w 1926639"/>
                <a:gd name="connsiteY1" fmla="*/ 0 h 894711"/>
                <a:gd name="connsiteX2" fmla="*/ 0 w 1926639"/>
                <a:gd name="connsiteY2" fmla="*/ 447360 h 894711"/>
                <a:gd name="connsiteX3" fmla="*/ 0 w 1926639"/>
                <a:gd name="connsiteY3" fmla="*/ 447360 h 894711"/>
                <a:gd name="connsiteX4" fmla="*/ 447360 w 1926639"/>
                <a:gd name="connsiteY4" fmla="*/ 894712 h 894711"/>
                <a:gd name="connsiteX5" fmla="*/ 1926640 w 1926639"/>
                <a:gd name="connsiteY5" fmla="*/ 894712 h 89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6639" h="894711">
                  <a:moveTo>
                    <a:pt x="1067437" y="0"/>
                  </a:moveTo>
                  <a:lnTo>
                    <a:pt x="447360" y="0"/>
                  </a:lnTo>
                  <a:cubicBezTo>
                    <a:pt x="200288" y="0"/>
                    <a:pt x="0" y="200292"/>
                    <a:pt x="0" y="447360"/>
                  </a:cubicBezTo>
                  <a:lnTo>
                    <a:pt x="0" y="447360"/>
                  </a:lnTo>
                  <a:cubicBezTo>
                    <a:pt x="0" y="694429"/>
                    <a:pt x="200288" y="894712"/>
                    <a:pt x="447360" y="894712"/>
                  </a:cubicBezTo>
                  <a:lnTo>
                    <a:pt x="1926640" y="894712"/>
                  </a:lnTo>
                </a:path>
              </a:pathLst>
            </a:custGeom>
            <a:noFill/>
            <a:ln w="12700" cap="rnd">
              <a:solidFill>
                <a:srgbClr val="23495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grpSp>
          <p:nvGrpSpPr>
            <p:cNvPr id="11" name="Graphic 16">
              <a:extLst>
                <a:ext uri="{FF2B5EF4-FFF2-40B4-BE49-F238E27FC236}">
                  <a16:creationId xmlns:a16="http://schemas.microsoft.com/office/drawing/2014/main" id="{E7466164-B2FF-0449-4DAE-C400D200CF9A}"/>
                </a:ext>
              </a:extLst>
            </p:cNvPr>
            <p:cNvGrpSpPr/>
            <p:nvPr/>
          </p:nvGrpSpPr>
          <p:grpSpPr>
            <a:xfrm>
              <a:off x="2314146" y="6580001"/>
              <a:ext cx="527924" cy="927925"/>
              <a:chOff x="2314146" y="6580001"/>
              <a:chExt cx="527924" cy="927925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72BFB3C-4A55-1C14-698D-A8C120D7FE3D}"/>
                  </a:ext>
                </a:extLst>
              </p:cNvPr>
              <p:cNvSpPr/>
              <p:nvPr/>
            </p:nvSpPr>
            <p:spPr>
              <a:xfrm>
                <a:off x="2314146" y="6888716"/>
                <a:ext cx="91332" cy="310496"/>
              </a:xfrm>
              <a:custGeom>
                <a:avLst/>
                <a:gdLst>
                  <a:gd name="connsiteX0" fmla="*/ 0 w 91332"/>
                  <a:gd name="connsiteY0" fmla="*/ 0 h 310496"/>
                  <a:gd name="connsiteX1" fmla="*/ 0 w 91332"/>
                  <a:gd name="connsiteY1" fmla="*/ 310496 h 3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332" h="310496">
                    <a:moveTo>
                      <a:pt x="0" y="0"/>
                    </a:moveTo>
                    <a:cubicBezTo>
                      <a:pt x="121606" y="121606"/>
                      <a:pt x="121949" y="188548"/>
                      <a:pt x="0" y="310496"/>
                    </a:cubicBezTo>
                  </a:path>
                </a:pathLst>
              </a:custGeom>
              <a:grpFill/>
              <a:ln w="12700" cap="rnd">
                <a:solidFill>
                  <a:srgbClr val="23495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5D806DB-2428-9033-55DF-F68E383F38A4}"/>
                  </a:ext>
                </a:extLst>
              </p:cNvPr>
              <p:cNvSpPr/>
              <p:nvPr/>
            </p:nvSpPr>
            <p:spPr>
              <a:xfrm>
                <a:off x="2477376" y="6725486"/>
                <a:ext cx="158944" cy="636955"/>
              </a:xfrm>
              <a:custGeom>
                <a:avLst/>
                <a:gdLst>
                  <a:gd name="connsiteX0" fmla="*/ 0 w 158944"/>
                  <a:gd name="connsiteY0" fmla="*/ 0 h 636955"/>
                  <a:gd name="connsiteX1" fmla="*/ 0 w 158944"/>
                  <a:gd name="connsiteY1" fmla="*/ 636956 h 63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944" h="636955">
                    <a:moveTo>
                      <a:pt x="0" y="0"/>
                    </a:moveTo>
                    <a:cubicBezTo>
                      <a:pt x="211760" y="211760"/>
                      <a:pt x="212093" y="424863"/>
                      <a:pt x="0" y="636956"/>
                    </a:cubicBezTo>
                  </a:path>
                </a:pathLst>
              </a:custGeom>
              <a:grpFill/>
              <a:ln w="12700" cap="rnd">
                <a:solidFill>
                  <a:srgbClr val="23495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A767394-DE0B-58E5-8820-C215FF8F411F}"/>
                  </a:ext>
                </a:extLst>
              </p:cNvPr>
              <p:cNvSpPr/>
              <p:nvPr/>
            </p:nvSpPr>
            <p:spPr>
              <a:xfrm>
                <a:off x="2622861" y="6580001"/>
                <a:ext cx="219209" cy="927925"/>
              </a:xfrm>
              <a:custGeom>
                <a:avLst/>
                <a:gdLst>
                  <a:gd name="connsiteX0" fmla="*/ 0 w 219209"/>
                  <a:gd name="connsiteY0" fmla="*/ 0 h 927925"/>
                  <a:gd name="connsiteX1" fmla="*/ 0 w 219209"/>
                  <a:gd name="connsiteY1" fmla="*/ 927925 h 92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209" h="927925">
                    <a:moveTo>
                      <a:pt x="0" y="0"/>
                    </a:moveTo>
                    <a:cubicBezTo>
                      <a:pt x="292113" y="292103"/>
                      <a:pt x="292446" y="635479"/>
                      <a:pt x="0" y="927925"/>
                    </a:cubicBezTo>
                  </a:path>
                </a:pathLst>
              </a:custGeom>
              <a:grpFill/>
              <a:ln w="12700" cap="rnd">
                <a:solidFill>
                  <a:srgbClr val="23495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" name="Graphic 16">
              <a:extLst>
                <a:ext uri="{FF2B5EF4-FFF2-40B4-BE49-F238E27FC236}">
                  <a16:creationId xmlns:a16="http://schemas.microsoft.com/office/drawing/2014/main" id="{27EF08CA-3648-DA50-3625-F7472B832B09}"/>
                </a:ext>
              </a:extLst>
            </p:cNvPr>
            <p:cNvGrpSpPr/>
            <p:nvPr/>
          </p:nvGrpSpPr>
          <p:grpSpPr>
            <a:xfrm>
              <a:off x="-1940528" y="2996728"/>
              <a:ext cx="4313720" cy="2876766"/>
              <a:chOff x="-1940528" y="2996728"/>
              <a:chExt cx="4313720" cy="2876766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C21A3B1-2DBD-4A0D-2CDD-272B1F79A727}"/>
                  </a:ext>
                </a:extLst>
              </p:cNvPr>
              <p:cNvSpPr/>
              <p:nvPr/>
            </p:nvSpPr>
            <p:spPr>
              <a:xfrm>
                <a:off x="-1940528" y="2996728"/>
                <a:ext cx="4313720" cy="2221362"/>
              </a:xfrm>
              <a:custGeom>
                <a:avLst/>
                <a:gdLst>
                  <a:gd name="connsiteX0" fmla="*/ 4313720 w 4313720"/>
                  <a:gd name="connsiteY0" fmla="*/ 213955 h 2221363"/>
                  <a:gd name="connsiteX1" fmla="*/ 4099760 w 4313720"/>
                  <a:gd name="connsiteY1" fmla="*/ 0 h 2221363"/>
                  <a:gd name="connsiteX2" fmla="*/ 213958 w 4313720"/>
                  <a:gd name="connsiteY2" fmla="*/ 0 h 2221363"/>
                  <a:gd name="connsiteX3" fmla="*/ 0 w 4313720"/>
                  <a:gd name="connsiteY3" fmla="*/ 213955 h 2221363"/>
                  <a:gd name="connsiteX4" fmla="*/ 0 w 4313720"/>
                  <a:gd name="connsiteY4" fmla="*/ 2221364 h 2221363"/>
                  <a:gd name="connsiteX5" fmla="*/ 4313720 w 4313720"/>
                  <a:gd name="connsiteY5" fmla="*/ 2221364 h 2221363"/>
                  <a:gd name="connsiteX6" fmla="*/ 4313720 w 4313720"/>
                  <a:gd name="connsiteY6" fmla="*/ 213955 h 2221363"/>
                  <a:gd name="connsiteX7" fmla="*/ 3534966 w 4313720"/>
                  <a:gd name="connsiteY7" fmla="*/ 1519314 h 2221363"/>
                  <a:gd name="connsiteX8" fmla="*/ 2156860 w 4313720"/>
                  <a:gd name="connsiteY8" fmla="*/ 1933937 h 2221363"/>
                  <a:gd name="connsiteX9" fmla="*/ 778757 w 4313720"/>
                  <a:gd name="connsiteY9" fmla="*/ 1519314 h 2221363"/>
                  <a:gd name="connsiteX10" fmla="*/ 766919 w 4313720"/>
                  <a:gd name="connsiteY10" fmla="*/ 1473803 h 2221363"/>
                  <a:gd name="connsiteX11" fmla="*/ 1333110 w 4313720"/>
                  <a:gd name="connsiteY11" fmla="*/ 403225 h 2221363"/>
                  <a:gd name="connsiteX12" fmla="*/ 1355046 w 4313720"/>
                  <a:gd name="connsiteY12" fmla="*/ 385821 h 2221363"/>
                  <a:gd name="connsiteX13" fmla="*/ 1382706 w 4313720"/>
                  <a:gd name="connsiteY13" fmla="*/ 390181 h 2221363"/>
                  <a:gd name="connsiteX14" fmla="*/ 2931024 w 4313720"/>
                  <a:gd name="connsiteY14" fmla="*/ 390181 h 2221363"/>
                  <a:gd name="connsiteX15" fmla="*/ 2958675 w 4313720"/>
                  <a:gd name="connsiteY15" fmla="*/ 385821 h 2221363"/>
                  <a:gd name="connsiteX16" fmla="*/ 2980611 w 4313720"/>
                  <a:gd name="connsiteY16" fmla="*/ 403225 h 2221363"/>
                  <a:gd name="connsiteX17" fmla="*/ 3546805 w 4313720"/>
                  <a:gd name="connsiteY17" fmla="*/ 1473803 h 2221363"/>
                  <a:gd name="connsiteX18" fmla="*/ 3534966 w 4313720"/>
                  <a:gd name="connsiteY18" fmla="*/ 1519314 h 222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13720" h="2221363">
                    <a:moveTo>
                      <a:pt x="4313720" y="213955"/>
                    </a:moveTo>
                    <a:cubicBezTo>
                      <a:pt x="4313720" y="95980"/>
                      <a:pt x="4217747" y="0"/>
                      <a:pt x="4099760" y="0"/>
                    </a:cubicBezTo>
                    <a:lnTo>
                      <a:pt x="213958" y="0"/>
                    </a:lnTo>
                    <a:cubicBezTo>
                      <a:pt x="95980" y="0"/>
                      <a:pt x="0" y="95980"/>
                      <a:pt x="0" y="213955"/>
                    </a:cubicBezTo>
                    <a:lnTo>
                      <a:pt x="0" y="2221364"/>
                    </a:lnTo>
                    <a:lnTo>
                      <a:pt x="4313720" y="2221364"/>
                    </a:lnTo>
                    <a:lnTo>
                      <a:pt x="4313720" y="213955"/>
                    </a:lnTo>
                    <a:close/>
                    <a:moveTo>
                      <a:pt x="3534966" y="1519314"/>
                    </a:moveTo>
                    <a:cubicBezTo>
                      <a:pt x="3116761" y="1790567"/>
                      <a:pt x="2640216" y="1933937"/>
                      <a:pt x="2156860" y="1933937"/>
                    </a:cubicBezTo>
                    <a:cubicBezTo>
                      <a:pt x="1673495" y="1933937"/>
                      <a:pt x="1196959" y="1790567"/>
                      <a:pt x="778757" y="1519314"/>
                    </a:cubicBezTo>
                    <a:cubicBezTo>
                      <a:pt x="763619" y="1509503"/>
                      <a:pt x="758482" y="1489758"/>
                      <a:pt x="766919" y="1473803"/>
                    </a:cubicBezTo>
                    <a:lnTo>
                      <a:pt x="1333110" y="403225"/>
                    </a:lnTo>
                    <a:cubicBezTo>
                      <a:pt x="1337662" y="394612"/>
                      <a:pt x="1345625" y="388299"/>
                      <a:pt x="1355046" y="385821"/>
                    </a:cubicBezTo>
                    <a:cubicBezTo>
                      <a:pt x="1364466" y="383340"/>
                      <a:pt x="1374496" y="384920"/>
                      <a:pt x="1382706" y="390181"/>
                    </a:cubicBezTo>
                    <a:cubicBezTo>
                      <a:pt x="1867452" y="700839"/>
                      <a:pt x="2446268" y="700839"/>
                      <a:pt x="2931024" y="390181"/>
                    </a:cubicBezTo>
                    <a:cubicBezTo>
                      <a:pt x="2939234" y="384920"/>
                      <a:pt x="2949264" y="383343"/>
                      <a:pt x="2958675" y="385821"/>
                    </a:cubicBezTo>
                    <a:cubicBezTo>
                      <a:pt x="2968104" y="388299"/>
                      <a:pt x="2976058" y="394612"/>
                      <a:pt x="2980611" y="403225"/>
                    </a:cubicBezTo>
                    <a:lnTo>
                      <a:pt x="3546805" y="1473803"/>
                    </a:lnTo>
                    <a:cubicBezTo>
                      <a:pt x="3555244" y="1489758"/>
                      <a:pt x="3550101" y="1509503"/>
                      <a:pt x="3534966" y="151931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2349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AB86D51-D4A3-5FED-1BD5-F47B14CA1EA4}"/>
                  </a:ext>
                </a:extLst>
              </p:cNvPr>
              <p:cNvSpPr/>
              <p:nvPr/>
            </p:nvSpPr>
            <p:spPr>
              <a:xfrm>
                <a:off x="-1940528" y="5477740"/>
                <a:ext cx="4313720" cy="395754"/>
              </a:xfrm>
              <a:custGeom>
                <a:avLst/>
                <a:gdLst>
                  <a:gd name="connsiteX0" fmla="*/ 4313720 w 4313720"/>
                  <a:gd name="connsiteY0" fmla="*/ 0 h 395754"/>
                  <a:gd name="connsiteX1" fmla="*/ 0 w 4313720"/>
                  <a:gd name="connsiteY1" fmla="*/ 0 h 395754"/>
                  <a:gd name="connsiteX2" fmla="*/ 0 w 4313720"/>
                  <a:gd name="connsiteY2" fmla="*/ 181794 h 395754"/>
                  <a:gd name="connsiteX3" fmla="*/ 213958 w 4313720"/>
                  <a:gd name="connsiteY3" fmla="*/ 395754 h 395754"/>
                  <a:gd name="connsiteX4" fmla="*/ 4099760 w 4313720"/>
                  <a:gd name="connsiteY4" fmla="*/ 395754 h 395754"/>
                  <a:gd name="connsiteX5" fmla="*/ 4313720 w 4313720"/>
                  <a:gd name="connsiteY5" fmla="*/ 181794 h 395754"/>
                  <a:gd name="connsiteX6" fmla="*/ 4313720 w 4313720"/>
                  <a:gd name="connsiteY6" fmla="*/ 0 h 39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3720" h="395754">
                    <a:moveTo>
                      <a:pt x="4313720" y="0"/>
                    </a:moveTo>
                    <a:lnTo>
                      <a:pt x="0" y="0"/>
                    </a:lnTo>
                    <a:lnTo>
                      <a:pt x="0" y="181794"/>
                    </a:lnTo>
                    <a:cubicBezTo>
                      <a:pt x="0" y="299771"/>
                      <a:pt x="95980" y="395754"/>
                      <a:pt x="213958" y="395754"/>
                    </a:cubicBezTo>
                    <a:lnTo>
                      <a:pt x="4099760" y="395754"/>
                    </a:lnTo>
                    <a:cubicBezTo>
                      <a:pt x="4217747" y="395754"/>
                      <a:pt x="4313720" y="299771"/>
                      <a:pt x="4313720" y="181794"/>
                    </a:cubicBezTo>
                    <a:lnTo>
                      <a:pt x="4313720" y="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2349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" name="Graphic 16">
              <a:extLst>
                <a:ext uri="{FF2B5EF4-FFF2-40B4-BE49-F238E27FC236}">
                  <a16:creationId xmlns:a16="http://schemas.microsoft.com/office/drawing/2014/main" id="{F6C20900-B5C3-5357-6563-5C10FA56282A}"/>
                </a:ext>
              </a:extLst>
            </p:cNvPr>
            <p:cNvGrpSpPr/>
            <p:nvPr/>
          </p:nvGrpSpPr>
          <p:grpSpPr>
            <a:xfrm>
              <a:off x="642232" y="6592498"/>
              <a:ext cx="1428175" cy="902932"/>
              <a:chOff x="642232" y="6592498"/>
              <a:chExt cx="1428175" cy="902932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8A94C26-E5CD-133D-A74D-EB72769B6F61}"/>
                  </a:ext>
                </a:extLst>
              </p:cNvPr>
              <p:cNvSpPr/>
              <p:nvPr/>
            </p:nvSpPr>
            <p:spPr>
              <a:xfrm>
                <a:off x="642232" y="6592498"/>
                <a:ext cx="1192565" cy="902932"/>
              </a:xfrm>
              <a:custGeom>
                <a:avLst/>
                <a:gdLst>
                  <a:gd name="connsiteX0" fmla="*/ 232353 w 1192565"/>
                  <a:gd name="connsiteY0" fmla="*/ 708146 h 902932"/>
                  <a:gd name="connsiteX1" fmla="*/ 539667 w 1192565"/>
                  <a:gd name="connsiteY1" fmla="*/ 708146 h 902932"/>
                  <a:gd name="connsiteX2" fmla="*/ 684390 w 1192565"/>
                  <a:gd name="connsiteY2" fmla="*/ 766591 h 902932"/>
                  <a:gd name="connsiteX3" fmla="*/ 781250 w 1192565"/>
                  <a:gd name="connsiteY3" fmla="*/ 857441 h 902932"/>
                  <a:gd name="connsiteX4" fmla="*/ 893255 w 1192565"/>
                  <a:gd name="connsiteY4" fmla="*/ 902932 h 902932"/>
                  <a:gd name="connsiteX5" fmla="*/ 1083773 w 1192565"/>
                  <a:gd name="connsiteY5" fmla="*/ 902932 h 902932"/>
                  <a:gd name="connsiteX6" fmla="*/ 1192035 w 1192565"/>
                  <a:gd name="connsiteY6" fmla="*/ 454447 h 902932"/>
                  <a:gd name="connsiteX7" fmla="*/ 1085393 w 1192565"/>
                  <a:gd name="connsiteY7" fmla="*/ 0 h 902932"/>
                  <a:gd name="connsiteX8" fmla="*/ 893255 w 1192565"/>
                  <a:gd name="connsiteY8" fmla="*/ 0 h 902932"/>
                  <a:gd name="connsiteX9" fmla="*/ 781250 w 1192565"/>
                  <a:gd name="connsiteY9" fmla="*/ 45491 h 902932"/>
                  <a:gd name="connsiteX10" fmla="*/ 684390 w 1192565"/>
                  <a:gd name="connsiteY10" fmla="*/ 136350 h 902932"/>
                  <a:gd name="connsiteX11" fmla="*/ 539667 w 1192565"/>
                  <a:gd name="connsiteY11" fmla="*/ 194796 h 902932"/>
                  <a:gd name="connsiteX12" fmla="*/ 232353 w 1192565"/>
                  <a:gd name="connsiteY12" fmla="*/ 194796 h 902932"/>
                  <a:gd name="connsiteX13" fmla="*/ 0 w 1192565"/>
                  <a:gd name="connsiteY13" fmla="*/ 451466 h 902932"/>
                  <a:gd name="connsiteX14" fmla="*/ 232353 w 1192565"/>
                  <a:gd name="connsiteY14" fmla="*/ 708146 h 90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2565" h="902932">
                    <a:moveTo>
                      <a:pt x="232353" y="708146"/>
                    </a:moveTo>
                    <a:lnTo>
                      <a:pt x="539667" y="708146"/>
                    </a:lnTo>
                    <a:cubicBezTo>
                      <a:pt x="592817" y="708146"/>
                      <a:pt x="644214" y="728901"/>
                      <a:pt x="684390" y="766591"/>
                    </a:cubicBezTo>
                    <a:lnTo>
                      <a:pt x="781250" y="857441"/>
                    </a:lnTo>
                    <a:cubicBezTo>
                      <a:pt x="812540" y="886778"/>
                      <a:pt x="852316" y="902932"/>
                      <a:pt x="893255" y="902932"/>
                    </a:cubicBezTo>
                    <a:lnTo>
                      <a:pt x="1083773" y="902932"/>
                    </a:lnTo>
                    <a:cubicBezTo>
                      <a:pt x="1145705" y="799643"/>
                      <a:pt x="1186948" y="629574"/>
                      <a:pt x="1192035" y="454447"/>
                    </a:cubicBezTo>
                    <a:cubicBezTo>
                      <a:pt x="1197626" y="262433"/>
                      <a:pt x="1158850" y="97774"/>
                      <a:pt x="1085393" y="0"/>
                    </a:cubicBezTo>
                    <a:lnTo>
                      <a:pt x="893255" y="0"/>
                    </a:lnTo>
                    <a:cubicBezTo>
                      <a:pt x="852316" y="0"/>
                      <a:pt x="812540" y="16155"/>
                      <a:pt x="781250" y="45491"/>
                    </a:cubicBezTo>
                    <a:lnTo>
                      <a:pt x="684390" y="136350"/>
                    </a:lnTo>
                    <a:cubicBezTo>
                      <a:pt x="644214" y="174032"/>
                      <a:pt x="592817" y="194796"/>
                      <a:pt x="539667" y="194796"/>
                    </a:cubicBezTo>
                    <a:lnTo>
                      <a:pt x="232353" y="194796"/>
                    </a:lnTo>
                    <a:cubicBezTo>
                      <a:pt x="104242" y="194796"/>
                      <a:pt x="0" y="309934"/>
                      <a:pt x="0" y="451466"/>
                    </a:cubicBezTo>
                    <a:cubicBezTo>
                      <a:pt x="0" y="592998"/>
                      <a:pt x="104242" y="708146"/>
                      <a:pt x="232353" y="708146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2349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BF359A3-0A88-A06F-7A49-ECDC3859156A}"/>
                  </a:ext>
                </a:extLst>
              </p:cNvPr>
              <p:cNvSpPr/>
              <p:nvPr/>
            </p:nvSpPr>
            <p:spPr>
              <a:xfrm>
                <a:off x="1780765" y="6592498"/>
                <a:ext cx="289643" cy="902932"/>
              </a:xfrm>
              <a:custGeom>
                <a:avLst/>
                <a:gdLst>
                  <a:gd name="connsiteX0" fmla="*/ 289112 w 289643"/>
                  <a:gd name="connsiteY0" fmla="*/ 454447 h 902932"/>
                  <a:gd name="connsiteX1" fmla="*/ 182480 w 289643"/>
                  <a:gd name="connsiteY1" fmla="*/ 0 h 902932"/>
                  <a:gd name="connsiteX2" fmla="*/ 4667 w 289643"/>
                  <a:gd name="connsiteY2" fmla="*/ 0 h 902932"/>
                  <a:gd name="connsiteX3" fmla="*/ 101327 w 289643"/>
                  <a:gd name="connsiteY3" fmla="*/ 455838 h 902932"/>
                  <a:gd name="connsiteX4" fmla="*/ 0 w 289643"/>
                  <a:gd name="connsiteY4" fmla="*/ 902932 h 902932"/>
                  <a:gd name="connsiteX5" fmla="*/ 180860 w 289643"/>
                  <a:gd name="connsiteY5" fmla="*/ 902932 h 902932"/>
                  <a:gd name="connsiteX6" fmla="*/ 289112 w 289643"/>
                  <a:gd name="connsiteY6" fmla="*/ 454447 h 90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643" h="902932">
                    <a:moveTo>
                      <a:pt x="289112" y="454447"/>
                    </a:moveTo>
                    <a:cubicBezTo>
                      <a:pt x="294704" y="262433"/>
                      <a:pt x="255918" y="97774"/>
                      <a:pt x="182480" y="0"/>
                    </a:cubicBezTo>
                    <a:lnTo>
                      <a:pt x="4667" y="0"/>
                    </a:lnTo>
                    <a:cubicBezTo>
                      <a:pt x="71790" y="107880"/>
                      <a:pt x="106709" y="270510"/>
                      <a:pt x="101327" y="455838"/>
                    </a:cubicBezTo>
                    <a:cubicBezTo>
                      <a:pt x="96393" y="625555"/>
                      <a:pt x="58226" y="791833"/>
                      <a:pt x="0" y="902932"/>
                    </a:cubicBezTo>
                    <a:lnTo>
                      <a:pt x="180860" y="902932"/>
                    </a:lnTo>
                    <a:cubicBezTo>
                      <a:pt x="242783" y="799643"/>
                      <a:pt x="284026" y="629565"/>
                      <a:pt x="289112" y="454447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2349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3E6B7EFD-A228-2E65-9040-875222F2E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424" y="3250859"/>
            <a:ext cx="667557" cy="667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48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000" noProof="0" dirty="0">
                <a:solidFill>
                  <a:srgbClr val="FFFFFF"/>
                </a:solidFill>
              </a:rPr>
              <a:t>CLINICAL</a:t>
            </a:r>
            <a:r>
              <a:rPr lang="en-GB" sz="4000" spc="-240" noProof="0" dirty="0">
                <a:solidFill>
                  <a:srgbClr val="FFFFFF"/>
                </a:solidFill>
              </a:rPr>
              <a:t> </a:t>
            </a:r>
            <a:r>
              <a:rPr lang="en-GB" sz="4000" spc="-110" noProof="0" dirty="0">
                <a:solidFill>
                  <a:srgbClr val="FFFFFF"/>
                </a:solidFill>
              </a:rPr>
              <a:t>TAKEAWAYS</a:t>
            </a:r>
            <a:endParaRPr lang="en-GB" sz="40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0B0AC-5F6D-F0F2-3215-CEAC82BC8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25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quarter" idx="12"/>
          </p:nvPr>
        </p:nvSpPr>
        <p:spPr>
          <a:xfrm>
            <a:off x="620184" y="1425600"/>
            <a:ext cx="10963200" cy="3552896"/>
          </a:xfrm>
        </p:spPr>
        <p:txBody>
          <a:bodyPr vert="horz" wrap="square" lIns="0" tIns="13335" rIns="0" bIns="0" rtlCol="0">
            <a:spAutoFit/>
          </a:bodyPr>
          <a:lstStyle/>
          <a:p>
            <a:pPr lvl="0"/>
            <a:r>
              <a:rPr lang="en-GB" noProof="0" dirty="0"/>
              <a:t>Bleeding, including subclinical bleeding can occur despite patients receiving prophylaxis </a:t>
            </a:r>
          </a:p>
          <a:p>
            <a:pPr lvl="0"/>
            <a:r>
              <a:rPr lang="en-GB" noProof="0" dirty="0"/>
              <a:t>Synovitis is the last reversible step prior further deterioration leading to arthropathy</a:t>
            </a:r>
          </a:p>
          <a:p>
            <a:r>
              <a:rPr lang="en-GB" noProof="0" dirty="0"/>
              <a:t>Routine assessment of joint health status is therefore essential and should include imaging such as ultrasound to facilitate the detection of early abnormalities</a:t>
            </a:r>
          </a:p>
          <a:p>
            <a:pPr lvl="0"/>
            <a:r>
              <a:rPr lang="en-GB" noProof="0" dirty="0"/>
              <a:t>In patients with haemophilia A and synovitis, prophylaxis should be intensified to resolve and/or reduce the synovial hypertrophy, alongside other measures (anti-inflammatory drugs, physiotherapy, etc) to promote long-term joint health</a:t>
            </a:r>
          </a:p>
          <a:p>
            <a:pPr lvl="0"/>
            <a:endParaRPr lang="en-GB" noProof="0" dirty="0"/>
          </a:p>
          <a:p>
            <a:endParaRPr lang="en-GB" noProof="0" dirty="0"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vert="horz" wrap="square" lIns="0" tIns="12065" rIns="0" bIns="0" rtlCol="0">
            <a:spAutoFit/>
          </a:bodyPr>
          <a:lstStyle/>
          <a:p>
            <a:r>
              <a:rPr lang="en-GB" noProof="0" dirty="0"/>
              <a:t>CLINICAL TAKEAWAYS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88B929-2B57-6782-8857-41472180D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26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32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700D3C-6F8B-5712-2E33-06F42265136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836712"/>
            <a:ext cx="11315625" cy="4525200"/>
          </a:xfrm>
        </p:spPr>
        <p:txBody>
          <a:bodyPr vert="horz" lIns="0" tIns="0" rIns="0" bIns="0" numCol="2" rtlCol="0" anchor="t">
            <a:noAutofit/>
          </a:bodyPr>
          <a:lstStyle/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Aisa CS,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2014;20:e51–7.</a:t>
            </a:r>
            <a:endParaRPr lang="en-US">
              <a:latin typeface="Arial"/>
              <a:cs typeface="Arial"/>
            </a:endParaRP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Álvarez-Román MT,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2024;30:513–22.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Ay C,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2024;30:1265–71.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Barnes RFW, et al. BMC </a:t>
            </a:r>
            <a:r>
              <a:rPr lang="es-ES" sz="1200" err="1">
                <a:latin typeface="Arial"/>
                <a:cs typeface="Arial"/>
              </a:rPr>
              <a:t>Musculoskelet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err="1">
                <a:latin typeface="Arial"/>
                <a:cs typeface="Arial"/>
              </a:rPr>
              <a:t>Disord</a:t>
            </a:r>
            <a:r>
              <a:rPr lang="es-ES" sz="1200" dirty="0">
                <a:latin typeface="Arial"/>
                <a:cs typeface="Arial"/>
              </a:rPr>
              <a:t>. 2023;24:299.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/>
              <a:t>Blanchette VS, et al. J Thromb Haemost. 2014;12:1935–9.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Calcaterra I, et al. Front </a:t>
            </a:r>
            <a:r>
              <a:rPr lang="es-ES" sz="1200" err="1">
                <a:latin typeface="Arial"/>
                <a:cs typeface="Arial"/>
              </a:rPr>
              <a:t>Physiol</a:t>
            </a:r>
            <a:r>
              <a:rPr lang="es-ES" sz="1200" dirty="0">
                <a:latin typeface="Arial"/>
                <a:cs typeface="Arial"/>
              </a:rPr>
              <a:t>. 2020;11:541.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Chiari JB,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2024;30:331–5.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err="1">
                <a:latin typeface="Arial"/>
                <a:cs typeface="Arial"/>
              </a:rPr>
              <a:t>Chowdary</a:t>
            </a:r>
            <a:r>
              <a:rPr lang="es-ES" sz="1200" dirty="0">
                <a:latin typeface="Arial"/>
                <a:cs typeface="Arial"/>
              </a:rPr>
              <a:t> P, et al. Thromb Haemost. 2020;120:728–736.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/>
              <a:t>Dargaud Y, et al. Blood Rev. 2025;101304.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De la Corte-</a:t>
            </a:r>
            <a:r>
              <a:rPr lang="es-ES" sz="1200" dirty="0" err="1">
                <a:latin typeface="Arial"/>
                <a:cs typeface="Arial"/>
              </a:rPr>
              <a:t>Rodriguez</a:t>
            </a:r>
            <a:r>
              <a:rPr lang="es-ES" sz="1200" dirty="0">
                <a:latin typeface="Arial"/>
                <a:cs typeface="Arial"/>
              </a:rPr>
              <a:t> H, et al. Expert </a:t>
            </a:r>
            <a:r>
              <a:rPr lang="es-ES" sz="1200" dirty="0" err="1">
                <a:latin typeface="Arial"/>
                <a:cs typeface="Arial"/>
              </a:rPr>
              <a:t>Rev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Hematol</a:t>
            </a:r>
            <a:r>
              <a:rPr lang="es-ES" sz="1200" dirty="0">
                <a:latin typeface="Arial"/>
                <a:cs typeface="Arial"/>
              </a:rPr>
              <a:t>. 2018;11:253–61.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De la Corte-</a:t>
            </a:r>
            <a:r>
              <a:rPr lang="es-ES" sz="1200" err="1">
                <a:latin typeface="Arial"/>
                <a:cs typeface="Arial"/>
              </a:rPr>
              <a:t>Rodriguez</a:t>
            </a:r>
            <a:r>
              <a:rPr lang="es-ES" sz="1200" dirty="0">
                <a:latin typeface="Arial"/>
                <a:cs typeface="Arial"/>
              </a:rPr>
              <a:t> H,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2022;28:138–44.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den </a:t>
            </a:r>
            <a:r>
              <a:rPr lang="es-ES" sz="1200" err="1">
                <a:latin typeface="Arial"/>
                <a:cs typeface="Arial"/>
              </a:rPr>
              <a:t>Uijl</a:t>
            </a:r>
            <a:r>
              <a:rPr lang="es-ES" sz="1200" dirty="0">
                <a:latin typeface="Arial"/>
                <a:cs typeface="Arial"/>
              </a:rPr>
              <a:t> I,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2011;17:41–44.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Di </a:t>
            </a:r>
            <a:r>
              <a:rPr lang="es-ES" sz="1200" dirty="0" err="1">
                <a:latin typeface="Arial"/>
                <a:cs typeface="Arial"/>
              </a:rPr>
              <a:t>Minno</a:t>
            </a:r>
            <a:r>
              <a:rPr lang="es-ES" sz="1200" dirty="0">
                <a:latin typeface="Arial"/>
                <a:cs typeface="Arial"/>
              </a:rPr>
              <a:t> MND, et al. Haemophilia. 2013;19:e167–73.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Di </a:t>
            </a:r>
            <a:r>
              <a:rPr lang="es-ES" sz="1200" err="1">
                <a:latin typeface="Arial"/>
                <a:cs typeface="Arial"/>
              </a:rPr>
              <a:t>Minno</a:t>
            </a:r>
            <a:r>
              <a:rPr lang="es-ES" sz="1200" dirty="0">
                <a:latin typeface="Arial"/>
                <a:cs typeface="Arial"/>
              </a:rPr>
              <a:t> MND, et al. J Clin Med. 2017;6:77.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Di </a:t>
            </a:r>
            <a:r>
              <a:rPr lang="es-ES" sz="1200" dirty="0" err="1">
                <a:latin typeface="Arial"/>
                <a:cs typeface="Arial"/>
              </a:rPr>
              <a:t>Minno</a:t>
            </a:r>
            <a:r>
              <a:rPr lang="es-ES" sz="1200" dirty="0">
                <a:latin typeface="Arial"/>
                <a:cs typeface="Arial"/>
              </a:rPr>
              <a:t> MND, et al. J Thromb Haemost. 2025;23:458–65.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/>
              <a:t>Fischer K, et al. Blood. 2016;128:2576.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Gringeri A, et al. </a:t>
            </a:r>
            <a:r>
              <a:rPr lang="es-ES" sz="1200" dirty="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2014;20:459–63.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GTH </a:t>
            </a:r>
            <a:r>
              <a:rPr lang="en-GB" sz="1200" dirty="0">
                <a:latin typeface="Arial"/>
                <a:cs typeface="Arial"/>
                <a:hlinkClick r:id="rId2"/>
              </a:rPr>
              <a:t>S2k-Leitlinie Synovitis bei Hämophilie</a:t>
            </a:r>
            <a:r>
              <a:rPr lang="es-ES" sz="1200" dirty="0">
                <a:latin typeface="Arial"/>
                <a:cs typeface="Arial"/>
              </a:rPr>
              <a:t>. 2022 (</a:t>
            </a:r>
            <a:r>
              <a:rPr lang="es-ES" sz="1200" dirty="0" err="1">
                <a:latin typeface="Arial"/>
                <a:cs typeface="Arial"/>
              </a:rPr>
              <a:t>accessed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February</a:t>
            </a:r>
            <a:r>
              <a:rPr lang="es-ES" sz="1200" dirty="0">
                <a:latin typeface="Arial"/>
                <a:cs typeface="Arial"/>
              </a:rPr>
              <a:t> 2026)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err="1">
                <a:latin typeface="Arial"/>
                <a:cs typeface="Arial"/>
              </a:rPr>
              <a:t>Gualtierotti</a:t>
            </a:r>
            <a:r>
              <a:rPr lang="es-ES" sz="1200" dirty="0">
                <a:latin typeface="Arial"/>
                <a:cs typeface="Arial"/>
              </a:rPr>
              <a:t> R, et al. J Thromb Haemost. 2021;19:2112–21.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err="1">
                <a:latin typeface="Arial"/>
                <a:cs typeface="Arial"/>
              </a:rPr>
              <a:t>Gualtierotti</a:t>
            </a:r>
            <a:r>
              <a:rPr lang="es-ES" sz="1200" dirty="0">
                <a:latin typeface="Arial"/>
                <a:cs typeface="Arial"/>
              </a:rPr>
              <a:t> R,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2024;30:1018–24.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Hanley J,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2017;23:511–20.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Ishikura H, et al. </a:t>
            </a:r>
            <a:r>
              <a:rPr lang="es-ES" sz="1200" err="1">
                <a:latin typeface="Arial"/>
                <a:cs typeface="Arial"/>
              </a:rPr>
              <a:t>Sci</a:t>
            </a:r>
            <a:r>
              <a:rPr lang="es-ES" sz="1200" dirty="0">
                <a:latin typeface="Arial"/>
                <a:cs typeface="Arial"/>
              </a:rPr>
              <a:t> Rep. 2026;16:8007.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/>
              <a:t>Kloosterman FR, et al. Blood Adv. 2022;6:4256–65.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err="1">
                <a:latin typeface="Arial"/>
                <a:cs typeface="Arial"/>
              </a:rPr>
              <a:t>Lobet</a:t>
            </a:r>
            <a:r>
              <a:rPr lang="es-ES" sz="1200" dirty="0">
                <a:latin typeface="Arial"/>
                <a:cs typeface="Arial"/>
              </a:rPr>
              <a:t> S, et al. J Clin Med. 2021;10:2822.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Mancuso ME,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2023;29:619–28.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err="1">
                <a:latin typeface="Arial"/>
                <a:cs typeface="Arial"/>
              </a:rPr>
              <a:t>Martinoli</a:t>
            </a:r>
            <a:r>
              <a:rPr lang="es-ES" sz="1200" dirty="0">
                <a:latin typeface="Arial"/>
                <a:cs typeface="Arial"/>
              </a:rPr>
              <a:t> C, et al. Thromb Haemost. 2013;109:1170–9.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Plut D, et al. </a:t>
            </a:r>
            <a:r>
              <a:rPr lang="es-ES" sz="1200" err="1">
                <a:latin typeface="Arial"/>
                <a:cs typeface="Arial"/>
              </a:rPr>
              <a:t>Radiol</a:t>
            </a:r>
            <a:r>
              <a:rPr lang="es-ES" sz="1200" dirty="0">
                <a:latin typeface="Arial"/>
                <a:cs typeface="Arial"/>
              </a:rPr>
              <a:t> Oncol. 2019;53:178–86.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Rodriguez-Merchan EC, et al. </a:t>
            </a:r>
            <a:r>
              <a:rPr lang="es-ES" sz="1200" dirty="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2011;17:1–23.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Rodriguez-Merchan EC &amp; Valentino LA. </a:t>
            </a:r>
            <a:r>
              <a:rPr lang="es-ES" sz="1200" dirty="0" err="1">
                <a:latin typeface="Arial"/>
                <a:cs typeface="Arial"/>
              </a:rPr>
              <a:t>World</a:t>
            </a:r>
            <a:r>
              <a:rPr lang="es-ES" sz="1200" dirty="0">
                <a:latin typeface="Arial"/>
                <a:cs typeface="Arial"/>
              </a:rPr>
              <a:t> J </a:t>
            </a:r>
            <a:r>
              <a:rPr lang="es-ES" sz="1200" dirty="0" err="1">
                <a:latin typeface="Arial"/>
                <a:cs typeface="Arial"/>
              </a:rPr>
              <a:t>Orthop</a:t>
            </a:r>
            <a:r>
              <a:rPr lang="es-ES" sz="1200" dirty="0">
                <a:latin typeface="Arial"/>
                <a:cs typeface="Arial"/>
              </a:rPr>
              <a:t>. 2016;7:370–5.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Seuser A, et al. Blood </a:t>
            </a:r>
            <a:r>
              <a:rPr lang="es-ES" sz="1200" err="1">
                <a:latin typeface="Arial"/>
                <a:cs typeface="Arial"/>
              </a:rPr>
              <a:t>Coagul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err="1">
                <a:latin typeface="Arial"/>
                <a:cs typeface="Arial"/>
              </a:rPr>
              <a:t>Fibrinolysis</a:t>
            </a:r>
            <a:r>
              <a:rPr lang="es-ES" sz="1200" dirty="0">
                <a:latin typeface="Arial"/>
                <a:cs typeface="Arial"/>
              </a:rPr>
              <a:t>. 2018;29:509–20.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Seuser A,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2007;13:26–31.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Soliman M,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2017;23:660–72.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/>
              <a:t>Soucie JM, et al. Blood Adv. 2018;2:2136–44.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Srivastava A,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2020;26:1–158.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/>
              <a:t>Stimec J, et al. Res Pract Thromb Haemost. 2021;5:e12565.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Tiede A, et al. </a:t>
            </a:r>
            <a:r>
              <a:rPr lang="es-ES" sz="1200" err="1">
                <a:latin typeface="Arial"/>
                <a:cs typeface="Arial"/>
              </a:rPr>
              <a:t>Haematologica</a:t>
            </a:r>
            <a:r>
              <a:rPr lang="es-ES" sz="1200" dirty="0">
                <a:latin typeface="Arial"/>
                <a:cs typeface="Arial"/>
              </a:rPr>
              <a:t>. 2021;106:1902–9.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Valentino LA,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2016;22:514–20.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van Bergen EDP,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2023;29:1580–8.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/>
              <a:t>van Leeuwen FHP, et al. J Thromb Haemost. 2023;21:1156–63.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van Leeuwen FHP,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2023;29:445–55.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van Vulpen LFD, et al. </a:t>
            </a:r>
            <a:r>
              <a:rPr lang="es-ES" sz="1200" err="1">
                <a:latin typeface="Arial"/>
                <a:cs typeface="Arial"/>
              </a:rPr>
              <a:t>Haemophilia</a:t>
            </a:r>
            <a:r>
              <a:rPr lang="es-ES" sz="1200" dirty="0">
                <a:latin typeface="Arial"/>
                <a:cs typeface="Arial"/>
              </a:rPr>
              <a:t>. 2021;27:96–102.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>
                <a:latin typeface="Arial"/>
                <a:cs typeface="Arial"/>
              </a:rPr>
              <a:t>van Vulpen LFD, et al. </a:t>
            </a:r>
            <a:r>
              <a:rPr lang="es-ES" sz="1200" err="1">
                <a:latin typeface="Arial"/>
                <a:cs typeface="Arial"/>
              </a:rPr>
              <a:t>Osteoarthritis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err="1">
                <a:latin typeface="Arial"/>
                <a:cs typeface="Arial"/>
              </a:rPr>
              <a:t>Cartilage</a:t>
            </a:r>
            <a:r>
              <a:rPr lang="es-ES" sz="1200" dirty="0">
                <a:latin typeface="Arial"/>
                <a:cs typeface="Arial"/>
              </a:rPr>
              <a:t>. 2015;23:63–69.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/>
              <a:t>Volland LM, et al. J Ultrasound Med. 2019;38:1569–81.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dirty="0"/>
              <a:t>Wilkins RA, et al. BMJ Open. 2022;12:e052358.</a:t>
            </a:r>
          </a:p>
          <a:p>
            <a:pPr marL="114300" indent="-183515">
              <a:spcBef>
                <a:spcPts val="300"/>
              </a:spcBef>
            </a:pPr>
            <a:r>
              <a:rPr lang="es-ES" sz="1200" err="1">
                <a:latin typeface="Arial"/>
                <a:cs typeface="Arial"/>
              </a:rPr>
              <a:t>Zwagemaker</a:t>
            </a:r>
            <a:r>
              <a:rPr lang="es-ES" sz="1200" dirty="0">
                <a:latin typeface="Arial"/>
                <a:cs typeface="Arial"/>
              </a:rPr>
              <a:t> AF, et al. J Thromb Haemost. 2022;20:1126–37</a:t>
            </a:r>
          </a:p>
          <a:p>
            <a:pPr marL="114300" indent="-183515">
              <a:spcBef>
                <a:spcPts val="300"/>
              </a:spcBef>
            </a:pPr>
            <a:endParaRPr lang="es-E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7EDF5-2C41-4622-F04E-2256D860F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References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2001D-F666-9E80-ACEB-64C7F9D1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96780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7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B0FF4-813B-2036-2A7E-F01C7961BA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marR="5080" indent="-344170">
              <a:spcBef>
                <a:spcPts val="600"/>
              </a:spcBef>
            </a:pPr>
            <a:r>
              <a:rPr lang="en-GB" sz="1600" noProof="0" dirty="0">
                <a:solidFill>
                  <a:srgbClr val="5D8297"/>
                </a:solidFill>
                <a:latin typeface="Arial"/>
                <a:cs typeface="Arial"/>
              </a:rPr>
              <a:t>This</a:t>
            </a:r>
            <a:r>
              <a:rPr lang="en-GB" sz="1600" spc="-30" noProof="0" dirty="0">
                <a:solidFill>
                  <a:srgbClr val="5D8297"/>
                </a:solidFill>
                <a:latin typeface="Arial"/>
                <a:cs typeface="Arial"/>
              </a:rPr>
              <a:t> </a:t>
            </a:r>
            <a:r>
              <a:rPr lang="en-GB" sz="1600" noProof="0" dirty="0">
                <a:solidFill>
                  <a:srgbClr val="5D8297"/>
                </a:solidFill>
                <a:latin typeface="Arial"/>
                <a:cs typeface="Arial"/>
              </a:rPr>
              <a:t>programme</a:t>
            </a:r>
            <a:r>
              <a:rPr lang="en-GB" sz="1600" spc="-70" noProof="0" dirty="0">
                <a:solidFill>
                  <a:srgbClr val="5D8297"/>
                </a:solidFill>
                <a:latin typeface="Arial"/>
                <a:cs typeface="Arial"/>
              </a:rPr>
              <a:t> </a:t>
            </a:r>
            <a:r>
              <a:rPr lang="en-GB" sz="1600" noProof="0" dirty="0">
                <a:solidFill>
                  <a:srgbClr val="5D8297"/>
                </a:solidFill>
                <a:latin typeface="Arial"/>
                <a:cs typeface="Arial"/>
              </a:rPr>
              <a:t>has</a:t>
            </a:r>
            <a:r>
              <a:rPr lang="en-GB" sz="1600" spc="-25" noProof="0" dirty="0">
                <a:solidFill>
                  <a:srgbClr val="5D8297"/>
                </a:solidFill>
                <a:latin typeface="Arial"/>
                <a:cs typeface="Arial"/>
              </a:rPr>
              <a:t> </a:t>
            </a:r>
            <a:r>
              <a:rPr lang="en-GB" sz="1600" noProof="0" dirty="0">
                <a:solidFill>
                  <a:srgbClr val="5D8297"/>
                </a:solidFill>
                <a:latin typeface="Arial"/>
                <a:cs typeface="Arial"/>
              </a:rPr>
              <a:t>been</a:t>
            </a:r>
            <a:r>
              <a:rPr lang="en-GB" sz="1600" spc="-30" noProof="0" dirty="0">
                <a:solidFill>
                  <a:srgbClr val="5D8297"/>
                </a:solidFill>
                <a:latin typeface="Arial"/>
                <a:cs typeface="Arial"/>
              </a:rPr>
              <a:t> </a:t>
            </a:r>
            <a:r>
              <a:rPr lang="en-GB" sz="1600" noProof="0" dirty="0">
                <a:solidFill>
                  <a:srgbClr val="5D8297"/>
                </a:solidFill>
                <a:latin typeface="Arial"/>
                <a:cs typeface="Arial"/>
              </a:rPr>
              <a:t>sponsored</a:t>
            </a:r>
            <a:r>
              <a:rPr lang="en-GB" sz="1600" spc="-55" noProof="0" dirty="0">
                <a:solidFill>
                  <a:srgbClr val="5D8297"/>
                </a:solidFill>
                <a:latin typeface="Arial"/>
                <a:cs typeface="Arial"/>
              </a:rPr>
              <a:t> </a:t>
            </a:r>
            <a:r>
              <a:rPr lang="en-GB" sz="1600" noProof="0" dirty="0">
                <a:solidFill>
                  <a:srgbClr val="5D8297"/>
                </a:solidFill>
                <a:latin typeface="Arial"/>
                <a:cs typeface="Arial"/>
              </a:rPr>
              <a:t>by</a:t>
            </a:r>
            <a:r>
              <a:rPr lang="en-GB" sz="1600" spc="-40" noProof="0" dirty="0">
                <a:solidFill>
                  <a:srgbClr val="5D8297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5D8297"/>
                </a:solidFill>
                <a:latin typeface="Arial"/>
                <a:cs typeface="Arial"/>
              </a:rPr>
              <a:t>Sobi</a:t>
            </a:r>
            <a:r>
              <a:rPr lang="en-GB" sz="1600" baseline="30000" dirty="0" err="1">
                <a:solidFill>
                  <a:schemeClr val="tx2"/>
                </a:solidFill>
                <a:latin typeface="Arial"/>
                <a:cs typeface="Arial"/>
              </a:rPr>
              <a:t>TM</a:t>
            </a:r>
            <a:br>
              <a:rPr lang="en-GB" sz="1600" baseline="30000" dirty="0">
                <a:latin typeface="Arial"/>
                <a:cs typeface="Arial"/>
              </a:rPr>
            </a:br>
            <a:r>
              <a:rPr lang="en-GB" sz="1600" dirty="0">
                <a:solidFill>
                  <a:srgbClr val="5D8297"/>
                </a:solidFill>
                <a:latin typeface="Arial"/>
                <a:cs typeface="Arial"/>
              </a:rPr>
              <a:t>       and</a:t>
            </a:r>
            <a:r>
              <a:rPr lang="en-GB" sz="1600" spc="-25" noProof="0" dirty="0">
                <a:solidFill>
                  <a:srgbClr val="5D8297"/>
                </a:solidFill>
                <a:latin typeface="Arial"/>
                <a:cs typeface="Arial"/>
              </a:rPr>
              <a:t> </a:t>
            </a:r>
            <a:r>
              <a:rPr lang="en-GB" sz="1600" noProof="0" dirty="0">
                <a:solidFill>
                  <a:srgbClr val="5D8297"/>
                </a:solidFill>
                <a:latin typeface="Arial"/>
                <a:cs typeface="Arial"/>
              </a:rPr>
              <a:t>is</a:t>
            </a:r>
            <a:r>
              <a:rPr lang="en-GB" sz="1600" spc="-10" noProof="0" dirty="0">
                <a:solidFill>
                  <a:srgbClr val="5D8297"/>
                </a:solidFill>
                <a:latin typeface="Arial"/>
                <a:cs typeface="Arial"/>
              </a:rPr>
              <a:t> </a:t>
            </a:r>
            <a:r>
              <a:rPr lang="en-GB" sz="1600" noProof="0" dirty="0">
                <a:solidFill>
                  <a:srgbClr val="5D8297"/>
                </a:solidFill>
                <a:latin typeface="Arial"/>
                <a:cs typeface="Arial"/>
              </a:rPr>
              <a:t>intended</a:t>
            </a:r>
            <a:r>
              <a:rPr lang="en-GB" sz="1600" spc="-35" noProof="0" dirty="0">
                <a:solidFill>
                  <a:srgbClr val="5D8297"/>
                </a:solidFill>
                <a:latin typeface="Arial"/>
                <a:cs typeface="Arial"/>
              </a:rPr>
              <a:t> </a:t>
            </a:r>
            <a:r>
              <a:rPr lang="en-GB" sz="1600" noProof="0" dirty="0">
                <a:solidFill>
                  <a:srgbClr val="5D8297"/>
                </a:solidFill>
                <a:latin typeface="Arial"/>
                <a:cs typeface="Arial"/>
              </a:rPr>
              <a:t>for</a:t>
            </a:r>
            <a:r>
              <a:rPr lang="en-GB" sz="1600" spc="-25" noProof="0" dirty="0">
                <a:solidFill>
                  <a:srgbClr val="5D8297"/>
                </a:solidFill>
                <a:latin typeface="Arial"/>
                <a:cs typeface="Arial"/>
              </a:rPr>
              <a:t> </a:t>
            </a:r>
            <a:r>
              <a:rPr lang="en-GB" sz="1600" noProof="0" dirty="0">
                <a:solidFill>
                  <a:srgbClr val="5D8297"/>
                </a:solidFill>
                <a:latin typeface="Arial"/>
                <a:cs typeface="Arial"/>
              </a:rPr>
              <a:t>healthcare</a:t>
            </a:r>
            <a:r>
              <a:rPr lang="en-GB" sz="1600" spc="-45" noProof="0" dirty="0">
                <a:solidFill>
                  <a:srgbClr val="5D8297"/>
                </a:solidFill>
                <a:latin typeface="Arial"/>
                <a:cs typeface="Arial"/>
              </a:rPr>
              <a:t> </a:t>
            </a:r>
            <a:r>
              <a:rPr lang="en-GB" sz="1600" noProof="0" dirty="0">
                <a:solidFill>
                  <a:srgbClr val="5D8297"/>
                </a:solidFill>
                <a:latin typeface="Arial"/>
                <a:cs typeface="Arial"/>
              </a:rPr>
              <a:t>professionals</a:t>
            </a:r>
            <a:r>
              <a:rPr lang="en-GB" sz="1600" spc="-40" noProof="0" dirty="0">
                <a:solidFill>
                  <a:srgbClr val="5D8297"/>
                </a:solidFill>
                <a:latin typeface="Arial"/>
                <a:cs typeface="Arial"/>
              </a:rPr>
              <a:t> </a:t>
            </a:r>
            <a:r>
              <a:rPr lang="en-GB" sz="1600" spc="-10" noProof="0" dirty="0">
                <a:solidFill>
                  <a:srgbClr val="5D8297"/>
                </a:solidFill>
                <a:latin typeface="Arial"/>
                <a:cs typeface="Arial"/>
              </a:rPr>
              <a:t>only.</a:t>
            </a:r>
            <a:endParaRPr lang="en-GB" sz="1600" noProof="0"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1600" noProof="0" dirty="0"/>
          </a:p>
          <a:p>
            <a:pPr marL="0" indent="0">
              <a:spcBef>
                <a:spcPts val="1800"/>
              </a:spcBef>
              <a:buNone/>
            </a:pPr>
            <a:endParaRPr lang="en-GB" sz="1600" b="1" noProof="0" dirty="0"/>
          </a:p>
          <a:p>
            <a:pPr marL="0" indent="0">
              <a:spcBef>
                <a:spcPts val="1800"/>
              </a:spcBef>
              <a:buNone/>
            </a:pPr>
            <a:endParaRPr lang="en-GB" sz="1600" b="1" noProof="0" dirty="0"/>
          </a:p>
          <a:p>
            <a:pPr marL="0" indent="0">
              <a:spcBef>
                <a:spcPts val="1800"/>
              </a:spcBef>
              <a:buNone/>
            </a:pPr>
            <a:endParaRPr lang="en-GB" sz="1600" b="1" noProof="0" dirty="0"/>
          </a:p>
          <a:p>
            <a:pPr marL="0" indent="0">
              <a:spcBef>
                <a:spcPts val="1800"/>
              </a:spcBef>
              <a:buNone/>
            </a:pPr>
            <a:r>
              <a:rPr lang="en-GB" sz="1600" b="1" noProof="0" dirty="0"/>
              <a:t>Expert disclosures:</a:t>
            </a:r>
          </a:p>
          <a:p>
            <a:pPr marL="356870" indent="-356870">
              <a:spcBef>
                <a:spcPts val="600"/>
              </a:spcBef>
            </a:pPr>
            <a:r>
              <a:rPr lang="en-GB" sz="1600" b="1" noProof="0" dirty="0">
                <a:solidFill>
                  <a:srgbClr val="C6573B"/>
                </a:solidFill>
                <a:latin typeface="Arial"/>
                <a:cs typeface="Arial"/>
              </a:rPr>
              <a:t>Carmen </a:t>
            </a:r>
            <a:r>
              <a:rPr lang="en-GB" sz="1600" b="1" noProof="0" dirty="0" err="1">
                <a:solidFill>
                  <a:schemeClr val="accent2"/>
                </a:solidFill>
                <a:latin typeface="Arial"/>
                <a:cs typeface="Arial"/>
              </a:rPr>
              <a:t>Escuriola</a:t>
            </a:r>
            <a:r>
              <a:rPr lang="en-GB" sz="1600" b="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GB" sz="1600" b="1" noProof="0" dirty="0">
                <a:solidFill>
                  <a:schemeClr val="accent2"/>
                </a:solidFill>
                <a:latin typeface="Arial"/>
                <a:cs typeface="Arial"/>
              </a:rPr>
              <a:t>Ettingshausen </a:t>
            </a:r>
            <a:r>
              <a:rPr lang="en-GB" sz="1600" noProof="0" dirty="0">
                <a:latin typeface="Arial"/>
                <a:cs typeface="Arial"/>
              </a:rPr>
              <a:t>financial support/sponsorship for research support, </a:t>
            </a:r>
            <a:br>
              <a:rPr lang="en-GB" sz="1600" noProof="0" dirty="0"/>
            </a:br>
            <a:r>
              <a:rPr lang="en-GB" sz="1600" noProof="0" dirty="0">
                <a:latin typeface="Arial"/>
                <a:cs typeface="Arial"/>
              </a:rPr>
              <a:t>consultation, or speaker fees from the following companies: </a:t>
            </a:r>
            <a:r>
              <a:rPr lang="en-US" sz="1600" dirty="0">
                <a:latin typeface="Arial"/>
                <a:cs typeface="Arial"/>
              </a:rPr>
              <a:t>Bayer Healthcare, </a:t>
            </a:r>
            <a:r>
              <a:rPr lang="en-US" sz="1600" dirty="0" err="1">
                <a:latin typeface="Arial"/>
                <a:cs typeface="Arial"/>
              </a:rPr>
              <a:t>Biomarin</a:t>
            </a:r>
            <a:r>
              <a:rPr lang="en-US" sz="1600" dirty="0">
                <a:latin typeface="Arial"/>
                <a:cs typeface="Arial"/>
              </a:rPr>
              <a:t>, Biotest, CSL Behring, Grifols, </a:t>
            </a:r>
            <a:r>
              <a:rPr lang="en-US" sz="1600" dirty="0" err="1">
                <a:latin typeface="Arial"/>
                <a:cs typeface="Arial"/>
              </a:rPr>
              <a:t>Kedrion</a:t>
            </a:r>
            <a:r>
              <a:rPr lang="en-US" sz="1600" dirty="0">
                <a:latin typeface="Arial"/>
                <a:cs typeface="Arial"/>
              </a:rPr>
              <a:t>, LFB, </a:t>
            </a:r>
            <a:r>
              <a:rPr lang="en-US" sz="1600" dirty="0" err="1">
                <a:latin typeface="Arial"/>
                <a:cs typeface="Arial"/>
              </a:rPr>
              <a:t>NovoNordisk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Octapharma</a:t>
            </a:r>
            <a:r>
              <a:rPr lang="en-US" sz="1600" dirty="0">
                <a:latin typeface="Arial"/>
                <a:cs typeface="Arial"/>
              </a:rPr>
              <a:t>, Pfizer, Roche/Chugai, Sanofi, Sobi, Takeda.</a:t>
            </a:r>
            <a:endParaRPr lang="de-DE" sz="1600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endParaRPr lang="en-GB" sz="1600" b="1" baseline="30000" noProof="0" dirty="0">
              <a:solidFill>
                <a:schemeClr val="tx2"/>
              </a:solidFill>
            </a:endParaRPr>
          </a:p>
          <a:p>
            <a:endParaRPr lang="en-GB" sz="1600" b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87B2E-6209-A6B2-B9AF-DDA072D8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10" noProof="0" dirty="0"/>
              <a:t>ACKNOWLEDGEMENT</a:t>
            </a:r>
            <a:r>
              <a:rPr lang="en-GB" spc="-130" noProof="0" dirty="0"/>
              <a:t> </a:t>
            </a:r>
            <a:r>
              <a:rPr lang="en-GB" noProof="0" dirty="0"/>
              <a:t>AND</a:t>
            </a:r>
            <a:r>
              <a:rPr lang="en-GB" spc="-85" noProof="0" dirty="0"/>
              <a:t> </a:t>
            </a:r>
            <a:r>
              <a:rPr lang="en-GB" spc="-10" noProof="0" dirty="0"/>
              <a:t>DISCLOSURES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6D3D7-69A0-0FC3-640D-2B4441A29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9515B-1ADE-00AA-549B-EA3F2AE52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1450768"/>
            <a:ext cx="1944216" cy="54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1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3793A4-1876-C4E2-8F14-59D7A570D1B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noProof="0" dirty="0"/>
              <a:t>Understand the pathophysiology of synovitis in haemophilia. How recurrent joint bleeds lead to synovial inflammation and progressive joint damage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Recognise synovitis as an early and partially reversible stage of haemophilic arthropathy </a:t>
            </a:r>
            <a:br>
              <a:rPr lang="en-GB" noProof="0" dirty="0"/>
            </a:br>
            <a:r>
              <a:rPr lang="en-GB" noProof="0" dirty="0"/>
              <a:t>and understand clinical relevance for long-term preservation and pain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Identify clinical signs, image findings and symptoms associated with synovitis, </a:t>
            </a:r>
            <a:br>
              <a:rPr lang="en-GB" noProof="0" dirty="0"/>
            </a:br>
            <a:r>
              <a:rPr lang="en-GB" noProof="0" dirty="0"/>
              <a:t>consider how they inform treatment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Apply strategies to manage synovitis with the aim of reducing joint inflammation, </a:t>
            </a:r>
            <a:br>
              <a:rPr lang="en-GB" noProof="0" dirty="0"/>
            </a:br>
            <a:r>
              <a:rPr lang="en-GB" noProof="0" dirty="0"/>
              <a:t>preventing progression to irreversible arthropathy and improving quality of life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87CC59-9036-5746-79D6-6419C421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Educational objectives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42D67-F24F-9741-7184-B279D80C2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842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CD4E-15A6-6855-B145-FE09CA13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25" noProof="0" dirty="0">
                <a:solidFill>
                  <a:srgbClr val="FFFFFF"/>
                </a:solidFill>
              </a:rPr>
              <a:t>HAEMARTHROSIS </a:t>
            </a:r>
            <a:br>
              <a:rPr lang="en-GB" spc="-25" noProof="0" dirty="0">
                <a:solidFill>
                  <a:srgbClr val="FFFFFF"/>
                </a:solidFill>
              </a:rPr>
            </a:br>
            <a:r>
              <a:rPr lang="en-GB" spc="-25" noProof="0" dirty="0">
                <a:solidFill>
                  <a:srgbClr val="FFFFFF"/>
                </a:solidFill>
              </a:rPr>
              <a:t>IN HAEMOPHILIA A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1CE2A-EECE-1A4A-4CF8-45CA98751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110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D36C5-A7B6-5E48-82E5-A18428B58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1E5DC4-6D01-2B85-E29E-E7A061C8906F}"/>
              </a:ext>
            </a:extLst>
          </p:cNvPr>
          <p:cNvSpPr/>
          <p:nvPr/>
        </p:nvSpPr>
        <p:spPr>
          <a:xfrm>
            <a:off x="656907" y="1274839"/>
            <a:ext cx="10835148" cy="604640"/>
          </a:xfrm>
          <a:prstGeom prst="roundRect">
            <a:avLst/>
          </a:prstGeom>
          <a:gradFill>
            <a:gsLst>
              <a:gs pos="3000">
                <a:schemeClr val="accent1"/>
              </a:gs>
              <a:gs pos="100000">
                <a:schemeClr val="accent2"/>
              </a:gs>
            </a:gsLst>
            <a:lin ang="10800000" scaled="1"/>
          </a:gra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GB" sz="1200" b="1" noProof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7C1961-D6B2-7400-9C7D-3A0DD329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/>
          <a:p>
            <a:r>
              <a:rPr lang="en-GB" noProof="0" dirty="0"/>
              <a:t>Haemarthrosis is a hallmark of haemophilia</a:t>
            </a:r>
            <a:r>
              <a:rPr lang="en-GB" baseline="30000" noProof="0" dirty="0"/>
              <a:t>1-6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4C9F6-D98E-EFC7-96D8-FE1266447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D306B0CF-28DA-4AF7-AD0B-CB9D5901F647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C7E3A-CB51-B0CD-0EFA-0224BA3D24F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noProof="0" dirty="0"/>
              <a:t>* Requiring treatment with clotting factor concentrates</a:t>
            </a:r>
          </a:p>
          <a:p>
            <a:r>
              <a:rPr lang="en-GB" noProof="0" dirty="0"/>
              <a:t>1. Rodriguez-Merchan EC, et al. Haemophilia. 2011;17:1-23; 2. Dargaud Y, et al. Blood Rev. 2025;101304; </a:t>
            </a:r>
            <a:br>
              <a:rPr lang="en-GB" noProof="0" dirty="0"/>
            </a:br>
            <a:r>
              <a:rPr lang="en-GB" noProof="0" dirty="0"/>
              <a:t>3. Gualtierotti R, et al. J Thromb Haemost .2021;19:2112-21; 4. Chiari JB, et al. Haemophilia. 2024;30:331-5; </a:t>
            </a:r>
            <a:br>
              <a:rPr lang="en-GB" noProof="0" dirty="0"/>
            </a:br>
            <a:r>
              <a:rPr lang="en-GB" noProof="0" dirty="0"/>
              <a:t>5. Kloosterman FR, et al. Blood Av. 2022;6:4256-65; 6. Wilkins RA, et al. BMJ Open. 2022;12:e052358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C3B6DF-BCA3-E9C5-E1C8-F1A0F97D765D}"/>
              </a:ext>
            </a:extLst>
          </p:cNvPr>
          <p:cNvSpPr/>
          <p:nvPr/>
        </p:nvSpPr>
        <p:spPr>
          <a:xfrm>
            <a:off x="2217033" y="1268760"/>
            <a:ext cx="8292923" cy="6132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Haemophilia is characterised by recurrent haemarthroses (joint bleeds)</a:t>
            </a:r>
            <a:r>
              <a:rPr lang="en-GB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400" b="1" baseline="30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2DAC7BE-2CF4-C097-0A6A-480B35F3C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191" y="1329621"/>
            <a:ext cx="495077" cy="495077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4A50F8C-C797-20F8-05FE-C15DA9FFF132}"/>
              </a:ext>
            </a:extLst>
          </p:cNvPr>
          <p:cNvSpPr/>
          <p:nvPr/>
        </p:nvSpPr>
        <p:spPr>
          <a:xfrm>
            <a:off x="1382638" y="3626601"/>
            <a:ext cx="10110544" cy="1563440"/>
          </a:xfrm>
          <a:prstGeom prst="rightArrow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FE90D3B-87C3-D1B8-C2C6-D585DC701572}"/>
              </a:ext>
            </a:extLst>
          </p:cNvPr>
          <p:cNvSpPr/>
          <p:nvPr/>
        </p:nvSpPr>
        <p:spPr>
          <a:xfrm>
            <a:off x="656055" y="3067934"/>
            <a:ext cx="1340388" cy="2680772"/>
          </a:xfrm>
          <a:custGeom>
            <a:avLst/>
            <a:gdLst>
              <a:gd name="connsiteX0" fmla="*/ 0 w 1147340"/>
              <a:gd name="connsiteY0" fmla="*/ 0 h 2294676"/>
              <a:gd name="connsiteX1" fmla="*/ 1147340 w 1147340"/>
              <a:gd name="connsiteY1" fmla="*/ 1147338 h 2294676"/>
              <a:gd name="connsiteX2" fmla="*/ 0 w 1147340"/>
              <a:gd name="connsiteY2" fmla="*/ 2294676 h 2294676"/>
              <a:gd name="connsiteX3" fmla="*/ 0 w 1147340"/>
              <a:gd name="connsiteY3" fmla="*/ 0 h 229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340" h="2294676">
                <a:moveTo>
                  <a:pt x="0" y="0"/>
                </a:moveTo>
                <a:cubicBezTo>
                  <a:pt x="633658" y="0"/>
                  <a:pt x="1147340" y="513681"/>
                  <a:pt x="1147340" y="1147338"/>
                </a:cubicBezTo>
                <a:cubicBezTo>
                  <a:pt x="1147340" y="1780995"/>
                  <a:pt x="633658" y="2294676"/>
                  <a:pt x="0" y="229467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8A5211-B42C-74A7-39D5-12D006089108}"/>
              </a:ext>
            </a:extLst>
          </p:cNvPr>
          <p:cNvSpPr txBox="1"/>
          <p:nvPr/>
        </p:nvSpPr>
        <p:spPr>
          <a:xfrm>
            <a:off x="706628" y="3869712"/>
            <a:ext cx="12540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~30% </a:t>
            </a:r>
            <a:br>
              <a:rPr lang="en-GB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patients </a:t>
            </a:r>
            <a:b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</a:t>
            </a:r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haemophilia</a:t>
            </a:r>
            <a:r>
              <a:rPr lang="en-GB" sz="14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4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7A467E-625D-52D8-A4ED-5106350C43E2}"/>
              </a:ext>
            </a:extLst>
          </p:cNvPr>
          <p:cNvSpPr/>
          <p:nvPr/>
        </p:nvSpPr>
        <p:spPr>
          <a:xfrm>
            <a:off x="2577692" y="3067935"/>
            <a:ext cx="2680776" cy="26807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7515FA-010B-4747-20DC-190923111194}"/>
              </a:ext>
            </a:extLst>
          </p:cNvPr>
          <p:cNvSpPr txBox="1"/>
          <p:nvPr/>
        </p:nvSpPr>
        <p:spPr>
          <a:xfrm>
            <a:off x="3263784" y="3869712"/>
            <a:ext cx="13085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</a:t>
            </a:r>
            <a:b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</a:t>
            </a:r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haemophilia</a:t>
            </a:r>
            <a:r>
              <a:rPr lang="en-GB" sz="14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GB" sz="14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541FBE-8563-224C-CD0B-D2942447BF64}"/>
              </a:ext>
            </a:extLst>
          </p:cNvPr>
          <p:cNvSpPr txBox="1"/>
          <p:nvPr/>
        </p:nvSpPr>
        <p:spPr>
          <a:xfrm>
            <a:off x="1272079" y="2664844"/>
            <a:ext cx="9198259" cy="442674"/>
          </a:xfrm>
          <a:prstGeom prst="round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of joint bleeding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3940B6F-B2E0-CC37-2A3E-C36B54A3A849}"/>
              </a:ext>
            </a:extLst>
          </p:cNvPr>
          <p:cNvSpPr/>
          <p:nvPr/>
        </p:nvSpPr>
        <p:spPr>
          <a:xfrm>
            <a:off x="656055" y="2032352"/>
            <a:ext cx="10835148" cy="5727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Joint bleeds are observed across all severities of haemophilia</a:t>
            </a:r>
            <a:r>
              <a:rPr lang="en-GB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4-6</a:t>
            </a:r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C38F20-B18D-125F-44A3-A5E8E6C5E980}"/>
              </a:ext>
            </a:extLst>
          </p:cNvPr>
          <p:cNvSpPr/>
          <p:nvPr/>
        </p:nvSpPr>
        <p:spPr>
          <a:xfrm>
            <a:off x="5871209" y="3812545"/>
            <a:ext cx="3734657" cy="119155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043FF0-C460-0A40-176C-ED0EE429210D}"/>
              </a:ext>
            </a:extLst>
          </p:cNvPr>
          <p:cNvSpPr/>
          <p:nvPr/>
        </p:nvSpPr>
        <p:spPr>
          <a:xfrm>
            <a:off x="7154327" y="3067934"/>
            <a:ext cx="2681992" cy="26807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noProof="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FE7867-CCB6-5538-D89B-4E4E56D78350}"/>
              </a:ext>
            </a:extLst>
          </p:cNvPr>
          <p:cNvSpPr/>
          <p:nvPr/>
        </p:nvSpPr>
        <p:spPr>
          <a:xfrm>
            <a:off x="5955029" y="3973541"/>
            <a:ext cx="1236644" cy="86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prophylaxis </a:t>
            </a:r>
            <a:endParaRPr lang="en-GB" sz="1400" i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40CB19-AF25-D2AC-7829-3B7DBFD0F229}"/>
              </a:ext>
            </a:extLst>
          </p:cNvPr>
          <p:cNvGrpSpPr/>
          <p:nvPr/>
        </p:nvGrpSpPr>
        <p:grpSpPr>
          <a:xfrm>
            <a:off x="7814574" y="4693096"/>
            <a:ext cx="1361499" cy="740334"/>
            <a:chOff x="8359150" y="4610275"/>
            <a:chExt cx="1286229" cy="699405"/>
          </a:xfrm>
        </p:grpSpPr>
        <p:grpSp>
          <p:nvGrpSpPr>
            <p:cNvPr id="29" name="Graphic 24" descr="Man with solid fill">
              <a:extLst>
                <a:ext uri="{FF2B5EF4-FFF2-40B4-BE49-F238E27FC236}">
                  <a16:creationId xmlns:a16="http://schemas.microsoft.com/office/drawing/2014/main" id="{FAE18A6C-DB07-3C8B-B008-8067CE140D1B}"/>
                </a:ext>
              </a:extLst>
            </p:cNvPr>
            <p:cNvGrpSpPr/>
            <p:nvPr/>
          </p:nvGrpSpPr>
          <p:grpSpPr>
            <a:xfrm>
              <a:off x="8359150" y="4610275"/>
              <a:ext cx="341931" cy="699405"/>
              <a:chOff x="5886450" y="3000375"/>
              <a:chExt cx="419100" cy="857250"/>
            </a:xfrm>
            <a:solidFill>
              <a:schemeClr val="bg1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DBDC14D-B6E3-E693-0B6C-A13E117F3D39}"/>
                  </a:ext>
                </a:extLst>
              </p:cNvPr>
              <p:cNvSpPr/>
              <p:nvPr/>
            </p:nvSpPr>
            <p:spPr>
              <a:xfrm>
                <a:off x="6019800" y="3000375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5354CC8-953C-B7BD-17C9-720438CDEA98}"/>
                  </a:ext>
                </a:extLst>
              </p:cNvPr>
              <p:cNvSpPr/>
              <p:nvPr/>
            </p:nvSpPr>
            <p:spPr>
              <a:xfrm>
                <a:off x="5886450" y="3171825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A94CE57-BC6E-F2FE-48A3-22307094334B}"/>
                </a:ext>
              </a:extLst>
            </p:cNvPr>
            <p:cNvSpPr/>
            <p:nvPr/>
          </p:nvSpPr>
          <p:spPr>
            <a:xfrm>
              <a:off x="8936224" y="4610275"/>
              <a:ext cx="124339" cy="124339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5E4F7AF-69C7-1B9B-15D7-2EBA99CB2D3C}"/>
                </a:ext>
              </a:extLst>
            </p:cNvPr>
            <p:cNvSpPr/>
            <p:nvPr/>
          </p:nvSpPr>
          <p:spPr>
            <a:xfrm>
              <a:off x="8827428" y="4750156"/>
              <a:ext cx="277016" cy="559524"/>
            </a:xfrm>
            <a:custGeom>
              <a:avLst/>
              <a:gdLst>
                <a:gd name="connsiteX0" fmla="*/ 170966 w 277016"/>
                <a:gd name="connsiteY0" fmla="*/ 0 h 559524"/>
                <a:gd name="connsiteX1" fmla="*/ 222255 w 277016"/>
                <a:gd name="connsiteY1" fmla="*/ 6217 h 559524"/>
                <a:gd name="connsiteX2" fmla="*/ 277016 w 277016"/>
                <a:gd name="connsiteY2" fmla="*/ 34901 h 559524"/>
                <a:gd name="connsiteX3" fmla="*/ 277016 w 277016"/>
                <a:gd name="connsiteY3" fmla="*/ 240189 h 559524"/>
                <a:gd name="connsiteX4" fmla="*/ 248677 w 277016"/>
                <a:gd name="connsiteY4" fmla="*/ 122785 h 559524"/>
                <a:gd name="connsiteX5" fmla="*/ 248677 w 277016"/>
                <a:gd name="connsiteY5" fmla="*/ 559524 h 559524"/>
                <a:gd name="connsiteX6" fmla="*/ 186508 w 277016"/>
                <a:gd name="connsiteY6" fmla="*/ 559524 h 559524"/>
                <a:gd name="connsiteX7" fmla="*/ 186508 w 277016"/>
                <a:gd name="connsiteY7" fmla="*/ 279762 h 559524"/>
                <a:gd name="connsiteX8" fmla="*/ 155423 w 277016"/>
                <a:gd name="connsiteY8" fmla="*/ 279762 h 559524"/>
                <a:gd name="connsiteX9" fmla="*/ 155423 w 277016"/>
                <a:gd name="connsiteY9" fmla="*/ 559524 h 559524"/>
                <a:gd name="connsiteX10" fmla="*/ 93254 w 277016"/>
                <a:gd name="connsiteY10" fmla="*/ 559524 h 559524"/>
                <a:gd name="connsiteX11" fmla="*/ 93254 w 277016"/>
                <a:gd name="connsiteY11" fmla="*/ 124339 h 559524"/>
                <a:gd name="connsiteX12" fmla="*/ 60615 w 277016"/>
                <a:gd name="connsiteY12" fmla="*/ 259557 h 559524"/>
                <a:gd name="connsiteX13" fmla="*/ 31085 w 277016"/>
                <a:gd name="connsiteY13" fmla="*/ 282871 h 559524"/>
                <a:gd name="connsiteX14" fmla="*/ 0 w 277016"/>
                <a:gd name="connsiteY14" fmla="*/ 251786 h 559524"/>
                <a:gd name="connsiteX15" fmla="*/ 1554 w 277016"/>
                <a:gd name="connsiteY15" fmla="*/ 244015 h 559524"/>
                <a:gd name="connsiteX16" fmla="*/ 45073 w 277016"/>
                <a:gd name="connsiteY16" fmla="*/ 59061 h 559524"/>
                <a:gd name="connsiteX17" fmla="*/ 54398 w 277016"/>
                <a:gd name="connsiteY17" fmla="*/ 41965 h 559524"/>
                <a:gd name="connsiteX18" fmla="*/ 119676 w 277016"/>
                <a:gd name="connsiteY18" fmla="*/ 7771 h 559524"/>
                <a:gd name="connsiteX19" fmla="*/ 170966 w 277016"/>
                <a:gd name="connsiteY19" fmla="*/ 0 h 55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7016" h="559524">
                  <a:moveTo>
                    <a:pt x="170966" y="0"/>
                  </a:moveTo>
                  <a:cubicBezTo>
                    <a:pt x="188062" y="0"/>
                    <a:pt x="205159" y="3109"/>
                    <a:pt x="222255" y="6217"/>
                  </a:cubicBezTo>
                  <a:lnTo>
                    <a:pt x="277016" y="34901"/>
                  </a:lnTo>
                  <a:lnTo>
                    <a:pt x="277016" y="240189"/>
                  </a:lnTo>
                  <a:lnTo>
                    <a:pt x="248677" y="122785"/>
                  </a:lnTo>
                  <a:lnTo>
                    <a:pt x="248677" y="559524"/>
                  </a:lnTo>
                  <a:lnTo>
                    <a:pt x="186508" y="559524"/>
                  </a:lnTo>
                  <a:lnTo>
                    <a:pt x="186508" y="279762"/>
                  </a:lnTo>
                  <a:lnTo>
                    <a:pt x="155423" y="279762"/>
                  </a:lnTo>
                  <a:lnTo>
                    <a:pt x="155423" y="559524"/>
                  </a:lnTo>
                  <a:lnTo>
                    <a:pt x="93254" y="559524"/>
                  </a:lnTo>
                  <a:lnTo>
                    <a:pt x="93254" y="124339"/>
                  </a:lnTo>
                  <a:lnTo>
                    <a:pt x="60615" y="259557"/>
                  </a:lnTo>
                  <a:cubicBezTo>
                    <a:pt x="57507" y="271991"/>
                    <a:pt x="45073" y="282871"/>
                    <a:pt x="31085" y="282871"/>
                  </a:cubicBezTo>
                  <a:cubicBezTo>
                    <a:pt x="13988" y="282871"/>
                    <a:pt x="0" y="268883"/>
                    <a:pt x="0" y="251786"/>
                  </a:cubicBezTo>
                  <a:cubicBezTo>
                    <a:pt x="0" y="248678"/>
                    <a:pt x="1554" y="245569"/>
                    <a:pt x="1554" y="244015"/>
                  </a:cubicBezTo>
                  <a:lnTo>
                    <a:pt x="45073" y="59061"/>
                  </a:lnTo>
                  <a:cubicBezTo>
                    <a:pt x="46627" y="52844"/>
                    <a:pt x="49735" y="46627"/>
                    <a:pt x="54398" y="41965"/>
                  </a:cubicBezTo>
                  <a:cubicBezTo>
                    <a:pt x="73049" y="26422"/>
                    <a:pt x="94808" y="13988"/>
                    <a:pt x="119676" y="7771"/>
                  </a:cubicBezTo>
                  <a:cubicBezTo>
                    <a:pt x="136772" y="3109"/>
                    <a:pt x="153869" y="0"/>
                    <a:pt x="170966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3175ED4-1BC4-6129-6225-CAD2112E1057}"/>
                </a:ext>
              </a:extLst>
            </p:cNvPr>
            <p:cNvSpPr/>
            <p:nvPr/>
          </p:nvSpPr>
          <p:spPr>
            <a:xfrm>
              <a:off x="9104444" y="4785058"/>
              <a:ext cx="64915" cy="246415"/>
            </a:xfrm>
            <a:custGeom>
              <a:avLst/>
              <a:gdLst>
                <a:gd name="connsiteX0" fmla="*/ 0 w 64915"/>
                <a:gd name="connsiteY0" fmla="*/ 0 h 246415"/>
                <a:gd name="connsiteX1" fmla="*/ 10517 w 64915"/>
                <a:gd name="connsiteY1" fmla="*/ 5509 h 246415"/>
                <a:gd name="connsiteX2" fmla="*/ 19842 w 64915"/>
                <a:gd name="connsiteY2" fmla="*/ 22606 h 246415"/>
                <a:gd name="connsiteX3" fmla="*/ 63361 w 64915"/>
                <a:gd name="connsiteY3" fmla="*/ 207560 h 246415"/>
                <a:gd name="connsiteX4" fmla="*/ 64915 w 64915"/>
                <a:gd name="connsiteY4" fmla="*/ 215331 h 246415"/>
                <a:gd name="connsiteX5" fmla="*/ 33830 w 64915"/>
                <a:gd name="connsiteY5" fmla="*/ 246415 h 246415"/>
                <a:gd name="connsiteX6" fmla="*/ 4300 w 64915"/>
                <a:gd name="connsiteY6" fmla="*/ 223102 h 246415"/>
                <a:gd name="connsiteX7" fmla="*/ 0 w 64915"/>
                <a:gd name="connsiteY7" fmla="*/ 205288 h 246415"/>
                <a:gd name="connsiteX8" fmla="*/ 0 w 64915"/>
                <a:gd name="connsiteY8" fmla="*/ 0 h 24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15" h="246415">
                  <a:moveTo>
                    <a:pt x="0" y="0"/>
                  </a:moveTo>
                  <a:lnTo>
                    <a:pt x="10517" y="5509"/>
                  </a:lnTo>
                  <a:cubicBezTo>
                    <a:pt x="15180" y="10172"/>
                    <a:pt x="18288" y="16389"/>
                    <a:pt x="19842" y="22606"/>
                  </a:cubicBezTo>
                  <a:lnTo>
                    <a:pt x="63361" y="207560"/>
                  </a:lnTo>
                  <a:cubicBezTo>
                    <a:pt x="63361" y="209114"/>
                    <a:pt x="64915" y="212222"/>
                    <a:pt x="64915" y="215331"/>
                  </a:cubicBezTo>
                  <a:cubicBezTo>
                    <a:pt x="64915" y="232427"/>
                    <a:pt x="50927" y="246415"/>
                    <a:pt x="33830" y="246415"/>
                  </a:cubicBezTo>
                  <a:cubicBezTo>
                    <a:pt x="19842" y="246415"/>
                    <a:pt x="7408" y="235536"/>
                    <a:pt x="4300" y="223102"/>
                  </a:cubicBezTo>
                  <a:lnTo>
                    <a:pt x="0" y="205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grpSp>
          <p:nvGrpSpPr>
            <p:cNvPr id="49" name="Graphic 24" descr="Man with solid fill">
              <a:extLst>
                <a:ext uri="{FF2B5EF4-FFF2-40B4-BE49-F238E27FC236}">
                  <a16:creationId xmlns:a16="http://schemas.microsoft.com/office/drawing/2014/main" id="{13FF6477-A011-1D14-5325-4A7D58AE7801}"/>
                </a:ext>
              </a:extLst>
            </p:cNvPr>
            <p:cNvGrpSpPr/>
            <p:nvPr/>
          </p:nvGrpSpPr>
          <p:grpSpPr>
            <a:xfrm>
              <a:off x="9303448" y="4610275"/>
              <a:ext cx="341931" cy="699405"/>
              <a:chOff x="5886450" y="3000375"/>
              <a:chExt cx="419100" cy="857250"/>
            </a:xfrm>
            <a:solidFill>
              <a:schemeClr val="bg1">
                <a:alpha val="50000"/>
              </a:schemeClr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108716F-8420-0E27-65F7-68205F2FECCE}"/>
                  </a:ext>
                </a:extLst>
              </p:cNvPr>
              <p:cNvSpPr/>
              <p:nvPr/>
            </p:nvSpPr>
            <p:spPr>
              <a:xfrm>
                <a:off x="6019800" y="3000375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3C48CFB-CCFC-8ACC-B21C-5E9B4D567732}"/>
                  </a:ext>
                </a:extLst>
              </p:cNvPr>
              <p:cNvSpPr/>
              <p:nvPr/>
            </p:nvSpPr>
            <p:spPr>
              <a:xfrm>
                <a:off x="5886450" y="3171825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8E34BB-5C23-78ED-0191-C2196AEB7B83}"/>
              </a:ext>
            </a:extLst>
          </p:cNvPr>
          <p:cNvGrpSpPr/>
          <p:nvPr/>
        </p:nvGrpSpPr>
        <p:grpSpPr>
          <a:xfrm>
            <a:off x="7975268" y="3320874"/>
            <a:ext cx="1040110" cy="399369"/>
            <a:chOff x="8064334" y="3547759"/>
            <a:chExt cx="1352066" cy="51915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72219D3-3DD5-FF3B-690A-8B5621904AF4}"/>
                </a:ext>
              </a:extLst>
            </p:cNvPr>
            <p:cNvGrpSpPr/>
            <p:nvPr/>
          </p:nvGrpSpPr>
          <p:grpSpPr>
            <a:xfrm>
              <a:off x="8064334" y="3547759"/>
              <a:ext cx="407768" cy="519150"/>
              <a:chOff x="8204065" y="3618002"/>
              <a:chExt cx="348433" cy="443608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673F650-6B52-046F-C23B-1CC78F8D7C40}"/>
                  </a:ext>
                </a:extLst>
              </p:cNvPr>
              <p:cNvSpPr/>
              <p:nvPr/>
            </p:nvSpPr>
            <p:spPr>
              <a:xfrm>
                <a:off x="8308118" y="3618002"/>
                <a:ext cx="140448" cy="140448"/>
              </a:xfrm>
              <a:custGeom>
                <a:avLst/>
                <a:gdLst>
                  <a:gd name="connsiteX0" fmla="*/ 238125 w 238125"/>
                  <a:gd name="connsiteY0" fmla="*/ 119063 h 238125"/>
                  <a:gd name="connsiteX1" fmla="*/ 119063 w 238125"/>
                  <a:gd name="connsiteY1" fmla="*/ 238125 h 238125"/>
                  <a:gd name="connsiteX2" fmla="*/ 0 w 238125"/>
                  <a:gd name="connsiteY2" fmla="*/ 119063 h 238125"/>
                  <a:gd name="connsiteX3" fmla="*/ 119063 w 238125"/>
                  <a:gd name="connsiteY3" fmla="*/ 0 h 238125"/>
                  <a:gd name="connsiteX4" fmla="*/ 238125 w 238125"/>
                  <a:gd name="connsiteY4" fmla="*/ 11906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38125">
                    <a:moveTo>
                      <a:pt x="238125" y="119063"/>
                    </a:moveTo>
                    <a:cubicBezTo>
                      <a:pt x="238125" y="184819"/>
                      <a:pt x="184819" y="238125"/>
                      <a:pt x="119063" y="238125"/>
                    </a:cubicBezTo>
                    <a:cubicBezTo>
                      <a:pt x="53306" y="238125"/>
                      <a:pt x="0" y="184819"/>
                      <a:pt x="0" y="119063"/>
                    </a:cubicBezTo>
                    <a:cubicBezTo>
                      <a:pt x="0" y="53306"/>
                      <a:pt x="53306" y="0"/>
                      <a:pt x="119063" y="0"/>
                    </a:cubicBezTo>
                    <a:cubicBezTo>
                      <a:pt x="184819" y="0"/>
                      <a:pt x="238125" y="53306"/>
                      <a:pt x="238125" y="1190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EBF0835-0093-2C51-E527-577BCAAFBD85}"/>
                  </a:ext>
                </a:extLst>
              </p:cNvPr>
              <p:cNvSpPr/>
              <p:nvPr/>
            </p:nvSpPr>
            <p:spPr>
              <a:xfrm>
                <a:off x="8204065" y="3769685"/>
                <a:ext cx="348433" cy="291925"/>
              </a:xfrm>
              <a:custGeom>
                <a:avLst/>
                <a:gdLst>
                  <a:gd name="connsiteX0" fmla="*/ 381207 w 590758"/>
                  <a:gd name="connsiteY0" fmla="*/ 261938 h 494950"/>
                  <a:gd name="connsiteX1" fmla="*/ 381207 w 590758"/>
                  <a:gd name="connsiteY1" fmla="*/ 264795 h 494950"/>
                  <a:gd name="connsiteX2" fmla="*/ 324057 w 590758"/>
                  <a:gd name="connsiteY2" fmla="*/ 328613 h 494950"/>
                  <a:gd name="connsiteX3" fmla="*/ 331677 w 590758"/>
                  <a:gd name="connsiteY3" fmla="*/ 355283 h 494950"/>
                  <a:gd name="connsiteX4" fmla="*/ 293577 w 590758"/>
                  <a:gd name="connsiteY4" fmla="*/ 360998 h 494950"/>
                  <a:gd name="connsiteX5" fmla="*/ 256429 w 590758"/>
                  <a:gd name="connsiteY5" fmla="*/ 355283 h 494950"/>
                  <a:gd name="connsiteX6" fmla="*/ 255477 w 590758"/>
                  <a:gd name="connsiteY6" fmla="*/ 283845 h 494950"/>
                  <a:gd name="connsiteX7" fmla="*/ 209757 w 590758"/>
                  <a:gd name="connsiteY7" fmla="*/ 257175 h 494950"/>
                  <a:gd name="connsiteX8" fmla="*/ 209757 w 590758"/>
                  <a:gd name="connsiteY8" fmla="*/ 238125 h 494950"/>
                  <a:gd name="connsiteX9" fmla="*/ 381207 w 590758"/>
                  <a:gd name="connsiteY9" fmla="*/ 238125 h 494950"/>
                  <a:gd name="connsiteX10" fmla="*/ 381207 w 590758"/>
                  <a:gd name="connsiteY10" fmla="*/ 261938 h 494950"/>
                  <a:gd name="connsiteX11" fmla="*/ 564087 w 590758"/>
                  <a:gd name="connsiteY11" fmla="*/ 87630 h 494950"/>
                  <a:gd name="connsiteX12" fmla="*/ 400257 w 590758"/>
                  <a:gd name="connsiteY12" fmla="*/ 1905 h 494950"/>
                  <a:gd name="connsiteX13" fmla="*/ 388827 w 590758"/>
                  <a:gd name="connsiteY13" fmla="*/ 0 h 494950"/>
                  <a:gd name="connsiteX14" fmla="*/ 209757 w 590758"/>
                  <a:gd name="connsiteY14" fmla="*/ 0 h 494950"/>
                  <a:gd name="connsiteX15" fmla="*/ 196422 w 590758"/>
                  <a:gd name="connsiteY15" fmla="*/ 1905 h 494950"/>
                  <a:gd name="connsiteX16" fmla="*/ 24972 w 590758"/>
                  <a:gd name="connsiteY16" fmla="*/ 97155 h 494950"/>
                  <a:gd name="connsiteX17" fmla="*/ 2112 w 590758"/>
                  <a:gd name="connsiteY17" fmla="*/ 145733 h 494950"/>
                  <a:gd name="connsiteX18" fmla="*/ 38307 w 590758"/>
                  <a:gd name="connsiteY18" fmla="*/ 171450 h 494950"/>
                  <a:gd name="connsiteX19" fmla="*/ 51642 w 590758"/>
                  <a:gd name="connsiteY19" fmla="*/ 169545 h 494950"/>
                  <a:gd name="connsiteX20" fmla="*/ 171657 w 590758"/>
                  <a:gd name="connsiteY20" fmla="*/ 106680 h 494950"/>
                  <a:gd name="connsiteX21" fmla="*/ 171657 w 590758"/>
                  <a:gd name="connsiteY21" fmla="*/ 266700 h 494950"/>
                  <a:gd name="connsiteX22" fmla="*/ 93552 w 590758"/>
                  <a:gd name="connsiteY22" fmla="*/ 320992 h 494950"/>
                  <a:gd name="connsiteX23" fmla="*/ 83074 w 590758"/>
                  <a:gd name="connsiteY23" fmla="*/ 372428 h 494950"/>
                  <a:gd name="connsiteX24" fmla="*/ 149749 w 590758"/>
                  <a:gd name="connsiteY24" fmla="*/ 477203 h 494950"/>
                  <a:gd name="connsiteX25" fmla="*/ 202137 w 590758"/>
                  <a:gd name="connsiteY25" fmla="*/ 488633 h 494950"/>
                  <a:gd name="connsiteX26" fmla="*/ 213567 w 590758"/>
                  <a:gd name="connsiteY26" fmla="*/ 436245 h 494950"/>
                  <a:gd name="connsiteX27" fmla="*/ 181182 w 590758"/>
                  <a:gd name="connsiteY27" fmla="*/ 383858 h 494950"/>
                  <a:gd name="connsiteX28" fmla="*/ 202137 w 590758"/>
                  <a:gd name="connsiteY28" fmla="*/ 383858 h 494950"/>
                  <a:gd name="connsiteX29" fmla="*/ 222139 w 590758"/>
                  <a:gd name="connsiteY29" fmla="*/ 381000 h 494950"/>
                  <a:gd name="connsiteX30" fmla="*/ 292624 w 590758"/>
                  <a:gd name="connsiteY30" fmla="*/ 399098 h 494950"/>
                  <a:gd name="connsiteX31" fmla="*/ 362157 w 590758"/>
                  <a:gd name="connsiteY31" fmla="*/ 382905 h 494950"/>
                  <a:gd name="connsiteX32" fmla="*/ 388827 w 590758"/>
                  <a:gd name="connsiteY32" fmla="*/ 387667 h 494950"/>
                  <a:gd name="connsiteX33" fmla="*/ 405972 w 590758"/>
                  <a:gd name="connsiteY33" fmla="*/ 386715 h 494950"/>
                  <a:gd name="connsiteX34" fmla="*/ 371682 w 590758"/>
                  <a:gd name="connsiteY34" fmla="*/ 434340 h 494950"/>
                  <a:gd name="connsiteX35" fmla="*/ 380254 w 590758"/>
                  <a:gd name="connsiteY35" fmla="*/ 487680 h 494950"/>
                  <a:gd name="connsiteX36" fmla="*/ 433594 w 590758"/>
                  <a:gd name="connsiteY36" fmla="*/ 479108 h 494950"/>
                  <a:gd name="connsiteX37" fmla="*/ 509794 w 590758"/>
                  <a:gd name="connsiteY37" fmla="*/ 374333 h 494950"/>
                  <a:gd name="connsiteX38" fmla="*/ 511699 w 590758"/>
                  <a:gd name="connsiteY38" fmla="*/ 370523 h 494950"/>
                  <a:gd name="connsiteX39" fmla="*/ 497412 w 590758"/>
                  <a:gd name="connsiteY39" fmla="*/ 318135 h 494950"/>
                  <a:gd name="connsiteX40" fmla="*/ 419307 w 590758"/>
                  <a:gd name="connsiteY40" fmla="*/ 274320 h 494950"/>
                  <a:gd name="connsiteX41" fmla="*/ 419307 w 590758"/>
                  <a:gd name="connsiteY41" fmla="*/ 102870 h 494950"/>
                  <a:gd name="connsiteX42" fmla="*/ 541227 w 590758"/>
                  <a:gd name="connsiteY42" fmla="*/ 160973 h 494950"/>
                  <a:gd name="connsiteX43" fmla="*/ 552657 w 590758"/>
                  <a:gd name="connsiteY43" fmla="*/ 162877 h 494950"/>
                  <a:gd name="connsiteX44" fmla="*/ 588852 w 590758"/>
                  <a:gd name="connsiteY44" fmla="*/ 136208 h 494950"/>
                  <a:gd name="connsiteX45" fmla="*/ 564087 w 590758"/>
                  <a:gd name="connsiteY45" fmla="*/ 87630 h 4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90758" h="494950">
                    <a:moveTo>
                      <a:pt x="381207" y="261938"/>
                    </a:moveTo>
                    <a:cubicBezTo>
                      <a:pt x="381207" y="262890"/>
                      <a:pt x="381207" y="263843"/>
                      <a:pt x="381207" y="264795"/>
                    </a:cubicBezTo>
                    <a:cubicBezTo>
                      <a:pt x="347869" y="267653"/>
                      <a:pt x="323104" y="295275"/>
                      <a:pt x="324057" y="328613"/>
                    </a:cubicBezTo>
                    <a:cubicBezTo>
                      <a:pt x="324057" y="338138"/>
                      <a:pt x="326914" y="347663"/>
                      <a:pt x="331677" y="355283"/>
                    </a:cubicBezTo>
                    <a:cubicBezTo>
                      <a:pt x="321199" y="359092"/>
                      <a:pt x="307864" y="360998"/>
                      <a:pt x="293577" y="360998"/>
                    </a:cubicBezTo>
                    <a:cubicBezTo>
                      <a:pt x="278337" y="360998"/>
                      <a:pt x="265954" y="359092"/>
                      <a:pt x="256429" y="355283"/>
                    </a:cubicBezTo>
                    <a:cubicBezTo>
                      <a:pt x="270717" y="334328"/>
                      <a:pt x="270717" y="305753"/>
                      <a:pt x="255477" y="283845"/>
                    </a:cubicBezTo>
                    <a:cubicBezTo>
                      <a:pt x="244047" y="268605"/>
                      <a:pt x="227854" y="259080"/>
                      <a:pt x="209757" y="257175"/>
                    </a:cubicBezTo>
                    <a:lnTo>
                      <a:pt x="209757" y="238125"/>
                    </a:lnTo>
                    <a:lnTo>
                      <a:pt x="381207" y="238125"/>
                    </a:lnTo>
                    <a:lnTo>
                      <a:pt x="381207" y="261938"/>
                    </a:lnTo>
                    <a:close/>
                    <a:moveTo>
                      <a:pt x="564087" y="87630"/>
                    </a:moveTo>
                    <a:lnTo>
                      <a:pt x="400257" y="1905"/>
                    </a:lnTo>
                    <a:cubicBezTo>
                      <a:pt x="396447" y="952"/>
                      <a:pt x="392637" y="0"/>
                      <a:pt x="388827" y="0"/>
                    </a:cubicBezTo>
                    <a:lnTo>
                      <a:pt x="209757" y="0"/>
                    </a:lnTo>
                    <a:cubicBezTo>
                      <a:pt x="204994" y="0"/>
                      <a:pt x="201184" y="952"/>
                      <a:pt x="196422" y="1905"/>
                    </a:cubicBezTo>
                    <a:lnTo>
                      <a:pt x="24972" y="97155"/>
                    </a:lnTo>
                    <a:cubicBezTo>
                      <a:pt x="4969" y="104775"/>
                      <a:pt x="-4556" y="126682"/>
                      <a:pt x="2112" y="145733"/>
                    </a:cubicBezTo>
                    <a:cubicBezTo>
                      <a:pt x="7827" y="161925"/>
                      <a:pt x="23067" y="171450"/>
                      <a:pt x="38307" y="171450"/>
                    </a:cubicBezTo>
                    <a:cubicBezTo>
                      <a:pt x="43069" y="171450"/>
                      <a:pt x="46879" y="170498"/>
                      <a:pt x="51642" y="169545"/>
                    </a:cubicBezTo>
                    <a:lnTo>
                      <a:pt x="171657" y="106680"/>
                    </a:lnTo>
                    <a:cubicBezTo>
                      <a:pt x="171657" y="106680"/>
                      <a:pt x="171657" y="263843"/>
                      <a:pt x="171657" y="266700"/>
                    </a:cubicBezTo>
                    <a:cubicBezTo>
                      <a:pt x="169752" y="267653"/>
                      <a:pt x="93552" y="320992"/>
                      <a:pt x="93552" y="320992"/>
                    </a:cubicBezTo>
                    <a:cubicBezTo>
                      <a:pt x="77359" y="332423"/>
                      <a:pt x="72597" y="355283"/>
                      <a:pt x="83074" y="372428"/>
                    </a:cubicBezTo>
                    <a:lnTo>
                      <a:pt x="149749" y="477203"/>
                    </a:lnTo>
                    <a:cubicBezTo>
                      <a:pt x="161179" y="495300"/>
                      <a:pt x="184992" y="500063"/>
                      <a:pt x="202137" y="488633"/>
                    </a:cubicBezTo>
                    <a:cubicBezTo>
                      <a:pt x="219282" y="477203"/>
                      <a:pt x="224997" y="453390"/>
                      <a:pt x="213567" y="436245"/>
                    </a:cubicBezTo>
                    <a:lnTo>
                      <a:pt x="181182" y="383858"/>
                    </a:lnTo>
                    <a:lnTo>
                      <a:pt x="202137" y="383858"/>
                    </a:lnTo>
                    <a:cubicBezTo>
                      <a:pt x="208804" y="383858"/>
                      <a:pt x="215472" y="382905"/>
                      <a:pt x="222139" y="381000"/>
                    </a:cubicBezTo>
                    <a:cubicBezTo>
                      <a:pt x="239284" y="392430"/>
                      <a:pt x="262144" y="399098"/>
                      <a:pt x="292624" y="399098"/>
                    </a:cubicBezTo>
                    <a:cubicBezTo>
                      <a:pt x="321199" y="399098"/>
                      <a:pt x="344059" y="392430"/>
                      <a:pt x="362157" y="382905"/>
                    </a:cubicBezTo>
                    <a:cubicBezTo>
                      <a:pt x="369777" y="386715"/>
                      <a:pt x="379302" y="387667"/>
                      <a:pt x="388827" y="387667"/>
                    </a:cubicBezTo>
                    <a:lnTo>
                      <a:pt x="405972" y="386715"/>
                    </a:lnTo>
                    <a:lnTo>
                      <a:pt x="371682" y="434340"/>
                    </a:lnTo>
                    <a:cubicBezTo>
                      <a:pt x="359299" y="451485"/>
                      <a:pt x="363109" y="475298"/>
                      <a:pt x="380254" y="487680"/>
                    </a:cubicBezTo>
                    <a:cubicBezTo>
                      <a:pt x="397399" y="500063"/>
                      <a:pt x="421212" y="496253"/>
                      <a:pt x="433594" y="479108"/>
                    </a:cubicBezTo>
                    <a:lnTo>
                      <a:pt x="509794" y="374333"/>
                    </a:lnTo>
                    <a:cubicBezTo>
                      <a:pt x="510747" y="373380"/>
                      <a:pt x="511699" y="372428"/>
                      <a:pt x="511699" y="370523"/>
                    </a:cubicBezTo>
                    <a:cubicBezTo>
                      <a:pt x="522177" y="352425"/>
                      <a:pt x="515509" y="328613"/>
                      <a:pt x="497412" y="318135"/>
                    </a:cubicBezTo>
                    <a:lnTo>
                      <a:pt x="419307" y="274320"/>
                    </a:lnTo>
                    <a:cubicBezTo>
                      <a:pt x="419307" y="270510"/>
                      <a:pt x="419307" y="102870"/>
                      <a:pt x="419307" y="102870"/>
                    </a:cubicBezTo>
                    <a:lnTo>
                      <a:pt x="541227" y="160973"/>
                    </a:lnTo>
                    <a:cubicBezTo>
                      <a:pt x="545037" y="161925"/>
                      <a:pt x="548847" y="162877"/>
                      <a:pt x="552657" y="162877"/>
                    </a:cubicBezTo>
                    <a:cubicBezTo>
                      <a:pt x="568849" y="162877"/>
                      <a:pt x="584089" y="152400"/>
                      <a:pt x="588852" y="136208"/>
                    </a:cubicBezTo>
                    <a:cubicBezTo>
                      <a:pt x="595519" y="115252"/>
                      <a:pt x="584089" y="94298"/>
                      <a:pt x="564087" y="876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B655E5B-7C52-BB25-5B0D-C524A8ADF9B2}"/>
                </a:ext>
              </a:extLst>
            </p:cNvPr>
            <p:cNvGrpSpPr/>
            <p:nvPr/>
          </p:nvGrpSpPr>
          <p:grpSpPr>
            <a:xfrm>
              <a:off x="8536484" y="3547759"/>
              <a:ext cx="407768" cy="519150"/>
              <a:chOff x="8204065" y="3618002"/>
              <a:chExt cx="348433" cy="443608"/>
            </a:xfrm>
            <a:solidFill>
              <a:schemeClr val="bg1">
                <a:alpha val="50000"/>
              </a:schemeClr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355B1C8-3D55-A5D8-3E9E-691873E80320}"/>
                  </a:ext>
                </a:extLst>
              </p:cNvPr>
              <p:cNvSpPr/>
              <p:nvPr/>
            </p:nvSpPr>
            <p:spPr>
              <a:xfrm>
                <a:off x="8308118" y="3618002"/>
                <a:ext cx="140448" cy="140448"/>
              </a:xfrm>
              <a:custGeom>
                <a:avLst/>
                <a:gdLst>
                  <a:gd name="connsiteX0" fmla="*/ 238125 w 238125"/>
                  <a:gd name="connsiteY0" fmla="*/ 119063 h 238125"/>
                  <a:gd name="connsiteX1" fmla="*/ 119063 w 238125"/>
                  <a:gd name="connsiteY1" fmla="*/ 238125 h 238125"/>
                  <a:gd name="connsiteX2" fmla="*/ 0 w 238125"/>
                  <a:gd name="connsiteY2" fmla="*/ 119063 h 238125"/>
                  <a:gd name="connsiteX3" fmla="*/ 119063 w 238125"/>
                  <a:gd name="connsiteY3" fmla="*/ 0 h 238125"/>
                  <a:gd name="connsiteX4" fmla="*/ 238125 w 238125"/>
                  <a:gd name="connsiteY4" fmla="*/ 11906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38125">
                    <a:moveTo>
                      <a:pt x="238125" y="119063"/>
                    </a:moveTo>
                    <a:cubicBezTo>
                      <a:pt x="238125" y="184819"/>
                      <a:pt x="184819" y="238125"/>
                      <a:pt x="119063" y="238125"/>
                    </a:cubicBezTo>
                    <a:cubicBezTo>
                      <a:pt x="53306" y="238125"/>
                      <a:pt x="0" y="184819"/>
                      <a:pt x="0" y="119063"/>
                    </a:cubicBezTo>
                    <a:cubicBezTo>
                      <a:pt x="0" y="53306"/>
                      <a:pt x="53306" y="0"/>
                      <a:pt x="119063" y="0"/>
                    </a:cubicBezTo>
                    <a:cubicBezTo>
                      <a:pt x="184819" y="0"/>
                      <a:pt x="238125" y="53306"/>
                      <a:pt x="238125" y="1190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BAA10F9-5473-8B37-76E5-E30255B86C9E}"/>
                  </a:ext>
                </a:extLst>
              </p:cNvPr>
              <p:cNvSpPr/>
              <p:nvPr/>
            </p:nvSpPr>
            <p:spPr>
              <a:xfrm>
                <a:off x="8204065" y="3769685"/>
                <a:ext cx="348433" cy="291925"/>
              </a:xfrm>
              <a:custGeom>
                <a:avLst/>
                <a:gdLst>
                  <a:gd name="connsiteX0" fmla="*/ 381207 w 590758"/>
                  <a:gd name="connsiteY0" fmla="*/ 261938 h 494950"/>
                  <a:gd name="connsiteX1" fmla="*/ 381207 w 590758"/>
                  <a:gd name="connsiteY1" fmla="*/ 264795 h 494950"/>
                  <a:gd name="connsiteX2" fmla="*/ 324057 w 590758"/>
                  <a:gd name="connsiteY2" fmla="*/ 328613 h 494950"/>
                  <a:gd name="connsiteX3" fmla="*/ 331677 w 590758"/>
                  <a:gd name="connsiteY3" fmla="*/ 355283 h 494950"/>
                  <a:gd name="connsiteX4" fmla="*/ 293577 w 590758"/>
                  <a:gd name="connsiteY4" fmla="*/ 360998 h 494950"/>
                  <a:gd name="connsiteX5" fmla="*/ 256429 w 590758"/>
                  <a:gd name="connsiteY5" fmla="*/ 355283 h 494950"/>
                  <a:gd name="connsiteX6" fmla="*/ 255477 w 590758"/>
                  <a:gd name="connsiteY6" fmla="*/ 283845 h 494950"/>
                  <a:gd name="connsiteX7" fmla="*/ 209757 w 590758"/>
                  <a:gd name="connsiteY7" fmla="*/ 257175 h 494950"/>
                  <a:gd name="connsiteX8" fmla="*/ 209757 w 590758"/>
                  <a:gd name="connsiteY8" fmla="*/ 238125 h 494950"/>
                  <a:gd name="connsiteX9" fmla="*/ 381207 w 590758"/>
                  <a:gd name="connsiteY9" fmla="*/ 238125 h 494950"/>
                  <a:gd name="connsiteX10" fmla="*/ 381207 w 590758"/>
                  <a:gd name="connsiteY10" fmla="*/ 261938 h 494950"/>
                  <a:gd name="connsiteX11" fmla="*/ 564087 w 590758"/>
                  <a:gd name="connsiteY11" fmla="*/ 87630 h 494950"/>
                  <a:gd name="connsiteX12" fmla="*/ 400257 w 590758"/>
                  <a:gd name="connsiteY12" fmla="*/ 1905 h 494950"/>
                  <a:gd name="connsiteX13" fmla="*/ 388827 w 590758"/>
                  <a:gd name="connsiteY13" fmla="*/ 0 h 494950"/>
                  <a:gd name="connsiteX14" fmla="*/ 209757 w 590758"/>
                  <a:gd name="connsiteY14" fmla="*/ 0 h 494950"/>
                  <a:gd name="connsiteX15" fmla="*/ 196422 w 590758"/>
                  <a:gd name="connsiteY15" fmla="*/ 1905 h 494950"/>
                  <a:gd name="connsiteX16" fmla="*/ 24972 w 590758"/>
                  <a:gd name="connsiteY16" fmla="*/ 97155 h 494950"/>
                  <a:gd name="connsiteX17" fmla="*/ 2112 w 590758"/>
                  <a:gd name="connsiteY17" fmla="*/ 145733 h 494950"/>
                  <a:gd name="connsiteX18" fmla="*/ 38307 w 590758"/>
                  <a:gd name="connsiteY18" fmla="*/ 171450 h 494950"/>
                  <a:gd name="connsiteX19" fmla="*/ 51642 w 590758"/>
                  <a:gd name="connsiteY19" fmla="*/ 169545 h 494950"/>
                  <a:gd name="connsiteX20" fmla="*/ 171657 w 590758"/>
                  <a:gd name="connsiteY20" fmla="*/ 106680 h 494950"/>
                  <a:gd name="connsiteX21" fmla="*/ 171657 w 590758"/>
                  <a:gd name="connsiteY21" fmla="*/ 266700 h 494950"/>
                  <a:gd name="connsiteX22" fmla="*/ 93552 w 590758"/>
                  <a:gd name="connsiteY22" fmla="*/ 320992 h 494950"/>
                  <a:gd name="connsiteX23" fmla="*/ 83074 w 590758"/>
                  <a:gd name="connsiteY23" fmla="*/ 372428 h 494950"/>
                  <a:gd name="connsiteX24" fmla="*/ 149749 w 590758"/>
                  <a:gd name="connsiteY24" fmla="*/ 477203 h 494950"/>
                  <a:gd name="connsiteX25" fmla="*/ 202137 w 590758"/>
                  <a:gd name="connsiteY25" fmla="*/ 488633 h 494950"/>
                  <a:gd name="connsiteX26" fmla="*/ 213567 w 590758"/>
                  <a:gd name="connsiteY26" fmla="*/ 436245 h 494950"/>
                  <a:gd name="connsiteX27" fmla="*/ 181182 w 590758"/>
                  <a:gd name="connsiteY27" fmla="*/ 383858 h 494950"/>
                  <a:gd name="connsiteX28" fmla="*/ 202137 w 590758"/>
                  <a:gd name="connsiteY28" fmla="*/ 383858 h 494950"/>
                  <a:gd name="connsiteX29" fmla="*/ 222139 w 590758"/>
                  <a:gd name="connsiteY29" fmla="*/ 381000 h 494950"/>
                  <a:gd name="connsiteX30" fmla="*/ 292624 w 590758"/>
                  <a:gd name="connsiteY30" fmla="*/ 399098 h 494950"/>
                  <a:gd name="connsiteX31" fmla="*/ 362157 w 590758"/>
                  <a:gd name="connsiteY31" fmla="*/ 382905 h 494950"/>
                  <a:gd name="connsiteX32" fmla="*/ 388827 w 590758"/>
                  <a:gd name="connsiteY32" fmla="*/ 387667 h 494950"/>
                  <a:gd name="connsiteX33" fmla="*/ 405972 w 590758"/>
                  <a:gd name="connsiteY33" fmla="*/ 386715 h 494950"/>
                  <a:gd name="connsiteX34" fmla="*/ 371682 w 590758"/>
                  <a:gd name="connsiteY34" fmla="*/ 434340 h 494950"/>
                  <a:gd name="connsiteX35" fmla="*/ 380254 w 590758"/>
                  <a:gd name="connsiteY35" fmla="*/ 487680 h 494950"/>
                  <a:gd name="connsiteX36" fmla="*/ 433594 w 590758"/>
                  <a:gd name="connsiteY36" fmla="*/ 479108 h 494950"/>
                  <a:gd name="connsiteX37" fmla="*/ 509794 w 590758"/>
                  <a:gd name="connsiteY37" fmla="*/ 374333 h 494950"/>
                  <a:gd name="connsiteX38" fmla="*/ 511699 w 590758"/>
                  <a:gd name="connsiteY38" fmla="*/ 370523 h 494950"/>
                  <a:gd name="connsiteX39" fmla="*/ 497412 w 590758"/>
                  <a:gd name="connsiteY39" fmla="*/ 318135 h 494950"/>
                  <a:gd name="connsiteX40" fmla="*/ 419307 w 590758"/>
                  <a:gd name="connsiteY40" fmla="*/ 274320 h 494950"/>
                  <a:gd name="connsiteX41" fmla="*/ 419307 w 590758"/>
                  <a:gd name="connsiteY41" fmla="*/ 102870 h 494950"/>
                  <a:gd name="connsiteX42" fmla="*/ 541227 w 590758"/>
                  <a:gd name="connsiteY42" fmla="*/ 160973 h 494950"/>
                  <a:gd name="connsiteX43" fmla="*/ 552657 w 590758"/>
                  <a:gd name="connsiteY43" fmla="*/ 162877 h 494950"/>
                  <a:gd name="connsiteX44" fmla="*/ 588852 w 590758"/>
                  <a:gd name="connsiteY44" fmla="*/ 136208 h 494950"/>
                  <a:gd name="connsiteX45" fmla="*/ 564087 w 590758"/>
                  <a:gd name="connsiteY45" fmla="*/ 87630 h 4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90758" h="494950">
                    <a:moveTo>
                      <a:pt x="381207" y="261938"/>
                    </a:moveTo>
                    <a:cubicBezTo>
                      <a:pt x="381207" y="262890"/>
                      <a:pt x="381207" y="263843"/>
                      <a:pt x="381207" y="264795"/>
                    </a:cubicBezTo>
                    <a:cubicBezTo>
                      <a:pt x="347869" y="267653"/>
                      <a:pt x="323104" y="295275"/>
                      <a:pt x="324057" y="328613"/>
                    </a:cubicBezTo>
                    <a:cubicBezTo>
                      <a:pt x="324057" y="338138"/>
                      <a:pt x="326914" y="347663"/>
                      <a:pt x="331677" y="355283"/>
                    </a:cubicBezTo>
                    <a:cubicBezTo>
                      <a:pt x="321199" y="359092"/>
                      <a:pt x="307864" y="360998"/>
                      <a:pt x="293577" y="360998"/>
                    </a:cubicBezTo>
                    <a:cubicBezTo>
                      <a:pt x="278337" y="360998"/>
                      <a:pt x="265954" y="359092"/>
                      <a:pt x="256429" y="355283"/>
                    </a:cubicBezTo>
                    <a:cubicBezTo>
                      <a:pt x="270717" y="334328"/>
                      <a:pt x="270717" y="305753"/>
                      <a:pt x="255477" y="283845"/>
                    </a:cubicBezTo>
                    <a:cubicBezTo>
                      <a:pt x="244047" y="268605"/>
                      <a:pt x="227854" y="259080"/>
                      <a:pt x="209757" y="257175"/>
                    </a:cubicBezTo>
                    <a:lnTo>
                      <a:pt x="209757" y="238125"/>
                    </a:lnTo>
                    <a:lnTo>
                      <a:pt x="381207" y="238125"/>
                    </a:lnTo>
                    <a:lnTo>
                      <a:pt x="381207" y="261938"/>
                    </a:lnTo>
                    <a:close/>
                    <a:moveTo>
                      <a:pt x="564087" y="87630"/>
                    </a:moveTo>
                    <a:lnTo>
                      <a:pt x="400257" y="1905"/>
                    </a:lnTo>
                    <a:cubicBezTo>
                      <a:pt x="396447" y="952"/>
                      <a:pt x="392637" y="0"/>
                      <a:pt x="388827" y="0"/>
                    </a:cubicBezTo>
                    <a:lnTo>
                      <a:pt x="209757" y="0"/>
                    </a:lnTo>
                    <a:cubicBezTo>
                      <a:pt x="204994" y="0"/>
                      <a:pt x="201184" y="952"/>
                      <a:pt x="196422" y="1905"/>
                    </a:cubicBezTo>
                    <a:lnTo>
                      <a:pt x="24972" y="97155"/>
                    </a:lnTo>
                    <a:cubicBezTo>
                      <a:pt x="4969" y="104775"/>
                      <a:pt x="-4556" y="126682"/>
                      <a:pt x="2112" y="145733"/>
                    </a:cubicBezTo>
                    <a:cubicBezTo>
                      <a:pt x="7827" y="161925"/>
                      <a:pt x="23067" y="171450"/>
                      <a:pt x="38307" y="171450"/>
                    </a:cubicBezTo>
                    <a:cubicBezTo>
                      <a:pt x="43069" y="171450"/>
                      <a:pt x="46879" y="170498"/>
                      <a:pt x="51642" y="169545"/>
                    </a:cubicBezTo>
                    <a:lnTo>
                      <a:pt x="171657" y="106680"/>
                    </a:lnTo>
                    <a:cubicBezTo>
                      <a:pt x="171657" y="106680"/>
                      <a:pt x="171657" y="263843"/>
                      <a:pt x="171657" y="266700"/>
                    </a:cubicBezTo>
                    <a:cubicBezTo>
                      <a:pt x="169752" y="267653"/>
                      <a:pt x="93552" y="320992"/>
                      <a:pt x="93552" y="320992"/>
                    </a:cubicBezTo>
                    <a:cubicBezTo>
                      <a:pt x="77359" y="332423"/>
                      <a:pt x="72597" y="355283"/>
                      <a:pt x="83074" y="372428"/>
                    </a:cubicBezTo>
                    <a:lnTo>
                      <a:pt x="149749" y="477203"/>
                    </a:lnTo>
                    <a:cubicBezTo>
                      <a:pt x="161179" y="495300"/>
                      <a:pt x="184992" y="500063"/>
                      <a:pt x="202137" y="488633"/>
                    </a:cubicBezTo>
                    <a:cubicBezTo>
                      <a:pt x="219282" y="477203"/>
                      <a:pt x="224997" y="453390"/>
                      <a:pt x="213567" y="436245"/>
                    </a:cubicBezTo>
                    <a:lnTo>
                      <a:pt x="181182" y="383858"/>
                    </a:lnTo>
                    <a:lnTo>
                      <a:pt x="202137" y="383858"/>
                    </a:lnTo>
                    <a:cubicBezTo>
                      <a:pt x="208804" y="383858"/>
                      <a:pt x="215472" y="382905"/>
                      <a:pt x="222139" y="381000"/>
                    </a:cubicBezTo>
                    <a:cubicBezTo>
                      <a:pt x="239284" y="392430"/>
                      <a:pt x="262144" y="399098"/>
                      <a:pt x="292624" y="399098"/>
                    </a:cubicBezTo>
                    <a:cubicBezTo>
                      <a:pt x="321199" y="399098"/>
                      <a:pt x="344059" y="392430"/>
                      <a:pt x="362157" y="382905"/>
                    </a:cubicBezTo>
                    <a:cubicBezTo>
                      <a:pt x="369777" y="386715"/>
                      <a:pt x="379302" y="387667"/>
                      <a:pt x="388827" y="387667"/>
                    </a:cubicBezTo>
                    <a:lnTo>
                      <a:pt x="405972" y="386715"/>
                    </a:lnTo>
                    <a:lnTo>
                      <a:pt x="371682" y="434340"/>
                    </a:lnTo>
                    <a:cubicBezTo>
                      <a:pt x="359299" y="451485"/>
                      <a:pt x="363109" y="475298"/>
                      <a:pt x="380254" y="487680"/>
                    </a:cubicBezTo>
                    <a:cubicBezTo>
                      <a:pt x="397399" y="500063"/>
                      <a:pt x="421212" y="496253"/>
                      <a:pt x="433594" y="479108"/>
                    </a:cubicBezTo>
                    <a:lnTo>
                      <a:pt x="509794" y="374333"/>
                    </a:lnTo>
                    <a:cubicBezTo>
                      <a:pt x="510747" y="373380"/>
                      <a:pt x="511699" y="372428"/>
                      <a:pt x="511699" y="370523"/>
                    </a:cubicBezTo>
                    <a:cubicBezTo>
                      <a:pt x="522177" y="352425"/>
                      <a:pt x="515509" y="328613"/>
                      <a:pt x="497412" y="318135"/>
                    </a:cubicBezTo>
                    <a:lnTo>
                      <a:pt x="419307" y="274320"/>
                    </a:lnTo>
                    <a:cubicBezTo>
                      <a:pt x="419307" y="270510"/>
                      <a:pt x="419307" y="102870"/>
                      <a:pt x="419307" y="102870"/>
                    </a:cubicBezTo>
                    <a:lnTo>
                      <a:pt x="541227" y="160973"/>
                    </a:lnTo>
                    <a:cubicBezTo>
                      <a:pt x="545037" y="161925"/>
                      <a:pt x="548847" y="162877"/>
                      <a:pt x="552657" y="162877"/>
                    </a:cubicBezTo>
                    <a:cubicBezTo>
                      <a:pt x="568849" y="162877"/>
                      <a:pt x="584089" y="152400"/>
                      <a:pt x="588852" y="136208"/>
                    </a:cubicBezTo>
                    <a:cubicBezTo>
                      <a:pt x="595519" y="115252"/>
                      <a:pt x="584089" y="94298"/>
                      <a:pt x="564087" y="876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4B4748B-F230-CD62-7A12-91F9C7C667B1}"/>
                </a:ext>
              </a:extLst>
            </p:cNvPr>
            <p:cNvGrpSpPr/>
            <p:nvPr/>
          </p:nvGrpSpPr>
          <p:grpSpPr>
            <a:xfrm>
              <a:off x="9008632" y="3547759"/>
              <a:ext cx="407768" cy="519150"/>
              <a:chOff x="8204065" y="3618002"/>
              <a:chExt cx="348433" cy="443608"/>
            </a:xfrm>
            <a:solidFill>
              <a:schemeClr val="bg1">
                <a:alpha val="50000"/>
              </a:schemeClr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78F5243-3886-02D7-9CD7-59A80BE48B9F}"/>
                  </a:ext>
                </a:extLst>
              </p:cNvPr>
              <p:cNvSpPr/>
              <p:nvPr/>
            </p:nvSpPr>
            <p:spPr>
              <a:xfrm>
                <a:off x="8308118" y="3618002"/>
                <a:ext cx="140448" cy="140448"/>
              </a:xfrm>
              <a:custGeom>
                <a:avLst/>
                <a:gdLst>
                  <a:gd name="connsiteX0" fmla="*/ 238125 w 238125"/>
                  <a:gd name="connsiteY0" fmla="*/ 119063 h 238125"/>
                  <a:gd name="connsiteX1" fmla="*/ 119063 w 238125"/>
                  <a:gd name="connsiteY1" fmla="*/ 238125 h 238125"/>
                  <a:gd name="connsiteX2" fmla="*/ 0 w 238125"/>
                  <a:gd name="connsiteY2" fmla="*/ 119063 h 238125"/>
                  <a:gd name="connsiteX3" fmla="*/ 119063 w 238125"/>
                  <a:gd name="connsiteY3" fmla="*/ 0 h 238125"/>
                  <a:gd name="connsiteX4" fmla="*/ 238125 w 238125"/>
                  <a:gd name="connsiteY4" fmla="*/ 11906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38125">
                    <a:moveTo>
                      <a:pt x="238125" y="119063"/>
                    </a:moveTo>
                    <a:cubicBezTo>
                      <a:pt x="238125" y="184819"/>
                      <a:pt x="184819" y="238125"/>
                      <a:pt x="119063" y="238125"/>
                    </a:cubicBezTo>
                    <a:cubicBezTo>
                      <a:pt x="53306" y="238125"/>
                      <a:pt x="0" y="184819"/>
                      <a:pt x="0" y="119063"/>
                    </a:cubicBezTo>
                    <a:cubicBezTo>
                      <a:pt x="0" y="53306"/>
                      <a:pt x="53306" y="0"/>
                      <a:pt x="119063" y="0"/>
                    </a:cubicBezTo>
                    <a:cubicBezTo>
                      <a:pt x="184819" y="0"/>
                      <a:pt x="238125" y="53306"/>
                      <a:pt x="238125" y="1190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C005927-2E42-7482-FD30-1FB19BC0E65E}"/>
                  </a:ext>
                </a:extLst>
              </p:cNvPr>
              <p:cNvSpPr/>
              <p:nvPr/>
            </p:nvSpPr>
            <p:spPr>
              <a:xfrm>
                <a:off x="8204065" y="3769685"/>
                <a:ext cx="348433" cy="291925"/>
              </a:xfrm>
              <a:custGeom>
                <a:avLst/>
                <a:gdLst>
                  <a:gd name="connsiteX0" fmla="*/ 381207 w 590758"/>
                  <a:gd name="connsiteY0" fmla="*/ 261938 h 494950"/>
                  <a:gd name="connsiteX1" fmla="*/ 381207 w 590758"/>
                  <a:gd name="connsiteY1" fmla="*/ 264795 h 494950"/>
                  <a:gd name="connsiteX2" fmla="*/ 324057 w 590758"/>
                  <a:gd name="connsiteY2" fmla="*/ 328613 h 494950"/>
                  <a:gd name="connsiteX3" fmla="*/ 331677 w 590758"/>
                  <a:gd name="connsiteY3" fmla="*/ 355283 h 494950"/>
                  <a:gd name="connsiteX4" fmla="*/ 293577 w 590758"/>
                  <a:gd name="connsiteY4" fmla="*/ 360998 h 494950"/>
                  <a:gd name="connsiteX5" fmla="*/ 256429 w 590758"/>
                  <a:gd name="connsiteY5" fmla="*/ 355283 h 494950"/>
                  <a:gd name="connsiteX6" fmla="*/ 255477 w 590758"/>
                  <a:gd name="connsiteY6" fmla="*/ 283845 h 494950"/>
                  <a:gd name="connsiteX7" fmla="*/ 209757 w 590758"/>
                  <a:gd name="connsiteY7" fmla="*/ 257175 h 494950"/>
                  <a:gd name="connsiteX8" fmla="*/ 209757 w 590758"/>
                  <a:gd name="connsiteY8" fmla="*/ 238125 h 494950"/>
                  <a:gd name="connsiteX9" fmla="*/ 381207 w 590758"/>
                  <a:gd name="connsiteY9" fmla="*/ 238125 h 494950"/>
                  <a:gd name="connsiteX10" fmla="*/ 381207 w 590758"/>
                  <a:gd name="connsiteY10" fmla="*/ 261938 h 494950"/>
                  <a:gd name="connsiteX11" fmla="*/ 564087 w 590758"/>
                  <a:gd name="connsiteY11" fmla="*/ 87630 h 494950"/>
                  <a:gd name="connsiteX12" fmla="*/ 400257 w 590758"/>
                  <a:gd name="connsiteY12" fmla="*/ 1905 h 494950"/>
                  <a:gd name="connsiteX13" fmla="*/ 388827 w 590758"/>
                  <a:gd name="connsiteY13" fmla="*/ 0 h 494950"/>
                  <a:gd name="connsiteX14" fmla="*/ 209757 w 590758"/>
                  <a:gd name="connsiteY14" fmla="*/ 0 h 494950"/>
                  <a:gd name="connsiteX15" fmla="*/ 196422 w 590758"/>
                  <a:gd name="connsiteY15" fmla="*/ 1905 h 494950"/>
                  <a:gd name="connsiteX16" fmla="*/ 24972 w 590758"/>
                  <a:gd name="connsiteY16" fmla="*/ 97155 h 494950"/>
                  <a:gd name="connsiteX17" fmla="*/ 2112 w 590758"/>
                  <a:gd name="connsiteY17" fmla="*/ 145733 h 494950"/>
                  <a:gd name="connsiteX18" fmla="*/ 38307 w 590758"/>
                  <a:gd name="connsiteY18" fmla="*/ 171450 h 494950"/>
                  <a:gd name="connsiteX19" fmla="*/ 51642 w 590758"/>
                  <a:gd name="connsiteY19" fmla="*/ 169545 h 494950"/>
                  <a:gd name="connsiteX20" fmla="*/ 171657 w 590758"/>
                  <a:gd name="connsiteY20" fmla="*/ 106680 h 494950"/>
                  <a:gd name="connsiteX21" fmla="*/ 171657 w 590758"/>
                  <a:gd name="connsiteY21" fmla="*/ 266700 h 494950"/>
                  <a:gd name="connsiteX22" fmla="*/ 93552 w 590758"/>
                  <a:gd name="connsiteY22" fmla="*/ 320992 h 494950"/>
                  <a:gd name="connsiteX23" fmla="*/ 83074 w 590758"/>
                  <a:gd name="connsiteY23" fmla="*/ 372428 h 494950"/>
                  <a:gd name="connsiteX24" fmla="*/ 149749 w 590758"/>
                  <a:gd name="connsiteY24" fmla="*/ 477203 h 494950"/>
                  <a:gd name="connsiteX25" fmla="*/ 202137 w 590758"/>
                  <a:gd name="connsiteY25" fmla="*/ 488633 h 494950"/>
                  <a:gd name="connsiteX26" fmla="*/ 213567 w 590758"/>
                  <a:gd name="connsiteY26" fmla="*/ 436245 h 494950"/>
                  <a:gd name="connsiteX27" fmla="*/ 181182 w 590758"/>
                  <a:gd name="connsiteY27" fmla="*/ 383858 h 494950"/>
                  <a:gd name="connsiteX28" fmla="*/ 202137 w 590758"/>
                  <a:gd name="connsiteY28" fmla="*/ 383858 h 494950"/>
                  <a:gd name="connsiteX29" fmla="*/ 222139 w 590758"/>
                  <a:gd name="connsiteY29" fmla="*/ 381000 h 494950"/>
                  <a:gd name="connsiteX30" fmla="*/ 292624 w 590758"/>
                  <a:gd name="connsiteY30" fmla="*/ 399098 h 494950"/>
                  <a:gd name="connsiteX31" fmla="*/ 362157 w 590758"/>
                  <a:gd name="connsiteY31" fmla="*/ 382905 h 494950"/>
                  <a:gd name="connsiteX32" fmla="*/ 388827 w 590758"/>
                  <a:gd name="connsiteY32" fmla="*/ 387667 h 494950"/>
                  <a:gd name="connsiteX33" fmla="*/ 405972 w 590758"/>
                  <a:gd name="connsiteY33" fmla="*/ 386715 h 494950"/>
                  <a:gd name="connsiteX34" fmla="*/ 371682 w 590758"/>
                  <a:gd name="connsiteY34" fmla="*/ 434340 h 494950"/>
                  <a:gd name="connsiteX35" fmla="*/ 380254 w 590758"/>
                  <a:gd name="connsiteY35" fmla="*/ 487680 h 494950"/>
                  <a:gd name="connsiteX36" fmla="*/ 433594 w 590758"/>
                  <a:gd name="connsiteY36" fmla="*/ 479108 h 494950"/>
                  <a:gd name="connsiteX37" fmla="*/ 509794 w 590758"/>
                  <a:gd name="connsiteY37" fmla="*/ 374333 h 494950"/>
                  <a:gd name="connsiteX38" fmla="*/ 511699 w 590758"/>
                  <a:gd name="connsiteY38" fmla="*/ 370523 h 494950"/>
                  <a:gd name="connsiteX39" fmla="*/ 497412 w 590758"/>
                  <a:gd name="connsiteY39" fmla="*/ 318135 h 494950"/>
                  <a:gd name="connsiteX40" fmla="*/ 419307 w 590758"/>
                  <a:gd name="connsiteY40" fmla="*/ 274320 h 494950"/>
                  <a:gd name="connsiteX41" fmla="*/ 419307 w 590758"/>
                  <a:gd name="connsiteY41" fmla="*/ 102870 h 494950"/>
                  <a:gd name="connsiteX42" fmla="*/ 541227 w 590758"/>
                  <a:gd name="connsiteY42" fmla="*/ 160973 h 494950"/>
                  <a:gd name="connsiteX43" fmla="*/ 552657 w 590758"/>
                  <a:gd name="connsiteY43" fmla="*/ 162877 h 494950"/>
                  <a:gd name="connsiteX44" fmla="*/ 588852 w 590758"/>
                  <a:gd name="connsiteY44" fmla="*/ 136208 h 494950"/>
                  <a:gd name="connsiteX45" fmla="*/ 564087 w 590758"/>
                  <a:gd name="connsiteY45" fmla="*/ 87630 h 4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90758" h="494950">
                    <a:moveTo>
                      <a:pt x="381207" y="261938"/>
                    </a:moveTo>
                    <a:cubicBezTo>
                      <a:pt x="381207" y="262890"/>
                      <a:pt x="381207" y="263843"/>
                      <a:pt x="381207" y="264795"/>
                    </a:cubicBezTo>
                    <a:cubicBezTo>
                      <a:pt x="347869" y="267653"/>
                      <a:pt x="323104" y="295275"/>
                      <a:pt x="324057" y="328613"/>
                    </a:cubicBezTo>
                    <a:cubicBezTo>
                      <a:pt x="324057" y="338138"/>
                      <a:pt x="326914" y="347663"/>
                      <a:pt x="331677" y="355283"/>
                    </a:cubicBezTo>
                    <a:cubicBezTo>
                      <a:pt x="321199" y="359092"/>
                      <a:pt x="307864" y="360998"/>
                      <a:pt x="293577" y="360998"/>
                    </a:cubicBezTo>
                    <a:cubicBezTo>
                      <a:pt x="278337" y="360998"/>
                      <a:pt x="265954" y="359092"/>
                      <a:pt x="256429" y="355283"/>
                    </a:cubicBezTo>
                    <a:cubicBezTo>
                      <a:pt x="270717" y="334328"/>
                      <a:pt x="270717" y="305753"/>
                      <a:pt x="255477" y="283845"/>
                    </a:cubicBezTo>
                    <a:cubicBezTo>
                      <a:pt x="244047" y="268605"/>
                      <a:pt x="227854" y="259080"/>
                      <a:pt x="209757" y="257175"/>
                    </a:cubicBezTo>
                    <a:lnTo>
                      <a:pt x="209757" y="238125"/>
                    </a:lnTo>
                    <a:lnTo>
                      <a:pt x="381207" y="238125"/>
                    </a:lnTo>
                    <a:lnTo>
                      <a:pt x="381207" y="261938"/>
                    </a:lnTo>
                    <a:close/>
                    <a:moveTo>
                      <a:pt x="564087" y="87630"/>
                    </a:moveTo>
                    <a:lnTo>
                      <a:pt x="400257" y="1905"/>
                    </a:lnTo>
                    <a:cubicBezTo>
                      <a:pt x="396447" y="952"/>
                      <a:pt x="392637" y="0"/>
                      <a:pt x="388827" y="0"/>
                    </a:cubicBezTo>
                    <a:lnTo>
                      <a:pt x="209757" y="0"/>
                    </a:lnTo>
                    <a:cubicBezTo>
                      <a:pt x="204994" y="0"/>
                      <a:pt x="201184" y="952"/>
                      <a:pt x="196422" y="1905"/>
                    </a:cubicBezTo>
                    <a:lnTo>
                      <a:pt x="24972" y="97155"/>
                    </a:lnTo>
                    <a:cubicBezTo>
                      <a:pt x="4969" y="104775"/>
                      <a:pt x="-4556" y="126682"/>
                      <a:pt x="2112" y="145733"/>
                    </a:cubicBezTo>
                    <a:cubicBezTo>
                      <a:pt x="7827" y="161925"/>
                      <a:pt x="23067" y="171450"/>
                      <a:pt x="38307" y="171450"/>
                    </a:cubicBezTo>
                    <a:cubicBezTo>
                      <a:pt x="43069" y="171450"/>
                      <a:pt x="46879" y="170498"/>
                      <a:pt x="51642" y="169545"/>
                    </a:cubicBezTo>
                    <a:lnTo>
                      <a:pt x="171657" y="106680"/>
                    </a:lnTo>
                    <a:cubicBezTo>
                      <a:pt x="171657" y="106680"/>
                      <a:pt x="171657" y="263843"/>
                      <a:pt x="171657" y="266700"/>
                    </a:cubicBezTo>
                    <a:cubicBezTo>
                      <a:pt x="169752" y="267653"/>
                      <a:pt x="93552" y="320992"/>
                      <a:pt x="93552" y="320992"/>
                    </a:cubicBezTo>
                    <a:cubicBezTo>
                      <a:pt x="77359" y="332423"/>
                      <a:pt x="72597" y="355283"/>
                      <a:pt x="83074" y="372428"/>
                    </a:cubicBezTo>
                    <a:lnTo>
                      <a:pt x="149749" y="477203"/>
                    </a:lnTo>
                    <a:cubicBezTo>
                      <a:pt x="161179" y="495300"/>
                      <a:pt x="184992" y="500063"/>
                      <a:pt x="202137" y="488633"/>
                    </a:cubicBezTo>
                    <a:cubicBezTo>
                      <a:pt x="219282" y="477203"/>
                      <a:pt x="224997" y="453390"/>
                      <a:pt x="213567" y="436245"/>
                    </a:cubicBezTo>
                    <a:lnTo>
                      <a:pt x="181182" y="383858"/>
                    </a:lnTo>
                    <a:lnTo>
                      <a:pt x="202137" y="383858"/>
                    </a:lnTo>
                    <a:cubicBezTo>
                      <a:pt x="208804" y="383858"/>
                      <a:pt x="215472" y="382905"/>
                      <a:pt x="222139" y="381000"/>
                    </a:cubicBezTo>
                    <a:cubicBezTo>
                      <a:pt x="239284" y="392430"/>
                      <a:pt x="262144" y="399098"/>
                      <a:pt x="292624" y="399098"/>
                    </a:cubicBezTo>
                    <a:cubicBezTo>
                      <a:pt x="321199" y="399098"/>
                      <a:pt x="344059" y="392430"/>
                      <a:pt x="362157" y="382905"/>
                    </a:cubicBezTo>
                    <a:cubicBezTo>
                      <a:pt x="369777" y="386715"/>
                      <a:pt x="379302" y="387667"/>
                      <a:pt x="388827" y="387667"/>
                    </a:cubicBezTo>
                    <a:lnTo>
                      <a:pt x="405972" y="386715"/>
                    </a:lnTo>
                    <a:lnTo>
                      <a:pt x="371682" y="434340"/>
                    </a:lnTo>
                    <a:cubicBezTo>
                      <a:pt x="359299" y="451485"/>
                      <a:pt x="363109" y="475298"/>
                      <a:pt x="380254" y="487680"/>
                    </a:cubicBezTo>
                    <a:cubicBezTo>
                      <a:pt x="397399" y="500063"/>
                      <a:pt x="421212" y="496253"/>
                      <a:pt x="433594" y="479108"/>
                    </a:cubicBezTo>
                    <a:lnTo>
                      <a:pt x="509794" y="374333"/>
                    </a:lnTo>
                    <a:cubicBezTo>
                      <a:pt x="510747" y="373380"/>
                      <a:pt x="511699" y="372428"/>
                      <a:pt x="511699" y="370523"/>
                    </a:cubicBezTo>
                    <a:cubicBezTo>
                      <a:pt x="522177" y="352425"/>
                      <a:pt x="515509" y="328613"/>
                      <a:pt x="497412" y="318135"/>
                    </a:cubicBezTo>
                    <a:lnTo>
                      <a:pt x="419307" y="274320"/>
                    </a:lnTo>
                    <a:cubicBezTo>
                      <a:pt x="419307" y="270510"/>
                      <a:pt x="419307" y="102870"/>
                      <a:pt x="419307" y="102870"/>
                    </a:cubicBezTo>
                    <a:lnTo>
                      <a:pt x="541227" y="160973"/>
                    </a:lnTo>
                    <a:cubicBezTo>
                      <a:pt x="545037" y="161925"/>
                      <a:pt x="548847" y="162877"/>
                      <a:pt x="552657" y="162877"/>
                    </a:cubicBezTo>
                    <a:cubicBezTo>
                      <a:pt x="568849" y="162877"/>
                      <a:pt x="584089" y="152400"/>
                      <a:pt x="588852" y="136208"/>
                    </a:cubicBezTo>
                    <a:cubicBezTo>
                      <a:pt x="595519" y="115252"/>
                      <a:pt x="584089" y="94298"/>
                      <a:pt x="564087" y="876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8321EB87-6906-6A5C-A74B-A630AD55938E}"/>
              </a:ext>
            </a:extLst>
          </p:cNvPr>
          <p:cNvSpPr/>
          <p:nvPr/>
        </p:nvSpPr>
        <p:spPr>
          <a:xfrm>
            <a:off x="7260386" y="3443720"/>
            <a:ext cx="2469874" cy="156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children </a:t>
            </a:r>
          </a:p>
          <a:p>
            <a:pPr algn="ctr"/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up to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with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en-GB" sz="16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hlinkClick r:id="rId6" action="ppaction://hlinksldjump"/>
            <a:extLst>
              <a:ext uri="{FF2B5EF4-FFF2-40B4-BE49-F238E27FC236}">
                <a16:creationId xmlns:a16="http://schemas.microsoft.com/office/drawing/2014/main" id="{70261EB7-39FF-FC6C-03F0-E0A431B739F4}"/>
              </a:ext>
            </a:extLst>
          </p:cNvPr>
          <p:cNvSpPr/>
          <p:nvPr/>
        </p:nvSpPr>
        <p:spPr>
          <a:xfrm>
            <a:off x="10509956" y="268224"/>
            <a:ext cx="1362004" cy="64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0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972BB-C5DB-1D6D-A5D0-82453228A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2">
            <a:extLst>
              <a:ext uri="{FF2B5EF4-FFF2-40B4-BE49-F238E27FC236}">
                <a16:creationId xmlns:a16="http://schemas.microsoft.com/office/drawing/2014/main" id="{9C4289D9-1D48-740B-8D97-B60C5DC83B34}"/>
              </a:ext>
            </a:extLst>
          </p:cNvPr>
          <p:cNvSpPr txBox="1">
            <a:spLocks/>
          </p:cNvSpPr>
          <p:nvPr/>
        </p:nvSpPr>
        <p:spPr>
          <a:xfrm>
            <a:off x="766763" y="476740"/>
            <a:ext cx="10658475" cy="990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3" name="Rectangle 42">
            <a:hlinkClick r:id="" action="ppaction://noaction"/>
            <a:extLst>
              <a:ext uri="{FF2B5EF4-FFF2-40B4-BE49-F238E27FC236}">
                <a16:creationId xmlns:a16="http://schemas.microsoft.com/office/drawing/2014/main" id="{F5EBB911-9BAF-9876-36EC-0607F20ED628}"/>
              </a:ext>
            </a:extLst>
          </p:cNvPr>
          <p:cNvSpPr/>
          <p:nvPr/>
        </p:nvSpPr>
        <p:spPr>
          <a:xfrm>
            <a:off x="10837333" y="87135"/>
            <a:ext cx="1230489" cy="315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F38428-EF82-9E91-723E-C8143972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Autofit/>
          </a:bodyPr>
          <a:lstStyle/>
          <a:p>
            <a:r>
              <a:rPr lang="en-GB" noProof="0" dirty="0"/>
              <a:t>Types of joint bleeding</a:t>
            </a:r>
            <a:r>
              <a:rPr lang="en-GB" baseline="30000" noProof="0" dirty="0"/>
              <a:t>1-6</a:t>
            </a:r>
            <a:r>
              <a:rPr lang="en-GB" noProof="0" dirty="0"/>
              <a:t>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50D8DCB-75DE-B72F-E03F-5499AFB9D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D306B0CF-28DA-4AF7-AD0B-CB9D5901F647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4541BF8-1D14-E2A8-C73D-BA941A05BC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noProof="0" dirty="0"/>
              <a:t>1. Zwagemaker AF, et al. J Thromb Haemost. 2022;20:1126-37; 2. van Leeuwen FHP, et al. J Thromb Haemost. 2023;21:1156-63; </a:t>
            </a:r>
            <a:br>
              <a:rPr lang="en-GB" noProof="0" dirty="0"/>
            </a:br>
            <a:r>
              <a:rPr lang="en-GB" noProof="0" dirty="0"/>
              <a:t>3. Hanley J, et al. Haemophilia. 2017;23:511-20; 4. Srivastava A, et al. Haemophilia. 2020;26:1-158; </a:t>
            </a:r>
            <a:br>
              <a:rPr lang="en-GB" noProof="0" dirty="0"/>
            </a:br>
            <a:r>
              <a:rPr lang="en-GB" noProof="0" dirty="0"/>
              <a:t>5. Rodriguez-Merchan EC &amp; Valentino LA. World J Orthop. 2016;7:370-5; 6. Blanchette VS, et al. J Thromb Haemost. 2014;12:1935-9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076C5C6-ABBD-1E6A-3A7B-4FC61E37A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86475"/>
              </p:ext>
            </p:extLst>
          </p:nvPr>
        </p:nvGraphicFramePr>
        <p:xfrm>
          <a:off x="666530" y="1795465"/>
          <a:ext cx="10836275" cy="271304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53536">
                  <a:extLst>
                    <a:ext uri="{9D8B030D-6E8A-4147-A177-3AD203B41FA5}">
                      <a16:colId xmlns:a16="http://schemas.microsoft.com/office/drawing/2014/main" val="4201497484"/>
                    </a:ext>
                  </a:extLst>
                </a:gridCol>
                <a:gridCol w="4804534">
                  <a:extLst>
                    <a:ext uri="{9D8B030D-6E8A-4147-A177-3AD203B41FA5}">
                      <a16:colId xmlns:a16="http://schemas.microsoft.com/office/drawing/2014/main" val="118468231"/>
                    </a:ext>
                  </a:extLst>
                </a:gridCol>
                <a:gridCol w="3678205">
                  <a:extLst>
                    <a:ext uri="{9D8B030D-6E8A-4147-A177-3AD203B41FA5}">
                      <a16:colId xmlns:a16="http://schemas.microsoft.com/office/drawing/2014/main" val="1677986178"/>
                    </a:ext>
                  </a:extLst>
                </a:gridCol>
              </a:tblGrid>
              <a:tr h="350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bleed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on movement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08598"/>
                  </a:ext>
                </a:extLst>
              </a:tr>
              <a:tr h="590581">
                <a:tc>
                  <a:txBody>
                    <a:bodyPr/>
                    <a:lstStyle/>
                    <a:p>
                      <a: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Subclinical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motion 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782327"/>
                  </a:ext>
                </a:extLst>
              </a:tr>
              <a:tr h="590581">
                <a:tc>
                  <a:txBody>
                    <a:bodyPr/>
                    <a:lstStyle/>
                    <a:p>
                      <a: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bleed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Sensation of fullness, stiffness, discomfort, pain </a:t>
                      </a:r>
                      <a:b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tingling (aura) in the joint (similar to arthritic pain) 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Normal motion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93552"/>
                  </a:ext>
                </a:extLst>
              </a:tr>
              <a:tr h="590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Pain, swelling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Restricted movement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288084"/>
                  </a:ext>
                </a:extLst>
              </a:tr>
              <a:tr h="590581">
                <a:tc>
                  <a:txBody>
                    <a:bodyPr/>
                    <a:lstStyle/>
                    <a:p>
                      <a: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pain, marked swelling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movement </a:t>
                      </a:r>
                      <a:b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(joint immobilising bleeds)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62714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008C40-42B1-5156-C250-38623565535D}"/>
              </a:ext>
            </a:extLst>
          </p:cNvPr>
          <p:cNvSpPr/>
          <p:nvPr/>
        </p:nvSpPr>
        <p:spPr>
          <a:xfrm>
            <a:off x="617429" y="4717601"/>
            <a:ext cx="10835148" cy="611730"/>
          </a:xfrm>
          <a:prstGeom prst="roundRect">
            <a:avLst/>
          </a:prstGeom>
          <a:gradFill flip="none" rotWithShape="1">
            <a:gsLst>
              <a:gs pos="3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</p:spPr>
        <p:txBody>
          <a:bodyPr vert="horz" wrap="square" lIns="0" tIns="0" rIns="0" bIns="0" rtlCol="0" anchor="ctr" anchorCtr="1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GB" sz="1400" baseline="30000" noProof="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0F18D-2D65-7C92-F2D1-C1DFBCF30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890" y="4823265"/>
            <a:ext cx="400402" cy="400402"/>
          </a:xfrm>
          <a:prstGeom prst="rect">
            <a:avLst/>
          </a:prstGeom>
        </p:spPr>
      </p:pic>
      <p:sp>
        <p:nvSpPr>
          <p:cNvPr id="5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37F3FF9E-D929-9BBE-7404-4027A9A24B1C}"/>
              </a:ext>
            </a:extLst>
          </p:cNvPr>
          <p:cNvSpPr/>
          <p:nvPr/>
        </p:nvSpPr>
        <p:spPr>
          <a:xfrm>
            <a:off x="10509956" y="268224"/>
            <a:ext cx="1362004" cy="64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31C9C-6D83-FA6D-FD0F-4A7AA8362B10}"/>
              </a:ext>
            </a:extLst>
          </p:cNvPr>
          <p:cNvSpPr txBox="1"/>
          <p:nvPr/>
        </p:nvSpPr>
        <p:spPr>
          <a:xfrm>
            <a:off x="666531" y="1196752"/>
            <a:ext cx="1083514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 and symptoms of joint bleeds</a:t>
            </a:r>
            <a:r>
              <a:rPr lang="en-GB" sz="2000" baseline="3000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</a:t>
            </a:r>
            <a:endParaRPr lang="en-GB" sz="2000" noProof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07EFA0CB-6AAC-2B37-E22A-E6BF3DE7C4DB}"/>
              </a:ext>
            </a:extLst>
          </p:cNvPr>
          <p:cNvSpPr/>
          <p:nvPr/>
        </p:nvSpPr>
        <p:spPr>
          <a:xfrm>
            <a:off x="666531" y="1643358"/>
            <a:ext cx="10836275" cy="1757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70F067-2E4D-34C2-34A7-BF1EB0152EB2}"/>
              </a:ext>
            </a:extLst>
          </p:cNvPr>
          <p:cNvSpPr/>
          <p:nvPr/>
        </p:nvSpPr>
        <p:spPr>
          <a:xfrm>
            <a:off x="1631504" y="4726307"/>
            <a:ext cx="8784975" cy="611730"/>
          </a:xfrm>
          <a:prstGeom prst="round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bleeds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difficult to distinguish from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arthritic pain</a:t>
            </a:r>
            <a:r>
              <a:rPr lang="en-GB" sz="16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E9D03F-BC5F-6421-9CF6-EBD738D1C869}"/>
              </a:ext>
            </a:extLst>
          </p:cNvPr>
          <p:cNvSpPr/>
          <p:nvPr/>
        </p:nvSpPr>
        <p:spPr>
          <a:xfrm>
            <a:off x="577359" y="5426409"/>
            <a:ext cx="10835148" cy="5727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The onset of joint bleeding is often described by patients as a tingling sensation, increased warmth, and pressure</a:t>
            </a:r>
            <a:r>
              <a:rPr lang="en-GB" sz="16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1-6</a:t>
            </a:r>
            <a:endParaRPr lang="en-GB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3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9F82F-D1D6-E1ED-3F43-8561818CA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CCEABD5D-BC80-8C44-D510-232F36D854FD}"/>
              </a:ext>
            </a:extLst>
          </p:cNvPr>
          <p:cNvCxnSpPr>
            <a:cxnSpLocks/>
            <a:endCxn id="36" idx="0"/>
          </p:cNvCxnSpPr>
          <p:nvPr/>
        </p:nvCxnSpPr>
        <p:spPr>
          <a:xfrm rot="5400000" flipH="1" flipV="1">
            <a:off x="5426976" y="-122859"/>
            <a:ext cx="461390" cy="6541864"/>
          </a:xfrm>
          <a:prstGeom prst="bentConnector3">
            <a:avLst>
              <a:gd name="adj1" fmla="val 306441"/>
            </a:avLst>
          </a:prstGeom>
          <a:ln w="25400" cap="sq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F04CB55D-FB5E-BE2C-BD04-E0E0C7FD91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15208" y="658076"/>
            <a:ext cx="484927" cy="6541864"/>
          </a:xfrm>
          <a:prstGeom prst="bentConnector3">
            <a:avLst>
              <a:gd name="adj1" fmla="val 269904"/>
            </a:avLst>
          </a:prstGeom>
          <a:ln w="25400" cap="sq">
            <a:gradFill>
              <a:gsLst>
                <a:gs pos="55000">
                  <a:schemeClr val="accent2"/>
                </a:gs>
                <a:gs pos="13000">
                  <a:schemeClr val="accent3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18E6A09-7E1E-B840-740F-029A409CEBAB}"/>
              </a:ext>
            </a:extLst>
          </p:cNvPr>
          <p:cNvSpPr/>
          <p:nvPr/>
        </p:nvSpPr>
        <p:spPr>
          <a:xfrm>
            <a:off x="3069815" y="3225146"/>
            <a:ext cx="3340121" cy="638558"/>
          </a:xfrm>
          <a:prstGeom prst="rightArrow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6CB9CA-2BE0-F8AD-5FB0-AEB032F4DD9F}"/>
              </a:ext>
            </a:extLst>
          </p:cNvPr>
          <p:cNvSpPr txBox="1"/>
          <p:nvPr/>
        </p:nvSpPr>
        <p:spPr>
          <a:xfrm>
            <a:off x="3006508" y="2224610"/>
            <a:ext cx="1152024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Iron deposition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srgbClr val="585854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CC0BED-FD4B-14E8-489B-E641418D47EA}"/>
              </a:ext>
            </a:extLst>
          </p:cNvPr>
          <p:cNvSpPr txBox="1"/>
          <p:nvPr/>
        </p:nvSpPr>
        <p:spPr>
          <a:xfrm>
            <a:off x="6185148" y="2224610"/>
            <a:ext cx="1689642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synovitis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26E812-AB67-3048-073D-23B81B5DBB56}"/>
              </a:ext>
            </a:extLst>
          </p:cNvPr>
          <p:cNvSpPr txBox="1"/>
          <p:nvPr/>
        </p:nvSpPr>
        <p:spPr>
          <a:xfrm>
            <a:off x="7979884" y="2224610"/>
            <a:ext cx="1897438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Cartilage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srgbClr val="585854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FF0E36-B568-939D-F877-8F9F19FF6C70}"/>
              </a:ext>
            </a:extLst>
          </p:cNvPr>
          <p:cNvSpPr txBox="1"/>
          <p:nvPr/>
        </p:nvSpPr>
        <p:spPr>
          <a:xfrm>
            <a:off x="9904534" y="2224611"/>
            <a:ext cx="1897438" cy="52321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Bone erosion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arthropathy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srgbClr val="585854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33A683-0DFB-2B20-7AF7-68B1AFC4FC37}"/>
              </a:ext>
            </a:extLst>
          </p:cNvPr>
          <p:cNvSpPr txBox="1"/>
          <p:nvPr/>
        </p:nvSpPr>
        <p:spPr>
          <a:xfrm>
            <a:off x="701830" y="2224610"/>
            <a:ext cx="1056362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Healthy joint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srgbClr val="585854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1" name="Arrow: Right 86">
            <a:extLst>
              <a:ext uri="{FF2B5EF4-FFF2-40B4-BE49-F238E27FC236}">
                <a16:creationId xmlns:a16="http://schemas.microsoft.com/office/drawing/2014/main" id="{DDA52EA2-7F7B-6D60-5C6D-50370540F4EE}"/>
              </a:ext>
            </a:extLst>
          </p:cNvPr>
          <p:cNvSpPr/>
          <p:nvPr/>
        </p:nvSpPr>
        <p:spPr>
          <a:xfrm>
            <a:off x="6605982" y="3222726"/>
            <a:ext cx="3620869" cy="643398"/>
          </a:xfrm>
          <a:prstGeom prst="rightArrow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0FBF9E-D986-B403-5687-CE79034B6594}"/>
              </a:ext>
            </a:extLst>
          </p:cNvPr>
          <p:cNvGrpSpPr/>
          <p:nvPr/>
        </p:nvGrpSpPr>
        <p:grpSpPr>
          <a:xfrm>
            <a:off x="603611" y="2917378"/>
            <a:ext cx="1252800" cy="1254094"/>
            <a:chOff x="738313" y="3202583"/>
            <a:chExt cx="1214848" cy="125409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8AFB1A4-1228-35D3-E46B-9DEA8DC5AEA2}"/>
                </a:ext>
              </a:extLst>
            </p:cNvPr>
            <p:cNvSpPr/>
            <p:nvPr/>
          </p:nvSpPr>
          <p:spPr>
            <a:xfrm>
              <a:off x="738313" y="3202583"/>
              <a:ext cx="1214848" cy="125409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txBody>
            <a:bodyPr vert="horz" wrap="square" lIns="0" tIns="0" rIns="0" bIns="0" rtlCol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9ED8C154-186D-30BD-B182-C2508C2943D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0135" y="3411987"/>
              <a:ext cx="811203" cy="835285"/>
              <a:chOff x="661" y="2131"/>
              <a:chExt cx="394" cy="393"/>
            </a:xfrm>
            <a:solidFill>
              <a:schemeClr val="bg1"/>
            </a:solidFill>
          </p:grpSpPr>
          <p:sp>
            <p:nvSpPr>
              <p:cNvPr id="82" name="Freeform 5">
                <a:extLst>
                  <a:ext uri="{FF2B5EF4-FFF2-40B4-BE49-F238E27FC236}">
                    <a16:creationId xmlns:a16="http://schemas.microsoft.com/office/drawing/2014/main" id="{406D3926-3D97-2B00-9A5B-1179C7532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" y="2305"/>
                <a:ext cx="224" cy="219"/>
              </a:xfrm>
              <a:custGeom>
                <a:avLst/>
                <a:gdLst>
                  <a:gd name="T0" fmla="*/ 247 w 253"/>
                  <a:gd name="T1" fmla="*/ 91 h 248"/>
                  <a:gd name="T2" fmla="*/ 197 w 253"/>
                  <a:gd name="T3" fmla="*/ 161 h 248"/>
                  <a:gd name="T4" fmla="*/ 177 w 253"/>
                  <a:gd name="T5" fmla="*/ 163 h 248"/>
                  <a:gd name="T6" fmla="*/ 169 w 253"/>
                  <a:gd name="T7" fmla="*/ 164 h 248"/>
                  <a:gd name="T8" fmla="*/ 166 w 253"/>
                  <a:gd name="T9" fmla="*/ 166 h 248"/>
                  <a:gd name="T10" fmla="*/ 90 w 253"/>
                  <a:gd name="T11" fmla="*/ 243 h 248"/>
                  <a:gd name="T12" fmla="*/ 77 w 253"/>
                  <a:gd name="T13" fmla="*/ 246 h 248"/>
                  <a:gd name="T14" fmla="*/ 72 w 253"/>
                  <a:gd name="T15" fmla="*/ 242 h 248"/>
                  <a:gd name="T16" fmla="*/ 5 w 253"/>
                  <a:gd name="T17" fmla="*/ 176 h 248"/>
                  <a:gd name="T18" fmla="*/ 5 w 253"/>
                  <a:gd name="T19" fmla="*/ 158 h 248"/>
                  <a:gd name="T20" fmla="*/ 80 w 253"/>
                  <a:gd name="T21" fmla="*/ 83 h 248"/>
                  <a:gd name="T22" fmla="*/ 84 w 253"/>
                  <a:gd name="T23" fmla="*/ 72 h 248"/>
                  <a:gd name="T24" fmla="*/ 87 w 253"/>
                  <a:gd name="T25" fmla="*/ 47 h 248"/>
                  <a:gd name="T26" fmla="*/ 133 w 253"/>
                  <a:gd name="T27" fmla="*/ 1 h 248"/>
                  <a:gd name="T28" fmla="*/ 139 w 253"/>
                  <a:gd name="T29" fmla="*/ 0 h 248"/>
                  <a:gd name="T30" fmla="*/ 146 w 253"/>
                  <a:gd name="T31" fmla="*/ 0 h 248"/>
                  <a:gd name="T32" fmla="*/ 196 w 253"/>
                  <a:gd name="T33" fmla="*/ 41 h 248"/>
                  <a:gd name="T34" fmla="*/ 200 w 253"/>
                  <a:gd name="T35" fmla="*/ 44 h 248"/>
                  <a:gd name="T36" fmla="*/ 202 w 253"/>
                  <a:gd name="T37" fmla="*/ 55 h 248"/>
                  <a:gd name="T38" fmla="*/ 230 w 253"/>
                  <a:gd name="T39" fmla="*/ 86 h 248"/>
                  <a:gd name="T40" fmla="*/ 247 w 253"/>
                  <a:gd name="T41" fmla="*/ 9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3" h="248">
                    <a:moveTo>
                      <a:pt x="247" y="91"/>
                    </a:moveTo>
                    <a:cubicBezTo>
                      <a:pt x="253" y="127"/>
                      <a:pt x="226" y="156"/>
                      <a:pt x="197" y="161"/>
                    </a:cubicBezTo>
                    <a:cubicBezTo>
                      <a:pt x="190" y="163"/>
                      <a:pt x="184" y="162"/>
                      <a:pt x="177" y="163"/>
                    </a:cubicBezTo>
                    <a:cubicBezTo>
                      <a:pt x="174" y="163"/>
                      <a:pt x="172" y="164"/>
                      <a:pt x="169" y="164"/>
                    </a:cubicBezTo>
                    <a:cubicBezTo>
                      <a:pt x="168" y="164"/>
                      <a:pt x="167" y="165"/>
                      <a:pt x="166" y="166"/>
                    </a:cubicBezTo>
                    <a:cubicBezTo>
                      <a:pt x="141" y="191"/>
                      <a:pt x="115" y="217"/>
                      <a:pt x="90" y="243"/>
                    </a:cubicBezTo>
                    <a:cubicBezTo>
                      <a:pt x="86" y="246"/>
                      <a:pt x="82" y="248"/>
                      <a:pt x="77" y="246"/>
                    </a:cubicBezTo>
                    <a:cubicBezTo>
                      <a:pt x="75" y="245"/>
                      <a:pt x="73" y="244"/>
                      <a:pt x="72" y="242"/>
                    </a:cubicBezTo>
                    <a:cubicBezTo>
                      <a:pt x="50" y="220"/>
                      <a:pt x="28" y="198"/>
                      <a:pt x="5" y="176"/>
                    </a:cubicBezTo>
                    <a:cubicBezTo>
                      <a:pt x="0" y="171"/>
                      <a:pt x="0" y="163"/>
                      <a:pt x="5" y="158"/>
                    </a:cubicBezTo>
                    <a:cubicBezTo>
                      <a:pt x="30" y="133"/>
                      <a:pt x="55" y="108"/>
                      <a:pt x="80" y="83"/>
                    </a:cubicBezTo>
                    <a:cubicBezTo>
                      <a:pt x="83" y="80"/>
                      <a:pt x="84" y="76"/>
                      <a:pt x="84" y="72"/>
                    </a:cubicBezTo>
                    <a:cubicBezTo>
                      <a:pt x="85" y="64"/>
                      <a:pt x="84" y="55"/>
                      <a:pt x="87" y="47"/>
                    </a:cubicBezTo>
                    <a:cubicBezTo>
                      <a:pt x="94" y="23"/>
                      <a:pt x="109" y="8"/>
                      <a:pt x="133" y="1"/>
                    </a:cubicBezTo>
                    <a:cubicBezTo>
                      <a:pt x="135" y="1"/>
                      <a:pt x="137" y="0"/>
                      <a:pt x="139" y="0"/>
                    </a:cubicBezTo>
                    <a:cubicBezTo>
                      <a:pt x="141" y="0"/>
                      <a:pt x="144" y="0"/>
                      <a:pt x="146" y="0"/>
                    </a:cubicBezTo>
                    <a:cubicBezTo>
                      <a:pt x="156" y="24"/>
                      <a:pt x="168" y="41"/>
                      <a:pt x="196" y="41"/>
                    </a:cubicBezTo>
                    <a:cubicBezTo>
                      <a:pt x="198" y="41"/>
                      <a:pt x="200" y="42"/>
                      <a:pt x="200" y="44"/>
                    </a:cubicBezTo>
                    <a:cubicBezTo>
                      <a:pt x="202" y="55"/>
                      <a:pt x="202" y="55"/>
                      <a:pt x="202" y="55"/>
                    </a:cubicBezTo>
                    <a:cubicBezTo>
                      <a:pt x="205" y="69"/>
                      <a:pt x="215" y="81"/>
                      <a:pt x="230" y="86"/>
                    </a:cubicBezTo>
                    <a:lnTo>
                      <a:pt x="247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6">
                <a:extLst>
                  <a:ext uri="{FF2B5EF4-FFF2-40B4-BE49-F238E27FC236}">
                    <a16:creationId xmlns:a16="http://schemas.microsoft.com/office/drawing/2014/main" id="{74FA5C0B-E702-5C18-4961-A99BBF836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" y="2131"/>
                <a:ext cx="221" cy="219"/>
              </a:xfrm>
              <a:custGeom>
                <a:avLst/>
                <a:gdLst>
                  <a:gd name="T0" fmla="*/ 103 w 250"/>
                  <a:gd name="T1" fmla="*/ 248 h 248"/>
                  <a:gd name="T2" fmla="*/ 51 w 250"/>
                  <a:gd name="T3" fmla="*/ 209 h 248"/>
                  <a:gd name="T4" fmla="*/ 50 w 250"/>
                  <a:gd name="T5" fmla="*/ 202 h 248"/>
                  <a:gd name="T6" fmla="*/ 47 w 250"/>
                  <a:gd name="T7" fmla="*/ 200 h 248"/>
                  <a:gd name="T8" fmla="*/ 2 w 250"/>
                  <a:gd name="T9" fmla="*/ 142 h 248"/>
                  <a:gd name="T10" fmla="*/ 57 w 250"/>
                  <a:gd name="T11" fmla="*/ 86 h 248"/>
                  <a:gd name="T12" fmla="*/ 72 w 250"/>
                  <a:gd name="T13" fmla="*/ 85 h 248"/>
                  <a:gd name="T14" fmla="*/ 80 w 250"/>
                  <a:gd name="T15" fmla="*/ 84 h 248"/>
                  <a:gd name="T16" fmla="*/ 84 w 250"/>
                  <a:gd name="T17" fmla="*/ 82 h 248"/>
                  <a:gd name="T18" fmla="*/ 160 w 250"/>
                  <a:gd name="T19" fmla="*/ 6 h 248"/>
                  <a:gd name="T20" fmla="*/ 178 w 250"/>
                  <a:gd name="T21" fmla="*/ 6 h 248"/>
                  <a:gd name="T22" fmla="*/ 244 w 250"/>
                  <a:gd name="T23" fmla="*/ 71 h 248"/>
                  <a:gd name="T24" fmla="*/ 244 w 250"/>
                  <a:gd name="T25" fmla="*/ 90 h 248"/>
                  <a:gd name="T26" fmla="*/ 171 w 250"/>
                  <a:gd name="T27" fmla="*/ 163 h 248"/>
                  <a:gd name="T28" fmla="*/ 165 w 250"/>
                  <a:gd name="T29" fmla="*/ 176 h 248"/>
                  <a:gd name="T30" fmla="*/ 163 w 250"/>
                  <a:gd name="T31" fmla="*/ 199 h 248"/>
                  <a:gd name="T32" fmla="*/ 116 w 250"/>
                  <a:gd name="T33" fmla="*/ 247 h 248"/>
                  <a:gd name="T34" fmla="*/ 103 w 250"/>
                  <a:gd name="T3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48">
                    <a:moveTo>
                      <a:pt x="103" y="248"/>
                    </a:moveTo>
                    <a:cubicBezTo>
                      <a:pt x="78" y="248"/>
                      <a:pt x="57" y="233"/>
                      <a:pt x="51" y="209"/>
                    </a:cubicBezTo>
                    <a:cubicBezTo>
                      <a:pt x="50" y="207"/>
                      <a:pt x="50" y="205"/>
                      <a:pt x="50" y="202"/>
                    </a:cubicBezTo>
                    <a:cubicBezTo>
                      <a:pt x="50" y="201"/>
                      <a:pt x="49" y="200"/>
                      <a:pt x="47" y="200"/>
                    </a:cubicBezTo>
                    <a:cubicBezTo>
                      <a:pt x="22" y="197"/>
                      <a:pt x="0" y="175"/>
                      <a:pt x="2" y="142"/>
                    </a:cubicBezTo>
                    <a:cubicBezTo>
                      <a:pt x="4" y="115"/>
                      <a:pt x="27" y="89"/>
                      <a:pt x="57" y="86"/>
                    </a:cubicBezTo>
                    <a:cubicBezTo>
                      <a:pt x="62" y="85"/>
                      <a:pt x="67" y="85"/>
                      <a:pt x="72" y="85"/>
                    </a:cubicBezTo>
                    <a:cubicBezTo>
                      <a:pt x="74" y="85"/>
                      <a:pt x="77" y="84"/>
                      <a:pt x="80" y="84"/>
                    </a:cubicBezTo>
                    <a:cubicBezTo>
                      <a:pt x="81" y="84"/>
                      <a:pt x="83" y="83"/>
                      <a:pt x="84" y="82"/>
                    </a:cubicBezTo>
                    <a:cubicBezTo>
                      <a:pt x="109" y="56"/>
                      <a:pt x="134" y="31"/>
                      <a:pt x="160" y="6"/>
                    </a:cubicBezTo>
                    <a:cubicBezTo>
                      <a:pt x="166" y="0"/>
                      <a:pt x="172" y="0"/>
                      <a:pt x="178" y="6"/>
                    </a:cubicBezTo>
                    <a:cubicBezTo>
                      <a:pt x="200" y="28"/>
                      <a:pt x="222" y="49"/>
                      <a:pt x="244" y="71"/>
                    </a:cubicBezTo>
                    <a:cubicBezTo>
                      <a:pt x="250" y="77"/>
                      <a:pt x="250" y="84"/>
                      <a:pt x="244" y="90"/>
                    </a:cubicBezTo>
                    <a:cubicBezTo>
                      <a:pt x="220" y="114"/>
                      <a:pt x="196" y="139"/>
                      <a:pt x="171" y="163"/>
                    </a:cubicBezTo>
                    <a:cubicBezTo>
                      <a:pt x="167" y="167"/>
                      <a:pt x="166" y="171"/>
                      <a:pt x="165" y="176"/>
                    </a:cubicBezTo>
                    <a:cubicBezTo>
                      <a:pt x="165" y="184"/>
                      <a:pt x="165" y="191"/>
                      <a:pt x="163" y="199"/>
                    </a:cubicBezTo>
                    <a:cubicBezTo>
                      <a:pt x="157" y="224"/>
                      <a:pt x="141" y="240"/>
                      <a:pt x="116" y="247"/>
                    </a:cubicBezTo>
                    <a:cubicBezTo>
                      <a:pt x="112" y="248"/>
                      <a:pt x="108" y="248"/>
                      <a:pt x="103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13510BF-36AB-E34C-2700-C77AAD3DC295}"/>
              </a:ext>
            </a:extLst>
          </p:cNvPr>
          <p:cNvGrpSpPr/>
          <p:nvPr/>
        </p:nvGrpSpPr>
        <p:grpSpPr>
          <a:xfrm>
            <a:off x="10226853" y="2917378"/>
            <a:ext cx="1252800" cy="1254094"/>
            <a:chOff x="10461215" y="3202583"/>
            <a:chExt cx="1214848" cy="125409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6C5BF4D-8263-0484-CFC5-F0A81BA256DD}"/>
                </a:ext>
              </a:extLst>
            </p:cNvPr>
            <p:cNvSpPr/>
            <p:nvPr/>
          </p:nvSpPr>
          <p:spPr>
            <a:xfrm>
              <a:off x="10461215" y="3202583"/>
              <a:ext cx="1214848" cy="125409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ED0C56D-8268-00A6-CC8F-0B446C37778A}"/>
                </a:ext>
              </a:extLst>
            </p:cNvPr>
            <p:cNvGrpSpPr/>
            <p:nvPr/>
          </p:nvGrpSpPr>
          <p:grpSpPr>
            <a:xfrm>
              <a:off x="10663037" y="3411987"/>
              <a:ext cx="811203" cy="835285"/>
              <a:chOff x="8550280" y="3411987"/>
              <a:chExt cx="811203" cy="835285"/>
            </a:xfrm>
          </p:grpSpPr>
          <p:sp>
            <p:nvSpPr>
              <p:cNvPr id="76" name="Freeform 5">
                <a:extLst>
                  <a:ext uri="{FF2B5EF4-FFF2-40B4-BE49-F238E27FC236}">
                    <a16:creationId xmlns:a16="http://schemas.microsoft.com/office/drawing/2014/main" id="{01BA6A1C-82E1-146F-51F3-C9803A0B3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280" y="3781808"/>
                <a:ext cx="461192" cy="465464"/>
              </a:xfrm>
              <a:custGeom>
                <a:avLst/>
                <a:gdLst>
                  <a:gd name="T0" fmla="*/ 247 w 253"/>
                  <a:gd name="T1" fmla="*/ 91 h 248"/>
                  <a:gd name="T2" fmla="*/ 197 w 253"/>
                  <a:gd name="T3" fmla="*/ 161 h 248"/>
                  <a:gd name="T4" fmla="*/ 177 w 253"/>
                  <a:gd name="T5" fmla="*/ 163 h 248"/>
                  <a:gd name="T6" fmla="*/ 169 w 253"/>
                  <a:gd name="T7" fmla="*/ 164 h 248"/>
                  <a:gd name="T8" fmla="*/ 166 w 253"/>
                  <a:gd name="T9" fmla="*/ 166 h 248"/>
                  <a:gd name="T10" fmla="*/ 90 w 253"/>
                  <a:gd name="T11" fmla="*/ 243 h 248"/>
                  <a:gd name="T12" fmla="*/ 77 w 253"/>
                  <a:gd name="T13" fmla="*/ 246 h 248"/>
                  <a:gd name="T14" fmla="*/ 72 w 253"/>
                  <a:gd name="T15" fmla="*/ 242 h 248"/>
                  <a:gd name="T16" fmla="*/ 5 w 253"/>
                  <a:gd name="T17" fmla="*/ 176 h 248"/>
                  <a:gd name="T18" fmla="*/ 5 w 253"/>
                  <a:gd name="T19" fmla="*/ 158 h 248"/>
                  <a:gd name="T20" fmla="*/ 80 w 253"/>
                  <a:gd name="T21" fmla="*/ 83 h 248"/>
                  <a:gd name="T22" fmla="*/ 84 w 253"/>
                  <a:gd name="T23" fmla="*/ 72 h 248"/>
                  <a:gd name="T24" fmla="*/ 87 w 253"/>
                  <a:gd name="T25" fmla="*/ 47 h 248"/>
                  <a:gd name="T26" fmla="*/ 133 w 253"/>
                  <a:gd name="T27" fmla="*/ 1 h 248"/>
                  <a:gd name="T28" fmla="*/ 139 w 253"/>
                  <a:gd name="T29" fmla="*/ 0 h 248"/>
                  <a:gd name="T30" fmla="*/ 146 w 253"/>
                  <a:gd name="T31" fmla="*/ 0 h 248"/>
                  <a:gd name="T32" fmla="*/ 196 w 253"/>
                  <a:gd name="T33" fmla="*/ 41 h 248"/>
                  <a:gd name="T34" fmla="*/ 200 w 253"/>
                  <a:gd name="T35" fmla="*/ 44 h 248"/>
                  <a:gd name="T36" fmla="*/ 202 w 253"/>
                  <a:gd name="T37" fmla="*/ 55 h 248"/>
                  <a:gd name="T38" fmla="*/ 230 w 253"/>
                  <a:gd name="T39" fmla="*/ 86 h 248"/>
                  <a:gd name="T40" fmla="*/ 247 w 253"/>
                  <a:gd name="T41" fmla="*/ 9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3" h="248">
                    <a:moveTo>
                      <a:pt x="247" y="91"/>
                    </a:moveTo>
                    <a:cubicBezTo>
                      <a:pt x="253" y="127"/>
                      <a:pt x="226" y="156"/>
                      <a:pt x="197" y="161"/>
                    </a:cubicBezTo>
                    <a:cubicBezTo>
                      <a:pt x="190" y="163"/>
                      <a:pt x="184" y="162"/>
                      <a:pt x="177" y="163"/>
                    </a:cubicBezTo>
                    <a:cubicBezTo>
                      <a:pt x="174" y="163"/>
                      <a:pt x="172" y="164"/>
                      <a:pt x="169" y="164"/>
                    </a:cubicBezTo>
                    <a:cubicBezTo>
                      <a:pt x="168" y="164"/>
                      <a:pt x="167" y="165"/>
                      <a:pt x="166" y="166"/>
                    </a:cubicBezTo>
                    <a:cubicBezTo>
                      <a:pt x="141" y="191"/>
                      <a:pt x="115" y="217"/>
                      <a:pt x="90" y="243"/>
                    </a:cubicBezTo>
                    <a:cubicBezTo>
                      <a:pt x="86" y="246"/>
                      <a:pt x="82" y="248"/>
                      <a:pt x="77" y="246"/>
                    </a:cubicBezTo>
                    <a:cubicBezTo>
                      <a:pt x="75" y="245"/>
                      <a:pt x="73" y="244"/>
                      <a:pt x="72" y="242"/>
                    </a:cubicBezTo>
                    <a:cubicBezTo>
                      <a:pt x="50" y="220"/>
                      <a:pt x="28" y="198"/>
                      <a:pt x="5" y="176"/>
                    </a:cubicBezTo>
                    <a:cubicBezTo>
                      <a:pt x="0" y="171"/>
                      <a:pt x="0" y="163"/>
                      <a:pt x="5" y="158"/>
                    </a:cubicBezTo>
                    <a:cubicBezTo>
                      <a:pt x="30" y="133"/>
                      <a:pt x="55" y="108"/>
                      <a:pt x="80" y="83"/>
                    </a:cubicBezTo>
                    <a:cubicBezTo>
                      <a:pt x="83" y="80"/>
                      <a:pt x="84" y="76"/>
                      <a:pt x="84" y="72"/>
                    </a:cubicBezTo>
                    <a:cubicBezTo>
                      <a:pt x="85" y="64"/>
                      <a:pt x="84" y="55"/>
                      <a:pt x="87" y="47"/>
                    </a:cubicBezTo>
                    <a:cubicBezTo>
                      <a:pt x="94" y="23"/>
                      <a:pt x="109" y="8"/>
                      <a:pt x="133" y="1"/>
                    </a:cubicBezTo>
                    <a:cubicBezTo>
                      <a:pt x="135" y="1"/>
                      <a:pt x="137" y="0"/>
                      <a:pt x="139" y="0"/>
                    </a:cubicBezTo>
                    <a:cubicBezTo>
                      <a:pt x="141" y="0"/>
                      <a:pt x="144" y="0"/>
                      <a:pt x="146" y="0"/>
                    </a:cubicBezTo>
                    <a:cubicBezTo>
                      <a:pt x="156" y="24"/>
                      <a:pt x="168" y="41"/>
                      <a:pt x="196" y="41"/>
                    </a:cubicBezTo>
                    <a:cubicBezTo>
                      <a:pt x="198" y="41"/>
                      <a:pt x="200" y="42"/>
                      <a:pt x="200" y="44"/>
                    </a:cubicBezTo>
                    <a:cubicBezTo>
                      <a:pt x="202" y="55"/>
                      <a:pt x="202" y="55"/>
                      <a:pt x="202" y="55"/>
                    </a:cubicBezTo>
                    <a:cubicBezTo>
                      <a:pt x="205" y="69"/>
                      <a:pt x="215" y="81"/>
                      <a:pt x="230" y="86"/>
                    </a:cubicBezTo>
                    <a:lnTo>
                      <a:pt x="247" y="9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6">
                <a:extLst>
                  <a:ext uri="{FF2B5EF4-FFF2-40B4-BE49-F238E27FC236}">
                    <a16:creationId xmlns:a16="http://schemas.microsoft.com/office/drawing/2014/main" id="{F42E52BB-5418-14FC-752E-632047F7A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6468" y="3411987"/>
                <a:ext cx="455015" cy="465464"/>
              </a:xfrm>
              <a:custGeom>
                <a:avLst/>
                <a:gdLst>
                  <a:gd name="T0" fmla="*/ 103 w 250"/>
                  <a:gd name="T1" fmla="*/ 248 h 248"/>
                  <a:gd name="T2" fmla="*/ 51 w 250"/>
                  <a:gd name="T3" fmla="*/ 209 h 248"/>
                  <a:gd name="T4" fmla="*/ 50 w 250"/>
                  <a:gd name="T5" fmla="*/ 202 h 248"/>
                  <a:gd name="T6" fmla="*/ 47 w 250"/>
                  <a:gd name="T7" fmla="*/ 200 h 248"/>
                  <a:gd name="T8" fmla="*/ 2 w 250"/>
                  <a:gd name="T9" fmla="*/ 142 h 248"/>
                  <a:gd name="T10" fmla="*/ 57 w 250"/>
                  <a:gd name="T11" fmla="*/ 86 h 248"/>
                  <a:gd name="T12" fmla="*/ 72 w 250"/>
                  <a:gd name="T13" fmla="*/ 85 h 248"/>
                  <a:gd name="T14" fmla="*/ 80 w 250"/>
                  <a:gd name="T15" fmla="*/ 84 h 248"/>
                  <a:gd name="T16" fmla="*/ 84 w 250"/>
                  <a:gd name="T17" fmla="*/ 82 h 248"/>
                  <a:gd name="T18" fmla="*/ 160 w 250"/>
                  <a:gd name="T19" fmla="*/ 6 h 248"/>
                  <a:gd name="T20" fmla="*/ 178 w 250"/>
                  <a:gd name="T21" fmla="*/ 6 h 248"/>
                  <a:gd name="T22" fmla="*/ 244 w 250"/>
                  <a:gd name="T23" fmla="*/ 71 h 248"/>
                  <a:gd name="T24" fmla="*/ 244 w 250"/>
                  <a:gd name="T25" fmla="*/ 90 h 248"/>
                  <a:gd name="T26" fmla="*/ 171 w 250"/>
                  <a:gd name="T27" fmla="*/ 163 h 248"/>
                  <a:gd name="T28" fmla="*/ 165 w 250"/>
                  <a:gd name="T29" fmla="*/ 176 h 248"/>
                  <a:gd name="T30" fmla="*/ 163 w 250"/>
                  <a:gd name="T31" fmla="*/ 199 h 248"/>
                  <a:gd name="T32" fmla="*/ 116 w 250"/>
                  <a:gd name="T33" fmla="*/ 247 h 248"/>
                  <a:gd name="T34" fmla="*/ 103 w 250"/>
                  <a:gd name="T3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48">
                    <a:moveTo>
                      <a:pt x="103" y="248"/>
                    </a:moveTo>
                    <a:cubicBezTo>
                      <a:pt x="78" y="248"/>
                      <a:pt x="57" y="233"/>
                      <a:pt x="51" y="209"/>
                    </a:cubicBezTo>
                    <a:cubicBezTo>
                      <a:pt x="50" y="207"/>
                      <a:pt x="50" y="205"/>
                      <a:pt x="50" y="202"/>
                    </a:cubicBezTo>
                    <a:cubicBezTo>
                      <a:pt x="50" y="201"/>
                      <a:pt x="49" y="200"/>
                      <a:pt x="47" y="200"/>
                    </a:cubicBezTo>
                    <a:cubicBezTo>
                      <a:pt x="22" y="197"/>
                      <a:pt x="0" y="175"/>
                      <a:pt x="2" y="142"/>
                    </a:cubicBezTo>
                    <a:cubicBezTo>
                      <a:pt x="4" y="115"/>
                      <a:pt x="27" y="89"/>
                      <a:pt x="57" y="86"/>
                    </a:cubicBezTo>
                    <a:cubicBezTo>
                      <a:pt x="62" y="85"/>
                      <a:pt x="67" y="85"/>
                      <a:pt x="72" y="85"/>
                    </a:cubicBezTo>
                    <a:cubicBezTo>
                      <a:pt x="74" y="85"/>
                      <a:pt x="77" y="84"/>
                      <a:pt x="80" y="84"/>
                    </a:cubicBezTo>
                    <a:cubicBezTo>
                      <a:pt x="81" y="84"/>
                      <a:pt x="83" y="83"/>
                      <a:pt x="84" y="82"/>
                    </a:cubicBezTo>
                    <a:cubicBezTo>
                      <a:pt x="109" y="56"/>
                      <a:pt x="134" y="31"/>
                      <a:pt x="160" y="6"/>
                    </a:cubicBezTo>
                    <a:cubicBezTo>
                      <a:pt x="166" y="0"/>
                      <a:pt x="172" y="0"/>
                      <a:pt x="178" y="6"/>
                    </a:cubicBezTo>
                    <a:cubicBezTo>
                      <a:pt x="200" y="28"/>
                      <a:pt x="222" y="49"/>
                      <a:pt x="244" y="71"/>
                    </a:cubicBezTo>
                    <a:cubicBezTo>
                      <a:pt x="250" y="77"/>
                      <a:pt x="250" y="84"/>
                      <a:pt x="244" y="90"/>
                    </a:cubicBezTo>
                    <a:cubicBezTo>
                      <a:pt x="220" y="114"/>
                      <a:pt x="196" y="139"/>
                      <a:pt x="171" y="163"/>
                    </a:cubicBezTo>
                    <a:cubicBezTo>
                      <a:pt x="167" y="167"/>
                      <a:pt x="166" y="171"/>
                      <a:pt x="165" y="176"/>
                    </a:cubicBezTo>
                    <a:cubicBezTo>
                      <a:pt x="165" y="184"/>
                      <a:pt x="165" y="191"/>
                      <a:pt x="163" y="199"/>
                    </a:cubicBezTo>
                    <a:cubicBezTo>
                      <a:pt x="157" y="224"/>
                      <a:pt x="141" y="240"/>
                      <a:pt x="116" y="247"/>
                    </a:cubicBezTo>
                    <a:cubicBezTo>
                      <a:pt x="112" y="248"/>
                      <a:pt x="108" y="248"/>
                      <a:pt x="103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8" name="Freeform 5">
            <a:extLst>
              <a:ext uri="{FF2B5EF4-FFF2-40B4-BE49-F238E27FC236}">
                <a16:creationId xmlns:a16="http://schemas.microsoft.com/office/drawing/2014/main" id="{B35C3722-C1FC-C21D-887A-4709BB20176A}"/>
              </a:ext>
            </a:extLst>
          </p:cNvPr>
          <p:cNvSpPr>
            <a:spLocks/>
          </p:cNvSpPr>
          <p:nvPr/>
        </p:nvSpPr>
        <p:spPr bwMode="auto">
          <a:xfrm>
            <a:off x="2242114" y="3786157"/>
            <a:ext cx="289250" cy="423047"/>
          </a:xfrm>
          <a:custGeom>
            <a:avLst/>
            <a:gdLst>
              <a:gd name="T0" fmla="*/ 0 w 200"/>
              <a:gd name="T1" fmla="*/ 191 h 284"/>
              <a:gd name="T2" fmla="*/ 100 w 200"/>
              <a:gd name="T3" fmla="*/ 284 h 284"/>
              <a:gd name="T4" fmla="*/ 200 w 200"/>
              <a:gd name="T5" fmla="*/ 191 h 284"/>
              <a:gd name="T6" fmla="*/ 100 w 200"/>
              <a:gd name="T7" fmla="*/ 0 h 284"/>
              <a:gd name="T8" fmla="*/ 0 w 200"/>
              <a:gd name="T9" fmla="*/ 191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84">
                <a:moveTo>
                  <a:pt x="0" y="191"/>
                </a:moveTo>
                <a:cubicBezTo>
                  <a:pt x="0" y="242"/>
                  <a:pt x="45" y="284"/>
                  <a:pt x="100" y="284"/>
                </a:cubicBezTo>
                <a:cubicBezTo>
                  <a:pt x="155" y="284"/>
                  <a:pt x="200" y="242"/>
                  <a:pt x="200" y="191"/>
                </a:cubicBezTo>
                <a:cubicBezTo>
                  <a:pt x="200" y="131"/>
                  <a:pt x="100" y="0"/>
                  <a:pt x="100" y="0"/>
                </a:cubicBezTo>
                <a:cubicBezTo>
                  <a:pt x="100" y="0"/>
                  <a:pt x="0" y="132"/>
                  <a:pt x="0" y="19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228CBA-EB1C-F54F-5C8D-B85BC5E0DBA3}"/>
              </a:ext>
            </a:extLst>
          </p:cNvPr>
          <p:cNvGrpSpPr/>
          <p:nvPr/>
        </p:nvGrpSpPr>
        <p:grpSpPr>
          <a:xfrm>
            <a:off x="2956120" y="2917378"/>
            <a:ext cx="1252800" cy="1254094"/>
            <a:chOff x="3323739" y="3202583"/>
            <a:chExt cx="1214848" cy="125409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BC53F96-63BE-53E3-B286-C7EEEB2E8B29}"/>
                </a:ext>
              </a:extLst>
            </p:cNvPr>
            <p:cNvSpPr/>
            <p:nvPr/>
          </p:nvSpPr>
          <p:spPr>
            <a:xfrm>
              <a:off x="3323739" y="3202583"/>
              <a:ext cx="1214848" cy="1254094"/>
            </a:xfrm>
            <a:prstGeom prst="ellipse">
              <a:avLst/>
            </a:prstGeom>
            <a:gradFill>
              <a:gsLst>
                <a:gs pos="3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1B12CFA4-16B9-67EF-8941-A82D5808784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25562" y="3424033"/>
              <a:ext cx="811203" cy="835285"/>
              <a:chOff x="661" y="2131"/>
              <a:chExt cx="394" cy="393"/>
            </a:xfrm>
            <a:solidFill>
              <a:schemeClr val="bg1"/>
            </a:solidFill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id="{FD4DA3E1-4956-920A-DD66-8472B1D14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" y="2305"/>
                <a:ext cx="224" cy="219"/>
              </a:xfrm>
              <a:custGeom>
                <a:avLst/>
                <a:gdLst>
                  <a:gd name="T0" fmla="*/ 247 w 253"/>
                  <a:gd name="T1" fmla="*/ 91 h 248"/>
                  <a:gd name="T2" fmla="*/ 197 w 253"/>
                  <a:gd name="T3" fmla="*/ 161 h 248"/>
                  <a:gd name="T4" fmla="*/ 177 w 253"/>
                  <a:gd name="T5" fmla="*/ 163 h 248"/>
                  <a:gd name="T6" fmla="*/ 169 w 253"/>
                  <a:gd name="T7" fmla="*/ 164 h 248"/>
                  <a:gd name="T8" fmla="*/ 166 w 253"/>
                  <a:gd name="T9" fmla="*/ 166 h 248"/>
                  <a:gd name="T10" fmla="*/ 90 w 253"/>
                  <a:gd name="T11" fmla="*/ 243 h 248"/>
                  <a:gd name="T12" fmla="*/ 77 w 253"/>
                  <a:gd name="T13" fmla="*/ 246 h 248"/>
                  <a:gd name="T14" fmla="*/ 72 w 253"/>
                  <a:gd name="T15" fmla="*/ 242 h 248"/>
                  <a:gd name="T16" fmla="*/ 5 w 253"/>
                  <a:gd name="T17" fmla="*/ 176 h 248"/>
                  <a:gd name="T18" fmla="*/ 5 w 253"/>
                  <a:gd name="T19" fmla="*/ 158 h 248"/>
                  <a:gd name="T20" fmla="*/ 80 w 253"/>
                  <a:gd name="T21" fmla="*/ 83 h 248"/>
                  <a:gd name="T22" fmla="*/ 84 w 253"/>
                  <a:gd name="T23" fmla="*/ 72 h 248"/>
                  <a:gd name="T24" fmla="*/ 87 w 253"/>
                  <a:gd name="T25" fmla="*/ 47 h 248"/>
                  <a:gd name="T26" fmla="*/ 133 w 253"/>
                  <a:gd name="T27" fmla="*/ 1 h 248"/>
                  <a:gd name="T28" fmla="*/ 139 w 253"/>
                  <a:gd name="T29" fmla="*/ 0 h 248"/>
                  <a:gd name="T30" fmla="*/ 146 w 253"/>
                  <a:gd name="T31" fmla="*/ 0 h 248"/>
                  <a:gd name="T32" fmla="*/ 196 w 253"/>
                  <a:gd name="T33" fmla="*/ 41 h 248"/>
                  <a:gd name="T34" fmla="*/ 200 w 253"/>
                  <a:gd name="T35" fmla="*/ 44 h 248"/>
                  <a:gd name="T36" fmla="*/ 202 w 253"/>
                  <a:gd name="T37" fmla="*/ 55 h 248"/>
                  <a:gd name="T38" fmla="*/ 230 w 253"/>
                  <a:gd name="T39" fmla="*/ 86 h 248"/>
                  <a:gd name="T40" fmla="*/ 247 w 253"/>
                  <a:gd name="T41" fmla="*/ 9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3" h="248">
                    <a:moveTo>
                      <a:pt x="247" y="91"/>
                    </a:moveTo>
                    <a:cubicBezTo>
                      <a:pt x="253" y="127"/>
                      <a:pt x="226" y="156"/>
                      <a:pt x="197" y="161"/>
                    </a:cubicBezTo>
                    <a:cubicBezTo>
                      <a:pt x="190" y="163"/>
                      <a:pt x="184" y="162"/>
                      <a:pt x="177" y="163"/>
                    </a:cubicBezTo>
                    <a:cubicBezTo>
                      <a:pt x="174" y="163"/>
                      <a:pt x="172" y="164"/>
                      <a:pt x="169" y="164"/>
                    </a:cubicBezTo>
                    <a:cubicBezTo>
                      <a:pt x="168" y="164"/>
                      <a:pt x="167" y="165"/>
                      <a:pt x="166" y="166"/>
                    </a:cubicBezTo>
                    <a:cubicBezTo>
                      <a:pt x="141" y="191"/>
                      <a:pt x="115" y="217"/>
                      <a:pt x="90" y="243"/>
                    </a:cubicBezTo>
                    <a:cubicBezTo>
                      <a:pt x="86" y="246"/>
                      <a:pt x="82" y="248"/>
                      <a:pt x="77" y="246"/>
                    </a:cubicBezTo>
                    <a:cubicBezTo>
                      <a:pt x="75" y="245"/>
                      <a:pt x="73" y="244"/>
                      <a:pt x="72" y="242"/>
                    </a:cubicBezTo>
                    <a:cubicBezTo>
                      <a:pt x="50" y="220"/>
                      <a:pt x="28" y="198"/>
                      <a:pt x="5" y="176"/>
                    </a:cubicBezTo>
                    <a:cubicBezTo>
                      <a:pt x="0" y="171"/>
                      <a:pt x="0" y="163"/>
                      <a:pt x="5" y="158"/>
                    </a:cubicBezTo>
                    <a:cubicBezTo>
                      <a:pt x="30" y="133"/>
                      <a:pt x="55" y="108"/>
                      <a:pt x="80" y="83"/>
                    </a:cubicBezTo>
                    <a:cubicBezTo>
                      <a:pt x="83" y="80"/>
                      <a:pt x="84" y="76"/>
                      <a:pt x="84" y="72"/>
                    </a:cubicBezTo>
                    <a:cubicBezTo>
                      <a:pt x="85" y="64"/>
                      <a:pt x="84" y="55"/>
                      <a:pt x="87" y="47"/>
                    </a:cubicBezTo>
                    <a:cubicBezTo>
                      <a:pt x="94" y="23"/>
                      <a:pt x="109" y="8"/>
                      <a:pt x="133" y="1"/>
                    </a:cubicBezTo>
                    <a:cubicBezTo>
                      <a:pt x="135" y="1"/>
                      <a:pt x="137" y="0"/>
                      <a:pt x="139" y="0"/>
                    </a:cubicBezTo>
                    <a:cubicBezTo>
                      <a:pt x="141" y="0"/>
                      <a:pt x="144" y="0"/>
                      <a:pt x="146" y="0"/>
                    </a:cubicBezTo>
                    <a:cubicBezTo>
                      <a:pt x="156" y="24"/>
                      <a:pt x="168" y="41"/>
                      <a:pt x="196" y="41"/>
                    </a:cubicBezTo>
                    <a:cubicBezTo>
                      <a:pt x="198" y="41"/>
                      <a:pt x="200" y="42"/>
                      <a:pt x="200" y="44"/>
                    </a:cubicBezTo>
                    <a:cubicBezTo>
                      <a:pt x="202" y="55"/>
                      <a:pt x="202" y="55"/>
                      <a:pt x="202" y="55"/>
                    </a:cubicBezTo>
                    <a:cubicBezTo>
                      <a:pt x="205" y="69"/>
                      <a:pt x="215" y="81"/>
                      <a:pt x="230" y="86"/>
                    </a:cubicBezTo>
                    <a:lnTo>
                      <a:pt x="247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id="{54BE36FE-1EDB-5795-1EF7-D6F7B89C6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" y="2131"/>
                <a:ext cx="221" cy="219"/>
              </a:xfrm>
              <a:custGeom>
                <a:avLst/>
                <a:gdLst>
                  <a:gd name="T0" fmla="*/ 103 w 250"/>
                  <a:gd name="T1" fmla="*/ 248 h 248"/>
                  <a:gd name="T2" fmla="*/ 51 w 250"/>
                  <a:gd name="T3" fmla="*/ 209 h 248"/>
                  <a:gd name="T4" fmla="*/ 50 w 250"/>
                  <a:gd name="T5" fmla="*/ 202 h 248"/>
                  <a:gd name="T6" fmla="*/ 47 w 250"/>
                  <a:gd name="T7" fmla="*/ 200 h 248"/>
                  <a:gd name="T8" fmla="*/ 2 w 250"/>
                  <a:gd name="T9" fmla="*/ 142 h 248"/>
                  <a:gd name="T10" fmla="*/ 57 w 250"/>
                  <a:gd name="T11" fmla="*/ 86 h 248"/>
                  <a:gd name="T12" fmla="*/ 72 w 250"/>
                  <a:gd name="T13" fmla="*/ 85 h 248"/>
                  <a:gd name="T14" fmla="*/ 80 w 250"/>
                  <a:gd name="T15" fmla="*/ 84 h 248"/>
                  <a:gd name="T16" fmla="*/ 84 w 250"/>
                  <a:gd name="T17" fmla="*/ 82 h 248"/>
                  <a:gd name="T18" fmla="*/ 160 w 250"/>
                  <a:gd name="T19" fmla="*/ 6 h 248"/>
                  <a:gd name="T20" fmla="*/ 178 w 250"/>
                  <a:gd name="T21" fmla="*/ 6 h 248"/>
                  <a:gd name="T22" fmla="*/ 244 w 250"/>
                  <a:gd name="T23" fmla="*/ 71 h 248"/>
                  <a:gd name="T24" fmla="*/ 244 w 250"/>
                  <a:gd name="T25" fmla="*/ 90 h 248"/>
                  <a:gd name="T26" fmla="*/ 171 w 250"/>
                  <a:gd name="T27" fmla="*/ 163 h 248"/>
                  <a:gd name="T28" fmla="*/ 165 w 250"/>
                  <a:gd name="T29" fmla="*/ 176 h 248"/>
                  <a:gd name="T30" fmla="*/ 163 w 250"/>
                  <a:gd name="T31" fmla="*/ 199 h 248"/>
                  <a:gd name="T32" fmla="*/ 116 w 250"/>
                  <a:gd name="T33" fmla="*/ 247 h 248"/>
                  <a:gd name="T34" fmla="*/ 103 w 250"/>
                  <a:gd name="T3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48">
                    <a:moveTo>
                      <a:pt x="103" y="248"/>
                    </a:moveTo>
                    <a:cubicBezTo>
                      <a:pt x="78" y="248"/>
                      <a:pt x="57" y="233"/>
                      <a:pt x="51" y="209"/>
                    </a:cubicBezTo>
                    <a:cubicBezTo>
                      <a:pt x="50" y="207"/>
                      <a:pt x="50" y="205"/>
                      <a:pt x="50" y="202"/>
                    </a:cubicBezTo>
                    <a:cubicBezTo>
                      <a:pt x="50" y="201"/>
                      <a:pt x="49" y="200"/>
                      <a:pt x="47" y="200"/>
                    </a:cubicBezTo>
                    <a:cubicBezTo>
                      <a:pt x="22" y="197"/>
                      <a:pt x="0" y="175"/>
                      <a:pt x="2" y="142"/>
                    </a:cubicBezTo>
                    <a:cubicBezTo>
                      <a:pt x="4" y="115"/>
                      <a:pt x="27" y="89"/>
                      <a:pt x="57" y="86"/>
                    </a:cubicBezTo>
                    <a:cubicBezTo>
                      <a:pt x="62" y="85"/>
                      <a:pt x="67" y="85"/>
                      <a:pt x="72" y="85"/>
                    </a:cubicBezTo>
                    <a:cubicBezTo>
                      <a:pt x="74" y="85"/>
                      <a:pt x="77" y="84"/>
                      <a:pt x="80" y="84"/>
                    </a:cubicBezTo>
                    <a:cubicBezTo>
                      <a:pt x="81" y="84"/>
                      <a:pt x="83" y="83"/>
                      <a:pt x="84" y="82"/>
                    </a:cubicBezTo>
                    <a:cubicBezTo>
                      <a:pt x="109" y="56"/>
                      <a:pt x="134" y="31"/>
                      <a:pt x="160" y="6"/>
                    </a:cubicBezTo>
                    <a:cubicBezTo>
                      <a:pt x="166" y="0"/>
                      <a:pt x="172" y="0"/>
                      <a:pt x="178" y="6"/>
                    </a:cubicBezTo>
                    <a:cubicBezTo>
                      <a:pt x="200" y="28"/>
                      <a:pt x="222" y="49"/>
                      <a:pt x="244" y="71"/>
                    </a:cubicBezTo>
                    <a:cubicBezTo>
                      <a:pt x="250" y="77"/>
                      <a:pt x="250" y="84"/>
                      <a:pt x="244" y="90"/>
                    </a:cubicBezTo>
                    <a:cubicBezTo>
                      <a:pt x="220" y="114"/>
                      <a:pt x="196" y="139"/>
                      <a:pt x="171" y="163"/>
                    </a:cubicBezTo>
                    <a:cubicBezTo>
                      <a:pt x="167" y="167"/>
                      <a:pt x="166" y="171"/>
                      <a:pt x="165" y="176"/>
                    </a:cubicBezTo>
                    <a:cubicBezTo>
                      <a:pt x="165" y="184"/>
                      <a:pt x="165" y="191"/>
                      <a:pt x="163" y="199"/>
                    </a:cubicBezTo>
                    <a:cubicBezTo>
                      <a:pt x="157" y="224"/>
                      <a:pt x="141" y="240"/>
                      <a:pt x="116" y="247"/>
                    </a:cubicBezTo>
                    <a:cubicBezTo>
                      <a:pt x="112" y="248"/>
                      <a:pt x="108" y="248"/>
                      <a:pt x="103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9733B5-2D4A-14C9-7ECE-75894586C467}"/>
              </a:ext>
            </a:extLst>
          </p:cNvPr>
          <p:cNvGrpSpPr/>
          <p:nvPr/>
        </p:nvGrpSpPr>
        <p:grpSpPr>
          <a:xfrm>
            <a:off x="4787627" y="2917378"/>
            <a:ext cx="1252800" cy="1254094"/>
            <a:chOff x="5004266" y="3202583"/>
            <a:chExt cx="1214848" cy="125409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53EE473-BB94-9AA6-F588-B5FDBC61DF2F}"/>
                </a:ext>
              </a:extLst>
            </p:cNvPr>
            <p:cNvSpPr/>
            <p:nvPr/>
          </p:nvSpPr>
          <p:spPr>
            <a:xfrm>
              <a:off x="5004266" y="3202583"/>
              <a:ext cx="1214848" cy="1254094"/>
            </a:xfrm>
            <a:prstGeom prst="ellipse">
              <a:avLst/>
            </a:prstGeom>
            <a:gradFill>
              <a:gsLst>
                <a:gs pos="0">
                  <a:srgbClr val="FDC539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" name="Group 4">
              <a:extLst>
                <a:ext uri="{FF2B5EF4-FFF2-40B4-BE49-F238E27FC236}">
                  <a16:creationId xmlns:a16="http://schemas.microsoft.com/office/drawing/2014/main" id="{F7ACB4E2-BC04-4FCD-417D-D50D8A4E795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06088" y="3411987"/>
              <a:ext cx="811203" cy="835285"/>
              <a:chOff x="661" y="2131"/>
              <a:chExt cx="394" cy="393"/>
            </a:xfrm>
            <a:solidFill>
              <a:schemeClr val="bg1"/>
            </a:solidFill>
          </p:grpSpPr>
          <p:sp>
            <p:nvSpPr>
              <p:cNvPr id="72" name="Freeform 5">
                <a:extLst>
                  <a:ext uri="{FF2B5EF4-FFF2-40B4-BE49-F238E27FC236}">
                    <a16:creationId xmlns:a16="http://schemas.microsoft.com/office/drawing/2014/main" id="{FFBFAC06-0E09-FD3C-70B7-6B7FA9F1B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" y="2305"/>
                <a:ext cx="224" cy="219"/>
              </a:xfrm>
              <a:custGeom>
                <a:avLst/>
                <a:gdLst>
                  <a:gd name="T0" fmla="*/ 247 w 253"/>
                  <a:gd name="T1" fmla="*/ 91 h 248"/>
                  <a:gd name="T2" fmla="*/ 197 w 253"/>
                  <a:gd name="T3" fmla="*/ 161 h 248"/>
                  <a:gd name="T4" fmla="*/ 177 w 253"/>
                  <a:gd name="T5" fmla="*/ 163 h 248"/>
                  <a:gd name="T6" fmla="*/ 169 w 253"/>
                  <a:gd name="T7" fmla="*/ 164 h 248"/>
                  <a:gd name="T8" fmla="*/ 166 w 253"/>
                  <a:gd name="T9" fmla="*/ 166 h 248"/>
                  <a:gd name="T10" fmla="*/ 90 w 253"/>
                  <a:gd name="T11" fmla="*/ 243 h 248"/>
                  <a:gd name="T12" fmla="*/ 77 w 253"/>
                  <a:gd name="T13" fmla="*/ 246 h 248"/>
                  <a:gd name="T14" fmla="*/ 72 w 253"/>
                  <a:gd name="T15" fmla="*/ 242 h 248"/>
                  <a:gd name="T16" fmla="*/ 5 w 253"/>
                  <a:gd name="T17" fmla="*/ 176 h 248"/>
                  <a:gd name="T18" fmla="*/ 5 w 253"/>
                  <a:gd name="T19" fmla="*/ 158 h 248"/>
                  <a:gd name="T20" fmla="*/ 80 w 253"/>
                  <a:gd name="T21" fmla="*/ 83 h 248"/>
                  <a:gd name="T22" fmla="*/ 84 w 253"/>
                  <a:gd name="T23" fmla="*/ 72 h 248"/>
                  <a:gd name="T24" fmla="*/ 87 w 253"/>
                  <a:gd name="T25" fmla="*/ 47 h 248"/>
                  <a:gd name="T26" fmla="*/ 133 w 253"/>
                  <a:gd name="T27" fmla="*/ 1 h 248"/>
                  <a:gd name="T28" fmla="*/ 139 w 253"/>
                  <a:gd name="T29" fmla="*/ 0 h 248"/>
                  <a:gd name="T30" fmla="*/ 146 w 253"/>
                  <a:gd name="T31" fmla="*/ 0 h 248"/>
                  <a:gd name="T32" fmla="*/ 196 w 253"/>
                  <a:gd name="T33" fmla="*/ 41 h 248"/>
                  <a:gd name="T34" fmla="*/ 200 w 253"/>
                  <a:gd name="T35" fmla="*/ 44 h 248"/>
                  <a:gd name="T36" fmla="*/ 202 w 253"/>
                  <a:gd name="T37" fmla="*/ 55 h 248"/>
                  <a:gd name="T38" fmla="*/ 230 w 253"/>
                  <a:gd name="T39" fmla="*/ 86 h 248"/>
                  <a:gd name="T40" fmla="*/ 247 w 253"/>
                  <a:gd name="T41" fmla="*/ 9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3" h="248">
                    <a:moveTo>
                      <a:pt x="247" y="91"/>
                    </a:moveTo>
                    <a:cubicBezTo>
                      <a:pt x="253" y="127"/>
                      <a:pt x="226" y="156"/>
                      <a:pt x="197" y="161"/>
                    </a:cubicBezTo>
                    <a:cubicBezTo>
                      <a:pt x="190" y="163"/>
                      <a:pt x="184" y="162"/>
                      <a:pt x="177" y="163"/>
                    </a:cubicBezTo>
                    <a:cubicBezTo>
                      <a:pt x="174" y="163"/>
                      <a:pt x="172" y="164"/>
                      <a:pt x="169" y="164"/>
                    </a:cubicBezTo>
                    <a:cubicBezTo>
                      <a:pt x="168" y="164"/>
                      <a:pt x="167" y="165"/>
                      <a:pt x="166" y="166"/>
                    </a:cubicBezTo>
                    <a:cubicBezTo>
                      <a:pt x="141" y="191"/>
                      <a:pt x="115" y="217"/>
                      <a:pt x="90" y="243"/>
                    </a:cubicBezTo>
                    <a:cubicBezTo>
                      <a:pt x="86" y="246"/>
                      <a:pt x="82" y="248"/>
                      <a:pt x="77" y="246"/>
                    </a:cubicBezTo>
                    <a:cubicBezTo>
                      <a:pt x="75" y="245"/>
                      <a:pt x="73" y="244"/>
                      <a:pt x="72" y="242"/>
                    </a:cubicBezTo>
                    <a:cubicBezTo>
                      <a:pt x="50" y="220"/>
                      <a:pt x="28" y="198"/>
                      <a:pt x="5" y="176"/>
                    </a:cubicBezTo>
                    <a:cubicBezTo>
                      <a:pt x="0" y="171"/>
                      <a:pt x="0" y="163"/>
                      <a:pt x="5" y="158"/>
                    </a:cubicBezTo>
                    <a:cubicBezTo>
                      <a:pt x="30" y="133"/>
                      <a:pt x="55" y="108"/>
                      <a:pt x="80" y="83"/>
                    </a:cubicBezTo>
                    <a:cubicBezTo>
                      <a:pt x="83" y="80"/>
                      <a:pt x="84" y="76"/>
                      <a:pt x="84" y="72"/>
                    </a:cubicBezTo>
                    <a:cubicBezTo>
                      <a:pt x="85" y="64"/>
                      <a:pt x="84" y="55"/>
                      <a:pt x="87" y="47"/>
                    </a:cubicBezTo>
                    <a:cubicBezTo>
                      <a:pt x="94" y="23"/>
                      <a:pt x="109" y="8"/>
                      <a:pt x="133" y="1"/>
                    </a:cubicBezTo>
                    <a:cubicBezTo>
                      <a:pt x="135" y="1"/>
                      <a:pt x="137" y="0"/>
                      <a:pt x="139" y="0"/>
                    </a:cubicBezTo>
                    <a:cubicBezTo>
                      <a:pt x="141" y="0"/>
                      <a:pt x="144" y="0"/>
                      <a:pt x="146" y="0"/>
                    </a:cubicBezTo>
                    <a:cubicBezTo>
                      <a:pt x="156" y="24"/>
                      <a:pt x="168" y="41"/>
                      <a:pt x="196" y="41"/>
                    </a:cubicBezTo>
                    <a:cubicBezTo>
                      <a:pt x="198" y="41"/>
                      <a:pt x="200" y="42"/>
                      <a:pt x="200" y="44"/>
                    </a:cubicBezTo>
                    <a:cubicBezTo>
                      <a:pt x="202" y="55"/>
                      <a:pt x="202" y="55"/>
                      <a:pt x="202" y="55"/>
                    </a:cubicBezTo>
                    <a:cubicBezTo>
                      <a:pt x="205" y="69"/>
                      <a:pt x="215" y="81"/>
                      <a:pt x="230" y="86"/>
                    </a:cubicBezTo>
                    <a:lnTo>
                      <a:pt x="247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2A654ECF-19C3-B38D-A712-0C5E92FF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" y="2131"/>
                <a:ext cx="221" cy="219"/>
              </a:xfrm>
              <a:custGeom>
                <a:avLst/>
                <a:gdLst>
                  <a:gd name="T0" fmla="*/ 103 w 250"/>
                  <a:gd name="T1" fmla="*/ 248 h 248"/>
                  <a:gd name="T2" fmla="*/ 51 w 250"/>
                  <a:gd name="T3" fmla="*/ 209 h 248"/>
                  <a:gd name="T4" fmla="*/ 50 w 250"/>
                  <a:gd name="T5" fmla="*/ 202 h 248"/>
                  <a:gd name="T6" fmla="*/ 47 w 250"/>
                  <a:gd name="T7" fmla="*/ 200 h 248"/>
                  <a:gd name="T8" fmla="*/ 2 w 250"/>
                  <a:gd name="T9" fmla="*/ 142 h 248"/>
                  <a:gd name="T10" fmla="*/ 57 w 250"/>
                  <a:gd name="T11" fmla="*/ 86 h 248"/>
                  <a:gd name="T12" fmla="*/ 72 w 250"/>
                  <a:gd name="T13" fmla="*/ 85 h 248"/>
                  <a:gd name="T14" fmla="*/ 80 w 250"/>
                  <a:gd name="T15" fmla="*/ 84 h 248"/>
                  <a:gd name="T16" fmla="*/ 84 w 250"/>
                  <a:gd name="T17" fmla="*/ 82 h 248"/>
                  <a:gd name="T18" fmla="*/ 160 w 250"/>
                  <a:gd name="T19" fmla="*/ 6 h 248"/>
                  <a:gd name="T20" fmla="*/ 178 w 250"/>
                  <a:gd name="T21" fmla="*/ 6 h 248"/>
                  <a:gd name="T22" fmla="*/ 244 w 250"/>
                  <a:gd name="T23" fmla="*/ 71 h 248"/>
                  <a:gd name="T24" fmla="*/ 244 w 250"/>
                  <a:gd name="T25" fmla="*/ 90 h 248"/>
                  <a:gd name="T26" fmla="*/ 171 w 250"/>
                  <a:gd name="T27" fmla="*/ 163 h 248"/>
                  <a:gd name="T28" fmla="*/ 165 w 250"/>
                  <a:gd name="T29" fmla="*/ 176 h 248"/>
                  <a:gd name="T30" fmla="*/ 163 w 250"/>
                  <a:gd name="T31" fmla="*/ 199 h 248"/>
                  <a:gd name="T32" fmla="*/ 116 w 250"/>
                  <a:gd name="T33" fmla="*/ 247 h 248"/>
                  <a:gd name="T34" fmla="*/ 103 w 250"/>
                  <a:gd name="T3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48">
                    <a:moveTo>
                      <a:pt x="103" y="248"/>
                    </a:moveTo>
                    <a:cubicBezTo>
                      <a:pt x="78" y="248"/>
                      <a:pt x="57" y="233"/>
                      <a:pt x="51" y="209"/>
                    </a:cubicBezTo>
                    <a:cubicBezTo>
                      <a:pt x="50" y="207"/>
                      <a:pt x="50" y="205"/>
                      <a:pt x="50" y="202"/>
                    </a:cubicBezTo>
                    <a:cubicBezTo>
                      <a:pt x="50" y="201"/>
                      <a:pt x="49" y="200"/>
                      <a:pt x="47" y="200"/>
                    </a:cubicBezTo>
                    <a:cubicBezTo>
                      <a:pt x="22" y="197"/>
                      <a:pt x="0" y="175"/>
                      <a:pt x="2" y="142"/>
                    </a:cubicBezTo>
                    <a:cubicBezTo>
                      <a:pt x="4" y="115"/>
                      <a:pt x="27" y="89"/>
                      <a:pt x="57" y="86"/>
                    </a:cubicBezTo>
                    <a:cubicBezTo>
                      <a:pt x="62" y="85"/>
                      <a:pt x="67" y="85"/>
                      <a:pt x="72" y="85"/>
                    </a:cubicBezTo>
                    <a:cubicBezTo>
                      <a:pt x="74" y="85"/>
                      <a:pt x="77" y="84"/>
                      <a:pt x="80" y="84"/>
                    </a:cubicBezTo>
                    <a:cubicBezTo>
                      <a:pt x="81" y="84"/>
                      <a:pt x="83" y="83"/>
                      <a:pt x="84" y="82"/>
                    </a:cubicBezTo>
                    <a:cubicBezTo>
                      <a:pt x="109" y="56"/>
                      <a:pt x="134" y="31"/>
                      <a:pt x="160" y="6"/>
                    </a:cubicBezTo>
                    <a:cubicBezTo>
                      <a:pt x="166" y="0"/>
                      <a:pt x="172" y="0"/>
                      <a:pt x="178" y="6"/>
                    </a:cubicBezTo>
                    <a:cubicBezTo>
                      <a:pt x="200" y="28"/>
                      <a:pt x="222" y="49"/>
                      <a:pt x="244" y="71"/>
                    </a:cubicBezTo>
                    <a:cubicBezTo>
                      <a:pt x="250" y="77"/>
                      <a:pt x="250" y="84"/>
                      <a:pt x="244" y="90"/>
                    </a:cubicBezTo>
                    <a:cubicBezTo>
                      <a:pt x="220" y="114"/>
                      <a:pt x="196" y="139"/>
                      <a:pt x="171" y="163"/>
                    </a:cubicBezTo>
                    <a:cubicBezTo>
                      <a:pt x="167" y="167"/>
                      <a:pt x="166" y="171"/>
                      <a:pt x="165" y="176"/>
                    </a:cubicBezTo>
                    <a:cubicBezTo>
                      <a:pt x="165" y="184"/>
                      <a:pt x="165" y="191"/>
                      <a:pt x="163" y="199"/>
                    </a:cubicBezTo>
                    <a:cubicBezTo>
                      <a:pt x="157" y="224"/>
                      <a:pt x="141" y="240"/>
                      <a:pt x="116" y="247"/>
                    </a:cubicBezTo>
                    <a:cubicBezTo>
                      <a:pt x="112" y="248"/>
                      <a:pt x="108" y="248"/>
                      <a:pt x="103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0" name="Freeform: Shape 76">
              <a:extLst>
                <a:ext uri="{FF2B5EF4-FFF2-40B4-BE49-F238E27FC236}">
                  <a16:creationId xmlns:a16="http://schemas.microsoft.com/office/drawing/2014/main" id="{1B8B1442-FBF6-7999-41B5-4E200C798394}"/>
                </a:ext>
              </a:extLst>
            </p:cNvPr>
            <p:cNvSpPr/>
            <p:nvPr/>
          </p:nvSpPr>
          <p:spPr>
            <a:xfrm>
              <a:off x="5454727" y="3454123"/>
              <a:ext cx="342850" cy="748465"/>
            </a:xfrm>
            <a:custGeom>
              <a:avLst/>
              <a:gdLst>
                <a:gd name="connsiteX0" fmla="*/ 60671 w 264353"/>
                <a:gd name="connsiteY0" fmla="*/ 0 h 559041"/>
                <a:gd name="connsiteX1" fmla="*/ 229684 w 264353"/>
                <a:gd name="connsiteY1" fmla="*/ 0 h 559041"/>
                <a:gd name="connsiteX2" fmla="*/ 156012 w 264353"/>
                <a:gd name="connsiteY2" fmla="*/ 242684 h 559041"/>
                <a:gd name="connsiteX3" fmla="*/ 264353 w 264353"/>
                <a:gd name="connsiteY3" fmla="*/ 242684 h 559041"/>
                <a:gd name="connsiteX4" fmla="*/ 52004 w 264353"/>
                <a:gd name="connsiteY4" fmla="*/ 559041 h 559041"/>
                <a:gd name="connsiteX5" fmla="*/ 108341 w 264353"/>
                <a:gd name="connsiteY5" fmla="*/ 316356 h 559041"/>
                <a:gd name="connsiteX6" fmla="*/ 0 w 264353"/>
                <a:gd name="connsiteY6" fmla="*/ 316356 h 559041"/>
                <a:gd name="connsiteX7" fmla="*/ 60671 w 264353"/>
                <a:gd name="connsiteY7" fmla="*/ 0 h 55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353" h="559041">
                  <a:moveTo>
                    <a:pt x="60671" y="0"/>
                  </a:moveTo>
                  <a:lnTo>
                    <a:pt x="229684" y="0"/>
                  </a:lnTo>
                  <a:lnTo>
                    <a:pt x="156012" y="242684"/>
                  </a:lnTo>
                  <a:lnTo>
                    <a:pt x="264353" y="242684"/>
                  </a:lnTo>
                  <a:lnTo>
                    <a:pt x="52004" y="559041"/>
                  </a:lnTo>
                  <a:lnTo>
                    <a:pt x="108341" y="316356"/>
                  </a:lnTo>
                  <a:lnTo>
                    <a:pt x="0" y="316356"/>
                  </a:lnTo>
                  <a:lnTo>
                    <a:pt x="6067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585E101-A02B-0AAD-E19A-5D2FE722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Autofit/>
          </a:bodyPr>
          <a:lstStyle/>
          <a:p>
            <a:r>
              <a:rPr lang="en-GB" noProof="0" dirty="0"/>
              <a:t>Joint bleeding can lead to irreversible arthropathy</a:t>
            </a:r>
            <a:r>
              <a:rPr lang="en-GB" baseline="30000" noProof="0" dirty="0"/>
              <a:t>1,2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ED5E1-A39D-512A-D415-69AAF117C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D306B0CF-28DA-4AF7-AD0B-CB9D5901F647}" type="slidenum">
              <a:rPr lang="en-GB" noProof="0" smtClean="0"/>
              <a:pPr lvl="0"/>
              <a:t>8</a:t>
            </a:fld>
            <a:endParaRPr lang="en-GB" noProof="0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21501342-27A5-85B8-7723-E23D8C4A815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GB" noProof="0" dirty="0"/>
              <a:t>Figure adapted from Gringeri et al. Haemophilia 2014;20:459-63</a:t>
            </a:r>
          </a:p>
          <a:p>
            <a:r>
              <a:rPr lang="en-GB" noProof="0" dirty="0"/>
              <a:t>1. Dargaud Y, et al. Blood Rev. 2025;101304; 2. Gringeri A, et al. Haemophilia. 2014;20:459-63; 3. Gualtierotti R, et al. J Thromb Haemost. 2021;19:2112-21;  </a:t>
            </a:r>
            <a:br>
              <a:rPr lang="en-GB" noProof="0" dirty="0"/>
            </a:br>
            <a:r>
              <a:rPr lang="en-GB" noProof="0" dirty="0"/>
              <a:t>4. van </a:t>
            </a:r>
            <a:r>
              <a:rPr lang="en-GB" noProof="0" dirty="0" err="1"/>
              <a:t>Vulpen</a:t>
            </a:r>
            <a:r>
              <a:rPr lang="en-GB" noProof="0" dirty="0"/>
              <a:t> LFD, et al. Osteoarthritis Cartilage. 2015;23:63-69; 5. Srivastava A, et al. Haemophilia. 2020;26:1-158</a:t>
            </a:r>
          </a:p>
        </p:txBody>
      </p:sp>
      <p:sp>
        <p:nvSpPr>
          <p:cNvPr id="48" name="Rectangle 47">
            <a:hlinkClick r:id="" action="ppaction://noaction"/>
            <a:extLst>
              <a:ext uri="{FF2B5EF4-FFF2-40B4-BE49-F238E27FC236}">
                <a16:creationId xmlns:a16="http://schemas.microsoft.com/office/drawing/2014/main" id="{EDB2613E-DDE7-AC73-3FA9-CBD087B44DE2}"/>
              </a:ext>
            </a:extLst>
          </p:cNvPr>
          <p:cNvSpPr/>
          <p:nvPr/>
        </p:nvSpPr>
        <p:spPr>
          <a:xfrm>
            <a:off x="10509956" y="268224"/>
            <a:ext cx="1362004" cy="64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FBDE57-A936-DC1A-FD06-9ADEE8831EC7}"/>
              </a:ext>
            </a:extLst>
          </p:cNvPr>
          <p:cNvGrpSpPr/>
          <p:nvPr/>
        </p:nvGrpSpPr>
        <p:grpSpPr>
          <a:xfrm>
            <a:off x="8302203" y="2917378"/>
            <a:ext cx="1252800" cy="1254094"/>
            <a:chOff x="6656691" y="3202583"/>
            <a:chExt cx="1214848" cy="125409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ABBB424-8341-4197-A71A-3DD9B78149C4}"/>
                </a:ext>
              </a:extLst>
            </p:cNvPr>
            <p:cNvSpPr/>
            <p:nvPr/>
          </p:nvSpPr>
          <p:spPr>
            <a:xfrm>
              <a:off x="6656691" y="3202583"/>
              <a:ext cx="1214848" cy="125409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Group 4">
              <a:extLst>
                <a:ext uri="{FF2B5EF4-FFF2-40B4-BE49-F238E27FC236}">
                  <a16:creationId xmlns:a16="http://schemas.microsoft.com/office/drawing/2014/main" id="{1293D5ED-8130-F35F-F3D1-A25156D7C0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58513" y="3411987"/>
              <a:ext cx="811203" cy="835285"/>
              <a:chOff x="661" y="2131"/>
              <a:chExt cx="394" cy="393"/>
            </a:xfrm>
            <a:solidFill>
              <a:schemeClr val="bg1"/>
            </a:solidFill>
          </p:grpSpPr>
          <p:sp>
            <p:nvSpPr>
              <p:cNvPr id="78" name="Freeform 5">
                <a:extLst>
                  <a:ext uri="{FF2B5EF4-FFF2-40B4-BE49-F238E27FC236}">
                    <a16:creationId xmlns:a16="http://schemas.microsoft.com/office/drawing/2014/main" id="{D8334A54-420B-54E2-454C-BFDB1CE04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" y="2305"/>
                <a:ext cx="224" cy="219"/>
              </a:xfrm>
              <a:custGeom>
                <a:avLst/>
                <a:gdLst>
                  <a:gd name="T0" fmla="*/ 247 w 253"/>
                  <a:gd name="T1" fmla="*/ 91 h 248"/>
                  <a:gd name="T2" fmla="*/ 197 w 253"/>
                  <a:gd name="T3" fmla="*/ 161 h 248"/>
                  <a:gd name="T4" fmla="*/ 177 w 253"/>
                  <a:gd name="T5" fmla="*/ 163 h 248"/>
                  <a:gd name="T6" fmla="*/ 169 w 253"/>
                  <a:gd name="T7" fmla="*/ 164 h 248"/>
                  <a:gd name="T8" fmla="*/ 166 w 253"/>
                  <a:gd name="T9" fmla="*/ 166 h 248"/>
                  <a:gd name="T10" fmla="*/ 90 w 253"/>
                  <a:gd name="T11" fmla="*/ 243 h 248"/>
                  <a:gd name="T12" fmla="*/ 77 w 253"/>
                  <a:gd name="T13" fmla="*/ 246 h 248"/>
                  <a:gd name="T14" fmla="*/ 72 w 253"/>
                  <a:gd name="T15" fmla="*/ 242 h 248"/>
                  <a:gd name="T16" fmla="*/ 5 w 253"/>
                  <a:gd name="T17" fmla="*/ 176 h 248"/>
                  <a:gd name="T18" fmla="*/ 5 w 253"/>
                  <a:gd name="T19" fmla="*/ 158 h 248"/>
                  <a:gd name="T20" fmla="*/ 80 w 253"/>
                  <a:gd name="T21" fmla="*/ 83 h 248"/>
                  <a:gd name="T22" fmla="*/ 84 w 253"/>
                  <a:gd name="T23" fmla="*/ 72 h 248"/>
                  <a:gd name="T24" fmla="*/ 87 w 253"/>
                  <a:gd name="T25" fmla="*/ 47 h 248"/>
                  <a:gd name="T26" fmla="*/ 133 w 253"/>
                  <a:gd name="T27" fmla="*/ 1 h 248"/>
                  <a:gd name="T28" fmla="*/ 139 w 253"/>
                  <a:gd name="T29" fmla="*/ 0 h 248"/>
                  <a:gd name="T30" fmla="*/ 146 w 253"/>
                  <a:gd name="T31" fmla="*/ 0 h 248"/>
                  <a:gd name="T32" fmla="*/ 196 w 253"/>
                  <a:gd name="T33" fmla="*/ 41 h 248"/>
                  <a:gd name="T34" fmla="*/ 200 w 253"/>
                  <a:gd name="T35" fmla="*/ 44 h 248"/>
                  <a:gd name="T36" fmla="*/ 202 w 253"/>
                  <a:gd name="T37" fmla="*/ 55 h 248"/>
                  <a:gd name="T38" fmla="*/ 230 w 253"/>
                  <a:gd name="T39" fmla="*/ 86 h 248"/>
                  <a:gd name="T40" fmla="*/ 247 w 253"/>
                  <a:gd name="T41" fmla="*/ 9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3" h="248">
                    <a:moveTo>
                      <a:pt x="247" y="91"/>
                    </a:moveTo>
                    <a:cubicBezTo>
                      <a:pt x="253" y="127"/>
                      <a:pt x="226" y="156"/>
                      <a:pt x="197" y="161"/>
                    </a:cubicBezTo>
                    <a:cubicBezTo>
                      <a:pt x="190" y="163"/>
                      <a:pt x="184" y="162"/>
                      <a:pt x="177" y="163"/>
                    </a:cubicBezTo>
                    <a:cubicBezTo>
                      <a:pt x="174" y="163"/>
                      <a:pt x="172" y="164"/>
                      <a:pt x="169" y="164"/>
                    </a:cubicBezTo>
                    <a:cubicBezTo>
                      <a:pt x="168" y="164"/>
                      <a:pt x="167" y="165"/>
                      <a:pt x="166" y="166"/>
                    </a:cubicBezTo>
                    <a:cubicBezTo>
                      <a:pt x="141" y="191"/>
                      <a:pt x="115" y="217"/>
                      <a:pt x="90" y="243"/>
                    </a:cubicBezTo>
                    <a:cubicBezTo>
                      <a:pt x="86" y="246"/>
                      <a:pt x="82" y="248"/>
                      <a:pt x="77" y="246"/>
                    </a:cubicBezTo>
                    <a:cubicBezTo>
                      <a:pt x="75" y="245"/>
                      <a:pt x="73" y="244"/>
                      <a:pt x="72" y="242"/>
                    </a:cubicBezTo>
                    <a:cubicBezTo>
                      <a:pt x="50" y="220"/>
                      <a:pt x="28" y="198"/>
                      <a:pt x="5" y="176"/>
                    </a:cubicBezTo>
                    <a:cubicBezTo>
                      <a:pt x="0" y="171"/>
                      <a:pt x="0" y="163"/>
                      <a:pt x="5" y="158"/>
                    </a:cubicBezTo>
                    <a:cubicBezTo>
                      <a:pt x="30" y="133"/>
                      <a:pt x="55" y="108"/>
                      <a:pt x="80" y="83"/>
                    </a:cubicBezTo>
                    <a:cubicBezTo>
                      <a:pt x="83" y="80"/>
                      <a:pt x="84" y="76"/>
                      <a:pt x="84" y="72"/>
                    </a:cubicBezTo>
                    <a:cubicBezTo>
                      <a:pt x="85" y="64"/>
                      <a:pt x="84" y="55"/>
                      <a:pt x="87" y="47"/>
                    </a:cubicBezTo>
                    <a:cubicBezTo>
                      <a:pt x="94" y="23"/>
                      <a:pt x="109" y="8"/>
                      <a:pt x="133" y="1"/>
                    </a:cubicBezTo>
                    <a:cubicBezTo>
                      <a:pt x="135" y="1"/>
                      <a:pt x="137" y="0"/>
                      <a:pt x="139" y="0"/>
                    </a:cubicBezTo>
                    <a:cubicBezTo>
                      <a:pt x="141" y="0"/>
                      <a:pt x="144" y="0"/>
                      <a:pt x="146" y="0"/>
                    </a:cubicBezTo>
                    <a:cubicBezTo>
                      <a:pt x="156" y="24"/>
                      <a:pt x="168" y="41"/>
                      <a:pt x="196" y="41"/>
                    </a:cubicBezTo>
                    <a:cubicBezTo>
                      <a:pt x="198" y="41"/>
                      <a:pt x="200" y="42"/>
                      <a:pt x="200" y="44"/>
                    </a:cubicBezTo>
                    <a:cubicBezTo>
                      <a:pt x="202" y="55"/>
                      <a:pt x="202" y="55"/>
                      <a:pt x="202" y="55"/>
                    </a:cubicBezTo>
                    <a:cubicBezTo>
                      <a:pt x="205" y="69"/>
                      <a:pt x="215" y="81"/>
                      <a:pt x="230" y="86"/>
                    </a:cubicBezTo>
                    <a:lnTo>
                      <a:pt x="247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6">
                <a:extLst>
                  <a:ext uri="{FF2B5EF4-FFF2-40B4-BE49-F238E27FC236}">
                    <a16:creationId xmlns:a16="http://schemas.microsoft.com/office/drawing/2014/main" id="{EADF3E74-AD71-B620-620C-19ACF3A45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" y="2131"/>
                <a:ext cx="221" cy="219"/>
              </a:xfrm>
              <a:custGeom>
                <a:avLst/>
                <a:gdLst>
                  <a:gd name="T0" fmla="*/ 103 w 250"/>
                  <a:gd name="T1" fmla="*/ 248 h 248"/>
                  <a:gd name="T2" fmla="*/ 51 w 250"/>
                  <a:gd name="T3" fmla="*/ 209 h 248"/>
                  <a:gd name="T4" fmla="*/ 50 w 250"/>
                  <a:gd name="T5" fmla="*/ 202 h 248"/>
                  <a:gd name="T6" fmla="*/ 47 w 250"/>
                  <a:gd name="T7" fmla="*/ 200 h 248"/>
                  <a:gd name="T8" fmla="*/ 2 w 250"/>
                  <a:gd name="T9" fmla="*/ 142 h 248"/>
                  <a:gd name="T10" fmla="*/ 57 w 250"/>
                  <a:gd name="T11" fmla="*/ 86 h 248"/>
                  <a:gd name="T12" fmla="*/ 72 w 250"/>
                  <a:gd name="T13" fmla="*/ 85 h 248"/>
                  <a:gd name="T14" fmla="*/ 80 w 250"/>
                  <a:gd name="T15" fmla="*/ 84 h 248"/>
                  <a:gd name="T16" fmla="*/ 84 w 250"/>
                  <a:gd name="T17" fmla="*/ 82 h 248"/>
                  <a:gd name="T18" fmla="*/ 160 w 250"/>
                  <a:gd name="T19" fmla="*/ 6 h 248"/>
                  <a:gd name="T20" fmla="*/ 178 w 250"/>
                  <a:gd name="T21" fmla="*/ 6 h 248"/>
                  <a:gd name="T22" fmla="*/ 244 w 250"/>
                  <a:gd name="T23" fmla="*/ 71 h 248"/>
                  <a:gd name="T24" fmla="*/ 244 w 250"/>
                  <a:gd name="T25" fmla="*/ 90 h 248"/>
                  <a:gd name="T26" fmla="*/ 171 w 250"/>
                  <a:gd name="T27" fmla="*/ 163 h 248"/>
                  <a:gd name="T28" fmla="*/ 165 w 250"/>
                  <a:gd name="T29" fmla="*/ 176 h 248"/>
                  <a:gd name="T30" fmla="*/ 163 w 250"/>
                  <a:gd name="T31" fmla="*/ 199 h 248"/>
                  <a:gd name="T32" fmla="*/ 116 w 250"/>
                  <a:gd name="T33" fmla="*/ 247 h 248"/>
                  <a:gd name="T34" fmla="*/ 103 w 250"/>
                  <a:gd name="T3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48">
                    <a:moveTo>
                      <a:pt x="103" y="248"/>
                    </a:moveTo>
                    <a:cubicBezTo>
                      <a:pt x="78" y="248"/>
                      <a:pt x="57" y="233"/>
                      <a:pt x="51" y="209"/>
                    </a:cubicBezTo>
                    <a:cubicBezTo>
                      <a:pt x="50" y="207"/>
                      <a:pt x="50" y="205"/>
                      <a:pt x="50" y="202"/>
                    </a:cubicBezTo>
                    <a:cubicBezTo>
                      <a:pt x="50" y="201"/>
                      <a:pt x="49" y="200"/>
                      <a:pt x="47" y="200"/>
                    </a:cubicBezTo>
                    <a:cubicBezTo>
                      <a:pt x="22" y="197"/>
                      <a:pt x="0" y="175"/>
                      <a:pt x="2" y="142"/>
                    </a:cubicBezTo>
                    <a:cubicBezTo>
                      <a:pt x="4" y="115"/>
                      <a:pt x="27" y="89"/>
                      <a:pt x="57" y="86"/>
                    </a:cubicBezTo>
                    <a:cubicBezTo>
                      <a:pt x="62" y="85"/>
                      <a:pt x="67" y="85"/>
                      <a:pt x="72" y="85"/>
                    </a:cubicBezTo>
                    <a:cubicBezTo>
                      <a:pt x="74" y="85"/>
                      <a:pt x="77" y="84"/>
                      <a:pt x="80" y="84"/>
                    </a:cubicBezTo>
                    <a:cubicBezTo>
                      <a:pt x="81" y="84"/>
                      <a:pt x="83" y="83"/>
                      <a:pt x="84" y="82"/>
                    </a:cubicBezTo>
                    <a:cubicBezTo>
                      <a:pt x="109" y="56"/>
                      <a:pt x="134" y="31"/>
                      <a:pt x="160" y="6"/>
                    </a:cubicBezTo>
                    <a:cubicBezTo>
                      <a:pt x="166" y="0"/>
                      <a:pt x="172" y="0"/>
                      <a:pt x="178" y="6"/>
                    </a:cubicBezTo>
                    <a:cubicBezTo>
                      <a:pt x="200" y="28"/>
                      <a:pt x="222" y="49"/>
                      <a:pt x="244" y="71"/>
                    </a:cubicBezTo>
                    <a:cubicBezTo>
                      <a:pt x="250" y="77"/>
                      <a:pt x="250" y="84"/>
                      <a:pt x="244" y="90"/>
                    </a:cubicBezTo>
                    <a:cubicBezTo>
                      <a:pt x="220" y="114"/>
                      <a:pt x="196" y="139"/>
                      <a:pt x="171" y="163"/>
                    </a:cubicBezTo>
                    <a:cubicBezTo>
                      <a:pt x="167" y="167"/>
                      <a:pt x="166" y="171"/>
                      <a:pt x="165" y="176"/>
                    </a:cubicBezTo>
                    <a:cubicBezTo>
                      <a:pt x="165" y="184"/>
                      <a:pt x="165" y="191"/>
                      <a:pt x="163" y="199"/>
                    </a:cubicBezTo>
                    <a:cubicBezTo>
                      <a:pt x="157" y="224"/>
                      <a:pt x="141" y="240"/>
                      <a:pt x="116" y="247"/>
                    </a:cubicBezTo>
                    <a:cubicBezTo>
                      <a:pt x="112" y="248"/>
                      <a:pt x="108" y="248"/>
                      <a:pt x="103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7972A4A-E303-9EE9-E608-03B180AAD05E}"/>
              </a:ext>
            </a:extLst>
          </p:cNvPr>
          <p:cNvGrpSpPr/>
          <p:nvPr/>
        </p:nvGrpSpPr>
        <p:grpSpPr>
          <a:xfrm>
            <a:off x="6403569" y="2917378"/>
            <a:ext cx="1252800" cy="1254094"/>
            <a:chOff x="5004266" y="3202583"/>
            <a:chExt cx="1214848" cy="125409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4002320-434A-E435-6516-BAD1130A8DED}"/>
                </a:ext>
              </a:extLst>
            </p:cNvPr>
            <p:cNvSpPr/>
            <p:nvPr/>
          </p:nvSpPr>
          <p:spPr>
            <a:xfrm>
              <a:off x="5004266" y="3202583"/>
              <a:ext cx="1214848" cy="1254094"/>
            </a:xfrm>
            <a:prstGeom prst="ellipse">
              <a:avLst/>
            </a:prstGeom>
            <a:gradFill>
              <a:gsLst>
                <a:gs pos="0">
                  <a:srgbClr val="FDC539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96DFAED0-96DC-6A22-47FA-F1A5D3B3250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06088" y="3411987"/>
              <a:ext cx="811203" cy="835285"/>
              <a:chOff x="661" y="2131"/>
              <a:chExt cx="394" cy="393"/>
            </a:xfrm>
            <a:solidFill>
              <a:schemeClr val="bg1"/>
            </a:solidFill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AB444201-5B29-67C8-DE4B-4FCDEAF66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" y="2305"/>
                <a:ext cx="224" cy="219"/>
              </a:xfrm>
              <a:custGeom>
                <a:avLst/>
                <a:gdLst>
                  <a:gd name="T0" fmla="*/ 247 w 253"/>
                  <a:gd name="T1" fmla="*/ 91 h 248"/>
                  <a:gd name="T2" fmla="*/ 197 w 253"/>
                  <a:gd name="T3" fmla="*/ 161 h 248"/>
                  <a:gd name="T4" fmla="*/ 177 w 253"/>
                  <a:gd name="T5" fmla="*/ 163 h 248"/>
                  <a:gd name="T6" fmla="*/ 169 w 253"/>
                  <a:gd name="T7" fmla="*/ 164 h 248"/>
                  <a:gd name="T8" fmla="*/ 166 w 253"/>
                  <a:gd name="T9" fmla="*/ 166 h 248"/>
                  <a:gd name="T10" fmla="*/ 90 w 253"/>
                  <a:gd name="T11" fmla="*/ 243 h 248"/>
                  <a:gd name="T12" fmla="*/ 77 w 253"/>
                  <a:gd name="T13" fmla="*/ 246 h 248"/>
                  <a:gd name="T14" fmla="*/ 72 w 253"/>
                  <a:gd name="T15" fmla="*/ 242 h 248"/>
                  <a:gd name="T16" fmla="*/ 5 w 253"/>
                  <a:gd name="T17" fmla="*/ 176 h 248"/>
                  <a:gd name="T18" fmla="*/ 5 w 253"/>
                  <a:gd name="T19" fmla="*/ 158 h 248"/>
                  <a:gd name="T20" fmla="*/ 80 w 253"/>
                  <a:gd name="T21" fmla="*/ 83 h 248"/>
                  <a:gd name="T22" fmla="*/ 84 w 253"/>
                  <a:gd name="T23" fmla="*/ 72 h 248"/>
                  <a:gd name="T24" fmla="*/ 87 w 253"/>
                  <a:gd name="T25" fmla="*/ 47 h 248"/>
                  <a:gd name="T26" fmla="*/ 133 w 253"/>
                  <a:gd name="T27" fmla="*/ 1 h 248"/>
                  <a:gd name="T28" fmla="*/ 139 w 253"/>
                  <a:gd name="T29" fmla="*/ 0 h 248"/>
                  <a:gd name="T30" fmla="*/ 146 w 253"/>
                  <a:gd name="T31" fmla="*/ 0 h 248"/>
                  <a:gd name="T32" fmla="*/ 196 w 253"/>
                  <a:gd name="T33" fmla="*/ 41 h 248"/>
                  <a:gd name="T34" fmla="*/ 200 w 253"/>
                  <a:gd name="T35" fmla="*/ 44 h 248"/>
                  <a:gd name="T36" fmla="*/ 202 w 253"/>
                  <a:gd name="T37" fmla="*/ 55 h 248"/>
                  <a:gd name="T38" fmla="*/ 230 w 253"/>
                  <a:gd name="T39" fmla="*/ 86 h 248"/>
                  <a:gd name="T40" fmla="*/ 247 w 253"/>
                  <a:gd name="T41" fmla="*/ 9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3" h="248">
                    <a:moveTo>
                      <a:pt x="247" y="91"/>
                    </a:moveTo>
                    <a:cubicBezTo>
                      <a:pt x="253" y="127"/>
                      <a:pt x="226" y="156"/>
                      <a:pt x="197" y="161"/>
                    </a:cubicBezTo>
                    <a:cubicBezTo>
                      <a:pt x="190" y="163"/>
                      <a:pt x="184" y="162"/>
                      <a:pt x="177" y="163"/>
                    </a:cubicBezTo>
                    <a:cubicBezTo>
                      <a:pt x="174" y="163"/>
                      <a:pt x="172" y="164"/>
                      <a:pt x="169" y="164"/>
                    </a:cubicBezTo>
                    <a:cubicBezTo>
                      <a:pt x="168" y="164"/>
                      <a:pt x="167" y="165"/>
                      <a:pt x="166" y="166"/>
                    </a:cubicBezTo>
                    <a:cubicBezTo>
                      <a:pt x="141" y="191"/>
                      <a:pt x="115" y="217"/>
                      <a:pt x="90" y="243"/>
                    </a:cubicBezTo>
                    <a:cubicBezTo>
                      <a:pt x="86" y="246"/>
                      <a:pt x="82" y="248"/>
                      <a:pt x="77" y="246"/>
                    </a:cubicBezTo>
                    <a:cubicBezTo>
                      <a:pt x="75" y="245"/>
                      <a:pt x="73" y="244"/>
                      <a:pt x="72" y="242"/>
                    </a:cubicBezTo>
                    <a:cubicBezTo>
                      <a:pt x="50" y="220"/>
                      <a:pt x="28" y="198"/>
                      <a:pt x="5" y="176"/>
                    </a:cubicBezTo>
                    <a:cubicBezTo>
                      <a:pt x="0" y="171"/>
                      <a:pt x="0" y="163"/>
                      <a:pt x="5" y="158"/>
                    </a:cubicBezTo>
                    <a:cubicBezTo>
                      <a:pt x="30" y="133"/>
                      <a:pt x="55" y="108"/>
                      <a:pt x="80" y="83"/>
                    </a:cubicBezTo>
                    <a:cubicBezTo>
                      <a:pt x="83" y="80"/>
                      <a:pt x="84" y="76"/>
                      <a:pt x="84" y="72"/>
                    </a:cubicBezTo>
                    <a:cubicBezTo>
                      <a:pt x="85" y="64"/>
                      <a:pt x="84" y="55"/>
                      <a:pt x="87" y="47"/>
                    </a:cubicBezTo>
                    <a:cubicBezTo>
                      <a:pt x="94" y="23"/>
                      <a:pt x="109" y="8"/>
                      <a:pt x="133" y="1"/>
                    </a:cubicBezTo>
                    <a:cubicBezTo>
                      <a:pt x="135" y="1"/>
                      <a:pt x="137" y="0"/>
                      <a:pt x="139" y="0"/>
                    </a:cubicBezTo>
                    <a:cubicBezTo>
                      <a:pt x="141" y="0"/>
                      <a:pt x="144" y="0"/>
                      <a:pt x="146" y="0"/>
                    </a:cubicBezTo>
                    <a:cubicBezTo>
                      <a:pt x="156" y="24"/>
                      <a:pt x="168" y="41"/>
                      <a:pt x="196" y="41"/>
                    </a:cubicBezTo>
                    <a:cubicBezTo>
                      <a:pt x="198" y="41"/>
                      <a:pt x="200" y="42"/>
                      <a:pt x="200" y="44"/>
                    </a:cubicBezTo>
                    <a:cubicBezTo>
                      <a:pt x="202" y="55"/>
                      <a:pt x="202" y="55"/>
                      <a:pt x="202" y="55"/>
                    </a:cubicBezTo>
                    <a:cubicBezTo>
                      <a:pt x="205" y="69"/>
                      <a:pt x="215" y="81"/>
                      <a:pt x="230" y="86"/>
                    </a:cubicBezTo>
                    <a:lnTo>
                      <a:pt x="247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D2E4D937-E67A-1C48-B594-2C0208230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" y="2131"/>
                <a:ext cx="221" cy="219"/>
              </a:xfrm>
              <a:custGeom>
                <a:avLst/>
                <a:gdLst>
                  <a:gd name="T0" fmla="*/ 103 w 250"/>
                  <a:gd name="T1" fmla="*/ 248 h 248"/>
                  <a:gd name="T2" fmla="*/ 51 w 250"/>
                  <a:gd name="T3" fmla="*/ 209 h 248"/>
                  <a:gd name="T4" fmla="*/ 50 w 250"/>
                  <a:gd name="T5" fmla="*/ 202 h 248"/>
                  <a:gd name="T6" fmla="*/ 47 w 250"/>
                  <a:gd name="T7" fmla="*/ 200 h 248"/>
                  <a:gd name="T8" fmla="*/ 2 w 250"/>
                  <a:gd name="T9" fmla="*/ 142 h 248"/>
                  <a:gd name="T10" fmla="*/ 57 w 250"/>
                  <a:gd name="T11" fmla="*/ 86 h 248"/>
                  <a:gd name="T12" fmla="*/ 72 w 250"/>
                  <a:gd name="T13" fmla="*/ 85 h 248"/>
                  <a:gd name="T14" fmla="*/ 80 w 250"/>
                  <a:gd name="T15" fmla="*/ 84 h 248"/>
                  <a:gd name="T16" fmla="*/ 84 w 250"/>
                  <a:gd name="T17" fmla="*/ 82 h 248"/>
                  <a:gd name="T18" fmla="*/ 160 w 250"/>
                  <a:gd name="T19" fmla="*/ 6 h 248"/>
                  <a:gd name="T20" fmla="*/ 178 w 250"/>
                  <a:gd name="T21" fmla="*/ 6 h 248"/>
                  <a:gd name="T22" fmla="*/ 244 w 250"/>
                  <a:gd name="T23" fmla="*/ 71 h 248"/>
                  <a:gd name="T24" fmla="*/ 244 w 250"/>
                  <a:gd name="T25" fmla="*/ 90 h 248"/>
                  <a:gd name="T26" fmla="*/ 171 w 250"/>
                  <a:gd name="T27" fmla="*/ 163 h 248"/>
                  <a:gd name="T28" fmla="*/ 165 w 250"/>
                  <a:gd name="T29" fmla="*/ 176 h 248"/>
                  <a:gd name="T30" fmla="*/ 163 w 250"/>
                  <a:gd name="T31" fmla="*/ 199 h 248"/>
                  <a:gd name="T32" fmla="*/ 116 w 250"/>
                  <a:gd name="T33" fmla="*/ 247 h 248"/>
                  <a:gd name="T34" fmla="*/ 103 w 250"/>
                  <a:gd name="T3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48">
                    <a:moveTo>
                      <a:pt x="103" y="248"/>
                    </a:moveTo>
                    <a:cubicBezTo>
                      <a:pt x="78" y="248"/>
                      <a:pt x="57" y="233"/>
                      <a:pt x="51" y="209"/>
                    </a:cubicBezTo>
                    <a:cubicBezTo>
                      <a:pt x="50" y="207"/>
                      <a:pt x="50" y="205"/>
                      <a:pt x="50" y="202"/>
                    </a:cubicBezTo>
                    <a:cubicBezTo>
                      <a:pt x="50" y="201"/>
                      <a:pt x="49" y="200"/>
                      <a:pt x="47" y="200"/>
                    </a:cubicBezTo>
                    <a:cubicBezTo>
                      <a:pt x="22" y="197"/>
                      <a:pt x="0" y="175"/>
                      <a:pt x="2" y="142"/>
                    </a:cubicBezTo>
                    <a:cubicBezTo>
                      <a:pt x="4" y="115"/>
                      <a:pt x="27" y="89"/>
                      <a:pt x="57" y="86"/>
                    </a:cubicBezTo>
                    <a:cubicBezTo>
                      <a:pt x="62" y="85"/>
                      <a:pt x="67" y="85"/>
                      <a:pt x="72" y="85"/>
                    </a:cubicBezTo>
                    <a:cubicBezTo>
                      <a:pt x="74" y="85"/>
                      <a:pt x="77" y="84"/>
                      <a:pt x="80" y="84"/>
                    </a:cubicBezTo>
                    <a:cubicBezTo>
                      <a:pt x="81" y="84"/>
                      <a:pt x="83" y="83"/>
                      <a:pt x="84" y="82"/>
                    </a:cubicBezTo>
                    <a:cubicBezTo>
                      <a:pt x="109" y="56"/>
                      <a:pt x="134" y="31"/>
                      <a:pt x="160" y="6"/>
                    </a:cubicBezTo>
                    <a:cubicBezTo>
                      <a:pt x="166" y="0"/>
                      <a:pt x="172" y="0"/>
                      <a:pt x="178" y="6"/>
                    </a:cubicBezTo>
                    <a:cubicBezTo>
                      <a:pt x="200" y="28"/>
                      <a:pt x="222" y="49"/>
                      <a:pt x="244" y="71"/>
                    </a:cubicBezTo>
                    <a:cubicBezTo>
                      <a:pt x="250" y="77"/>
                      <a:pt x="250" y="84"/>
                      <a:pt x="244" y="90"/>
                    </a:cubicBezTo>
                    <a:cubicBezTo>
                      <a:pt x="220" y="114"/>
                      <a:pt x="196" y="139"/>
                      <a:pt x="171" y="163"/>
                    </a:cubicBezTo>
                    <a:cubicBezTo>
                      <a:pt x="167" y="167"/>
                      <a:pt x="166" y="171"/>
                      <a:pt x="165" y="176"/>
                    </a:cubicBezTo>
                    <a:cubicBezTo>
                      <a:pt x="165" y="184"/>
                      <a:pt x="165" y="191"/>
                      <a:pt x="163" y="199"/>
                    </a:cubicBezTo>
                    <a:cubicBezTo>
                      <a:pt x="157" y="224"/>
                      <a:pt x="141" y="240"/>
                      <a:pt x="116" y="247"/>
                    </a:cubicBezTo>
                    <a:cubicBezTo>
                      <a:pt x="112" y="248"/>
                      <a:pt x="108" y="248"/>
                      <a:pt x="103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Freeform: Shape 76">
              <a:extLst>
                <a:ext uri="{FF2B5EF4-FFF2-40B4-BE49-F238E27FC236}">
                  <a16:creationId xmlns:a16="http://schemas.microsoft.com/office/drawing/2014/main" id="{7AA883AD-8CC1-77FF-EA3B-021D48B4C4D4}"/>
                </a:ext>
              </a:extLst>
            </p:cNvPr>
            <p:cNvSpPr/>
            <p:nvPr/>
          </p:nvSpPr>
          <p:spPr>
            <a:xfrm>
              <a:off x="5454727" y="3454123"/>
              <a:ext cx="342850" cy="748465"/>
            </a:xfrm>
            <a:custGeom>
              <a:avLst/>
              <a:gdLst>
                <a:gd name="connsiteX0" fmla="*/ 60671 w 264353"/>
                <a:gd name="connsiteY0" fmla="*/ 0 h 559041"/>
                <a:gd name="connsiteX1" fmla="*/ 229684 w 264353"/>
                <a:gd name="connsiteY1" fmla="*/ 0 h 559041"/>
                <a:gd name="connsiteX2" fmla="*/ 156012 w 264353"/>
                <a:gd name="connsiteY2" fmla="*/ 242684 h 559041"/>
                <a:gd name="connsiteX3" fmla="*/ 264353 w 264353"/>
                <a:gd name="connsiteY3" fmla="*/ 242684 h 559041"/>
                <a:gd name="connsiteX4" fmla="*/ 52004 w 264353"/>
                <a:gd name="connsiteY4" fmla="*/ 559041 h 559041"/>
                <a:gd name="connsiteX5" fmla="*/ 108341 w 264353"/>
                <a:gd name="connsiteY5" fmla="*/ 316356 h 559041"/>
                <a:gd name="connsiteX6" fmla="*/ 0 w 264353"/>
                <a:gd name="connsiteY6" fmla="*/ 316356 h 559041"/>
                <a:gd name="connsiteX7" fmla="*/ 60671 w 264353"/>
                <a:gd name="connsiteY7" fmla="*/ 0 h 55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353" h="559041">
                  <a:moveTo>
                    <a:pt x="60671" y="0"/>
                  </a:moveTo>
                  <a:lnTo>
                    <a:pt x="229684" y="0"/>
                  </a:lnTo>
                  <a:lnTo>
                    <a:pt x="156012" y="242684"/>
                  </a:lnTo>
                  <a:lnTo>
                    <a:pt x="264353" y="242684"/>
                  </a:lnTo>
                  <a:lnTo>
                    <a:pt x="52004" y="559041"/>
                  </a:lnTo>
                  <a:lnTo>
                    <a:pt x="108341" y="316356"/>
                  </a:lnTo>
                  <a:lnTo>
                    <a:pt x="0" y="316356"/>
                  </a:lnTo>
                  <a:lnTo>
                    <a:pt x="6067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A658FE4-7624-0A56-7EA0-7167BD52D05E}"/>
              </a:ext>
            </a:extLst>
          </p:cNvPr>
          <p:cNvSpPr txBox="1"/>
          <p:nvPr/>
        </p:nvSpPr>
        <p:spPr>
          <a:xfrm>
            <a:off x="4569206" y="2224610"/>
            <a:ext cx="1689642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85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synovitis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585854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F7CA9-227B-12AD-3949-397C7A3AF019}"/>
              </a:ext>
            </a:extLst>
          </p:cNvPr>
          <p:cNvSpPr txBox="1"/>
          <p:nvPr/>
        </p:nvSpPr>
        <p:spPr>
          <a:xfrm>
            <a:off x="678426" y="1195200"/>
            <a:ext cx="1083514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joint damage can occur from just one joint bleed due to</a:t>
            </a:r>
            <a:br>
              <a:rPr lang="en-GB" sz="20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 of the inflammatory process</a:t>
            </a:r>
            <a:r>
              <a:rPr lang="en-GB" sz="2000" b="1" baseline="3000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E09F56F-73CE-B0F8-64B3-4B5A68E46192}"/>
              </a:ext>
            </a:extLst>
          </p:cNvPr>
          <p:cNvSpPr/>
          <p:nvPr/>
        </p:nvSpPr>
        <p:spPr>
          <a:xfrm>
            <a:off x="627181" y="5265542"/>
            <a:ext cx="10835148" cy="611730"/>
          </a:xfrm>
          <a:prstGeom prst="roundRect">
            <a:avLst/>
          </a:prstGeom>
          <a:gradFill flip="none" rotWithShape="1">
            <a:gsLst>
              <a:gs pos="3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manage acute synovitis results in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inflammation 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osteoarthropathic</a:t>
            </a:r>
            <a:r>
              <a:rPr lang="en-GB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damage</a:t>
            </a:r>
            <a:r>
              <a:rPr lang="en-GB" sz="16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6F1328C-8FEB-76C0-7153-46AE516E5576}"/>
              </a:ext>
            </a:extLst>
          </p:cNvPr>
          <p:cNvCxnSpPr>
            <a:cxnSpLocks/>
          </p:cNvCxnSpPr>
          <p:nvPr/>
        </p:nvCxnSpPr>
        <p:spPr>
          <a:xfrm flipV="1">
            <a:off x="6207280" y="4694798"/>
            <a:ext cx="0" cy="285750"/>
          </a:xfrm>
          <a:prstGeom prst="straightConnector1">
            <a:avLst/>
          </a:prstGeom>
          <a:ln w="25400" cap="sq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81C29F4-F766-59B1-0D34-A6D6E27CB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42" y="5378762"/>
            <a:ext cx="400402" cy="4004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F5DC02-C90B-34F2-CCD5-74AA9BE2524C}"/>
              </a:ext>
            </a:extLst>
          </p:cNvPr>
          <p:cNvSpPr/>
          <p:nvPr/>
        </p:nvSpPr>
        <p:spPr>
          <a:xfrm>
            <a:off x="2518231" y="4421256"/>
            <a:ext cx="6278880" cy="38534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400" b="1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Synovitis</a:t>
            </a:r>
            <a:r>
              <a:rPr lang="en-GB" sz="1400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last </a:t>
            </a:r>
            <a:r>
              <a:rPr lang="en-GB" sz="1400" b="1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reversible</a:t>
            </a:r>
            <a:r>
              <a:rPr lang="en-GB" sz="1400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stage in the cascade leading to </a:t>
            </a:r>
            <a:r>
              <a:rPr lang="en-GB" sz="1400" b="1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arthropathy</a:t>
            </a:r>
            <a:r>
              <a:rPr lang="en-GB" sz="1400" baseline="30000" noProof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22" name="Arrow: Right 87">
            <a:extLst>
              <a:ext uri="{FF2B5EF4-FFF2-40B4-BE49-F238E27FC236}">
                <a16:creationId xmlns:a16="http://schemas.microsoft.com/office/drawing/2014/main" id="{77AEE0B7-5B56-3878-1D73-340C62FAEE91}"/>
              </a:ext>
            </a:extLst>
          </p:cNvPr>
          <p:cNvSpPr>
            <a:spLocks/>
          </p:cNvSpPr>
          <p:nvPr/>
        </p:nvSpPr>
        <p:spPr>
          <a:xfrm>
            <a:off x="1703512" y="3225146"/>
            <a:ext cx="1252606" cy="63855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858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E983F-235C-FC20-ABFF-B8BE4EA046B4}"/>
              </a:ext>
            </a:extLst>
          </p:cNvPr>
          <p:cNvSpPr txBox="1"/>
          <p:nvPr/>
        </p:nvSpPr>
        <p:spPr>
          <a:xfrm>
            <a:off x="1656000" y="3399623"/>
            <a:ext cx="118786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Haemorrhage</a:t>
            </a:r>
            <a:endParaRPr kumimoji="0" lang="en-GB" sz="12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3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374AB-7975-8E65-2B10-6AEE7429D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D8B18-041B-8E8A-C259-DCE40E74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25" noProof="0" dirty="0">
                <a:solidFill>
                  <a:srgbClr val="FFFFFF"/>
                </a:solidFill>
              </a:rPr>
              <a:t>Detecting synovitis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36DDA-02A1-1FCF-6A7C-EE17F517F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21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2000" dirty="0" smtClean="0">
            <a:solidFill>
              <a:srgbClr val="505050"/>
            </a:solidFill>
            <a:latin typeface="Arial" panose="020B0604020202020204" pitchFamily="34" charset="0"/>
            <a:ea typeface="Aileron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2a2b3b7c-2102-4caf-911e-f24595387c50}" enabled="0" method="" siteId="{2a2b3b7c-2102-4caf-911e-f24595387c50}" removed="1"/>
  <clbl:label id="{9a5cacd0-2bef-4dd7-ac5c-7ebe1f54f495}" enabled="0" method="" siteId="{9a5cacd0-2bef-4dd7-ac5c-7ebe1f54f4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3987</Words>
  <Application>Microsoft Office PowerPoint</Application>
  <PresentationFormat>Widescreen</PresentationFormat>
  <Paragraphs>393</Paragraphs>
  <Slides>28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Thème Office</vt:lpstr>
      <vt:lpstr>PowerPoint Presentation</vt:lpstr>
      <vt:lpstr>Early diagnosis and management of synovitis in haemophilia</vt:lpstr>
      <vt:lpstr>ACKNOWLEDGEMENT AND DISCLOSURES</vt:lpstr>
      <vt:lpstr>Educational objectives</vt:lpstr>
      <vt:lpstr>HAEMARTHROSIS  IN HAEMOPHILIA A</vt:lpstr>
      <vt:lpstr>Haemarthrosis is a hallmark of haemophilia1-6</vt:lpstr>
      <vt:lpstr>Types of joint bleeding1-6 </vt:lpstr>
      <vt:lpstr>Joint bleeding can lead to irreversible arthropathy1,2</vt:lpstr>
      <vt:lpstr>Detecting synovitis</vt:lpstr>
      <vt:lpstr>Synovitis is the last reversible stage in the cascade leading to arthropathy1</vt:lpstr>
      <vt:lpstr>Haemophilic synovitis is driven by recurrent haemarthrosis and iron deposition</vt:lpstr>
      <vt:lpstr>Subclinical bleeds can occur despite prophylaxis1</vt:lpstr>
      <vt:lpstr>Synovitis is a marker of early joint disease but can  occur in the absence of clinical symptoms1,2 </vt:lpstr>
      <vt:lpstr>Synovitis in children can occur even without evident bleeding</vt:lpstr>
      <vt:lpstr>Assessment of synovitis</vt:lpstr>
      <vt:lpstr>Routine assessment of joints should be performed using a multimodal approach1-6</vt:lpstr>
      <vt:lpstr>Standardised US imaging protocols ensure consistent detection of synovitis enabling  timely intervention1-7</vt:lpstr>
      <vt:lpstr>MRI and ultrasound allow detection of early joint abnormalities enabling early interventions1-5 </vt:lpstr>
      <vt:lpstr>treatment</vt:lpstr>
      <vt:lpstr>Treatment of synovitis aims to prevent the development of irreversible damage1-4 </vt:lpstr>
      <vt:lpstr>Early and continuous physical therapy is crucial  to preserve functional ability1,2</vt:lpstr>
      <vt:lpstr>Synovial hypertrophy may be reversed with appropriate treatment </vt:lpstr>
      <vt:lpstr>Higher FVIII levels of up to 50% may be required to achieve a near-zero joint bleed rate1-3 </vt:lpstr>
      <vt:lpstr>Summary </vt:lpstr>
      <vt:lpstr>CLINICAL TAKEAWAYS</vt:lpstr>
      <vt:lpstr>CLINICAL TAKEAWAYS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Celia D.</cp:lastModifiedBy>
  <cp:revision>308</cp:revision>
  <cp:lastPrinted>2017-02-15T09:54:46Z</cp:lastPrinted>
  <dcterms:created xsi:type="dcterms:W3CDTF">2016-10-14T09:38:18Z</dcterms:created>
  <dcterms:modified xsi:type="dcterms:W3CDTF">2026-05-06T15:53:29Z</dcterms:modified>
</cp:coreProperties>
</file>